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B26AF5C4-EF29-4ECD-B3B8-C690955D7C90}"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63685C2F-44B1-4F99-8B30-68739C550673}"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F7D1FA78-A89F-4934-93CD-87ED3A9E10C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401E409-5311-46F3-8AF8-C45DD69D026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E9D2336C-5BB4-4027-8546-E7C726D9D99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06A8C764-73FC-4B45-AD3E-3E13D553A501}"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8A3D6C2B-B64F-4C3D-977B-ED3FF15EB47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6"/>
          </p:nvPr>
        </p:nvSpPr>
        <p:spPr/>
        <p:txBody>
          <a:bodyPr/>
          <a:p>
            <a:fld id="{108026A2-A764-4748-8F4C-681ED4970E6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7"/>
          </p:nvPr>
        </p:nvSpPr>
        <p:spPr/>
        <p:txBody>
          <a:bodyPr/>
          <a:p>
            <a:fld id="{4B46C391-10F5-45CE-9AFD-E4C427CA3A4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CA4018BA-C036-4CDF-951E-6360F0DC8E5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DD4A257A-37B9-4E73-A7CC-59BB5A57297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pt-BR" sz="1000" spc="-1" strike="noStrike">
                <a:solidFill>
                  <a:schemeClr val="dk2"/>
                </a:solidFill>
                <a:latin typeface="Arial"/>
                <a:ea typeface="Arial"/>
              </a:defRPr>
            </a:lvl1pPr>
          </a:lstStyle>
          <a:p>
            <a:pPr indent="0" algn="r">
              <a:lnSpc>
                <a:spcPct val="100000"/>
              </a:lnSpc>
              <a:buNone/>
              <a:tabLst>
                <a:tab algn="l" pos="0"/>
              </a:tabLst>
            </a:pPr>
            <a:fld id="{21C2A8A7-7B75-4AD9-8BA8-603E883285C8}" type="slidenum">
              <a:rPr b="0" lang="pt-BR"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Google Shape;36;p9"/>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1"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rm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32"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rmAutofit fontScale="87222"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3"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pt-BR" sz="1000" spc="-1" strike="noStrike">
                <a:solidFill>
                  <a:schemeClr val="dk2"/>
                </a:solidFill>
                <a:latin typeface="Arial"/>
                <a:ea typeface="Arial"/>
              </a:defRPr>
            </a:lvl1pPr>
          </a:lstStyle>
          <a:p>
            <a:pPr indent="0" algn="r">
              <a:lnSpc>
                <a:spcPct val="100000"/>
              </a:lnSpc>
              <a:buNone/>
              <a:tabLst>
                <a:tab algn="l" pos="0"/>
              </a:tabLst>
            </a:pPr>
            <a:fld id="{F5EE9E0E-43BF-4F95-B152-B6BB9F3F1693}" type="slidenum">
              <a:rPr b="0" lang="pt-BR"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5"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pt-BR" sz="1000" spc="-1" strike="noStrike">
                <a:solidFill>
                  <a:schemeClr val="dk2"/>
                </a:solidFill>
                <a:latin typeface="Arial"/>
                <a:ea typeface="Arial"/>
              </a:defRPr>
            </a:lvl1pPr>
          </a:lstStyle>
          <a:p>
            <a:pPr indent="0" algn="r">
              <a:lnSpc>
                <a:spcPct val="100000"/>
              </a:lnSpc>
              <a:buNone/>
              <a:tabLst>
                <a:tab algn="l" pos="0"/>
              </a:tabLst>
            </a:pPr>
            <a:fld id="{0F6B7B9E-0758-4795-9022-3BEEF83C2F18}" type="slidenum">
              <a:rPr b="0" lang="pt-BR"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fontScale="98341"/>
          </a:bodyPr>
          <a:p>
            <a:pPr indent="0" algn="ctr">
              <a:lnSpc>
                <a:spcPct val="100000"/>
              </a:lnSpc>
              <a:buNone/>
            </a:pPr>
            <a:r>
              <a:rPr b="0" lang="en-US" sz="12000" spc="-1" strike="noStrike">
                <a:solidFill>
                  <a:schemeClr val="dk1"/>
                </a:solidFill>
                <a:latin typeface="Arial"/>
                <a:ea typeface="Arial"/>
              </a:rPr>
              <a:t>xx%</a:t>
            </a:r>
            <a:endParaRPr b="0" lang="en-US" sz="12000" spc="-1" strike="noStrike">
              <a:solidFill>
                <a:srgbClr val="000000"/>
              </a:solidFill>
              <a:latin typeface="Arial"/>
            </a:endParaRPr>
          </a:p>
        </p:txBody>
      </p:sp>
      <p:sp>
        <p:nvSpPr>
          <p:cNvPr id="5"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rmAutofit fontScale="50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pt-BR" sz="1000" spc="-1" strike="noStrike">
                <a:solidFill>
                  <a:schemeClr val="dk2"/>
                </a:solidFill>
                <a:latin typeface="Arial"/>
                <a:ea typeface="Arial"/>
              </a:defRPr>
            </a:lvl1pPr>
          </a:lstStyle>
          <a:p>
            <a:pPr indent="0" algn="r">
              <a:lnSpc>
                <a:spcPct val="100000"/>
              </a:lnSpc>
              <a:buNone/>
              <a:tabLst>
                <a:tab algn="l" pos="0"/>
              </a:tabLst>
            </a:pPr>
            <a:fld id="{72703810-48EE-47EB-A6C6-133DC43977D2}" type="slidenum">
              <a:rPr b="0" lang="pt-BR"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pt-BR" sz="1000" spc="-1" strike="noStrike">
                <a:solidFill>
                  <a:schemeClr val="dk2"/>
                </a:solidFill>
                <a:latin typeface="Arial"/>
                <a:ea typeface="Arial"/>
              </a:defRPr>
            </a:lvl1pPr>
          </a:lstStyle>
          <a:p>
            <a:pPr indent="0" algn="r">
              <a:lnSpc>
                <a:spcPct val="100000"/>
              </a:lnSpc>
              <a:buNone/>
              <a:tabLst>
                <a:tab algn="l" pos="0"/>
              </a:tabLst>
            </a:pPr>
            <a:fld id="{816DEF6C-DB38-4B3A-BD6F-CCD7B71ADEF2}" type="slidenum">
              <a:rPr b="0" lang="pt-BR"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rm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9"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pt-BR" sz="1000" spc="-1" strike="noStrike">
                <a:solidFill>
                  <a:schemeClr val="dk2"/>
                </a:solidFill>
                <a:latin typeface="Arial"/>
                <a:ea typeface="Arial"/>
              </a:defRPr>
            </a:lvl1pPr>
          </a:lstStyle>
          <a:p>
            <a:pPr indent="0" algn="r">
              <a:lnSpc>
                <a:spcPct val="100000"/>
              </a:lnSpc>
              <a:buNone/>
              <a:tabLst>
                <a:tab algn="l" pos="0"/>
              </a:tabLst>
            </a:pPr>
            <a:fld id="{3E46649E-0CBF-4534-858E-3F78218FD7FD}" type="slidenum">
              <a:rPr b="0" lang="pt-BR"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1"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pt-BR" sz="1000" spc="-1" strike="noStrike">
                <a:solidFill>
                  <a:schemeClr val="dk2"/>
                </a:solidFill>
                <a:latin typeface="Arial"/>
                <a:ea typeface="Arial"/>
              </a:defRPr>
            </a:lvl1pPr>
          </a:lstStyle>
          <a:p>
            <a:pPr indent="0" algn="r">
              <a:lnSpc>
                <a:spcPct val="100000"/>
              </a:lnSpc>
              <a:buNone/>
              <a:tabLst>
                <a:tab algn="l" pos="0"/>
              </a:tabLst>
            </a:pPr>
            <a:fld id="{D95C8895-9D21-48D0-B175-BC6EF653CE66}" type="slidenum">
              <a:rPr b="0" lang="pt-BR"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6"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7"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8"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pt-BR" sz="1000" spc="-1" strike="noStrike">
                <a:solidFill>
                  <a:schemeClr val="dk2"/>
                </a:solidFill>
                <a:latin typeface="Arial"/>
                <a:ea typeface="Arial"/>
              </a:defRPr>
            </a:lvl1pPr>
          </a:lstStyle>
          <a:p>
            <a:pPr indent="0" algn="r">
              <a:lnSpc>
                <a:spcPct val="100000"/>
              </a:lnSpc>
              <a:buNone/>
              <a:tabLst>
                <a:tab algn="l" pos="0"/>
              </a:tabLst>
            </a:pPr>
            <a:fld id="{78B17F77-F4B7-4C25-8748-34128FB0F298}" type="slidenum">
              <a:rPr b="0" lang="pt-BR"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23"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pt-BR" sz="1000" spc="-1" strike="noStrike">
                <a:solidFill>
                  <a:schemeClr val="dk2"/>
                </a:solidFill>
                <a:latin typeface="Arial"/>
                <a:ea typeface="Arial"/>
              </a:defRPr>
            </a:lvl1pPr>
          </a:lstStyle>
          <a:p>
            <a:pPr indent="0" algn="r">
              <a:lnSpc>
                <a:spcPct val="100000"/>
              </a:lnSpc>
              <a:buNone/>
              <a:tabLst>
                <a:tab algn="l" pos="0"/>
              </a:tabLst>
            </a:pPr>
            <a:fld id="{8AB4F2DB-BEF0-4AA6-9F92-E2062B934CCB}" type="slidenum">
              <a:rPr b="0" lang="pt-BR"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rmAutofit fontScale="81218"/>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26"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rmAutofit fontScale="35861"/>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27"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pt-BR" sz="1000" spc="-1" strike="noStrike">
                <a:solidFill>
                  <a:schemeClr val="dk2"/>
                </a:solidFill>
                <a:latin typeface="Arial"/>
                <a:ea typeface="Arial"/>
              </a:defRPr>
            </a:lvl1pPr>
          </a:lstStyle>
          <a:p>
            <a:pPr indent="0" algn="r">
              <a:lnSpc>
                <a:spcPct val="100000"/>
              </a:lnSpc>
              <a:buNone/>
              <a:tabLst>
                <a:tab algn="l" pos="0"/>
              </a:tabLst>
            </a:pPr>
            <a:fld id="{5CE993A8-31FA-4FCD-BE89-73D27D621E95}" type="slidenum">
              <a:rPr b="0" lang="pt-BR"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rm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29"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pt-BR" sz="1000" spc="-1" strike="noStrike">
                <a:solidFill>
                  <a:schemeClr val="dk2"/>
                </a:solidFill>
                <a:latin typeface="Arial"/>
                <a:ea typeface="Arial"/>
              </a:defRPr>
            </a:lvl1pPr>
          </a:lstStyle>
          <a:p>
            <a:pPr indent="0" algn="r">
              <a:lnSpc>
                <a:spcPct val="100000"/>
              </a:lnSpc>
              <a:buNone/>
              <a:tabLst>
                <a:tab algn="l" pos="0"/>
              </a:tabLst>
            </a:pPr>
            <a:fld id="{9203CA13-8CA6-4211-89E6-16986A9CCC87}" type="slidenum">
              <a:rPr b="0" lang="pt-BR"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5.xml"/>
</Relationships>
</file>

<file path=ppt/slides/_rels/slide2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5.xml"/>
</Relationships>
</file>

<file path=ppt/slides/_rels/slide3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Google Shape;54;p13"/>
          <p:cNvSpPr/>
          <p:nvPr/>
        </p:nvSpPr>
        <p:spPr>
          <a:xfrm>
            <a:off x="706680" y="145440"/>
            <a:ext cx="7730280" cy="4046040"/>
          </a:xfrm>
          <a:prstGeom prst="roundRect">
            <a:avLst>
              <a:gd name="adj" fmla="val 7386"/>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7" name="Google Shape;55;p13"/>
          <p:cNvSpPr/>
          <p:nvPr/>
        </p:nvSpPr>
        <p:spPr>
          <a:xfrm>
            <a:off x="204840" y="4407120"/>
            <a:ext cx="3829320" cy="663840"/>
          </a:xfrm>
          <a:prstGeom prst="rect">
            <a:avLst/>
          </a:prstGeom>
          <a:noFill/>
          <a:ln w="0">
            <a:noFill/>
          </a:ln>
        </p:spPr>
        <p:style>
          <a:lnRef idx="0"/>
          <a:fillRef idx="0"/>
          <a:effectRef idx="0"/>
          <a:fontRef idx="minor"/>
        </p:style>
        <p:txBody>
          <a:bodyPr lIns="34200" rIns="34200" tIns="34200" bIns="34200" anchor="ctr">
            <a:noAutofit/>
          </a:bodyPr>
          <a:p>
            <a:pPr>
              <a:lnSpc>
                <a:spcPct val="100000"/>
              </a:lnSpc>
              <a:tabLst>
                <a:tab algn="l" pos="0"/>
              </a:tabLst>
            </a:pPr>
            <a:r>
              <a:rPr b="1" lang="pt-BR" sz="2500" spc="-1" strike="noStrike">
                <a:solidFill>
                  <a:srgbClr val="39bb7a"/>
                </a:solidFill>
                <a:latin typeface="Poppins"/>
                <a:ea typeface="Poppins"/>
              </a:rPr>
              <a:t>DATA ANALYTICS PROJECT</a:t>
            </a:r>
            <a:endParaRPr b="0" lang="en-US" sz="2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Google Shape;119;p22"/>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Categories Performance</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66" name="Google Shape;120;p22"/>
          <p:cNvSpPr/>
          <p:nvPr/>
        </p:nvSpPr>
        <p:spPr>
          <a:xfrm>
            <a:off x="338040" y="4324320"/>
            <a:ext cx="8539920" cy="65376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r>
              <a:rPr b="0" lang="pt-BR" sz="1000" spc="-1" strike="noStrike">
                <a:solidFill>
                  <a:srgbClr val="000000"/>
                </a:solidFill>
                <a:highlight>
                  <a:srgbClr val="ffffff"/>
                </a:highlight>
                <a:latin typeface="Poppins"/>
                <a:ea typeface="Poppins"/>
              </a:rPr>
              <a:t>Transitioning to Category Level 1, it becomes evident that the category exhibiting the highest performance in terms of Sales Value is </a:t>
            </a:r>
            <a:r>
              <a:rPr b="1" lang="pt-BR" sz="1000" spc="-1" strike="noStrike">
                <a:solidFill>
                  <a:srgbClr val="000000"/>
                </a:solidFill>
                <a:highlight>
                  <a:srgbClr val="ffffff"/>
                </a:highlight>
                <a:latin typeface="Poppins"/>
                <a:ea typeface="Poppins"/>
              </a:rPr>
              <a:t>Tobacco &amp; Heated Tobacco.</a:t>
            </a:r>
            <a:endParaRPr b="0" lang="en-US" sz="1000" spc="-1" strike="noStrike">
              <a:solidFill>
                <a:srgbClr val="000000"/>
              </a:solidFill>
              <a:latin typeface="Arial"/>
            </a:endParaRPr>
          </a:p>
        </p:txBody>
      </p:sp>
      <p:pic>
        <p:nvPicPr>
          <p:cNvPr id="67" name="Google Shape;121;p22" descr=""/>
          <p:cNvPicPr/>
          <p:nvPr/>
        </p:nvPicPr>
        <p:blipFill>
          <a:blip r:embed="rId1"/>
          <a:stretch/>
        </p:blipFill>
        <p:spPr>
          <a:xfrm>
            <a:off x="1579680" y="750240"/>
            <a:ext cx="5177160" cy="34963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Google Shape;126;p23"/>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Categories Performance</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graphicFrame>
        <p:nvGraphicFramePr>
          <p:cNvPr id="69" name="Google Shape;127;p23"/>
          <p:cNvGraphicFramePr/>
          <p:nvPr/>
        </p:nvGraphicFramePr>
        <p:xfrm>
          <a:off x="4497120" y="1609200"/>
          <a:ext cx="3971520" cy="2270520"/>
        </p:xfrm>
        <a:graphic>
          <a:graphicData uri="http://schemas.openxmlformats.org/drawingml/2006/table">
            <a:tbl>
              <a:tblPr/>
              <a:tblGrid>
                <a:gridCol w="1114200"/>
                <a:gridCol w="952200"/>
                <a:gridCol w="952200"/>
                <a:gridCol w="952200"/>
              </a:tblGrid>
              <a:tr h="761760">
                <a:tc>
                  <a:txBody>
                    <a:bodyPr lIns="28440" rIns="28440" tIns="18720" bIns="18720" anchor="ctr">
                      <a:noAutofit/>
                    </a:bodyPr>
                    <a:p>
                      <a:pPr algn="ctr">
                        <a:lnSpc>
                          <a:spcPct val="115000"/>
                        </a:lnSpc>
                        <a:tabLst>
                          <a:tab algn="l" pos="0"/>
                        </a:tabLst>
                      </a:pPr>
                      <a:r>
                        <a:rPr b="1" lang="pt-BR" sz="1000" spc="-1" strike="noStrike">
                          <a:solidFill>
                            <a:srgbClr val="39bb7a"/>
                          </a:solidFill>
                          <a:latin typeface="Poppins"/>
                          <a:ea typeface="Poppins"/>
                        </a:rPr>
                        <a:t>Category level 0</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1" lang="pt-BR" sz="1000" spc="-1" strike="noStrike">
                          <a:solidFill>
                            <a:srgbClr val="39bb7a"/>
                          </a:solidFill>
                          <a:latin typeface="Poppins"/>
                          <a:ea typeface="Poppins"/>
                        </a:rPr>
                        <a:t>Discount Perc</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1" lang="pt-BR" sz="1000" spc="-1" strike="noStrike">
                          <a:solidFill>
                            <a:srgbClr val="39bb7a"/>
                          </a:solidFill>
                          <a:latin typeface="Poppins"/>
                          <a:ea typeface="Poppins"/>
                        </a:rPr>
                        <a:t>Price per SKU Before Discount (includ. VAT) (EUR)</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91080" rIns="91080" tIns="18720" bIns="18720" anchor="ctr">
                      <a:noAutofit/>
                    </a:bodyPr>
                    <a:p>
                      <a:pPr algn="ctr">
                        <a:lnSpc>
                          <a:spcPct val="115000"/>
                        </a:lnSpc>
                        <a:tabLst>
                          <a:tab algn="l" pos="0"/>
                        </a:tabLst>
                      </a:pPr>
                      <a:r>
                        <a:rPr b="1" lang="pt-BR" sz="1000" spc="-1" strike="noStrike">
                          <a:solidFill>
                            <a:srgbClr val="39bb7a"/>
                          </a:solidFill>
                          <a:latin typeface="Poppins"/>
                          <a:ea typeface="Poppins"/>
                        </a:rPr>
                        <a:t>Price per SKU After Discount (includ. VAT) (EUR)</a:t>
                      </a:r>
                      <a:endParaRPr b="0" lang="en-US" sz="1000" spc="-1" strike="noStrike">
                        <a:solidFill>
                          <a:srgbClr val="000000"/>
                        </a:solidFill>
                        <a:latin typeface="Arial"/>
                      </a:endParaRPr>
                    </a:p>
                  </a:txBody>
                  <a:tcPr anchor="ctr" marL="91080" marR="91080">
                    <a:lnL w="9360">
                      <a:solidFill>
                        <a:srgbClr val="cccccc"/>
                      </a:solidFill>
                      <a:prstDash val="solid"/>
                    </a:lnL>
                    <a:lnR w="9360">
                      <a:solidFill>
                        <a:srgbClr val="000000"/>
                      </a:solidFill>
                      <a:prstDash val="solid"/>
                    </a:lnR>
                    <a:lnT w="9360">
                      <a:solidFill>
                        <a:srgbClr val="cccccc"/>
                      </a:solidFill>
                      <a:prstDash val="solid"/>
                    </a:lnT>
                    <a:lnB w="9360">
                      <a:solidFill>
                        <a:srgbClr val="cccccc"/>
                      </a:solidFill>
                      <a:prstDash val="solid"/>
                    </a:lnB>
                    <a:noFill/>
                  </a:tcPr>
                </a:tc>
              </a:tr>
              <a:tr h="33336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Grocery Non-Food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1.12%</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4.43</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4.38</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9980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Not defined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8.01%</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2.72</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2.50</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9980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Grocery Food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5.46%</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1.98</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1.87</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9980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Fresh Food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7.09%</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1.96</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1.82</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9980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Other</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50.44%</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0.26</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0.13</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bl>
          </a:graphicData>
        </a:graphic>
      </p:graphicFrame>
      <p:sp>
        <p:nvSpPr>
          <p:cNvPr id="70" name="Google Shape;128;p23"/>
          <p:cNvSpPr/>
          <p:nvPr/>
        </p:nvSpPr>
        <p:spPr>
          <a:xfrm>
            <a:off x="866520" y="1286640"/>
            <a:ext cx="2735280" cy="653760"/>
          </a:xfrm>
          <a:prstGeom prst="rect">
            <a:avLst/>
          </a:prstGeom>
          <a:noFill/>
          <a:ln w="0">
            <a:noFill/>
          </a:ln>
        </p:spPr>
        <p:style>
          <a:lnRef idx="0"/>
          <a:fillRef idx="0"/>
          <a:effectRef idx="0"/>
          <a:fontRef idx="minor"/>
        </p:style>
        <p:txBody>
          <a:bodyPr lIns="0" rIns="0" tIns="0" bIns="0" anchor="t">
            <a:noAutofit/>
          </a:bodyPr>
          <a:p>
            <a:pPr algn="just">
              <a:lnSpc>
                <a:spcPct val="115000"/>
              </a:lnSpc>
              <a:tabLst>
                <a:tab algn="l" pos="0"/>
              </a:tabLst>
            </a:pPr>
            <a:r>
              <a:rPr b="0" lang="pt-BR" sz="1000" spc="-1" strike="noStrike">
                <a:solidFill>
                  <a:srgbClr val="000000"/>
                </a:solidFill>
                <a:highlight>
                  <a:srgbClr val="ffffff"/>
                </a:highlight>
                <a:latin typeface="Poppins"/>
                <a:ea typeface="Poppins"/>
              </a:rPr>
              <a:t>The "Other" category emerges as the one with the highest discount, likely attributed to its role primarily in packaging. The incentive to collaborate on costs may explain this inclination towards discounts.</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r>
              <a:rPr b="0" lang="pt-BR" sz="1000" spc="-1" strike="noStrike">
                <a:solidFill>
                  <a:srgbClr val="000000"/>
                </a:solidFill>
                <a:highlight>
                  <a:srgbClr val="ffffff"/>
                </a:highlight>
                <a:latin typeface="Poppins"/>
                <a:ea typeface="Poppins"/>
              </a:rPr>
              <a:t>Subsequently, the "Not Defined" category tends to offer higher discounts, possibly aimed at </a:t>
            </a:r>
            <a:r>
              <a:rPr b="1" lang="pt-BR" sz="1000" spc="-1" strike="noStrike">
                <a:solidFill>
                  <a:srgbClr val="000000"/>
                </a:solidFill>
                <a:highlight>
                  <a:srgbClr val="ffffff"/>
                </a:highlight>
                <a:latin typeface="Poppins"/>
                <a:ea typeface="Poppins"/>
              </a:rPr>
              <a:t>reducing stock levels</a:t>
            </a:r>
            <a:r>
              <a:rPr b="0" lang="pt-BR" sz="1000" spc="-1" strike="noStrike">
                <a:solidFill>
                  <a:srgbClr val="000000"/>
                </a:solidFill>
                <a:highlight>
                  <a:srgbClr val="ffffff"/>
                </a:highlight>
                <a:latin typeface="Poppins"/>
                <a:ea typeface="Poppins"/>
              </a:rPr>
              <a:t> for less critical products.</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r>
              <a:rPr b="0" lang="pt-BR" sz="1000" spc="-1" strike="noStrike">
                <a:solidFill>
                  <a:srgbClr val="000000"/>
                </a:solidFill>
                <a:highlight>
                  <a:srgbClr val="ffffff"/>
                </a:highlight>
                <a:latin typeface="Poppins"/>
                <a:ea typeface="Poppins"/>
              </a:rPr>
              <a:t>Contrastingly, the "Grocery Non-Food" category shows a lower tendency to offer discounts. This may be indicative of the category's </a:t>
            </a:r>
            <a:r>
              <a:rPr b="1" lang="pt-BR" sz="1000" spc="-1" strike="noStrike">
                <a:solidFill>
                  <a:srgbClr val="000000"/>
                </a:solidFill>
                <a:highlight>
                  <a:srgbClr val="ffffff"/>
                </a:highlight>
                <a:latin typeface="Poppins"/>
                <a:ea typeface="Poppins"/>
              </a:rPr>
              <a:t>inelastic nature</a:t>
            </a:r>
            <a:r>
              <a:rPr b="0" lang="pt-BR" sz="1000" spc="-1" strike="noStrike">
                <a:solidFill>
                  <a:srgbClr val="000000"/>
                </a:solidFill>
                <a:highlight>
                  <a:srgbClr val="ffffff"/>
                </a:highlight>
                <a:latin typeface="Poppins"/>
                <a:ea typeface="Poppins"/>
              </a:rPr>
              <a:t>, suggesting that consumer demand for these products is less responsive to price changes.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Google Shape;133;p24"/>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Promotional Effectiveness</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72" name="Google Shape;134;p24"/>
          <p:cNvSpPr/>
          <p:nvPr/>
        </p:nvSpPr>
        <p:spPr>
          <a:xfrm>
            <a:off x="290880" y="1105920"/>
            <a:ext cx="8241840" cy="2354400"/>
          </a:xfrm>
          <a:prstGeom prst="rect">
            <a:avLst/>
          </a:prstGeom>
          <a:noFill/>
          <a:ln w="0">
            <a:noFill/>
          </a:ln>
        </p:spPr>
        <p:style>
          <a:lnRef idx="0"/>
          <a:fillRef idx="0"/>
          <a:effectRef idx="0"/>
          <a:fontRef idx="minor"/>
        </p:style>
        <p:txBody>
          <a:bodyPr lIns="0" rIns="0" tIns="0" bIns="0" anchor="t">
            <a:noAutofit/>
          </a:bodyPr>
          <a:p>
            <a:pPr algn="just">
              <a:lnSpc>
                <a:spcPct val="115000"/>
              </a:lnSpc>
              <a:tabLst>
                <a:tab algn="l" pos="0"/>
              </a:tabLst>
            </a:pPr>
            <a:r>
              <a:rPr b="0" lang="pt-BR" sz="1000" spc="-1" strike="noStrike">
                <a:solidFill>
                  <a:srgbClr val="000000"/>
                </a:solidFill>
                <a:highlight>
                  <a:srgbClr val="ffffff"/>
                </a:highlight>
                <a:latin typeface="Poppins"/>
                <a:ea typeface="Poppins"/>
              </a:rPr>
              <a:t>I conducted a </a:t>
            </a:r>
            <a:r>
              <a:rPr b="1" lang="pt-BR" sz="1000" spc="-1" strike="noStrike">
                <a:solidFill>
                  <a:srgbClr val="000000"/>
                </a:solidFill>
                <a:highlight>
                  <a:srgbClr val="ffffff"/>
                </a:highlight>
                <a:latin typeface="Poppins"/>
                <a:ea typeface="Poppins"/>
              </a:rPr>
              <a:t>regression analysis</a:t>
            </a:r>
            <a:r>
              <a:rPr b="0" lang="pt-BR" sz="1000" spc="-1" strike="noStrike">
                <a:solidFill>
                  <a:srgbClr val="000000"/>
                </a:solidFill>
                <a:highlight>
                  <a:srgbClr val="ffffff"/>
                </a:highlight>
                <a:latin typeface="Poppins"/>
                <a:ea typeface="Poppins"/>
              </a:rPr>
              <a:t> to explore the impact of Total Discount on Total Profit—a crucial metric we seek to optimize. The analysis focused initially on Fresh Food and Grocery Food categories, both characterized by substantial discount levels.</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r>
              <a:rPr b="0" lang="pt-BR" sz="1000" spc="-1" strike="noStrike">
                <a:solidFill>
                  <a:srgbClr val="000000"/>
                </a:solidFill>
                <a:highlight>
                  <a:srgbClr val="ffffff"/>
                </a:highlight>
                <a:latin typeface="Poppins"/>
                <a:ea typeface="Poppins"/>
              </a:rPr>
              <a:t>In this analysis:</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r>
              <a:rPr b="1" lang="pt-BR" sz="1000" spc="-1" strike="noStrike">
                <a:solidFill>
                  <a:srgbClr val="000000"/>
                </a:solidFill>
                <a:highlight>
                  <a:srgbClr val="ffffff"/>
                </a:highlight>
                <a:latin typeface="Poppins"/>
                <a:ea typeface="Poppins"/>
              </a:rPr>
              <a:t>Dependent Variable:</a:t>
            </a:r>
            <a:r>
              <a:rPr b="0" lang="pt-BR" sz="1000" spc="-1" strike="noStrike">
                <a:solidFill>
                  <a:srgbClr val="000000"/>
                </a:solidFill>
                <a:highlight>
                  <a:srgbClr val="ffffff"/>
                </a:highlight>
                <a:latin typeface="Poppins"/>
                <a:ea typeface="Poppins"/>
              </a:rPr>
              <a:t> Total Profit</a:t>
            </a:r>
            <a:endParaRPr b="0" lang="en-US" sz="1000" spc="-1" strike="noStrike">
              <a:solidFill>
                <a:srgbClr val="000000"/>
              </a:solidFill>
              <a:latin typeface="Arial"/>
            </a:endParaRPr>
          </a:p>
          <a:p>
            <a:pPr algn="just">
              <a:lnSpc>
                <a:spcPct val="115000"/>
              </a:lnSpc>
              <a:tabLst>
                <a:tab algn="l" pos="0"/>
              </a:tabLst>
            </a:pPr>
            <a:r>
              <a:rPr b="1" lang="pt-BR" sz="1000" spc="-1" strike="noStrike">
                <a:solidFill>
                  <a:srgbClr val="000000"/>
                </a:solidFill>
                <a:highlight>
                  <a:srgbClr val="ffffff"/>
                </a:highlight>
                <a:latin typeface="Poppins"/>
                <a:ea typeface="Poppins"/>
              </a:rPr>
              <a:t>Independent Variables:</a:t>
            </a:r>
            <a:r>
              <a:rPr b="0" lang="pt-BR" sz="1000" spc="-1" strike="noStrike">
                <a:solidFill>
                  <a:srgbClr val="000000"/>
                </a:solidFill>
                <a:highlight>
                  <a:srgbClr val="ffffff"/>
                </a:highlight>
                <a:latin typeface="Poppins"/>
                <a:ea typeface="Poppins"/>
              </a:rPr>
              <a:t> Total Discount</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r>
              <a:rPr b="0" lang="pt-BR" sz="1000" spc="-1" strike="noStrike">
                <a:solidFill>
                  <a:srgbClr val="000000"/>
                </a:solidFill>
                <a:highlight>
                  <a:srgbClr val="ffffff"/>
                </a:highlight>
                <a:latin typeface="Poppins"/>
                <a:ea typeface="Poppins"/>
              </a:rPr>
              <a:t>By employing regression analysis, we aim to discern the quantitative relationship between the independent variables (Total Discount) and the dependent variable (Total Profit). This approach enables a nuanced understanding of how promotional activities, influence overall profitability, particularly within the Fresh Food and Grocery Food categories. Further insights from this analysis can guide strategic decisions aimed at optimizing promotional efforts and maximizing profits.</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Google Shape;139;p25" descr=""/>
          <p:cNvPicPr/>
          <p:nvPr/>
        </p:nvPicPr>
        <p:blipFill>
          <a:blip r:embed="rId1"/>
          <a:stretch/>
        </p:blipFill>
        <p:spPr>
          <a:xfrm>
            <a:off x="231480" y="847080"/>
            <a:ext cx="4178160" cy="1905480"/>
          </a:xfrm>
          <a:prstGeom prst="rect">
            <a:avLst/>
          </a:prstGeom>
          <a:ln w="0">
            <a:noFill/>
          </a:ln>
        </p:spPr>
      </p:pic>
      <p:sp>
        <p:nvSpPr>
          <p:cNvPr id="74" name="Google Shape;140;p25"/>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Promotional Effectiveness</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75" name="Google Shape;141;p25"/>
          <p:cNvSpPr/>
          <p:nvPr/>
        </p:nvSpPr>
        <p:spPr>
          <a:xfrm>
            <a:off x="1179720" y="2571840"/>
            <a:ext cx="605520" cy="149040"/>
          </a:xfrm>
          <a:prstGeom prst="roundRect">
            <a:avLst>
              <a:gd name="adj" fmla="val 16667"/>
            </a:avLst>
          </a:prstGeom>
          <a:noFill/>
          <a:ln w="9525">
            <a:solidFill>
              <a:srgbClr val="cc0000"/>
            </a:solidFill>
            <a:round/>
          </a:ln>
        </p:spPr>
        <p:style>
          <a:lnRef idx="0"/>
          <a:fillRef idx="0"/>
          <a:effectRef idx="0"/>
          <a:fontRef idx="minor"/>
        </p:style>
        <p:txBody>
          <a:bodyPr tIns="67320" bIns="67320" anchor="ctr">
            <a:noAutofit/>
          </a:bodyPr>
          <a:p>
            <a:pPr algn="ctr">
              <a:lnSpc>
                <a:spcPct val="100000"/>
              </a:lnSpc>
              <a:tabLst>
                <a:tab algn="l" pos="0"/>
              </a:tabLst>
            </a:pPr>
            <a:endParaRPr b="0" lang="en-US" sz="1400" spc="-1" strike="noStrike">
              <a:solidFill>
                <a:srgbClr val="000000"/>
              </a:solidFill>
              <a:latin typeface="Arial"/>
            </a:endParaRPr>
          </a:p>
        </p:txBody>
      </p:sp>
      <p:sp>
        <p:nvSpPr>
          <p:cNvPr id="76" name="Google Shape;142;p25"/>
          <p:cNvSpPr/>
          <p:nvPr/>
        </p:nvSpPr>
        <p:spPr>
          <a:xfrm>
            <a:off x="2684880" y="2540160"/>
            <a:ext cx="605520" cy="149040"/>
          </a:xfrm>
          <a:prstGeom prst="roundRect">
            <a:avLst>
              <a:gd name="adj" fmla="val 16667"/>
            </a:avLst>
          </a:prstGeom>
          <a:noFill/>
          <a:ln w="9525">
            <a:solidFill>
              <a:srgbClr val="cc0000"/>
            </a:solidFill>
            <a:round/>
          </a:ln>
        </p:spPr>
        <p:style>
          <a:lnRef idx="0"/>
          <a:fillRef idx="0"/>
          <a:effectRef idx="0"/>
          <a:fontRef idx="minor"/>
        </p:style>
        <p:txBody>
          <a:bodyPr tIns="67320" bIns="67320" anchor="ctr">
            <a:noAutofit/>
          </a:bodyPr>
          <a:p>
            <a:pPr algn="ctr">
              <a:lnSpc>
                <a:spcPct val="100000"/>
              </a:lnSpc>
              <a:tabLst>
                <a:tab algn="l" pos="0"/>
              </a:tabLst>
            </a:pPr>
            <a:endParaRPr b="0" lang="en-US" sz="1400" spc="-1" strike="noStrike">
              <a:solidFill>
                <a:srgbClr val="000000"/>
              </a:solidFill>
              <a:latin typeface="Arial"/>
            </a:endParaRPr>
          </a:p>
        </p:txBody>
      </p:sp>
      <p:sp>
        <p:nvSpPr>
          <p:cNvPr id="77" name="Google Shape;143;p25"/>
          <p:cNvSpPr/>
          <p:nvPr/>
        </p:nvSpPr>
        <p:spPr>
          <a:xfrm>
            <a:off x="229320" y="2946240"/>
            <a:ext cx="4182120" cy="749880"/>
          </a:xfrm>
          <a:prstGeom prst="rect">
            <a:avLst/>
          </a:prstGeom>
          <a:noFill/>
          <a:ln w="0">
            <a:noFill/>
          </a:ln>
        </p:spPr>
        <p:style>
          <a:lnRef idx="0"/>
          <a:fillRef idx="0"/>
          <a:effectRef idx="0"/>
          <a:fontRef idx="minor"/>
        </p:style>
        <p:txBody>
          <a:bodyPr lIns="0" rIns="0" tIns="0" bIns="0" anchor="t">
            <a:noAutofit/>
          </a:bodyPr>
          <a:p>
            <a:pPr algn="just">
              <a:lnSpc>
                <a:spcPct val="115000"/>
              </a:lnSpc>
              <a:tabLst>
                <a:tab algn="l" pos="0"/>
              </a:tabLst>
            </a:pPr>
            <a:r>
              <a:rPr b="0" lang="pt-BR" sz="1000" spc="-1" strike="noStrike">
                <a:solidFill>
                  <a:srgbClr val="000000"/>
                </a:solidFill>
                <a:highlight>
                  <a:srgbClr val="ffffff"/>
                </a:highlight>
                <a:latin typeface="Poppins"/>
                <a:ea typeface="Poppins"/>
              </a:rPr>
              <a:t>In the context of Grocery Foods, the regression analysis reveals a </a:t>
            </a:r>
            <a:r>
              <a:rPr b="1" lang="pt-BR" sz="1000" spc="-1" strike="noStrike">
                <a:solidFill>
                  <a:srgbClr val="000000"/>
                </a:solidFill>
                <a:highlight>
                  <a:srgbClr val="ffffff"/>
                </a:highlight>
                <a:latin typeface="Poppins"/>
                <a:ea typeface="Poppins"/>
              </a:rPr>
              <a:t>negative coefficient</a:t>
            </a:r>
            <a:r>
              <a:rPr b="0" lang="pt-BR" sz="1000" spc="-1" strike="noStrike">
                <a:solidFill>
                  <a:srgbClr val="000000"/>
                </a:solidFill>
                <a:highlight>
                  <a:srgbClr val="ffffff"/>
                </a:highlight>
                <a:latin typeface="Poppins"/>
                <a:ea typeface="Poppins"/>
              </a:rPr>
              <a:t> for Total Discount Value, accompanied by a </a:t>
            </a:r>
            <a:r>
              <a:rPr b="1" lang="pt-BR" sz="1000" spc="-1" strike="noStrike">
                <a:solidFill>
                  <a:srgbClr val="000000"/>
                </a:solidFill>
                <a:highlight>
                  <a:srgbClr val="ffffff"/>
                </a:highlight>
                <a:latin typeface="Poppins"/>
                <a:ea typeface="Poppins"/>
              </a:rPr>
              <a:t>p-value greater than 0.05</a:t>
            </a:r>
            <a:r>
              <a:rPr b="0" lang="pt-BR" sz="1000" spc="-1" strike="noStrike">
                <a:solidFill>
                  <a:srgbClr val="000000"/>
                </a:solidFill>
                <a:highlight>
                  <a:srgbClr val="ffffff"/>
                </a:highlight>
                <a:latin typeface="Poppins"/>
                <a:ea typeface="Poppins"/>
              </a:rPr>
              <a:t>. This implies that, from a statistical standpoint, there isn't sufficient evidence to confirm that Total Discount significantly affects Total Profit in the Grocery Foods category. </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r>
              <a:rPr b="0" lang="pt-BR" sz="1000" spc="-1" strike="noStrike">
                <a:solidFill>
                  <a:srgbClr val="000000"/>
                </a:solidFill>
                <a:highlight>
                  <a:srgbClr val="ffffff"/>
                </a:highlight>
                <a:latin typeface="Poppins"/>
                <a:ea typeface="Poppins"/>
              </a:rPr>
              <a:t>It's important to interpret these findings cautiously and consider additional factors that may influence the observed relationship. Further exploration and analysis may be necessary to uncover nuanced insights into the dynamics between discounting strategies and profitability within the Grocery Foods category.</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p:txBody>
      </p:sp>
      <p:pic>
        <p:nvPicPr>
          <p:cNvPr id="78" name="Google Shape;144;p25" descr=""/>
          <p:cNvPicPr/>
          <p:nvPr/>
        </p:nvPicPr>
        <p:blipFill>
          <a:blip r:embed="rId2"/>
          <a:stretch/>
        </p:blipFill>
        <p:spPr>
          <a:xfrm>
            <a:off x="4712400" y="878040"/>
            <a:ext cx="4261680" cy="1905480"/>
          </a:xfrm>
          <a:prstGeom prst="rect">
            <a:avLst/>
          </a:prstGeom>
          <a:ln w="0">
            <a:noFill/>
          </a:ln>
        </p:spPr>
      </p:pic>
      <p:sp>
        <p:nvSpPr>
          <p:cNvPr id="79" name="Google Shape;145;p25"/>
          <p:cNvSpPr/>
          <p:nvPr/>
        </p:nvSpPr>
        <p:spPr>
          <a:xfrm>
            <a:off x="5744160" y="2603160"/>
            <a:ext cx="605520" cy="149040"/>
          </a:xfrm>
          <a:prstGeom prst="roundRect">
            <a:avLst>
              <a:gd name="adj" fmla="val 16667"/>
            </a:avLst>
          </a:prstGeom>
          <a:noFill/>
          <a:ln w="9525">
            <a:solidFill>
              <a:srgbClr val="cc0000"/>
            </a:solidFill>
            <a:round/>
          </a:ln>
        </p:spPr>
        <p:style>
          <a:lnRef idx="0"/>
          <a:fillRef idx="0"/>
          <a:effectRef idx="0"/>
          <a:fontRef idx="minor"/>
        </p:style>
        <p:txBody>
          <a:bodyPr tIns="67320" bIns="67320" anchor="ctr">
            <a:noAutofit/>
          </a:bodyPr>
          <a:p>
            <a:pPr algn="ctr">
              <a:lnSpc>
                <a:spcPct val="100000"/>
              </a:lnSpc>
              <a:tabLst>
                <a:tab algn="l" pos="0"/>
              </a:tabLst>
            </a:pPr>
            <a:endParaRPr b="0" lang="en-US" sz="1400" spc="-1" strike="noStrike">
              <a:solidFill>
                <a:srgbClr val="000000"/>
              </a:solidFill>
              <a:latin typeface="Arial"/>
            </a:endParaRPr>
          </a:p>
        </p:txBody>
      </p:sp>
      <p:sp>
        <p:nvSpPr>
          <p:cNvPr id="80" name="Google Shape;146;p25"/>
          <p:cNvSpPr/>
          <p:nvPr/>
        </p:nvSpPr>
        <p:spPr>
          <a:xfrm>
            <a:off x="7099920" y="2603160"/>
            <a:ext cx="605520" cy="149040"/>
          </a:xfrm>
          <a:prstGeom prst="roundRect">
            <a:avLst>
              <a:gd name="adj" fmla="val 16667"/>
            </a:avLst>
          </a:prstGeom>
          <a:noFill/>
          <a:ln w="9525">
            <a:solidFill>
              <a:srgbClr val="cc0000"/>
            </a:solidFill>
            <a:round/>
          </a:ln>
        </p:spPr>
        <p:style>
          <a:lnRef idx="0"/>
          <a:fillRef idx="0"/>
          <a:effectRef idx="0"/>
          <a:fontRef idx="minor"/>
        </p:style>
        <p:txBody>
          <a:bodyPr tIns="67320" bIns="67320" anchor="ctr">
            <a:noAutofit/>
          </a:bodyPr>
          <a:p>
            <a:pPr algn="ctr">
              <a:lnSpc>
                <a:spcPct val="100000"/>
              </a:lnSpc>
              <a:tabLst>
                <a:tab algn="l" pos="0"/>
              </a:tabLst>
            </a:pPr>
            <a:endParaRPr b="0" lang="en-US" sz="1400" spc="-1" strike="noStrike">
              <a:solidFill>
                <a:srgbClr val="000000"/>
              </a:solidFill>
              <a:latin typeface="Arial"/>
            </a:endParaRPr>
          </a:p>
        </p:txBody>
      </p:sp>
      <p:sp>
        <p:nvSpPr>
          <p:cNvPr id="81" name="Google Shape;147;p25"/>
          <p:cNvSpPr/>
          <p:nvPr/>
        </p:nvSpPr>
        <p:spPr>
          <a:xfrm>
            <a:off x="4752360" y="3032640"/>
            <a:ext cx="4182120" cy="749880"/>
          </a:xfrm>
          <a:prstGeom prst="rect">
            <a:avLst/>
          </a:prstGeom>
          <a:noFill/>
          <a:ln w="0">
            <a:noFill/>
          </a:ln>
        </p:spPr>
        <p:style>
          <a:lnRef idx="0"/>
          <a:fillRef idx="0"/>
          <a:effectRef idx="0"/>
          <a:fontRef idx="minor"/>
        </p:style>
        <p:txBody>
          <a:bodyPr lIns="0" rIns="0" tIns="0" bIns="0" anchor="t">
            <a:noAutofit/>
          </a:bodyPr>
          <a:p>
            <a:pPr algn="just">
              <a:lnSpc>
                <a:spcPct val="115000"/>
              </a:lnSpc>
              <a:tabLst>
                <a:tab algn="l" pos="0"/>
              </a:tabLst>
            </a:pPr>
            <a:r>
              <a:rPr b="0" lang="pt-BR" sz="1000" spc="-1" strike="noStrike">
                <a:solidFill>
                  <a:srgbClr val="000000"/>
                </a:solidFill>
                <a:highlight>
                  <a:srgbClr val="ffffff"/>
                </a:highlight>
                <a:latin typeface="Poppins"/>
                <a:ea typeface="Poppins"/>
              </a:rPr>
              <a:t>In the case of Fresh Foods, the regression analysis indicates a </a:t>
            </a:r>
            <a:r>
              <a:rPr b="1" lang="pt-BR" sz="1000" spc="-1" strike="noStrike">
                <a:solidFill>
                  <a:srgbClr val="000000"/>
                </a:solidFill>
                <a:highlight>
                  <a:srgbClr val="ffffff"/>
                </a:highlight>
                <a:latin typeface="Poppins"/>
                <a:ea typeface="Poppins"/>
              </a:rPr>
              <a:t>positive coefficient</a:t>
            </a:r>
            <a:r>
              <a:rPr b="0" lang="pt-BR" sz="1000" spc="-1" strike="noStrike">
                <a:solidFill>
                  <a:srgbClr val="000000"/>
                </a:solidFill>
                <a:highlight>
                  <a:srgbClr val="ffffff"/>
                </a:highlight>
                <a:latin typeface="Poppins"/>
                <a:ea typeface="Poppins"/>
              </a:rPr>
              <a:t> for Total Discount Value, accompanied by a </a:t>
            </a:r>
            <a:r>
              <a:rPr b="1" lang="pt-BR" sz="1000" spc="-1" strike="noStrike">
                <a:solidFill>
                  <a:srgbClr val="000000"/>
                </a:solidFill>
                <a:highlight>
                  <a:srgbClr val="ffffff"/>
                </a:highlight>
                <a:latin typeface="Poppins"/>
                <a:ea typeface="Poppins"/>
              </a:rPr>
              <a:t>p-value less than 0.05.</a:t>
            </a:r>
            <a:r>
              <a:rPr b="0" lang="pt-BR" sz="1000" spc="-1" strike="noStrike">
                <a:solidFill>
                  <a:srgbClr val="000000"/>
                </a:solidFill>
                <a:highlight>
                  <a:srgbClr val="ffffff"/>
                </a:highlight>
                <a:latin typeface="Poppins"/>
                <a:ea typeface="Poppins"/>
              </a:rPr>
              <a:t> This signifies that, with a 95% confidence level, we can confirm that offering discounts in the Fresh Foods category is a statistically valid strategy to enhance profit. Specifically, for every </a:t>
            </a:r>
            <a:r>
              <a:rPr b="1" lang="pt-BR" sz="1000" spc="-1" strike="noStrike">
                <a:solidFill>
                  <a:srgbClr val="000000"/>
                </a:solidFill>
                <a:highlight>
                  <a:srgbClr val="ffffff"/>
                </a:highlight>
                <a:latin typeface="Poppins"/>
                <a:ea typeface="Poppins"/>
              </a:rPr>
              <a:t>1 EUR in discount</a:t>
            </a:r>
            <a:r>
              <a:rPr b="0" lang="pt-BR" sz="1000" spc="-1" strike="noStrike">
                <a:solidFill>
                  <a:srgbClr val="000000"/>
                </a:solidFill>
                <a:highlight>
                  <a:srgbClr val="ffffff"/>
                </a:highlight>
                <a:latin typeface="Poppins"/>
                <a:ea typeface="Poppins"/>
              </a:rPr>
              <a:t>, the profit is estimated to increase by </a:t>
            </a:r>
            <a:r>
              <a:rPr b="1" lang="pt-BR" sz="1000" spc="-1" strike="noStrike">
                <a:solidFill>
                  <a:srgbClr val="000000"/>
                </a:solidFill>
                <a:highlight>
                  <a:srgbClr val="ffffff"/>
                </a:highlight>
                <a:latin typeface="Poppins"/>
                <a:ea typeface="Poppins"/>
              </a:rPr>
              <a:t>0.54 EUR.</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Google Shape;152;p26"/>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Promotional Effectiveness</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83" name="Google Shape;153;p26"/>
          <p:cNvSpPr/>
          <p:nvPr/>
        </p:nvSpPr>
        <p:spPr>
          <a:xfrm>
            <a:off x="229320" y="759600"/>
            <a:ext cx="872028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r>
              <a:rPr b="0" lang="pt-BR" sz="1000" spc="-1" strike="noStrike">
                <a:solidFill>
                  <a:srgbClr val="000000"/>
                </a:solidFill>
                <a:highlight>
                  <a:srgbClr val="ffffff"/>
                </a:highlight>
                <a:latin typeface="Poppins"/>
                <a:ea typeface="Poppins"/>
              </a:rPr>
              <a:t>Subsequently, I extended the analysis to encompass all Level 1 categories within Grocery Food and Fresh Food. Here are a few instances where employing discounts proves to be an effective strategy for profit enhancement.</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p:txBody>
      </p:sp>
      <p:graphicFrame>
        <p:nvGraphicFramePr>
          <p:cNvPr id="84" name="Google Shape;154;p26"/>
          <p:cNvGraphicFramePr/>
          <p:nvPr/>
        </p:nvGraphicFramePr>
        <p:xfrm>
          <a:off x="2755440" y="1250640"/>
          <a:ext cx="3763800" cy="2763720"/>
        </p:xfrm>
        <a:graphic>
          <a:graphicData uri="http://schemas.openxmlformats.org/drawingml/2006/table">
            <a:tbl>
              <a:tblPr/>
              <a:tblGrid>
                <a:gridCol w="1882080"/>
                <a:gridCol w="1882080"/>
              </a:tblGrid>
              <a:tr h="380880">
                <a:tc>
                  <a:txBody>
                    <a:bodyPr lIns="91080" rIns="91080" tIns="91080" bIns="91080" anchor="ctr">
                      <a:noAutofit/>
                    </a:bodyPr>
                    <a:p>
                      <a:pPr algn="ctr">
                        <a:lnSpc>
                          <a:spcPct val="100000"/>
                        </a:lnSpc>
                        <a:tabLst>
                          <a:tab algn="l" pos="0"/>
                        </a:tabLst>
                      </a:pPr>
                      <a:r>
                        <a:rPr b="1" lang="pt-BR" sz="1000" spc="-1" strike="noStrike">
                          <a:solidFill>
                            <a:srgbClr val="000000"/>
                          </a:solidFill>
                          <a:latin typeface="Poppins"/>
                          <a:ea typeface="Poppins"/>
                        </a:rPr>
                        <a:t>Category Level 1</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ctr">
                      <a:noAutofit/>
                    </a:bodyPr>
                    <a:p>
                      <a:pPr algn="ctr">
                        <a:lnSpc>
                          <a:spcPct val="100000"/>
                        </a:lnSpc>
                        <a:tabLst>
                          <a:tab algn="l" pos="0"/>
                        </a:tabLst>
                      </a:pPr>
                      <a:r>
                        <a:rPr b="1" lang="pt-BR" sz="1000" spc="-1" strike="noStrike">
                          <a:solidFill>
                            <a:srgbClr val="000000"/>
                          </a:solidFill>
                          <a:latin typeface="Poppins"/>
                          <a:ea typeface="Poppins"/>
                        </a:rPr>
                        <a:t>Coef.</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80880">
                <a:tc>
                  <a:txBody>
                    <a:bodyPr lIns="91080" rIns="91080" tIns="91080" bIns="91080" anchor="ctr">
                      <a:noAutofit/>
                    </a:bodyPr>
                    <a:p>
                      <a:pPr algn="ctr">
                        <a:lnSpc>
                          <a:spcPct val="100000"/>
                        </a:lnSpc>
                        <a:tabLst>
                          <a:tab algn="l" pos="0"/>
                        </a:tabLst>
                      </a:pPr>
                      <a:r>
                        <a:rPr b="0" lang="pt-BR" sz="1000" spc="-1" strike="noStrike">
                          <a:solidFill>
                            <a:srgbClr val="000000"/>
                          </a:solidFill>
                          <a:latin typeface="Poppins"/>
                          <a:ea typeface="Poppins"/>
                        </a:rPr>
                        <a:t>Fresh Food|Cheese</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ctr">
                      <a:noAutofit/>
                    </a:bodyPr>
                    <a:p>
                      <a:pPr algn="ctr">
                        <a:lnSpc>
                          <a:spcPct val="100000"/>
                        </a:lnSpc>
                        <a:tabLst>
                          <a:tab algn="l" pos="0"/>
                        </a:tabLst>
                      </a:pPr>
                      <a:r>
                        <a:rPr b="0" lang="pt-BR" sz="1000" spc="-1" strike="noStrike">
                          <a:solidFill>
                            <a:schemeClr val="dk1"/>
                          </a:solidFill>
                          <a:latin typeface="Poppins"/>
                          <a:ea typeface="Poppins"/>
                        </a:rPr>
                        <a:t>0.5955 </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80880">
                <a:tc>
                  <a:txBody>
                    <a:bodyPr lIns="91080" rIns="91080" tIns="91080" bIns="91080" anchor="ctr">
                      <a:noAutofit/>
                    </a:bodyPr>
                    <a:p>
                      <a:pPr algn="ctr">
                        <a:lnSpc>
                          <a:spcPct val="100000"/>
                        </a:lnSpc>
                        <a:tabLst>
                          <a:tab algn="l" pos="0"/>
                        </a:tabLst>
                      </a:pPr>
                      <a:r>
                        <a:rPr b="0" lang="pt-BR" sz="1000" spc="-1" strike="noStrike">
                          <a:solidFill>
                            <a:srgbClr val="000000"/>
                          </a:solidFill>
                          <a:latin typeface="Poppins"/>
                          <a:ea typeface="Poppins"/>
                        </a:rPr>
                        <a:t>Fresh Food|Dairy &amp; Eggs</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ctr">
                      <a:noAutofit/>
                    </a:bodyPr>
                    <a:p>
                      <a:pPr algn="ctr">
                        <a:lnSpc>
                          <a:spcPct val="100000"/>
                        </a:lnSpc>
                        <a:tabLst>
                          <a:tab algn="l" pos="0"/>
                        </a:tabLst>
                      </a:pPr>
                      <a:r>
                        <a:rPr b="0" lang="pt-BR" sz="1000" spc="-1" strike="noStrike">
                          <a:solidFill>
                            <a:srgbClr val="000000"/>
                          </a:solidFill>
                          <a:latin typeface="Poppins"/>
                          <a:ea typeface="Poppins"/>
                        </a:rPr>
                        <a:t>0.4904</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80880">
                <a:tc>
                  <a:txBody>
                    <a:bodyPr lIns="91080" rIns="91080" tIns="91080" bIns="91080" anchor="ctr">
                      <a:noAutofit/>
                    </a:bodyPr>
                    <a:p>
                      <a:pPr algn="ctr">
                        <a:lnSpc>
                          <a:spcPct val="100000"/>
                        </a:lnSpc>
                        <a:tabLst>
                          <a:tab algn="l" pos="0"/>
                        </a:tabLst>
                      </a:pPr>
                      <a:r>
                        <a:rPr b="0" lang="pt-BR" sz="1000" spc="-1" strike="noStrike">
                          <a:solidFill>
                            <a:srgbClr val="000000"/>
                          </a:solidFill>
                          <a:latin typeface="Poppins"/>
                          <a:ea typeface="Poppins"/>
                        </a:rPr>
                        <a:t>Fresh Food|Fresh &amp; Ready</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ctr">
                      <a:noAutofit/>
                    </a:bodyPr>
                    <a:p>
                      <a:pPr algn="ctr">
                        <a:lnSpc>
                          <a:spcPct val="100000"/>
                        </a:lnSpc>
                        <a:tabLst>
                          <a:tab algn="l" pos="0"/>
                        </a:tabLst>
                      </a:pPr>
                      <a:r>
                        <a:rPr b="0" lang="pt-BR" sz="1000" spc="-1" strike="noStrike">
                          <a:solidFill>
                            <a:srgbClr val="000000"/>
                          </a:solidFill>
                          <a:latin typeface="Poppins"/>
                          <a:ea typeface="Poppins"/>
                        </a:rPr>
                        <a:t>1.0527</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80880">
                <a:tc>
                  <a:txBody>
                    <a:bodyPr lIns="91080" rIns="91080" tIns="91080" bIns="91080" anchor="ctr">
                      <a:noAutofit/>
                    </a:bodyPr>
                    <a:p>
                      <a:pPr algn="ctr">
                        <a:lnSpc>
                          <a:spcPct val="100000"/>
                        </a:lnSpc>
                        <a:tabLst>
                          <a:tab algn="l" pos="0"/>
                        </a:tabLst>
                      </a:pPr>
                      <a:r>
                        <a:rPr b="0" lang="pt-BR" sz="1000" spc="-1" strike="noStrike">
                          <a:solidFill>
                            <a:srgbClr val="000000"/>
                          </a:solidFill>
                          <a:latin typeface="Poppins"/>
                          <a:ea typeface="Poppins"/>
                        </a:rPr>
                        <a:t>Fresh Food|Fruits &amp; Vegetables</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ctr">
                      <a:noAutofit/>
                    </a:bodyPr>
                    <a:p>
                      <a:pPr algn="ctr">
                        <a:lnSpc>
                          <a:spcPct val="100000"/>
                        </a:lnSpc>
                        <a:tabLst>
                          <a:tab algn="l" pos="0"/>
                        </a:tabLst>
                      </a:pPr>
                      <a:r>
                        <a:rPr b="0" lang="pt-BR" sz="1000" spc="-1" strike="noStrike">
                          <a:solidFill>
                            <a:srgbClr val="000000"/>
                          </a:solidFill>
                          <a:latin typeface="Poppins"/>
                          <a:ea typeface="Poppins"/>
                        </a:rPr>
                        <a:t>1.0018</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80880">
                <a:tc>
                  <a:txBody>
                    <a:bodyPr lIns="91080" rIns="91080" tIns="91080" bIns="91080" anchor="ctr">
                      <a:noAutofit/>
                    </a:bodyPr>
                    <a:p>
                      <a:pPr algn="ctr">
                        <a:lnSpc>
                          <a:spcPct val="100000"/>
                        </a:lnSpc>
                        <a:tabLst>
                          <a:tab algn="l" pos="0"/>
                        </a:tabLst>
                      </a:pPr>
                      <a:r>
                        <a:rPr b="0" lang="pt-BR" sz="1000" spc="-1" strike="noStrike">
                          <a:solidFill>
                            <a:srgbClr val="000000"/>
                          </a:solidFill>
                          <a:latin typeface="Poppins"/>
                          <a:ea typeface="Poppins"/>
                        </a:rPr>
                        <a:t>Grocery Food|Beer &amp; Cider</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ctr">
                      <a:noAutofit/>
                    </a:bodyPr>
                    <a:p>
                      <a:pPr algn="ctr">
                        <a:lnSpc>
                          <a:spcPct val="100000"/>
                        </a:lnSpc>
                        <a:tabLst>
                          <a:tab algn="l" pos="0"/>
                        </a:tabLst>
                      </a:pPr>
                      <a:r>
                        <a:rPr b="0" lang="pt-BR" sz="1000" spc="-1" strike="noStrike">
                          <a:solidFill>
                            <a:srgbClr val="000000"/>
                          </a:solidFill>
                          <a:latin typeface="Poppins"/>
                          <a:ea typeface="Poppins"/>
                        </a:rPr>
                        <a:t>1.3401</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80880">
                <a:tc>
                  <a:txBody>
                    <a:bodyPr lIns="91080" rIns="91080" tIns="91080" bIns="91080" anchor="ctr">
                      <a:noAutofit/>
                    </a:bodyPr>
                    <a:p>
                      <a:pPr algn="ctr">
                        <a:lnSpc>
                          <a:spcPct val="100000"/>
                        </a:lnSpc>
                        <a:tabLst>
                          <a:tab algn="l" pos="0"/>
                        </a:tabLst>
                      </a:pPr>
                      <a:r>
                        <a:rPr b="0" lang="pt-BR" sz="1000" spc="-1" strike="noStrike">
                          <a:solidFill>
                            <a:srgbClr val="000000"/>
                          </a:solidFill>
                          <a:latin typeface="Poppins"/>
                          <a:ea typeface="Poppins"/>
                        </a:rPr>
                        <a:t>Grocery Food|Beverages</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ctr">
                      <a:noAutofit/>
                    </a:bodyPr>
                    <a:p>
                      <a:pPr algn="ctr">
                        <a:lnSpc>
                          <a:spcPct val="100000"/>
                        </a:lnSpc>
                        <a:tabLst>
                          <a:tab algn="l" pos="0"/>
                        </a:tabLst>
                      </a:pPr>
                      <a:r>
                        <a:rPr b="0" lang="pt-BR" sz="1000" spc="-1" strike="noStrike">
                          <a:solidFill>
                            <a:srgbClr val="000000"/>
                          </a:solidFill>
                          <a:latin typeface="Poppins"/>
                          <a:ea typeface="Poppins"/>
                        </a:rPr>
                        <a:t>0.7218</a:t>
                      </a:r>
                      <a:endParaRPr b="0" lang="en-US" sz="1000" spc="-1" strike="noStrike">
                        <a:solidFill>
                          <a:srgbClr val="000000"/>
                        </a:solidFill>
                        <a:latin typeface="Arial"/>
                      </a:endParaRPr>
                    </a:p>
                  </a:txBody>
                  <a:tcPr anchor="ct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bl>
          </a:graphicData>
        </a:graphic>
      </p:graphicFrame>
      <p:sp>
        <p:nvSpPr>
          <p:cNvPr id="85" name="Google Shape;155;p26"/>
          <p:cNvSpPr/>
          <p:nvPr/>
        </p:nvSpPr>
        <p:spPr>
          <a:xfrm>
            <a:off x="277200" y="4199400"/>
            <a:ext cx="872028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r>
              <a:rPr b="0" lang="pt-BR" sz="1000" spc="-1" strike="noStrike">
                <a:solidFill>
                  <a:srgbClr val="000000"/>
                </a:solidFill>
                <a:highlight>
                  <a:srgbClr val="ffffff"/>
                </a:highlight>
                <a:latin typeface="Poppins"/>
                <a:ea typeface="Poppins"/>
              </a:rPr>
              <a:t>In conclusion, while the overarching trend in Grocery Food does not universally support the effectiveness of discounts, certain Level 1 categories within Grocery Food </a:t>
            </a:r>
            <a:r>
              <a:rPr b="1" lang="pt-BR" sz="1000" spc="-1" strike="noStrike">
                <a:solidFill>
                  <a:srgbClr val="000000"/>
                </a:solidFill>
                <a:highlight>
                  <a:srgbClr val="ffffff"/>
                </a:highlight>
                <a:latin typeface="Poppins"/>
                <a:ea typeface="Poppins"/>
              </a:rPr>
              <a:t>exhibit favorable performance with this strategy.</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pt-BR" sz="1000" spc="-1" strike="noStrike">
                <a:solidFill>
                  <a:srgbClr val="000000"/>
                </a:solidFill>
                <a:highlight>
                  <a:srgbClr val="ffffff"/>
                </a:highlight>
                <a:latin typeface="Poppins"/>
                <a:ea typeface="Poppins"/>
              </a:rPr>
              <a:t>Moving forward, to validate and solidify these findings, I propose implementing </a:t>
            </a:r>
            <a:r>
              <a:rPr b="1" lang="pt-BR" sz="1000" spc="-1" strike="noStrike">
                <a:solidFill>
                  <a:srgbClr val="000000"/>
                </a:solidFill>
                <a:highlight>
                  <a:srgbClr val="ffffff"/>
                </a:highlight>
                <a:latin typeface="Poppins"/>
                <a:ea typeface="Poppins"/>
              </a:rPr>
              <a:t>A/B testing.</a:t>
            </a:r>
            <a:r>
              <a:rPr b="0" lang="pt-BR" sz="1000" spc="-1" strike="noStrike">
                <a:solidFill>
                  <a:srgbClr val="000000"/>
                </a:solidFill>
                <a:highlight>
                  <a:srgbClr val="ffffff"/>
                </a:highlight>
                <a:latin typeface="Poppins"/>
                <a:ea typeface="Poppins"/>
              </a:rPr>
              <a:t> This approach will provide a more rigorous and controlled experimentation to ascertain the validity of the coefficients observed in the regression analysis.</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Google Shape;160;p27"/>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Cluster</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87" name="Google Shape;161;p27"/>
          <p:cNvSpPr/>
          <p:nvPr/>
        </p:nvSpPr>
        <p:spPr>
          <a:xfrm>
            <a:off x="229320" y="759600"/>
            <a:ext cx="872028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r>
              <a:rPr b="0" lang="pt-BR" sz="1000" spc="-1" strike="noStrike">
                <a:solidFill>
                  <a:srgbClr val="000000"/>
                </a:solidFill>
                <a:highlight>
                  <a:srgbClr val="ffffff"/>
                </a:highlight>
                <a:latin typeface="Poppins"/>
                <a:ea typeface="Poppins"/>
              </a:rPr>
              <a:t>Cluster analysis proves effective for categorizing similar Level 1 categories and devising specific strategies for each. I applied K-means classification, considering Product Margin, Total Sold SKU, and Total Sales Value for clustering. The elbow method determined the optimal number of clusters as n=3.</a:t>
            </a:r>
            <a:endParaRPr b="0" lang="en-US" sz="1000" spc="-1" strike="noStrike">
              <a:solidFill>
                <a:srgbClr val="000000"/>
              </a:solidFill>
              <a:latin typeface="Arial"/>
            </a:endParaRPr>
          </a:p>
        </p:txBody>
      </p:sp>
      <p:pic>
        <p:nvPicPr>
          <p:cNvPr id="88" name="Google Shape;162;p27" descr=""/>
          <p:cNvPicPr/>
          <p:nvPr/>
        </p:nvPicPr>
        <p:blipFill>
          <a:blip r:embed="rId1"/>
          <a:stretch/>
        </p:blipFill>
        <p:spPr>
          <a:xfrm>
            <a:off x="301680" y="1402920"/>
            <a:ext cx="3982680" cy="3661560"/>
          </a:xfrm>
          <a:prstGeom prst="rect">
            <a:avLst/>
          </a:prstGeom>
          <a:ln w="0">
            <a:noFill/>
          </a:ln>
        </p:spPr>
      </p:pic>
      <p:sp>
        <p:nvSpPr>
          <p:cNvPr id="89" name="Google Shape;163;p27"/>
          <p:cNvSpPr/>
          <p:nvPr/>
        </p:nvSpPr>
        <p:spPr>
          <a:xfrm>
            <a:off x="4939200" y="1368360"/>
            <a:ext cx="407664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endParaRPr b="0" lang="en-US" sz="1400" spc="-1" strike="noStrike">
              <a:solidFill>
                <a:srgbClr val="000000"/>
              </a:solidFill>
              <a:latin typeface="Arial"/>
            </a:endParaRPr>
          </a:p>
        </p:txBody>
      </p:sp>
      <p:sp>
        <p:nvSpPr>
          <p:cNvPr id="90" name="Google Shape;164;p27"/>
          <p:cNvSpPr/>
          <p:nvPr/>
        </p:nvSpPr>
        <p:spPr>
          <a:xfrm>
            <a:off x="4939200" y="1473480"/>
            <a:ext cx="3947760" cy="3738600"/>
          </a:xfrm>
          <a:prstGeom prst="rect">
            <a:avLst/>
          </a:prstGeom>
          <a:noFill/>
          <a:ln w="0">
            <a:noFill/>
          </a:ln>
        </p:spPr>
        <p:style>
          <a:lnRef idx="0"/>
          <a:fillRef idx="0"/>
          <a:effectRef idx="0"/>
          <a:fontRef idx="minor"/>
        </p:style>
        <p:txBody>
          <a:bodyPr tIns="91440" bIns="91440" anchor="t">
            <a:spAutoFit/>
          </a:bodyPr>
          <a:p>
            <a:pPr algn="just">
              <a:lnSpc>
                <a:spcPct val="115000"/>
              </a:lnSpc>
              <a:tabLst>
                <a:tab algn="l" pos="0"/>
              </a:tabLst>
            </a:pPr>
            <a:r>
              <a:rPr b="0" lang="pt-BR" sz="1000" spc="-1" strike="noStrike">
                <a:solidFill>
                  <a:schemeClr val="dk1"/>
                </a:solidFill>
                <a:highlight>
                  <a:srgbClr val="ffffff"/>
                </a:highlight>
                <a:latin typeface="Poppins"/>
                <a:ea typeface="Poppins"/>
              </a:rPr>
              <a:t>185 Categories have a similar behavior. Although, there 6 Categories that need more attention:</a:t>
            </a:r>
            <a:endParaRPr b="0" lang="en-US" sz="1000" spc="-1" strike="noStrike">
              <a:solidFill>
                <a:srgbClr val="000000"/>
              </a:solidFill>
              <a:latin typeface="Arial"/>
            </a:endParaRPr>
          </a:p>
          <a:p>
            <a:pPr algn="just">
              <a:lnSpc>
                <a:spcPct val="100000"/>
              </a:lnSpc>
              <a:tabLst>
                <a:tab algn="l" pos="0"/>
              </a:tabLst>
            </a:pPr>
            <a:endParaRPr b="0" lang="en-US" sz="1000" spc="-1" strike="noStrike">
              <a:solidFill>
                <a:srgbClr val="000000"/>
              </a:solidFill>
              <a:latin typeface="Arial"/>
            </a:endParaRPr>
          </a:p>
          <a:p>
            <a:pPr marL="457200" indent="-291960" algn="just">
              <a:lnSpc>
                <a:spcPct val="100000"/>
              </a:lnSpc>
              <a:buClr>
                <a:srgbClr val="000000"/>
              </a:buClr>
              <a:buFont typeface="Poppins"/>
              <a:buChar char="●"/>
              <a:tabLst>
                <a:tab algn="l" pos="0"/>
              </a:tabLst>
            </a:pPr>
            <a:r>
              <a:rPr b="1" lang="pt-BR" sz="1000" spc="-1" strike="noStrike">
                <a:solidFill>
                  <a:srgbClr val="000000"/>
                </a:solidFill>
                <a:latin typeface="Poppins"/>
                <a:ea typeface="Poppins"/>
              </a:rPr>
              <a:t>Fresh Food|Fruits &amp; Vegetables|Fruits</a:t>
            </a:r>
            <a:endParaRPr b="0" lang="en-US" sz="1000" spc="-1" strike="noStrike">
              <a:solidFill>
                <a:srgbClr val="000000"/>
              </a:solidFill>
              <a:latin typeface="Arial"/>
            </a:endParaRPr>
          </a:p>
          <a:p>
            <a:pPr marL="457200" indent="-291960" algn="just">
              <a:lnSpc>
                <a:spcPct val="100000"/>
              </a:lnSpc>
              <a:buClr>
                <a:srgbClr val="000000"/>
              </a:buClr>
              <a:buFont typeface="Poppins"/>
              <a:buChar char="●"/>
              <a:tabLst>
                <a:tab algn="l" pos="0"/>
              </a:tabLst>
            </a:pPr>
            <a:r>
              <a:rPr b="1" lang="pt-BR" sz="1000" spc="-1" strike="noStrike">
                <a:solidFill>
                  <a:srgbClr val="000000"/>
                </a:solidFill>
                <a:latin typeface="Poppins"/>
                <a:ea typeface="Poppins"/>
              </a:rPr>
              <a:t>Grocery Food|Beverages|Soft Drinks</a:t>
            </a:r>
            <a:endParaRPr b="0" lang="en-US" sz="1000" spc="-1" strike="noStrike">
              <a:solidFill>
                <a:srgbClr val="000000"/>
              </a:solidFill>
              <a:latin typeface="Arial"/>
            </a:endParaRPr>
          </a:p>
          <a:p>
            <a:pPr marL="457200" indent="-291960" algn="just">
              <a:lnSpc>
                <a:spcPct val="100000"/>
              </a:lnSpc>
              <a:buClr>
                <a:srgbClr val="000000"/>
              </a:buClr>
              <a:buFont typeface="Poppins"/>
              <a:buChar char="●"/>
              <a:tabLst>
                <a:tab algn="l" pos="0"/>
              </a:tabLst>
            </a:pPr>
            <a:r>
              <a:rPr b="1" lang="pt-BR" sz="1000" spc="-1" strike="noStrike">
                <a:solidFill>
                  <a:srgbClr val="000000"/>
                </a:solidFill>
                <a:latin typeface="Poppins"/>
                <a:ea typeface="Poppins"/>
              </a:rPr>
              <a:t>Grocery Food|Ice Cream|Large</a:t>
            </a:r>
            <a:endParaRPr b="0" lang="en-US" sz="1000" spc="-1" strike="noStrike">
              <a:solidFill>
                <a:srgbClr val="000000"/>
              </a:solidFill>
              <a:latin typeface="Arial"/>
            </a:endParaRPr>
          </a:p>
          <a:p>
            <a:pPr marL="457200" indent="-291960" algn="just">
              <a:lnSpc>
                <a:spcPct val="100000"/>
              </a:lnSpc>
              <a:buClr>
                <a:srgbClr val="000000"/>
              </a:buClr>
              <a:buFont typeface="Poppins"/>
              <a:buChar char="●"/>
              <a:tabLst>
                <a:tab algn="l" pos="0"/>
              </a:tabLst>
            </a:pPr>
            <a:r>
              <a:rPr b="1" lang="pt-BR" sz="1000" spc="-1" strike="noStrike">
                <a:solidFill>
                  <a:srgbClr val="000000"/>
                </a:solidFill>
                <a:latin typeface="Poppins"/>
                <a:ea typeface="Poppins"/>
              </a:rPr>
              <a:t>Grocery Food|Water &amp; Flavoured Water|Still Water</a:t>
            </a:r>
            <a:endParaRPr b="0" lang="en-US" sz="1000" spc="-1" strike="noStrike">
              <a:solidFill>
                <a:srgbClr val="000000"/>
              </a:solidFill>
              <a:latin typeface="Arial"/>
            </a:endParaRPr>
          </a:p>
          <a:p>
            <a:pPr marL="457200" indent="-291960" algn="just">
              <a:lnSpc>
                <a:spcPct val="100000"/>
              </a:lnSpc>
              <a:buClr>
                <a:srgbClr val="000000"/>
              </a:buClr>
              <a:buFont typeface="Poppins"/>
              <a:buChar char="●"/>
              <a:tabLst>
                <a:tab algn="l" pos="0"/>
              </a:tabLst>
            </a:pPr>
            <a:r>
              <a:rPr b="0" lang="pt-BR" sz="1000" spc="-1" strike="noStrike">
                <a:solidFill>
                  <a:srgbClr val="000000"/>
                </a:solidFill>
                <a:latin typeface="Poppins"/>
                <a:ea typeface="Poppins"/>
              </a:rPr>
              <a:t>Grocery Non-Food|Tobacco &amp; Heated Tobacco|Heated Tobacco</a:t>
            </a:r>
            <a:endParaRPr b="0" lang="en-US" sz="1000" spc="-1" strike="noStrike">
              <a:solidFill>
                <a:srgbClr val="000000"/>
              </a:solidFill>
              <a:latin typeface="Arial"/>
            </a:endParaRPr>
          </a:p>
          <a:p>
            <a:pPr marL="457200" indent="-291960" algn="just">
              <a:lnSpc>
                <a:spcPct val="100000"/>
              </a:lnSpc>
              <a:buClr>
                <a:srgbClr val="000000"/>
              </a:buClr>
              <a:buFont typeface="Poppins"/>
              <a:buChar char="●"/>
              <a:tabLst>
                <a:tab algn="l" pos="0"/>
              </a:tabLst>
            </a:pPr>
            <a:r>
              <a:rPr b="0" lang="pt-BR" sz="1000" spc="-1" strike="noStrike">
                <a:solidFill>
                  <a:srgbClr val="000000"/>
                </a:solidFill>
                <a:latin typeface="Poppins"/>
                <a:ea typeface="Poppins"/>
              </a:rPr>
              <a:t>Grocery Non-Food|Tobacco &amp; Heated Tobacco|Cigarettes &amp; Cigars</a:t>
            </a:r>
            <a:endParaRPr b="0" lang="en-US" sz="1000" spc="-1" strike="noStrike">
              <a:solidFill>
                <a:srgbClr val="000000"/>
              </a:solidFill>
              <a:latin typeface="Arial"/>
            </a:endParaRPr>
          </a:p>
          <a:p>
            <a:pPr algn="just">
              <a:lnSpc>
                <a:spcPct val="100000"/>
              </a:lnSpc>
              <a:tabLst>
                <a:tab algn="l" pos="0"/>
              </a:tabLst>
            </a:pPr>
            <a:endParaRPr b="0" lang="en-US" sz="1000" spc="-1" strike="noStrike">
              <a:solidFill>
                <a:srgbClr val="000000"/>
              </a:solidFill>
              <a:latin typeface="Arial"/>
            </a:endParaRPr>
          </a:p>
          <a:p>
            <a:pPr algn="just">
              <a:lnSpc>
                <a:spcPct val="100000"/>
              </a:lnSpc>
              <a:tabLst>
                <a:tab algn="l" pos="0"/>
              </a:tabLst>
            </a:pPr>
            <a:endParaRPr b="0" lang="en-US" sz="1000" spc="-1" strike="noStrike">
              <a:solidFill>
                <a:srgbClr val="000000"/>
              </a:solidFill>
              <a:latin typeface="Arial"/>
            </a:endParaRPr>
          </a:p>
          <a:p>
            <a:pPr algn="just">
              <a:lnSpc>
                <a:spcPct val="100000"/>
              </a:lnSpc>
              <a:tabLst>
                <a:tab algn="l" pos="0"/>
              </a:tabLst>
            </a:pPr>
            <a:r>
              <a:rPr b="0" lang="pt-BR" sz="1000" spc="-1" strike="noStrike">
                <a:solidFill>
                  <a:srgbClr val="000000"/>
                </a:solidFill>
                <a:latin typeface="Poppins"/>
                <a:ea typeface="Poppins"/>
              </a:rPr>
              <a:t>Except for Tobacco &amp; Heated Tobacco, other categories seem to perform well, possibly due to the </a:t>
            </a:r>
            <a:r>
              <a:rPr b="1" lang="pt-BR" sz="1000" spc="-1" strike="noStrike">
                <a:solidFill>
                  <a:srgbClr val="000000"/>
                </a:solidFill>
                <a:latin typeface="Poppins"/>
                <a:ea typeface="Poppins"/>
              </a:rPr>
              <a:t>summer season.</a:t>
            </a:r>
            <a:r>
              <a:rPr b="0" lang="pt-BR" sz="1000" spc="-1" strike="noStrike">
                <a:solidFill>
                  <a:srgbClr val="000000"/>
                </a:solidFill>
                <a:latin typeface="Poppins"/>
                <a:ea typeface="Poppins"/>
              </a:rPr>
              <a:t> This observation aligns with the dataset's timeframe, spanning from July to September. </a:t>
            </a:r>
            <a:endParaRPr b="0" lang="en-US" sz="1000" spc="-1" strike="noStrike">
              <a:solidFill>
                <a:srgbClr val="000000"/>
              </a:solidFill>
              <a:latin typeface="Arial"/>
            </a:endParaRPr>
          </a:p>
          <a:p>
            <a:pPr algn="just">
              <a:lnSpc>
                <a:spcPct val="100000"/>
              </a:lnSpc>
              <a:tabLst>
                <a:tab algn="l" pos="0"/>
              </a:tabLst>
            </a:pPr>
            <a:endParaRPr b="0" lang="en-US" sz="1000" spc="-1" strike="noStrike">
              <a:solidFill>
                <a:srgbClr val="000000"/>
              </a:solidFill>
              <a:latin typeface="Arial"/>
            </a:endParaRPr>
          </a:p>
          <a:p>
            <a:pPr algn="just">
              <a:lnSpc>
                <a:spcPct val="100000"/>
              </a:lnSpc>
              <a:tabLst>
                <a:tab algn="l" pos="0"/>
              </a:tabLst>
            </a:pPr>
            <a:r>
              <a:rPr b="0" lang="pt-BR" sz="1000" spc="-1" strike="noStrike">
                <a:solidFill>
                  <a:srgbClr val="000000"/>
                </a:solidFill>
                <a:latin typeface="Poppins"/>
                <a:ea typeface="Poppins"/>
              </a:rPr>
              <a:t>To confirm this hypothesis, a more extended period of data is required to validate whether these categories consistently excel only during the summer.</a:t>
            </a:r>
            <a:endParaRPr b="0" lang="en-US" sz="1000" spc="-1" strike="noStrike">
              <a:solidFill>
                <a:srgbClr val="000000"/>
              </a:solidFill>
              <a:latin typeface="Arial"/>
            </a:endParaRPr>
          </a:p>
          <a:p>
            <a:pPr algn="just">
              <a:lnSpc>
                <a:spcPct val="100000"/>
              </a:lnSpc>
              <a:tabLst>
                <a:tab algn="l" pos="0"/>
              </a:tabLst>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Google Shape;169;p28"/>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Waste Management</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graphicFrame>
        <p:nvGraphicFramePr>
          <p:cNvPr id="92" name="Google Shape;170;p28"/>
          <p:cNvGraphicFramePr/>
          <p:nvPr/>
        </p:nvGraphicFramePr>
        <p:xfrm>
          <a:off x="3251880" y="1519920"/>
          <a:ext cx="2639880" cy="1321200"/>
        </p:xfrm>
        <a:graphic>
          <a:graphicData uri="http://schemas.openxmlformats.org/drawingml/2006/table">
            <a:tbl>
              <a:tblPr/>
              <a:tblGrid>
                <a:gridCol w="1320120"/>
                <a:gridCol w="1320120"/>
              </a:tblGrid>
              <a:tr h="258840">
                <a:tc>
                  <a:txBody>
                    <a:bodyPr lIns="28440" rIns="28440" tIns="18720" bIns="18720" anchor="ctr">
                      <a:noAutofit/>
                    </a:bodyPr>
                    <a:p>
                      <a:pPr algn="ctr">
                        <a:lnSpc>
                          <a:spcPct val="115000"/>
                        </a:lnSpc>
                        <a:tabLst>
                          <a:tab algn="l" pos="0"/>
                        </a:tabLst>
                      </a:pPr>
                      <a:r>
                        <a:rPr b="1" lang="pt-BR" sz="1000" spc="-1" strike="noStrike">
                          <a:solidFill>
                            <a:srgbClr val="39bb7a"/>
                          </a:solidFill>
                          <a:latin typeface="Arial"/>
                          <a:ea typeface="Arial"/>
                        </a:rPr>
                        <a:t>Category level 0</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1" lang="pt-BR" sz="1000" spc="-1" strike="noStrike">
                          <a:solidFill>
                            <a:srgbClr val="39bb7a"/>
                          </a:solidFill>
                          <a:latin typeface="Arial"/>
                          <a:ea typeface="Arial"/>
                        </a:rPr>
                        <a:t>Total Waste</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580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Arial"/>
                          <a:ea typeface="Arial"/>
                        </a:rPr>
                        <a:t>Fresh Food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Arial"/>
                          <a:ea typeface="Arial"/>
                        </a:rPr>
                        <a:t>16699</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580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Arial"/>
                          <a:ea typeface="Arial"/>
                        </a:rPr>
                        <a:t>Grocery Food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Arial"/>
                          <a:ea typeface="Arial"/>
                        </a:rPr>
                        <a:t>3264</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588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Arial"/>
                          <a:ea typeface="Arial"/>
                        </a:rPr>
                        <a:t>Grocery Non-Food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Arial"/>
                          <a:ea typeface="Arial"/>
                        </a:rPr>
                        <a:t>307</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580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Arial"/>
                          <a:ea typeface="Arial"/>
                        </a:rPr>
                        <a:t>Not defined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Arial"/>
                          <a:ea typeface="Arial"/>
                        </a:rPr>
                        <a:t>41</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580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Arial"/>
                          <a:ea typeface="Arial"/>
                        </a:rPr>
                        <a:t>Other</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Arial"/>
                          <a:ea typeface="Arial"/>
                        </a:rPr>
                        <a:t>0</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bl>
          </a:graphicData>
        </a:graphic>
      </p:graphicFrame>
      <p:sp>
        <p:nvSpPr>
          <p:cNvPr id="93" name="Google Shape;171;p28"/>
          <p:cNvSpPr/>
          <p:nvPr/>
        </p:nvSpPr>
        <p:spPr>
          <a:xfrm>
            <a:off x="229320" y="891360"/>
            <a:ext cx="8586720" cy="4878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pt-BR" sz="1000" spc="-1" strike="noStrike">
                <a:solidFill>
                  <a:schemeClr val="dk1"/>
                </a:solidFill>
                <a:highlight>
                  <a:srgbClr val="ffffff"/>
                </a:highlight>
                <a:latin typeface="Poppins"/>
                <a:ea typeface="Poppins"/>
              </a:rPr>
              <a:t>Waste management is vital to prevent product losses from expiration. Among categories, Fresh Food has the highest occurrence in </a:t>
            </a:r>
            <a:r>
              <a:rPr b="1" lang="pt-BR" sz="1000" spc="-1" strike="noStrike">
                <a:solidFill>
                  <a:schemeClr val="dk1"/>
                </a:solidFill>
                <a:highlight>
                  <a:srgbClr val="ffffff"/>
                </a:highlight>
                <a:latin typeface="Poppins"/>
                <a:ea typeface="Poppins"/>
              </a:rPr>
              <a:t>total waste.</a:t>
            </a:r>
            <a:endParaRPr b="0" lang="en-US" sz="1000" spc="-1" strike="noStrike">
              <a:solidFill>
                <a:srgbClr val="000000"/>
              </a:solidFill>
              <a:latin typeface="Arial"/>
            </a:endParaRPr>
          </a:p>
        </p:txBody>
      </p:sp>
      <p:sp>
        <p:nvSpPr>
          <p:cNvPr id="94" name="Google Shape;172;p28"/>
          <p:cNvSpPr/>
          <p:nvPr/>
        </p:nvSpPr>
        <p:spPr>
          <a:xfrm>
            <a:off x="278640" y="3691440"/>
            <a:ext cx="8586720" cy="4878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pt-BR" sz="1000" spc="-1" strike="noStrike">
                <a:solidFill>
                  <a:schemeClr val="dk1"/>
                </a:solidFill>
                <a:highlight>
                  <a:srgbClr val="ffffff"/>
                </a:highlight>
                <a:latin typeface="Poppins"/>
                <a:ea typeface="Poppins"/>
              </a:rPr>
              <a:t>My suggestion for addressing this issue is to examine waste for underperforming categories and consider </a:t>
            </a:r>
            <a:r>
              <a:rPr b="1" lang="pt-BR" sz="1000" spc="-1" strike="noStrike">
                <a:solidFill>
                  <a:schemeClr val="dk1"/>
                </a:solidFill>
                <a:highlight>
                  <a:srgbClr val="ffffff"/>
                </a:highlight>
                <a:latin typeface="Poppins"/>
                <a:ea typeface="Poppins"/>
              </a:rPr>
              <a:t>discontinuing the purchase of those products</a:t>
            </a:r>
            <a:r>
              <a:rPr b="0" lang="pt-BR" sz="1000" spc="-1" strike="noStrike">
                <a:solidFill>
                  <a:schemeClr val="dk1"/>
                </a:solidFill>
                <a:highlight>
                  <a:srgbClr val="ffffff"/>
                </a:highlight>
                <a:latin typeface="Poppins"/>
                <a:ea typeface="Poppins"/>
              </a:rPr>
              <a:t>. In the next slide, I'll illustrate the problem.</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Google Shape;177;p29"/>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Waste Management</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96" name="Google Shape;178;p29"/>
          <p:cNvSpPr/>
          <p:nvPr/>
        </p:nvSpPr>
        <p:spPr>
          <a:xfrm>
            <a:off x="4939200" y="1368360"/>
            <a:ext cx="407664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endParaRPr b="0" lang="en-US" sz="1400" spc="-1" strike="noStrike">
              <a:solidFill>
                <a:srgbClr val="000000"/>
              </a:solidFill>
              <a:latin typeface="Arial"/>
            </a:endParaRPr>
          </a:p>
        </p:txBody>
      </p:sp>
      <p:sp>
        <p:nvSpPr>
          <p:cNvPr id="97" name="Google Shape;179;p29"/>
          <p:cNvSpPr/>
          <p:nvPr/>
        </p:nvSpPr>
        <p:spPr>
          <a:xfrm>
            <a:off x="229320" y="891360"/>
            <a:ext cx="8586720" cy="38458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pt-BR" sz="1000" spc="-1" strike="noStrike">
                <a:solidFill>
                  <a:schemeClr val="dk1"/>
                </a:solidFill>
                <a:highlight>
                  <a:srgbClr val="ffffff"/>
                </a:highlight>
                <a:latin typeface="Poppins"/>
                <a:ea typeface="Poppins"/>
              </a:rPr>
              <a:t>I introduced a metric termed "</a:t>
            </a:r>
            <a:r>
              <a:rPr b="1" lang="pt-BR" sz="1000" spc="-1" strike="noStrike">
                <a:solidFill>
                  <a:schemeClr val="dk1"/>
                </a:solidFill>
                <a:highlight>
                  <a:srgbClr val="ffffff"/>
                </a:highlight>
                <a:latin typeface="Poppins"/>
                <a:ea typeface="Poppins"/>
              </a:rPr>
              <a:t>Assortment Performance</a:t>
            </a:r>
            <a:r>
              <a:rPr b="0" lang="pt-BR" sz="1000" spc="-1" strike="noStrike">
                <a:solidFill>
                  <a:schemeClr val="dk1"/>
                </a:solidFill>
                <a:highlight>
                  <a:srgbClr val="ffffff"/>
                </a:highlight>
                <a:latin typeface="Poppins"/>
                <a:ea typeface="Poppins"/>
              </a:rPr>
              <a:t>," which gauges the sales variety by assessing if at least one unit of each product is sold. The formula is as follows:</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algn="ctr">
              <a:lnSpc>
                <a:spcPct val="100000"/>
              </a:lnSpc>
              <a:tabLst>
                <a:tab algn="l" pos="0"/>
              </a:tabLst>
            </a:pPr>
            <a:r>
              <a:rPr b="1" lang="pt-BR" sz="1000" spc="-1" strike="noStrike">
                <a:solidFill>
                  <a:schemeClr val="dk1"/>
                </a:solidFill>
                <a:highlight>
                  <a:srgbClr val="ffffff"/>
                </a:highlight>
                <a:latin typeface="Poppins"/>
                <a:ea typeface="Poppins"/>
              </a:rPr>
              <a:t>Assortment Performance = Unique SKUs Sold / Unique SKUs Listed</a:t>
            </a:r>
            <a:endParaRPr b="0" lang="en-US" sz="1000" spc="-1" strike="noStrike">
              <a:solidFill>
                <a:srgbClr val="000000"/>
              </a:solidFill>
              <a:latin typeface="Arial"/>
            </a:endParaRPr>
          </a:p>
          <a:p>
            <a:pPr algn="ctr">
              <a:lnSpc>
                <a:spcPct val="100000"/>
              </a:lnSpc>
              <a:tabLst>
                <a:tab algn="l" pos="0"/>
              </a:tabLst>
            </a:pP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a:lnSpc>
                <a:spcPct val="100000"/>
              </a:lnSpc>
              <a:tabLst>
                <a:tab algn="l" pos="0"/>
              </a:tabLst>
            </a:pPr>
            <a:r>
              <a:rPr b="0" i="1" lang="pt-BR" sz="1000" spc="-1" strike="noStrike">
                <a:solidFill>
                  <a:schemeClr val="dk1"/>
                </a:solidFill>
                <a:highlight>
                  <a:srgbClr val="ffffff"/>
                </a:highlight>
                <a:latin typeface="Poppins"/>
                <a:ea typeface="Poppins"/>
              </a:rPr>
              <a:t>For this study, I assumed equal waste for all products, signifying that products expire uniformly. </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a:lnSpc>
                <a:spcPct val="100000"/>
              </a:lnSpc>
              <a:tabLst>
                <a:tab algn="l" pos="0"/>
              </a:tabLst>
            </a:pPr>
            <a:r>
              <a:rPr b="0" lang="pt-BR" sz="1000" spc="-1" strike="noStrike">
                <a:solidFill>
                  <a:schemeClr val="dk1"/>
                </a:solidFill>
                <a:highlight>
                  <a:srgbClr val="ffffff"/>
                </a:highlight>
                <a:latin typeface="Poppins"/>
                <a:ea typeface="Poppins"/>
              </a:rPr>
              <a:t>I then calculated the </a:t>
            </a:r>
            <a:r>
              <a:rPr b="1" lang="pt-BR" sz="1000" spc="-1" strike="noStrike">
                <a:solidFill>
                  <a:schemeClr val="dk1"/>
                </a:solidFill>
                <a:highlight>
                  <a:srgbClr val="ffffff"/>
                </a:highlight>
                <a:latin typeface="Poppins"/>
                <a:ea typeface="Poppins"/>
              </a:rPr>
              <a:t>Total Waste for Non-Performance</a:t>
            </a:r>
            <a:r>
              <a:rPr b="0" lang="pt-BR" sz="1000" spc="-1" strike="noStrike">
                <a:solidFill>
                  <a:schemeClr val="dk1"/>
                </a:solidFill>
                <a:highlight>
                  <a:srgbClr val="ffffff"/>
                </a:highlight>
                <a:latin typeface="Poppins"/>
                <a:ea typeface="Poppins"/>
              </a:rPr>
              <a:t> using the formula:</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algn="ctr">
              <a:lnSpc>
                <a:spcPct val="100000"/>
              </a:lnSpc>
              <a:tabLst>
                <a:tab algn="l" pos="0"/>
              </a:tabLst>
            </a:pPr>
            <a:r>
              <a:rPr b="1" lang="pt-BR" sz="1000" spc="-1" strike="noStrike">
                <a:solidFill>
                  <a:schemeClr val="dk1"/>
                </a:solidFill>
                <a:highlight>
                  <a:srgbClr val="ffffff"/>
                </a:highlight>
                <a:latin typeface="Poppins"/>
                <a:ea typeface="Poppins"/>
              </a:rPr>
              <a:t>Total Waste for Non Performance = Total Waste*(1-Assortment Performance)</a:t>
            </a:r>
            <a:endParaRPr b="0" lang="en-US" sz="1000" spc="-1" strike="noStrike">
              <a:solidFill>
                <a:srgbClr val="000000"/>
              </a:solidFill>
              <a:latin typeface="Arial"/>
            </a:endParaRPr>
          </a:p>
          <a:p>
            <a:pPr algn="ctr">
              <a:lnSpc>
                <a:spcPct val="100000"/>
              </a:lnSpc>
              <a:tabLst>
                <a:tab algn="l" pos="0"/>
              </a:tabLst>
            </a:pPr>
            <a:endParaRPr b="0" lang="en-US" sz="1000" spc="-1" strike="noStrike">
              <a:solidFill>
                <a:srgbClr val="000000"/>
              </a:solidFill>
              <a:latin typeface="Arial"/>
            </a:endParaRPr>
          </a:p>
          <a:p>
            <a:pPr algn="ctr">
              <a:lnSpc>
                <a:spcPct val="100000"/>
              </a:lnSpc>
              <a:tabLst>
                <a:tab algn="l" pos="0"/>
              </a:tabLst>
            </a:pP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a:lnSpc>
                <a:spcPct val="100000"/>
              </a:lnSpc>
              <a:tabLst>
                <a:tab algn="l" pos="0"/>
              </a:tabLst>
            </a:pPr>
            <a:r>
              <a:rPr b="0" lang="pt-BR" sz="1000" spc="-1" strike="noStrike">
                <a:solidFill>
                  <a:schemeClr val="dk1"/>
                </a:solidFill>
                <a:highlight>
                  <a:srgbClr val="ffffff"/>
                </a:highlight>
                <a:latin typeface="Poppins"/>
                <a:ea typeface="Poppins"/>
              </a:rPr>
              <a:t>Finally, I computed the </a:t>
            </a:r>
            <a:r>
              <a:rPr b="1" lang="pt-BR" sz="1000" spc="-1" strike="noStrike">
                <a:solidFill>
                  <a:schemeClr val="dk1"/>
                </a:solidFill>
                <a:highlight>
                  <a:srgbClr val="ffffff"/>
                </a:highlight>
                <a:latin typeface="Poppins"/>
                <a:ea typeface="Poppins"/>
              </a:rPr>
              <a:t>Potential Saving </a:t>
            </a:r>
            <a:r>
              <a:rPr b="0" lang="pt-BR" sz="1000" spc="-1" strike="noStrike">
                <a:solidFill>
                  <a:schemeClr val="dk1"/>
                </a:solidFill>
                <a:highlight>
                  <a:srgbClr val="ffffff"/>
                </a:highlight>
                <a:latin typeface="Poppins"/>
                <a:ea typeface="Poppins"/>
              </a:rPr>
              <a:t>to quantify the potential cost reduction by ceasing the purchase of non-performing products:</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algn="ctr">
              <a:lnSpc>
                <a:spcPct val="100000"/>
              </a:lnSpc>
              <a:tabLst>
                <a:tab algn="l" pos="0"/>
              </a:tabLst>
            </a:pPr>
            <a:r>
              <a:rPr b="1" lang="pt-BR" sz="1000" spc="-1" strike="noStrike">
                <a:solidFill>
                  <a:schemeClr val="dk1"/>
                </a:solidFill>
                <a:highlight>
                  <a:srgbClr val="ffffff"/>
                </a:highlight>
                <a:latin typeface="Poppins"/>
                <a:ea typeface="Poppins"/>
              </a:rPr>
              <a:t>Potencial Saving = Unit Item COGS * Total Waste for Non Performance</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a:lnSpc>
                <a:spcPct val="100000"/>
              </a:lnSpc>
              <a:tabLst>
                <a:tab algn="l" pos="0"/>
              </a:tabLst>
            </a:pPr>
            <a:r>
              <a:rPr b="0" lang="pt-BR" sz="1000" spc="-1" strike="noStrike">
                <a:solidFill>
                  <a:schemeClr val="dk1"/>
                </a:solidFill>
                <a:highlight>
                  <a:srgbClr val="ffffff"/>
                </a:highlight>
                <a:latin typeface="Poppins"/>
                <a:ea typeface="Poppins"/>
              </a:rPr>
              <a:t>These calculations help shed light on the potential financial benefits of optimizing the product assortment based on performance metrics.</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Google Shape;184;p30"/>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Waste Management</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graphicFrame>
        <p:nvGraphicFramePr>
          <p:cNvPr id="99" name="Google Shape;185;p30"/>
          <p:cNvGraphicFramePr/>
          <p:nvPr/>
        </p:nvGraphicFramePr>
        <p:xfrm>
          <a:off x="3351960" y="970200"/>
          <a:ext cx="2439360" cy="1946160"/>
        </p:xfrm>
        <a:graphic>
          <a:graphicData uri="http://schemas.openxmlformats.org/drawingml/2006/table">
            <a:tbl>
              <a:tblPr/>
              <a:tblGrid>
                <a:gridCol w="1219680"/>
                <a:gridCol w="1219680"/>
              </a:tblGrid>
              <a:tr h="220320">
                <a:tc>
                  <a:txBody>
                    <a:bodyPr lIns="28440" rIns="28440" tIns="18720" bIns="18720" anchor="ctr">
                      <a:noAutofit/>
                    </a:bodyPr>
                    <a:p>
                      <a:pPr algn="ctr">
                        <a:lnSpc>
                          <a:spcPct val="115000"/>
                        </a:lnSpc>
                        <a:tabLst>
                          <a:tab algn="l" pos="0"/>
                        </a:tabLst>
                      </a:pPr>
                      <a:r>
                        <a:rPr b="1" lang="pt-BR" sz="1000" spc="-1" strike="noStrike">
                          <a:solidFill>
                            <a:srgbClr val="39bb7a"/>
                          </a:solidFill>
                          <a:latin typeface="Poppins"/>
                          <a:ea typeface="Poppins"/>
                        </a:rPr>
                        <a:t>Category level 0</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91080" rIns="91080" tIns="18720" bIns="18720" anchor="ctr">
                      <a:noAutofit/>
                    </a:bodyPr>
                    <a:p>
                      <a:pPr algn="ctr">
                        <a:lnSpc>
                          <a:spcPct val="115000"/>
                        </a:lnSpc>
                        <a:tabLst>
                          <a:tab algn="l" pos="0"/>
                        </a:tabLst>
                      </a:pPr>
                      <a:r>
                        <a:rPr b="1" lang="pt-BR" sz="1000" spc="-1" strike="noStrike">
                          <a:solidFill>
                            <a:srgbClr val="39bb7a"/>
                          </a:solidFill>
                          <a:latin typeface="Poppins"/>
                          <a:ea typeface="Poppins"/>
                        </a:rPr>
                        <a:t>Potential Savings in Three Months</a:t>
                      </a:r>
                      <a:endParaRPr b="0" lang="en-US" sz="1000" spc="-1" strike="noStrike">
                        <a:solidFill>
                          <a:srgbClr val="000000"/>
                        </a:solidFill>
                        <a:latin typeface="Arial"/>
                      </a:endParaRPr>
                    </a:p>
                  </a:txBody>
                  <a:tcPr anchor="ctr" marL="91080" marR="91080">
                    <a:lnL w="9360">
                      <a:solidFill>
                        <a:srgbClr val="cccccc"/>
                      </a:solidFill>
                      <a:prstDash val="solid"/>
                    </a:lnL>
                    <a:lnR w="9360">
                      <a:solidFill>
                        <a:srgbClr val="000000"/>
                      </a:solidFill>
                      <a:prstDash val="solid"/>
                    </a:lnR>
                    <a:lnT w="9360">
                      <a:solidFill>
                        <a:srgbClr val="cccccc"/>
                      </a:solidFill>
                      <a:prstDash val="solid"/>
                    </a:lnT>
                    <a:lnB w="9360">
                      <a:solidFill>
                        <a:srgbClr val="cccccc"/>
                      </a:solidFill>
                      <a:prstDash val="solid"/>
                    </a:lnB>
                    <a:noFill/>
                  </a:tcPr>
                </a:tc>
              </a:tr>
              <a:tr h="1346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Fresh Food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4,942</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346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Grocery Food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2,617</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2032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Grocery Non-Food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433</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346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Not defined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61</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346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Other</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0</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34640">
                <a:tc>
                  <a:txBody>
                    <a:bodyPr lIns="28440" rIns="28440" tIns="18720" bIns="18720" anchor="ctr">
                      <a:noAutofit/>
                    </a:bodyPr>
                    <a:p>
                      <a:pPr algn="ctr">
                        <a:lnSpc>
                          <a:spcPct val="115000"/>
                        </a:lnSpc>
                        <a:tabLst>
                          <a:tab algn="l" pos="0"/>
                        </a:tabLst>
                      </a:pPr>
                      <a:r>
                        <a:rPr b="1" lang="pt-BR" sz="1000" spc="-1" strike="noStrike">
                          <a:solidFill>
                            <a:srgbClr val="000000"/>
                          </a:solidFill>
                          <a:latin typeface="Poppins"/>
                          <a:ea typeface="Poppins"/>
                        </a:rPr>
                        <a:t>Total</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1" lang="pt-BR" sz="1000" spc="-1" strike="noStrike">
                          <a:solidFill>
                            <a:srgbClr val="000000"/>
                          </a:solidFill>
                          <a:latin typeface="Poppins"/>
                          <a:ea typeface="Poppins"/>
                        </a:rPr>
                        <a:t>€</a:t>
                      </a:r>
                      <a:r>
                        <a:rPr b="1" lang="pt-BR" sz="1000" spc="-1" strike="noStrike">
                          <a:solidFill>
                            <a:srgbClr val="000000"/>
                          </a:solidFill>
                          <a:latin typeface="Poppins"/>
                          <a:ea typeface="Poppins"/>
                        </a:rPr>
                        <a:t>8,054</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bl>
          </a:graphicData>
        </a:graphic>
      </p:graphicFrame>
      <p:sp>
        <p:nvSpPr>
          <p:cNvPr id="100" name="Google Shape;186;p30"/>
          <p:cNvSpPr/>
          <p:nvPr/>
        </p:nvSpPr>
        <p:spPr>
          <a:xfrm>
            <a:off x="141480" y="3413160"/>
            <a:ext cx="8816040" cy="945720"/>
          </a:xfrm>
          <a:prstGeom prst="rect">
            <a:avLst/>
          </a:prstGeom>
          <a:noFill/>
          <a:ln w="0">
            <a:noFill/>
          </a:ln>
        </p:spPr>
        <p:style>
          <a:lnRef idx="0"/>
          <a:fillRef idx="0"/>
          <a:effectRef idx="0"/>
          <a:fontRef idx="minor"/>
        </p:style>
        <p:txBody>
          <a:bodyPr tIns="91440" bIns="91440" anchor="t">
            <a:spAutoFit/>
          </a:bodyPr>
          <a:p>
            <a:pPr algn="just">
              <a:lnSpc>
                <a:spcPct val="100000"/>
              </a:lnSpc>
              <a:tabLst>
                <a:tab algn="l" pos="0"/>
              </a:tabLst>
            </a:pPr>
            <a:r>
              <a:rPr b="0" lang="pt-BR" sz="1000" spc="-1" strike="noStrike">
                <a:solidFill>
                  <a:schemeClr val="dk1"/>
                </a:solidFill>
                <a:highlight>
                  <a:srgbClr val="ffffff"/>
                </a:highlight>
                <a:latin typeface="Poppins"/>
                <a:ea typeface="Poppins"/>
              </a:rPr>
              <a:t>In summary, there's a potential savings of </a:t>
            </a:r>
            <a:r>
              <a:rPr b="1" lang="pt-BR" sz="1000" spc="-1" strike="noStrike">
                <a:solidFill>
                  <a:schemeClr val="dk1"/>
                </a:solidFill>
                <a:highlight>
                  <a:srgbClr val="ffffff"/>
                </a:highlight>
                <a:latin typeface="Poppins"/>
                <a:ea typeface="Poppins"/>
              </a:rPr>
              <a:t>€8,054 every three months</a:t>
            </a:r>
            <a:r>
              <a:rPr b="0" lang="pt-BR" sz="1000" spc="-1" strike="noStrike">
                <a:solidFill>
                  <a:schemeClr val="dk1"/>
                </a:solidFill>
                <a:highlight>
                  <a:srgbClr val="ffffff"/>
                </a:highlight>
                <a:latin typeface="Poppins"/>
                <a:ea typeface="Poppins"/>
              </a:rPr>
              <a:t> by discontinuing the purchase of non-performing products. This is an initial estimate, and for a more comprehensive study, we would require a complete dataset spanning the entire year at the SKU level. This detailed data would enable us to precisely determine the potential savings and identify specific SKUs that should be considered for discontinuation.</a:t>
            </a:r>
            <a:endParaRPr b="0" lang="en-US" sz="1000" spc="-1" strike="noStrike">
              <a:solidFill>
                <a:srgbClr val="000000"/>
              </a:solidFill>
              <a:latin typeface="Arial"/>
            </a:endParaRPr>
          </a:p>
          <a:p>
            <a:pPr algn="just">
              <a:lnSpc>
                <a:spcPct val="100000"/>
              </a:lnSpc>
              <a:tabLst>
                <a:tab algn="l" pos="0"/>
              </a:tabLst>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Google Shape;191;p31"/>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Take Away</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102" name="Google Shape;192;p31"/>
          <p:cNvSpPr/>
          <p:nvPr/>
        </p:nvSpPr>
        <p:spPr>
          <a:xfrm>
            <a:off x="4939200" y="1368360"/>
            <a:ext cx="407664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endParaRPr b="0" lang="en-US" sz="1400" spc="-1" strike="noStrike">
              <a:solidFill>
                <a:srgbClr val="000000"/>
              </a:solidFill>
              <a:latin typeface="Arial"/>
            </a:endParaRPr>
          </a:p>
        </p:txBody>
      </p:sp>
      <p:sp>
        <p:nvSpPr>
          <p:cNvPr id="103" name="Google Shape;193;p31"/>
          <p:cNvSpPr/>
          <p:nvPr/>
        </p:nvSpPr>
        <p:spPr>
          <a:xfrm>
            <a:off x="163800" y="1006560"/>
            <a:ext cx="8816040" cy="2624760"/>
          </a:xfrm>
          <a:prstGeom prst="rect">
            <a:avLst/>
          </a:prstGeom>
          <a:noFill/>
          <a:ln w="0">
            <a:noFill/>
          </a:ln>
        </p:spPr>
        <p:style>
          <a:lnRef idx="0"/>
          <a:fillRef idx="0"/>
          <a:effectRef idx="0"/>
          <a:fontRef idx="minor"/>
        </p:style>
        <p:txBody>
          <a:bodyPr tIns="91440" bIns="91440" anchor="t">
            <a:spAutoFit/>
          </a:bodyPr>
          <a:p>
            <a:pPr marL="457200" indent="-291960">
              <a:lnSpc>
                <a:spcPct val="100000"/>
              </a:lnSpc>
              <a:buClr>
                <a:srgbClr val="000000"/>
              </a:buClr>
              <a:buFont typeface="Poppins"/>
              <a:buChar char="●"/>
            </a:pPr>
            <a:r>
              <a:rPr b="1" lang="pt-BR" sz="1000" spc="-1" strike="noStrike">
                <a:solidFill>
                  <a:schemeClr val="dk1"/>
                </a:solidFill>
                <a:highlight>
                  <a:srgbClr val="ffffff"/>
                </a:highlight>
                <a:latin typeface="Poppins"/>
                <a:ea typeface="Poppins"/>
              </a:rPr>
              <a:t>Grocery Food</a:t>
            </a:r>
            <a:r>
              <a:rPr b="0" lang="pt-BR" sz="1000" spc="-1" strike="noStrike">
                <a:solidFill>
                  <a:schemeClr val="dk1"/>
                </a:solidFill>
                <a:highlight>
                  <a:srgbClr val="ffffff"/>
                </a:highlight>
                <a:latin typeface="Poppins"/>
                <a:ea typeface="Poppins"/>
              </a:rPr>
              <a:t> emerges as the primary Category Level 0, contributing </a:t>
            </a:r>
            <a:r>
              <a:rPr b="1" lang="pt-BR" sz="1000" spc="-1" strike="noStrike">
                <a:solidFill>
                  <a:schemeClr val="dk1"/>
                </a:solidFill>
                <a:highlight>
                  <a:srgbClr val="ffffff"/>
                </a:highlight>
                <a:latin typeface="Poppins"/>
                <a:ea typeface="Poppins"/>
              </a:rPr>
              <a:t>45.57%</a:t>
            </a:r>
            <a:r>
              <a:rPr b="0" lang="pt-BR" sz="1000" spc="-1" strike="noStrike">
                <a:solidFill>
                  <a:schemeClr val="dk1"/>
                </a:solidFill>
                <a:highlight>
                  <a:srgbClr val="ffffff"/>
                </a:highlight>
                <a:latin typeface="Poppins"/>
                <a:ea typeface="Poppins"/>
              </a:rPr>
              <a:t> to the Total Sales Value.</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marL="457200" indent="-291960">
              <a:lnSpc>
                <a:spcPct val="100000"/>
              </a:lnSpc>
              <a:buClr>
                <a:srgbClr val="000000"/>
              </a:buClr>
              <a:buFont typeface="Poppins"/>
              <a:buChar char="●"/>
              <a:tabLst>
                <a:tab algn="l" pos="0"/>
              </a:tabLst>
            </a:pPr>
            <a:r>
              <a:rPr b="0" lang="pt-BR" sz="1000" spc="-1" strike="noStrike">
                <a:solidFill>
                  <a:schemeClr val="dk1"/>
                </a:solidFill>
                <a:highlight>
                  <a:srgbClr val="ffffff"/>
                </a:highlight>
                <a:latin typeface="Poppins"/>
                <a:ea typeface="Poppins"/>
              </a:rPr>
              <a:t>Across all Level 0 categories, </a:t>
            </a:r>
            <a:r>
              <a:rPr b="1" lang="pt-BR" sz="1000" spc="-1" strike="noStrike">
                <a:solidFill>
                  <a:schemeClr val="dk1"/>
                </a:solidFill>
                <a:highlight>
                  <a:srgbClr val="ffffff"/>
                </a:highlight>
                <a:latin typeface="Poppins"/>
                <a:ea typeface="Poppins"/>
              </a:rPr>
              <a:t>Sales Value </a:t>
            </a:r>
            <a:r>
              <a:rPr b="0" lang="pt-BR" sz="1000" spc="-1" strike="noStrike">
                <a:solidFill>
                  <a:schemeClr val="dk1"/>
                </a:solidFill>
                <a:highlight>
                  <a:srgbClr val="ffffff"/>
                </a:highlight>
                <a:latin typeface="Poppins"/>
                <a:ea typeface="Poppins"/>
              </a:rPr>
              <a:t>and </a:t>
            </a:r>
            <a:r>
              <a:rPr b="1" lang="pt-BR" sz="1000" spc="-1" strike="noStrike">
                <a:solidFill>
                  <a:schemeClr val="dk1"/>
                </a:solidFill>
                <a:highlight>
                  <a:srgbClr val="ffffff"/>
                </a:highlight>
                <a:latin typeface="Poppins"/>
                <a:ea typeface="Poppins"/>
              </a:rPr>
              <a:t>Total SKUs Sold </a:t>
            </a:r>
            <a:r>
              <a:rPr b="0" lang="pt-BR" sz="1000" spc="-1" strike="noStrike">
                <a:solidFill>
                  <a:schemeClr val="dk1"/>
                </a:solidFill>
                <a:highlight>
                  <a:srgbClr val="ffffff"/>
                </a:highlight>
                <a:latin typeface="Poppins"/>
                <a:ea typeface="Poppins"/>
              </a:rPr>
              <a:t>exhibit a consistent pattern over time.</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marL="457200" indent="-291960">
              <a:lnSpc>
                <a:spcPct val="100000"/>
              </a:lnSpc>
              <a:buClr>
                <a:srgbClr val="000000"/>
              </a:buClr>
              <a:buFont typeface="Poppins"/>
              <a:buChar char="●"/>
              <a:tabLst>
                <a:tab algn="l" pos="0"/>
              </a:tabLst>
            </a:pPr>
            <a:r>
              <a:rPr b="1" lang="pt-BR" sz="1000" spc="-1" strike="noStrike">
                <a:solidFill>
                  <a:schemeClr val="dk1"/>
                </a:solidFill>
                <a:highlight>
                  <a:srgbClr val="ffffff"/>
                </a:highlight>
                <a:latin typeface="Poppins"/>
                <a:ea typeface="Poppins"/>
              </a:rPr>
              <a:t>Grocery Non-Food stands out with the highest Ticket per SKU</a:t>
            </a:r>
            <a:r>
              <a:rPr b="0" lang="pt-BR" sz="1000" spc="-1" strike="noStrike">
                <a:solidFill>
                  <a:schemeClr val="dk1"/>
                </a:solidFill>
                <a:highlight>
                  <a:srgbClr val="ffffff"/>
                </a:highlight>
                <a:latin typeface="Poppins"/>
                <a:ea typeface="Poppins"/>
              </a:rPr>
              <a:t>. Increasing Total Sold SKUs in this category could significantly boost overall Sales Value.</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marL="457200" indent="-291960">
              <a:lnSpc>
                <a:spcPct val="100000"/>
              </a:lnSpc>
              <a:buClr>
                <a:srgbClr val="000000"/>
              </a:buClr>
              <a:buFont typeface="Poppins"/>
              <a:buChar char="●"/>
              <a:tabLst>
                <a:tab algn="l" pos="0"/>
              </a:tabLst>
            </a:pPr>
            <a:r>
              <a:rPr b="1" lang="pt-BR" sz="1000" spc="-1" strike="noStrike">
                <a:solidFill>
                  <a:schemeClr val="dk1"/>
                </a:solidFill>
                <a:highlight>
                  <a:srgbClr val="ffffff"/>
                </a:highlight>
                <a:latin typeface="Poppins"/>
                <a:ea typeface="Poppins"/>
              </a:rPr>
              <a:t>Tabacco &amp; Heated Tobacco </a:t>
            </a:r>
            <a:r>
              <a:rPr b="0" lang="pt-BR" sz="1000" spc="-1" strike="noStrike">
                <a:solidFill>
                  <a:schemeClr val="dk1"/>
                </a:solidFill>
                <a:highlight>
                  <a:srgbClr val="ffffff"/>
                </a:highlight>
                <a:latin typeface="Poppins"/>
                <a:ea typeface="Poppins"/>
              </a:rPr>
              <a:t>demonstrates outstanding performance.</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marL="457200" indent="-291960">
              <a:lnSpc>
                <a:spcPct val="100000"/>
              </a:lnSpc>
              <a:buClr>
                <a:srgbClr val="000000"/>
              </a:buClr>
              <a:buFont typeface="Poppins"/>
              <a:buChar char="●"/>
              <a:tabLst>
                <a:tab algn="l" pos="0"/>
              </a:tabLst>
            </a:pPr>
            <a:r>
              <a:rPr b="0" lang="pt-BR" sz="1000" spc="-1" strike="noStrike">
                <a:solidFill>
                  <a:schemeClr val="dk1"/>
                </a:solidFill>
                <a:highlight>
                  <a:srgbClr val="ffffff"/>
                </a:highlight>
                <a:latin typeface="Poppins"/>
                <a:ea typeface="Poppins"/>
              </a:rPr>
              <a:t>The efficacy of discounts varies across categories, with some not positively impacting Profit.</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marL="457200" indent="-291960">
              <a:lnSpc>
                <a:spcPct val="100000"/>
              </a:lnSpc>
              <a:buClr>
                <a:srgbClr val="000000"/>
              </a:buClr>
              <a:buFont typeface="Poppins"/>
              <a:buChar char="●"/>
              <a:tabLst>
                <a:tab algn="l" pos="0"/>
              </a:tabLst>
            </a:pPr>
            <a:r>
              <a:rPr b="0" lang="pt-BR" sz="1000" spc="-1" strike="noStrike">
                <a:solidFill>
                  <a:schemeClr val="dk1"/>
                </a:solidFill>
                <a:highlight>
                  <a:srgbClr val="ffffff"/>
                </a:highlight>
                <a:latin typeface="Poppins"/>
                <a:ea typeface="Poppins"/>
              </a:rPr>
              <a:t>Certain Level 1 categories, especially in the summer, exhibit distinct performance patterns, warranting tailored handling.</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marL="457200" indent="-291960">
              <a:lnSpc>
                <a:spcPct val="100000"/>
              </a:lnSpc>
              <a:buClr>
                <a:srgbClr val="000000"/>
              </a:buClr>
              <a:buFont typeface="Poppins"/>
              <a:buChar char="●"/>
              <a:tabLst>
                <a:tab algn="l" pos="0"/>
              </a:tabLst>
            </a:pPr>
            <a:r>
              <a:rPr b="0" lang="pt-BR" sz="1000" spc="-1" strike="noStrike">
                <a:solidFill>
                  <a:schemeClr val="dk1"/>
                </a:solidFill>
                <a:highlight>
                  <a:srgbClr val="ffffff"/>
                </a:highlight>
                <a:latin typeface="Poppins"/>
                <a:ea typeface="Poppins"/>
              </a:rPr>
              <a:t>Implementing effective Waste Management, particularly by discontinuing non-performing products, has the potential to save approximately </a:t>
            </a:r>
            <a:r>
              <a:rPr b="1" lang="pt-BR" sz="1000" spc="-1" strike="noStrike">
                <a:solidFill>
                  <a:schemeClr val="dk1"/>
                </a:solidFill>
                <a:highlight>
                  <a:srgbClr val="ffffff"/>
                </a:highlight>
                <a:latin typeface="Poppins"/>
                <a:ea typeface="Poppins"/>
              </a:rPr>
              <a:t>€8,054 in three months.</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Google Shape;60;p14"/>
          <p:cNvSpPr/>
          <p:nvPr/>
        </p:nvSpPr>
        <p:spPr>
          <a:xfrm>
            <a:off x="779040" y="951120"/>
            <a:ext cx="2059920" cy="1358640"/>
          </a:xfrm>
          <a:prstGeom prst="rect">
            <a:avLst/>
          </a:prstGeom>
          <a:noFill/>
          <a:ln w="0">
            <a:noFill/>
          </a:ln>
        </p:spPr>
        <p:style>
          <a:lnRef idx="0"/>
          <a:fillRef idx="0"/>
          <a:effectRef idx="0"/>
          <a:fontRef idx="minor"/>
        </p:style>
        <p:txBody>
          <a:bodyPr lIns="0" rIns="0" tIns="0" bIns="0" anchor="t">
            <a:noAutofit/>
          </a:bodyPr>
          <a:p>
            <a:pPr>
              <a:lnSpc>
                <a:spcPct val="120000"/>
              </a:lnSpc>
              <a:tabLst>
                <a:tab algn="l" pos="0"/>
              </a:tabLst>
            </a:pPr>
            <a:r>
              <a:rPr b="0" lang="pt-BR" sz="800" spc="-1" strike="noStrike">
                <a:solidFill>
                  <a:srgbClr val="222222"/>
                </a:solidFill>
                <a:latin typeface="Poppins"/>
                <a:ea typeface="Poppins"/>
              </a:rPr>
              <a:t>Introduction</a:t>
            </a:r>
            <a:endParaRPr b="0" lang="en-US" sz="800" spc="-1" strike="noStrike">
              <a:solidFill>
                <a:srgbClr val="000000"/>
              </a:solidFill>
              <a:latin typeface="Arial"/>
            </a:endParaRPr>
          </a:p>
          <a:p>
            <a:pPr>
              <a:lnSpc>
                <a:spcPct val="120000"/>
              </a:lnSpc>
              <a:tabLst>
                <a:tab algn="l" pos="0"/>
              </a:tabLst>
            </a:pPr>
            <a:r>
              <a:rPr b="0" lang="pt-BR" sz="800" spc="-1" strike="noStrike">
                <a:solidFill>
                  <a:srgbClr val="222222"/>
                </a:solidFill>
                <a:latin typeface="Poppins"/>
                <a:ea typeface="Poppins"/>
              </a:rPr>
              <a:t>Data Cleaning</a:t>
            </a:r>
            <a:endParaRPr b="0" lang="en-US" sz="800" spc="-1" strike="noStrike">
              <a:solidFill>
                <a:srgbClr val="000000"/>
              </a:solidFill>
              <a:latin typeface="Arial"/>
            </a:endParaRPr>
          </a:p>
          <a:p>
            <a:pPr>
              <a:lnSpc>
                <a:spcPct val="120000"/>
              </a:lnSpc>
              <a:tabLst>
                <a:tab algn="l" pos="0"/>
              </a:tabLst>
            </a:pPr>
            <a:r>
              <a:rPr b="0" lang="pt-BR" sz="800" spc="-1" strike="noStrike">
                <a:solidFill>
                  <a:srgbClr val="222222"/>
                </a:solidFill>
                <a:latin typeface="Poppins"/>
                <a:ea typeface="Poppins"/>
              </a:rPr>
              <a:t>Discovery Data</a:t>
            </a:r>
            <a:endParaRPr b="0" lang="en-US" sz="800" spc="-1" strike="noStrike">
              <a:solidFill>
                <a:srgbClr val="000000"/>
              </a:solidFill>
              <a:latin typeface="Arial"/>
            </a:endParaRPr>
          </a:p>
          <a:p>
            <a:pPr>
              <a:lnSpc>
                <a:spcPct val="120000"/>
              </a:lnSpc>
              <a:tabLst>
                <a:tab algn="l" pos="0"/>
              </a:tabLst>
            </a:pPr>
            <a:r>
              <a:rPr b="0" lang="pt-BR" sz="800" spc="-1" strike="noStrike">
                <a:solidFill>
                  <a:srgbClr val="222222"/>
                </a:solidFill>
                <a:latin typeface="Poppins"/>
                <a:ea typeface="Poppins"/>
              </a:rPr>
              <a:t>Insights</a:t>
            </a:r>
            <a:endParaRPr b="0" lang="en-US" sz="800" spc="-1" strike="noStrike">
              <a:solidFill>
                <a:srgbClr val="000000"/>
              </a:solidFill>
              <a:latin typeface="Arial"/>
            </a:endParaRPr>
          </a:p>
          <a:p>
            <a:pPr marL="457200" indent="-279360">
              <a:lnSpc>
                <a:spcPct val="120000"/>
              </a:lnSpc>
              <a:buClr>
                <a:srgbClr val="222222"/>
              </a:buClr>
              <a:buFont typeface="Poppins"/>
              <a:buChar char="-"/>
              <a:tabLst>
                <a:tab algn="l" pos="0"/>
              </a:tabLst>
            </a:pPr>
            <a:r>
              <a:rPr b="0" lang="pt-BR" sz="800" spc="-1" strike="noStrike">
                <a:solidFill>
                  <a:srgbClr val="222222"/>
                </a:solidFill>
                <a:latin typeface="Poppins"/>
                <a:ea typeface="Poppins"/>
              </a:rPr>
              <a:t>Categories Performance</a:t>
            </a:r>
            <a:endParaRPr b="0" lang="en-US" sz="800" spc="-1" strike="noStrike">
              <a:solidFill>
                <a:srgbClr val="000000"/>
              </a:solidFill>
              <a:latin typeface="Arial"/>
            </a:endParaRPr>
          </a:p>
          <a:p>
            <a:pPr marL="457200" indent="-279360">
              <a:lnSpc>
                <a:spcPct val="120000"/>
              </a:lnSpc>
              <a:buClr>
                <a:srgbClr val="222222"/>
              </a:buClr>
              <a:buFont typeface="Poppins"/>
              <a:buChar char="-"/>
              <a:tabLst>
                <a:tab algn="l" pos="0"/>
              </a:tabLst>
            </a:pPr>
            <a:r>
              <a:rPr b="0" lang="pt-BR" sz="800" spc="-1" strike="noStrike">
                <a:solidFill>
                  <a:srgbClr val="222222"/>
                </a:solidFill>
                <a:latin typeface="Poppins"/>
                <a:ea typeface="Poppins"/>
              </a:rPr>
              <a:t>Promotional Effectiveness</a:t>
            </a:r>
            <a:endParaRPr b="0" lang="en-US" sz="800" spc="-1" strike="noStrike">
              <a:solidFill>
                <a:srgbClr val="000000"/>
              </a:solidFill>
              <a:latin typeface="Arial"/>
            </a:endParaRPr>
          </a:p>
          <a:p>
            <a:pPr marL="457200" indent="-279360">
              <a:lnSpc>
                <a:spcPct val="120000"/>
              </a:lnSpc>
              <a:buClr>
                <a:srgbClr val="222222"/>
              </a:buClr>
              <a:buFont typeface="Poppins"/>
              <a:buChar char="-"/>
              <a:tabLst>
                <a:tab algn="l" pos="0"/>
              </a:tabLst>
            </a:pPr>
            <a:r>
              <a:rPr b="0" lang="pt-BR" sz="800" spc="-1" strike="noStrike">
                <a:solidFill>
                  <a:srgbClr val="222222"/>
                </a:solidFill>
                <a:latin typeface="Poppins"/>
                <a:ea typeface="Poppins"/>
              </a:rPr>
              <a:t>Category Cluster</a:t>
            </a:r>
            <a:endParaRPr b="0" lang="en-US" sz="800" spc="-1" strike="noStrike">
              <a:solidFill>
                <a:srgbClr val="000000"/>
              </a:solidFill>
              <a:latin typeface="Arial"/>
            </a:endParaRPr>
          </a:p>
          <a:p>
            <a:pPr marL="457200" indent="-279360">
              <a:lnSpc>
                <a:spcPct val="120000"/>
              </a:lnSpc>
              <a:buClr>
                <a:srgbClr val="222222"/>
              </a:buClr>
              <a:buFont typeface="Poppins"/>
              <a:buChar char="-"/>
              <a:tabLst>
                <a:tab algn="l" pos="0"/>
              </a:tabLst>
            </a:pPr>
            <a:r>
              <a:rPr b="0" lang="pt-BR" sz="800" spc="-1" strike="noStrike">
                <a:solidFill>
                  <a:srgbClr val="222222"/>
                </a:solidFill>
                <a:latin typeface="Poppins"/>
                <a:ea typeface="Poppins"/>
              </a:rPr>
              <a:t>Waste Management</a:t>
            </a:r>
            <a:endParaRPr b="0" lang="en-US" sz="800" spc="-1" strike="noStrike">
              <a:solidFill>
                <a:srgbClr val="000000"/>
              </a:solidFill>
              <a:latin typeface="Arial"/>
            </a:endParaRPr>
          </a:p>
          <a:p>
            <a:pPr marL="457200" indent="-279360">
              <a:lnSpc>
                <a:spcPct val="120000"/>
              </a:lnSpc>
              <a:buClr>
                <a:srgbClr val="222222"/>
              </a:buClr>
              <a:buFont typeface="Poppins"/>
              <a:buChar char="-"/>
              <a:tabLst>
                <a:tab algn="l" pos="0"/>
              </a:tabLst>
            </a:pPr>
            <a:r>
              <a:rPr b="0" lang="pt-BR" sz="800" spc="-1" strike="noStrike">
                <a:solidFill>
                  <a:srgbClr val="222222"/>
                </a:solidFill>
                <a:latin typeface="Poppins"/>
                <a:ea typeface="Poppins"/>
              </a:rPr>
              <a:t>Take Away</a:t>
            </a:r>
            <a:endParaRPr b="0" lang="en-US" sz="800" spc="-1" strike="noStrike">
              <a:solidFill>
                <a:srgbClr val="000000"/>
              </a:solidFill>
              <a:latin typeface="Arial"/>
            </a:endParaRPr>
          </a:p>
          <a:p>
            <a:pPr>
              <a:lnSpc>
                <a:spcPct val="120000"/>
              </a:lnSpc>
              <a:tabLst>
                <a:tab algn="l" pos="0"/>
              </a:tabLst>
            </a:pPr>
            <a:endParaRPr b="0" lang="en-US" sz="800" spc="-1" strike="noStrike">
              <a:solidFill>
                <a:srgbClr val="000000"/>
              </a:solidFill>
              <a:latin typeface="Arial"/>
            </a:endParaRPr>
          </a:p>
        </p:txBody>
      </p:sp>
      <p:sp>
        <p:nvSpPr>
          <p:cNvPr id="39" name="Google Shape;61;p14"/>
          <p:cNvSpPr/>
          <p:nvPr/>
        </p:nvSpPr>
        <p:spPr>
          <a:xfrm>
            <a:off x="269280" y="562320"/>
            <a:ext cx="2697480" cy="27864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200" spc="-1" strike="noStrike">
                <a:solidFill>
                  <a:srgbClr val="39bb7a"/>
                </a:solidFill>
                <a:latin typeface="Poppins"/>
                <a:ea typeface="Poppins"/>
              </a:rPr>
              <a:t>Task 1</a:t>
            </a:r>
            <a:endParaRPr b="0" lang="en-US" sz="1200" spc="-1" strike="noStrike">
              <a:solidFill>
                <a:srgbClr val="000000"/>
              </a:solidFill>
              <a:latin typeface="Arial"/>
            </a:endParaRPr>
          </a:p>
        </p:txBody>
      </p:sp>
      <p:sp>
        <p:nvSpPr>
          <p:cNvPr id="40" name="Google Shape;62;p14"/>
          <p:cNvSpPr/>
          <p:nvPr/>
        </p:nvSpPr>
        <p:spPr>
          <a:xfrm>
            <a:off x="779040" y="2822400"/>
            <a:ext cx="2059920" cy="1392840"/>
          </a:xfrm>
          <a:prstGeom prst="rect">
            <a:avLst/>
          </a:prstGeom>
          <a:noFill/>
          <a:ln w="0">
            <a:noFill/>
          </a:ln>
        </p:spPr>
        <p:style>
          <a:lnRef idx="0"/>
          <a:fillRef idx="0"/>
          <a:effectRef idx="0"/>
          <a:fontRef idx="minor"/>
        </p:style>
        <p:txBody>
          <a:bodyPr lIns="0" rIns="0" tIns="0" bIns="0" anchor="t">
            <a:noAutofit/>
          </a:bodyPr>
          <a:p>
            <a:pPr>
              <a:lnSpc>
                <a:spcPct val="120000"/>
              </a:lnSpc>
              <a:tabLst>
                <a:tab algn="l" pos="0"/>
              </a:tabLst>
            </a:pPr>
            <a:r>
              <a:rPr b="0" lang="pt-BR" sz="800" spc="-1" strike="noStrike">
                <a:solidFill>
                  <a:srgbClr val="222222"/>
                </a:solidFill>
                <a:latin typeface="Poppins"/>
                <a:ea typeface="Poppins"/>
              </a:rPr>
              <a:t>Introduction</a:t>
            </a:r>
            <a:endParaRPr b="0" lang="en-US" sz="800" spc="-1" strike="noStrike">
              <a:solidFill>
                <a:srgbClr val="000000"/>
              </a:solidFill>
              <a:latin typeface="Arial"/>
            </a:endParaRPr>
          </a:p>
          <a:p>
            <a:pPr>
              <a:lnSpc>
                <a:spcPct val="120000"/>
              </a:lnSpc>
              <a:tabLst>
                <a:tab algn="l" pos="0"/>
              </a:tabLst>
            </a:pPr>
            <a:r>
              <a:rPr b="0" lang="pt-BR" sz="800" spc="-1" strike="noStrike">
                <a:solidFill>
                  <a:srgbClr val="222222"/>
                </a:solidFill>
                <a:latin typeface="Poppins"/>
                <a:ea typeface="Poppins"/>
              </a:rPr>
              <a:t>Data Cleaning</a:t>
            </a:r>
            <a:endParaRPr b="0" lang="en-US" sz="800" spc="-1" strike="noStrike">
              <a:solidFill>
                <a:srgbClr val="000000"/>
              </a:solidFill>
              <a:latin typeface="Arial"/>
            </a:endParaRPr>
          </a:p>
          <a:p>
            <a:pPr>
              <a:lnSpc>
                <a:spcPct val="120000"/>
              </a:lnSpc>
              <a:tabLst>
                <a:tab algn="l" pos="0"/>
              </a:tabLst>
            </a:pPr>
            <a:r>
              <a:rPr b="0" lang="pt-BR" sz="800" spc="-1" strike="noStrike">
                <a:solidFill>
                  <a:srgbClr val="222222"/>
                </a:solidFill>
                <a:latin typeface="Poppins"/>
                <a:ea typeface="Poppins"/>
              </a:rPr>
              <a:t>Discovery Data</a:t>
            </a:r>
            <a:endParaRPr b="0" lang="en-US" sz="800" spc="-1" strike="noStrike">
              <a:solidFill>
                <a:srgbClr val="000000"/>
              </a:solidFill>
              <a:latin typeface="Arial"/>
            </a:endParaRPr>
          </a:p>
          <a:p>
            <a:pPr>
              <a:lnSpc>
                <a:spcPct val="120000"/>
              </a:lnSpc>
              <a:tabLst>
                <a:tab algn="l" pos="0"/>
              </a:tabLst>
            </a:pPr>
            <a:r>
              <a:rPr b="0" lang="pt-BR" sz="800" spc="-1" strike="noStrike">
                <a:solidFill>
                  <a:srgbClr val="222222"/>
                </a:solidFill>
                <a:latin typeface="Poppins"/>
                <a:ea typeface="Poppins"/>
              </a:rPr>
              <a:t>Descriptive Analysis</a:t>
            </a:r>
            <a:endParaRPr b="0" lang="en-US" sz="800" spc="-1" strike="noStrike">
              <a:solidFill>
                <a:srgbClr val="000000"/>
              </a:solidFill>
              <a:latin typeface="Arial"/>
            </a:endParaRPr>
          </a:p>
          <a:p>
            <a:pPr>
              <a:lnSpc>
                <a:spcPct val="120000"/>
              </a:lnSpc>
              <a:tabLst>
                <a:tab algn="l" pos="0"/>
              </a:tabLst>
            </a:pPr>
            <a:r>
              <a:rPr b="0" lang="pt-BR" sz="800" spc="-1" strike="noStrike">
                <a:solidFill>
                  <a:srgbClr val="222222"/>
                </a:solidFill>
                <a:latin typeface="Poppins"/>
                <a:ea typeface="Poppins"/>
              </a:rPr>
              <a:t>Seasonality &amp; Forecast</a:t>
            </a:r>
            <a:endParaRPr b="0" lang="en-US" sz="800" spc="-1" strike="noStrike">
              <a:solidFill>
                <a:srgbClr val="000000"/>
              </a:solidFill>
              <a:latin typeface="Arial"/>
            </a:endParaRPr>
          </a:p>
          <a:p>
            <a:pPr>
              <a:lnSpc>
                <a:spcPct val="120000"/>
              </a:lnSpc>
              <a:tabLst>
                <a:tab algn="l" pos="0"/>
              </a:tabLst>
            </a:pPr>
            <a:r>
              <a:rPr b="0" lang="pt-BR" sz="800" spc="-1" strike="noStrike">
                <a:solidFill>
                  <a:srgbClr val="222222"/>
                </a:solidFill>
                <a:latin typeface="Poppins"/>
                <a:ea typeface="Poppins"/>
              </a:rPr>
              <a:t>Clusters</a:t>
            </a:r>
            <a:endParaRPr b="0" lang="en-US" sz="800" spc="-1" strike="noStrike">
              <a:solidFill>
                <a:srgbClr val="000000"/>
              </a:solidFill>
              <a:latin typeface="Arial"/>
            </a:endParaRPr>
          </a:p>
        </p:txBody>
      </p:sp>
      <p:sp>
        <p:nvSpPr>
          <p:cNvPr id="41" name="Google Shape;63;p14"/>
          <p:cNvSpPr/>
          <p:nvPr/>
        </p:nvSpPr>
        <p:spPr>
          <a:xfrm>
            <a:off x="269280" y="2433240"/>
            <a:ext cx="2697480" cy="27864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200" spc="-1" strike="noStrike">
                <a:solidFill>
                  <a:srgbClr val="39bb7a"/>
                </a:solidFill>
                <a:latin typeface="Poppins"/>
                <a:ea typeface="Poppins"/>
              </a:rPr>
              <a:t>Task 2</a:t>
            </a:r>
            <a:endParaRPr b="0" lang="en-US" sz="12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
        <p:nvSpPr>
          <p:cNvPr id="42" name="Google Shape;64;p14"/>
          <p:cNvSpPr/>
          <p:nvPr/>
        </p:nvSpPr>
        <p:spPr>
          <a:xfrm>
            <a:off x="3760560" y="886320"/>
            <a:ext cx="432720" cy="1392840"/>
          </a:xfrm>
          <a:prstGeom prst="rect">
            <a:avLst/>
          </a:prstGeom>
          <a:noFill/>
          <a:ln w="0">
            <a:noFill/>
          </a:ln>
        </p:spPr>
        <p:style>
          <a:lnRef idx="0"/>
          <a:fillRef idx="0"/>
          <a:effectRef idx="0"/>
          <a:fontRef idx="minor"/>
        </p:style>
        <p:txBody>
          <a:bodyPr tIns="91440" bIns="91440" anchor="t">
            <a:noAutofit/>
          </a:bodyPr>
          <a:p>
            <a:pPr algn="r">
              <a:lnSpc>
                <a:spcPct val="115000"/>
              </a:lnSpc>
              <a:tabLst>
                <a:tab algn="l" pos="0"/>
              </a:tabLst>
            </a:pPr>
            <a:r>
              <a:rPr b="1" lang="pt-BR" sz="800" spc="-1" strike="noStrike">
                <a:solidFill>
                  <a:srgbClr val="000000"/>
                </a:solidFill>
                <a:latin typeface="Poppins"/>
                <a:ea typeface="Poppins"/>
              </a:rPr>
              <a:t>04</a:t>
            </a:r>
            <a:endParaRPr b="0" lang="en-US" sz="800" spc="-1" strike="noStrike">
              <a:solidFill>
                <a:srgbClr val="000000"/>
              </a:solidFill>
              <a:latin typeface="Arial"/>
            </a:endParaRPr>
          </a:p>
          <a:p>
            <a:pPr algn="r">
              <a:lnSpc>
                <a:spcPct val="115000"/>
              </a:lnSpc>
              <a:tabLst>
                <a:tab algn="l" pos="0"/>
              </a:tabLst>
            </a:pPr>
            <a:r>
              <a:rPr b="1" lang="pt-BR" sz="800" spc="-1" strike="noStrike">
                <a:solidFill>
                  <a:srgbClr val="000000"/>
                </a:solidFill>
                <a:latin typeface="Poppins"/>
                <a:ea typeface="Poppins"/>
              </a:rPr>
              <a:t>05</a:t>
            </a:r>
            <a:endParaRPr b="0" lang="en-US" sz="800" spc="-1" strike="noStrike">
              <a:solidFill>
                <a:srgbClr val="000000"/>
              </a:solidFill>
              <a:latin typeface="Arial"/>
            </a:endParaRPr>
          </a:p>
          <a:p>
            <a:pPr algn="r">
              <a:lnSpc>
                <a:spcPct val="115000"/>
              </a:lnSpc>
              <a:tabLst>
                <a:tab algn="l" pos="0"/>
              </a:tabLst>
            </a:pPr>
            <a:r>
              <a:rPr b="1" lang="pt-BR" sz="800" spc="-1" strike="noStrike">
                <a:solidFill>
                  <a:srgbClr val="000000"/>
                </a:solidFill>
                <a:latin typeface="Poppins"/>
                <a:ea typeface="Poppins"/>
              </a:rPr>
              <a:t>06</a:t>
            </a:r>
            <a:br>
              <a:rPr sz="800"/>
            </a:br>
            <a:endParaRPr b="0" lang="en-US" sz="800" spc="-1" strike="noStrike">
              <a:solidFill>
                <a:srgbClr val="000000"/>
              </a:solidFill>
              <a:latin typeface="Arial"/>
            </a:endParaRPr>
          </a:p>
          <a:p>
            <a:pPr algn="r">
              <a:lnSpc>
                <a:spcPct val="115000"/>
              </a:lnSpc>
              <a:tabLst>
                <a:tab algn="l" pos="0"/>
              </a:tabLst>
            </a:pPr>
            <a:r>
              <a:rPr b="1" lang="pt-BR" sz="800" spc="-1" strike="noStrike">
                <a:solidFill>
                  <a:srgbClr val="000000"/>
                </a:solidFill>
                <a:latin typeface="Poppins"/>
                <a:ea typeface="Poppins"/>
              </a:rPr>
              <a:t>07</a:t>
            </a:r>
            <a:endParaRPr b="0" lang="en-US" sz="800" spc="-1" strike="noStrike">
              <a:solidFill>
                <a:srgbClr val="000000"/>
              </a:solidFill>
              <a:latin typeface="Arial"/>
            </a:endParaRPr>
          </a:p>
          <a:p>
            <a:pPr algn="r">
              <a:lnSpc>
                <a:spcPct val="115000"/>
              </a:lnSpc>
              <a:tabLst>
                <a:tab algn="l" pos="0"/>
              </a:tabLst>
            </a:pPr>
            <a:r>
              <a:rPr b="1" lang="pt-BR" sz="800" spc="-1" strike="noStrike">
                <a:solidFill>
                  <a:srgbClr val="000000"/>
                </a:solidFill>
                <a:latin typeface="Poppins"/>
                <a:ea typeface="Poppins"/>
              </a:rPr>
              <a:t>12</a:t>
            </a:r>
            <a:endParaRPr b="0" lang="en-US" sz="800" spc="-1" strike="noStrike">
              <a:solidFill>
                <a:srgbClr val="000000"/>
              </a:solidFill>
              <a:latin typeface="Arial"/>
            </a:endParaRPr>
          </a:p>
          <a:p>
            <a:pPr algn="r">
              <a:lnSpc>
                <a:spcPct val="115000"/>
              </a:lnSpc>
              <a:tabLst>
                <a:tab algn="l" pos="0"/>
              </a:tabLst>
            </a:pPr>
            <a:r>
              <a:rPr b="1" lang="pt-BR" sz="800" spc="-1" strike="noStrike">
                <a:solidFill>
                  <a:srgbClr val="000000"/>
                </a:solidFill>
                <a:latin typeface="Poppins"/>
                <a:ea typeface="Poppins"/>
              </a:rPr>
              <a:t>15</a:t>
            </a:r>
            <a:endParaRPr b="0" lang="en-US" sz="800" spc="-1" strike="noStrike">
              <a:solidFill>
                <a:srgbClr val="000000"/>
              </a:solidFill>
              <a:latin typeface="Arial"/>
            </a:endParaRPr>
          </a:p>
          <a:p>
            <a:pPr algn="r">
              <a:lnSpc>
                <a:spcPct val="115000"/>
              </a:lnSpc>
              <a:tabLst>
                <a:tab algn="l" pos="0"/>
              </a:tabLst>
            </a:pPr>
            <a:r>
              <a:rPr b="1" lang="pt-BR" sz="800" spc="-1" strike="noStrike">
                <a:solidFill>
                  <a:srgbClr val="000000"/>
                </a:solidFill>
                <a:latin typeface="Poppins"/>
                <a:ea typeface="Poppins"/>
              </a:rPr>
              <a:t>16</a:t>
            </a:r>
            <a:endParaRPr b="0" lang="en-US" sz="800" spc="-1" strike="noStrike">
              <a:solidFill>
                <a:srgbClr val="000000"/>
              </a:solidFill>
              <a:latin typeface="Arial"/>
            </a:endParaRPr>
          </a:p>
          <a:p>
            <a:pPr algn="r">
              <a:lnSpc>
                <a:spcPct val="115000"/>
              </a:lnSpc>
              <a:tabLst>
                <a:tab algn="l" pos="0"/>
              </a:tabLst>
            </a:pPr>
            <a:r>
              <a:rPr b="1" lang="pt-BR" sz="800" spc="-1" strike="noStrike">
                <a:solidFill>
                  <a:srgbClr val="000000"/>
                </a:solidFill>
                <a:latin typeface="Poppins"/>
                <a:ea typeface="Poppins"/>
              </a:rPr>
              <a:t>19</a:t>
            </a:r>
            <a:endParaRPr b="0" lang="en-US" sz="800" spc="-1" strike="noStrike">
              <a:solidFill>
                <a:srgbClr val="000000"/>
              </a:solidFill>
              <a:latin typeface="Arial"/>
            </a:endParaRPr>
          </a:p>
          <a:p>
            <a:pPr algn="r">
              <a:lnSpc>
                <a:spcPct val="115000"/>
              </a:lnSpc>
              <a:tabLst>
                <a:tab algn="l" pos="0"/>
              </a:tabLst>
            </a:pPr>
            <a:endParaRPr b="0" lang="en-US" sz="800" spc="-1" strike="noStrike">
              <a:solidFill>
                <a:srgbClr val="000000"/>
              </a:solidFill>
              <a:latin typeface="Arial"/>
            </a:endParaRPr>
          </a:p>
          <a:p>
            <a:pPr algn="r">
              <a:lnSpc>
                <a:spcPct val="115000"/>
              </a:lnSpc>
              <a:tabLst>
                <a:tab algn="l" pos="0"/>
              </a:tabLst>
            </a:pPr>
            <a:endParaRPr b="0" lang="en-US" sz="800" spc="-1" strike="noStrike">
              <a:solidFill>
                <a:srgbClr val="000000"/>
              </a:solidFill>
              <a:latin typeface="Arial"/>
            </a:endParaRPr>
          </a:p>
        </p:txBody>
      </p:sp>
      <p:sp>
        <p:nvSpPr>
          <p:cNvPr id="43" name="Google Shape;65;p14"/>
          <p:cNvSpPr/>
          <p:nvPr/>
        </p:nvSpPr>
        <p:spPr>
          <a:xfrm>
            <a:off x="3760560" y="2797920"/>
            <a:ext cx="432720" cy="521280"/>
          </a:xfrm>
          <a:prstGeom prst="rect">
            <a:avLst/>
          </a:prstGeom>
          <a:noFill/>
          <a:ln w="0">
            <a:noFill/>
          </a:ln>
        </p:spPr>
        <p:style>
          <a:lnRef idx="0"/>
          <a:fillRef idx="0"/>
          <a:effectRef idx="0"/>
          <a:fontRef idx="minor"/>
        </p:style>
        <p:txBody>
          <a:bodyPr tIns="91440" bIns="91440" anchor="t">
            <a:noAutofit/>
          </a:bodyPr>
          <a:p>
            <a:pPr algn="r">
              <a:lnSpc>
                <a:spcPct val="115000"/>
              </a:lnSpc>
              <a:tabLst>
                <a:tab algn="l" pos="0"/>
              </a:tabLst>
            </a:pPr>
            <a:r>
              <a:rPr b="1" lang="pt-BR" sz="800" spc="-1" strike="noStrike">
                <a:solidFill>
                  <a:srgbClr val="000000"/>
                </a:solidFill>
                <a:latin typeface="Poppins"/>
                <a:ea typeface="Poppins"/>
              </a:rPr>
              <a:t>21</a:t>
            </a:r>
            <a:endParaRPr b="0" lang="en-US" sz="800" spc="-1" strike="noStrike">
              <a:solidFill>
                <a:srgbClr val="000000"/>
              </a:solidFill>
              <a:latin typeface="Arial"/>
            </a:endParaRPr>
          </a:p>
          <a:p>
            <a:pPr algn="r">
              <a:lnSpc>
                <a:spcPct val="115000"/>
              </a:lnSpc>
              <a:tabLst>
                <a:tab algn="l" pos="0"/>
              </a:tabLst>
            </a:pPr>
            <a:r>
              <a:rPr b="1" lang="pt-BR" sz="800" spc="-1" strike="noStrike">
                <a:solidFill>
                  <a:srgbClr val="000000"/>
                </a:solidFill>
                <a:latin typeface="Poppins"/>
                <a:ea typeface="Poppins"/>
              </a:rPr>
              <a:t>22</a:t>
            </a:r>
            <a:endParaRPr b="0" lang="en-US" sz="800" spc="-1" strike="noStrike">
              <a:solidFill>
                <a:srgbClr val="000000"/>
              </a:solidFill>
              <a:latin typeface="Arial"/>
            </a:endParaRPr>
          </a:p>
          <a:p>
            <a:pPr algn="r">
              <a:lnSpc>
                <a:spcPct val="115000"/>
              </a:lnSpc>
              <a:tabLst>
                <a:tab algn="l" pos="0"/>
              </a:tabLst>
            </a:pPr>
            <a:r>
              <a:rPr b="1" lang="pt-BR" sz="800" spc="-1" strike="noStrike">
                <a:solidFill>
                  <a:srgbClr val="000000"/>
                </a:solidFill>
                <a:latin typeface="Poppins"/>
                <a:ea typeface="Poppins"/>
              </a:rPr>
              <a:t>23</a:t>
            </a:r>
            <a:endParaRPr b="0" lang="en-US" sz="800" spc="-1" strike="noStrike">
              <a:solidFill>
                <a:srgbClr val="000000"/>
              </a:solidFill>
              <a:latin typeface="Arial"/>
            </a:endParaRPr>
          </a:p>
          <a:p>
            <a:pPr algn="r">
              <a:lnSpc>
                <a:spcPct val="115000"/>
              </a:lnSpc>
              <a:tabLst>
                <a:tab algn="l" pos="0"/>
              </a:tabLst>
            </a:pPr>
            <a:r>
              <a:rPr b="1" lang="pt-BR" sz="800" spc="-1" strike="noStrike">
                <a:solidFill>
                  <a:schemeClr val="dk1"/>
                </a:solidFill>
                <a:latin typeface="Poppins"/>
                <a:ea typeface="Poppins"/>
              </a:rPr>
              <a:t>24</a:t>
            </a:r>
            <a:endParaRPr b="0" lang="en-US" sz="800" spc="-1" strike="noStrike">
              <a:solidFill>
                <a:srgbClr val="000000"/>
              </a:solidFill>
              <a:latin typeface="Arial"/>
            </a:endParaRPr>
          </a:p>
          <a:p>
            <a:pPr algn="r">
              <a:lnSpc>
                <a:spcPct val="115000"/>
              </a:lnSpc>
              <a:tabLst>
                <a:tab algn="l" pos="0"/>
              </a:tabLst>
            </a:pPr>
            <a:r>
              <a:rPr b="1" lang="pt-BR" sz="800" spc="-1" strike="noStrike">
                <a:solidFill>
                  <a:schemeClr val="dk1"/>
                </a:solidFill>
                <a:latin typeface="Poppins"/>
                <a:ea typeface="Poppins"/>
              </a:rPr>
              <a:t>28</a:t>
            </a:r>
            <a:endParaRPr b="0" lang="en-US" sz="800" spc="-1" strike="noStrike">
              <a:solidFill>
                <a:srgbClr val="000000"/>
              </a:solidFill>
              <a:latin typeface="Arial"/>
            </a:endParaRPr>
          </a:p>
          <a:p>
            <a:pPr algn="r">
              <a:lnSpc>
                <a:spcPct val="115000"/>
              </a:lnSpc>
              <a:tabLst>
                <a:tab algn="l" pos="0"/>
              </a:tabLst>
            </a:pPr>
            <a:r>
              <a:rPr b="1" lang="pt-BR" sz="800" spc="-1" strike="noStrike">
                <a:solidFill>
                  <a:schemeClr val="dk1"/>
                </a:solidFill>
                <a:latin typeface="Poppins"/>
                <a:ea typeface="Poppins"/>
              </a:rPr>
              <a:t>32</a:t>
            </a:r>
            <a:endParaRPr b="0" lang="en-US" sz="800" spc="-1" strike="noStrike">
              <a:solidFill>
                <a:srgbClr val="000000"/>
              </a:solidFill>
              <a:latin typeface="Arial"/>
            </a:endParaRPr>
          </a:p>
          <a:p>
            <a:pPr algn="r">
              <a:lnSpc>
                <a:spcPct val="115000"/>
              </a:lnSpc>
              <a:tabLst>
                <a:tab algn="l" pos="0"/>
              </a:tabLst>
            </a:pPr>
            <a:endParaRPr b="0" lang="en-US" sz="800" spc="-1" strike="noStrike">
              <a:solidFill>
                <a:srgbClr val="000000"/>
              </a:solidFill>
              <a:latin typeface="Arial"/>
            </a:endParaRPr>
          </a:p>
        </p:txBody>
      </p:sp>
      <p:pic>
        <p:nvPicPr>
          <p:cNvPr id="44" name="Google Shape;66;p14" descr=""/>
          <p:cNvPicPr/>
          <p:nvPr/>
        </p:nvPicPr>
        <p:blipFill>
          <a:blip r:embed="rId1"/>
          <a:stretch/>
        </p:blipFill>
        <p:spPr>
          <a:xfrm>
            <a:off x="4904280" y="152280"/>
            <a:ext cx="3831120" cy="48384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Google Shape;198;p32"/>
          <p:cNvSpPr/>
          <p:nvPr/>
        </p:nvSpPr>
        <p:spPr>
          <a:xfrm>
            <a:off x="212400" y="4443480"/>
            <a:ext cx="336708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Task 2</a:t>
            </a:r>
            <a:endParaRPr b="0" lang="en-US" sz="1600" spc="-1" strike="noStrike">
              <a:solidFill>
                <a:srgbClr val="000000"/>
              </a:solidFill>
              <a:latin typeface="Arial"/>
            </a:endParaRPr>
          </a:p>
          <a:p>
            <a:pPr>
              <a:lnSpc>
                <a:spcPct val="100000"/>
              </a:lnSpc>
              <a:tabLst>
                <a:tab algn="l" pos="0"/>
              </a:tabLst>
            </a:pPr>
            <a:r>
              <a:rPr b="0" lang="pt-BR" sz="1600" spc="-1" strike="noStrike">
                <a:solidFill>
                  <a:srgbClr val="434343"/>
                </a:solidFill>
                <a:latin typeface="Poppins"/>
                <a:ea typeface="Poppins"/>
              </a:rPr>
              <a:t>Insights and recommendations</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105" name="Google Shape;199;p32"/>
          <p:cNvSpPr/>
          <p:nvPr/>
        </p:nvSpPr>
        <p:spPr>
          <a:xfrm>
            <a:off x="706680" y="153360"/>
            <a:ext cx="7730280" cy="4046040"/>
          </a:xfrm>
          <a:prstGeom prst="roundRect">
            <a:avLst>
              <a:gd name="adj" fmla="val 7386"/>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Google Shape;204;p33"/>
          <p:cNvSpPr/>
          <p:nvPr/>
        </p:nvSpPr>
        <p:spPr>
          <a:xfrm>
            <a:off x="229320" y="1956960"/>
            <a:ext cx="4304160" cy="653760"/>
          </a:xfrm>
          <a:prstGeom prst="rect">
            <a:avLst/>
          </a:prstGeom>
          <a:noFill/>
          <a:ln w="0">
            <a:noFill/>
          </a:ln>
        </p:spPr>
        <p:style>
          <a:lnRef idx="0"/>
          <a:fillRef idx="0"/>
          <a:effectRef idx="0"/>
          <a:fontRef idx="minor"/>
        </p:style>
        <p:txBody>
          <a:bodyPr lIns="0" rIns="0" tIns="0" bIns="0" anchor="t">
            <a:noAutofit/>
          </a:bodyPr>
          <a:p>
            <a:pPr algn="just">
              <a:lnSpc>
                <a:spcPct val="115000"/>
              </a:lnSpc>
              <a:tabLst>
                <a:tab algn="l" pos="0"/>
              </a:tabLst>
            </a:pPr>
            <a:r>
              <a:rPr b="0" lang="pt-BR" sz="1000" spc="-1" strike="noStrike">
                <a:solidFill>
                  <a:srgbClr val="000000"/>
                </a:solidFill>
                <a:highlight>
                  <a:srgbClr val="ffffff"/>
                </a:highlight>
                <a:latin typeface="Poppins"/>
                <a:ea typeface="Poppins"/>
              </a:rPr>
              <a:t>In this business case, my objective was to deliver insights on seasonality, forecasting, and valuable strategic considerations. I will guide you through the key discoveries, steps taken, and significant decisions made to ensure the most optimal outcome.</a:t>
            </a:r>
            <a:endParaRPr b="0" lang="en-US" sz="1000" spc="-1" strike="noStrike">
              <a:solidFill>
                <a:srgbClr val="000000"/>
              </a:solidFill>
              <a:latin typeface="Arial"/>
            </a:endParaRPr>
          </a:p>
        </p:txBody>
      </p:sp>
      <p:sp>
        <p:nvSpPr>
          <p:cNvPr id="107" name="Google Shape;205;p33"/>
          <p:cNvSpPr/>
          <p:nvPr/>
        </p:nvSpPr>
        <p:spPr>
          <a:xfrm>
            <a:off x="229320" y="12600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Introduction</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pic>
        <p:nvPicPr>
          <p:cNvPr id="108" name="Google Shape;206;p33" descr=""/>
          <p:cNvPicPr/>
          <p:nvPr/>
        </p:nvPicPr>
        <p:blipFill>
          <a:blip r:embed="rId1"/>
          <a:stretch/>
        </p:blipFill>
        <p:spPr>
          <a:xfrm>
            <a:off x="4929840" y="152280"/>
            <a:ext cx="3812040" cy="48384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Google Shape;211;p34"/>
          <p:cNvSpPr/>
          <p:nvPr/>
        </p:nvSpPr>
        <p:spPr>
          <a:xfrm>
            <a:off x="229320" y="1956960"/>
            <a:ext cx="8562960" cy="65376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r>
              <a:rPr b="0" lang="pt-BR" sz="1000" spc="-1" strike="noStrike">
                <a:solidFill>
                  <a:schemeClr val="dk1"/>
                </a:solidFill>
                <a:highlight>
                  <a:srgbClr val="ffffff"/>
                </a:highlight>
                <a:latin typeface="Poppins"/>
                <a:ea typeface="Poppins"/>
              </a:rPr>
              <a:t>For the Data Cleaning step, here the steps that I follow:</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0" lang="pt-BR" sz="1000" spc="-1" strike="noStrike">
                <a:solidFill>
                  <a:schemeClr val="dk1"/>
                </a:solidFill>
                <a:highlight>
                  <a:srgbClr val="ffffff"/>
                </a:highlight>
                <a:latin typeface="Poppins"/>
                <a:ea typeface="Poppins"/>
              </a:rPr>
              <a:t>Cuisine column have emotions. Removed all emotions using RE;</a:t>
            </a:r>
            <a:endParaRPr b="0" lang="en-US" sz="1000" spc="-1" strike="noStrike">
              <a:solidFill>
                <a:srgbClr val="000000"/>
              </a:solidFill>
              <a:latin typeface="Arial"/>
            </a:endParaRPr>
          </a:p>
          <a:p>
            <a:pPr marL="457200">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0" lang="pt-BR" sz="1000" spc="-1" strike="noStrike">
                <a:solidFill>
                  <a:schemeClr val="dk1"/>
                </a:solidFill>
                <a:highlight>
                  <a:srgbClr val="ffffff"/>
                </a:highlight>
                <a:latin typeface="Poppins"/>
                <a:ea typeface="Poppins"/>
              </a:rPr>
              <a:t>Create the Date Columns: Year, Week, Year-Week and Weekday;</a:t>
            </a:r>
            <a:endParaRPr b="0" lang="en-US" sz="1000" spc="-1" strike="noStrike">
              <a:solidFill>
                <a:srgbClr val="000000"/>
              </a:solidFill>
              <a:latin typeface="Arial"/>
            </a:endParaRPr>
          </a:p>
        </p:txBody>
      </p:sp>
      <p:sp>
        <p:nvSpPr>
          <p:cNvPr id="110" name="Google Shape;212;p34"/>
          <p:cNvSpPr/>
          <p:nvPr/>
        </p:nvSpPr>
        <p:spPr>
          <a:xfrm>
            <a:off x="229320" y="12600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Data Cleaning</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Google Shape;217;p35"/>
          <p:cNvSpPr/>
          <p:nvPr/>
        </p:nvSpPr>
        <p:spPr>
          <a:xfrm>
            <a:off x="229320" y="1697400"/>
            <a:ext cx="8562960" cy="65376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r>
              <a:rPr b="0" lang="pt-BR" sz="1000" spc="-1" strike="noStrike">
                <a:solidFill>
                  <a:srgbClr val="000000"/>
                </a:solidFill>
                <a:highlight>
                  <a:srgbClr val="ffffff"/>
                </a:highlight>
                <a:latin typeface="Poppins"/>
                <a:ea typeface="Poppins"/>
              </a:rPr>
              <a:t>The dataset provides a comprehensive overview of orders from two countries, Portugal and Ghana. Each row in the dataset represents an individual order, and the Total Order is determined by counting the rows.</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pt-BR" sz="1000" spc="-1" strike="noStrike">
                <a:solidFill>
                  <a:srgbClr val="000000"/>
                </a:solidFill>
                <a:highlight>
                  <a:srgbClr val="ffffff"/>
                </a:highlight>
                <a:latin typeface="Poppins"/>
                <a:ea typeface="Poppins"/>
              </a:rPr>
              <a:t>Here are some key details about the dataset:</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1" lang="pt-BR" sz="1000" spc="-1" strike="noStrike">
                <a:solidFill>
                  <a:srgbClr val="000000"/>
                </a:solidFill>
                <a:highlight>
                  <a:srgbClr val="ffffff"/>
                </a:highlight>
                <a:latin typeface="Poppins"/>
                <a:ea typeface="Poppins"/>
              </a:rPr>
              <a:t>Geographical Scope: </a:t>
            </a:r>
            <a:r>
              <a:rPr b="0" lang="pt-BR" sz="1000" spc="-1" strike="noStrike">
                <a:solidFill>
                  <a:srgbClr val="000000"/>
                </a:solidFill>
                <a:highlight>
                  <a:srgbClr val="ffffff"/>
                </a:highlight>
                <a:latin typeface="Poppins"/>
                <a:ea typeface="Poppins"/>
              </a:rPr>
              <a:t>Portugal: City of Lisbon | Ghana: City of Accra</a:t>
            </a:r>
            <a:endParaRPr b="0" lang="en-US" sz="1000" spc="-1" strike="noStrike">
              <a:solidFill>
                <a:srgbClr val="000000"/>
              </a:solidFill>
              <a:latin typeface="Arial"/>
            </a:endParaRPr>
          </a:p>
          <a:p>
            <a:pPr marL="457200">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1" lang="pt-BR" sz="1000" spc="-1" strike="noStrike">
                <a:solidFill>
                  <a:srgbClr val="000000"/>
                </a:solidFill>
                <a:highlight>
                  <a:srgbClr val="ffffff"/>
                </a:highlight>
                <a:latin typeface="Poppins"/>
                <a:ea typeface="Poppins"/>
              </a:rPr>
              <a:t>Restaurant Distribution:</a:t>
            </a:r>
            <a:r>
              <a:rPr b="0" lang="pt-BR" sz="1000" spc="-1" strike="noStrike">
                <a:solidFill>
                  <a:srgbClr val="000000"/>
                </a:solidFill>
                <a:highlight>
                  <a:srgbClr val="ffffff"/>
                </a:highlight>
                <a:latin typeface="Poppins"/>
                <a:ea typeface="Poppins"/>
              </a:rPr>
              <a:t> Ghana: 100 restaurants | Lisbon: 757 restaurants</a:t>
            </a:r>
            <a:endParaRPr b="0" lang="en-US" sz="1000" spc="-1" strike="noStrike">
              <a:solidFill>
                <a:srgbClr val="000000"/>
              </a:solidFill>
              <a:latin typeface="Arial"/>
            </a:endParaRPr>
          </a:p>
          <a:p>
            <a:pPr marL="914400">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1" lang="pt-BR" sz="1000" spc="-1" strike="noStrike">
                <a:solidFill>
                  <a:srgbClr val="000000"/>
                </a:solidFill>
                <a:highlight>
                  <a:srgbClr val="ffffff"/>
                </a:highlight>
                <a:latin typeface="Poppins"/>
                <a:ea typeface="Poppins"/>
              </a:rPr>
              <a:t>Cuisine Variety:</a:t>
            </a:r>
            <a:r>
              <a:rPr b="0" lang="pt-BR" sz="1000" spc="-1" strike="noStrike">
                <a:solidFill>
                  <a:srgbClr val="000000"/>
                </a:solidFill>
                <a:highlight>
                  <a:srgbClr val="ffffff"/>
                </a:highlight>
                <a:latin typeface="Poppins"/>
                <a:ea typeface="Poppins"/>
              </a:rPr>
              <a:t> There are 72 different cuisines represented in the dataset.</a:t>
            </a:r>
            <a:endParaRPr b="0" lang="en-US" sz="1000" spc="-1" strike="noStrike">
              <a:solidFill>
                <a:srgbClr val="000000"/>
              </a:solidFill>
              <a:latin typeface="Arial"/>
            </a:endParaRPr>
          </a:p>
          <a:p>
            <a:pPr marL="457200">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1" lang="pt-BR" sz="1000" spc="-1" strike="noStrike">
                <a:solidFill>
                  <a:srgbClr val="000000"/>
                </a:solidFill>
                <a:highlight>
                  <a:srgbClr val="ffffff"/>
                </a:highlight>
                <a:latin typeface="Poppins"/>
                <a:ea typeface="Poppins"/>
              </a:rPr>
              <a:t>Platform Information:</a:t>
            </a:r>
            <a:r>
              <a:rPr b="0" lang="pt-BR" sz="1000" spc="-1" strike="noStrike">
                <a:solidFill>
                  <a:srgbClr val="000000"/>
                </a:solidFill>
                <a:highlight>
                  <a:srgbClr val="ffffff"/>
                </a:highlight>
                <a:latin typeface="Poppins"/>
                <a:ea typeface="Poppins"/>
              </a:rPr>
              <a:t> Orders are placed through both IOS and Android platforms.</a:t>
            </a:r>
            <a:endParaRPr b="0" lang="en-US" sz="1000" spc="-1" strike="noStrike">
              <a:solidFill>
                <a:srgbClr val="000000"/>
              </a:solidFill>
              <a:latin typeface="Arial"/>
            </a:endParaRPr>
          </a:p>
          <a:p>
            <a:pPr marL="457200">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1" lang="pt-BR" sz="1000" spc="-1" strike="noStrike">
                <a:solidFill>
                  <a:srgbClr val="000000"/>
                </a:solidFill>
                <a:highlight>
                  <a:srgbClr val="ffffff"/>
                </a:highlight>
                <a:latin typeface="Poppins"/>
                <a:ea typeface="Poppins"/>
              </a:rPr>
              <a:t>Payment Options:</a:t>
            </a:r>
            <a:r>
              <a:rPr b="0" lang="pt-BR" sz="1000" spc="-1" strike="noStrike">
                <a:solidFill>
                  <a:srgbClr val="000000"/>
                </a:solidFill>
                <a:highlight>
                  <a:srgbClr val="ffffff"/>
                </a:highlight>
                <a:latin typeface="Poppins"/>
                <a:ea typeface="Poppins"/>
              </a:rPr>
              <a:t> Payment methods include both Cash and Cashless transactions.</a:t>
            </a:r>
            <a:endParaRPr b="0" lang="en-US" sz="1000" spc="-1" strike="noStrike">
              <a:solidFill>
                <a:srgbClr val="000000"/>
              </a:solidFill>
              <a:latin typeface="Arial"/>
            </a:endParaRPr>
          </a:p>
        </p:txBody>
      </p:sp>
      <p:sp>
        <p:nvSpPr>
          <p:cNvPr id="112" name="Google Shape;218;p35"/>
          <p:cNvSpPr/>
          <p:nvPr/>
        </p:nvSpPr>
        <p:spPr>
          <a:xfrm>
            <a:off x="229320" y="12600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Discovery Data</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Google Shape;223;p36"/>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Descriptive Analysis</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114" name="Google Shape;224;p36"/>
          <p:cNvSpPr/>
          <p:nvPr/>
        </p:nvSpPr>
        <p:spPr>
          <a:xfrm>
            <a:off x="4939200" y="1368360"/>
            <a:ext cx="407664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endParaRPr b="0" lang="en-US" sz="1400" spc="-1" strike="noStrike">
              <a:solidFill>
                <a:srgbClr val="000000"/>
              </a:solidFill>
              <a:latin typeface="Arial"/>
            </a:endParaRPr>
          </a:p>
        </p:txBody>
      </p:sp>
      <p:graphicFrame>
        <p:nvGraphicFramePr>
          <p:cNvPr id="115" name="Google Shape;225;p36"/>
          <p:cNvGraphicFramePr/>
          <p:nvPr/>
        </p:nvGraphicFramePr>
        <p:xfrm>
          <a:off x="1512000" y="881640"/>
          <a:ext cx="6119640" cy="1237680"/>
        </p:xfrm>
        <a:graphic>
          <a:graphicData uri="http://schemas.openxmlformats.org/drawingml/2006/table">
            <a:tbl>
              <a:tblPr/>
              <a:tblGrid>
                <a:gridCol w="874080"/>
                <a:gridCol w="874080"/>
                <a:gridCol w="874080"/>
                <a:gridCol w="874080"/>
                <a:gridCol w="874080"/>
                <a:gridCol w="874080"/>
                <a:gridCol w="874080"/>
              </a:tblGrid>
              <a:tr h="342720">
                <a:tc>
                  <a:txBody>
                    <a:bodyPr lIns="28440" rIns="28440" tIns="18720" bIns="18720" anchor="ctr">
                      <a:noAutofit/>
                    </a:bodyPr>
                    <a:p>
                      <a:pPr algn="ctr">
                        <a:lnSpc>
                          <a:spcPct val="115000"/>
                        </a:lnSpc>
                        <a:tabLst>
                          <a:tab algn="l" pos="0"/>
                        </a:tabLst>
                      </a:pPr>
                      <a:r>
                        <a:rPr b="1" lang="pt-BR" sz="1000" spc="-1" strike="noStrike">
                          <a:solidFill>
                            <a:srgbClr val="39bb7a"/>
                          </a:solidFill>
                          <a:latin typeface="Poppins"/>
                          <a:ea typeface="Poppins"/>
                        </a:rPr>
                        <a:t>Country</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1" lang="pt-BR" sz="1000" spc="-1" strike="noStrike">
                          <a:solidFill>
                            <a:srgbClr val="39bb7a"/>
                          </a:solidFill>
                          <a:latin typeface="Poppins"/>
                          <a:ea typeface="Poppins"/>
                        </a:rPr>
                        <a:t>City</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1" lang="pt-BR" sz="1000" spc="-1" strike="noStrike">
                          <a:solidFill>
                            <a:srgbClr val="39bb7a"/>
                          </a:solidFill>
                          <a:latin typeface="Poppins"/>
                          <a:ea typeface="Poppins"/>
                        </a:rPr>
                        <a:t>Total Orders</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1" lang="pt-BR" sz="1000" spc="-1" strike="noStrike">
                          <a:solidFill>
                            <a:srgbClr val="39bb7a"/>
                          </a:solidFill>
                          <a:latin typeface="Poppins"/>
                          <a:ea typeface="Poppins"/>
                        </a:rPr>
                        <a:t>Total Products Ordered</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1" lang="pt-BR" sz="1000" spc="-1" strike="noStrike">
                          <a:solidFill>
                            <a:srgbClr val="39bb7a"/>
                          </a:solidFill>
                          <a:latin typeface="Poppins"/>
                          <a:ea typeface="Poppins"/>
                        </a:rPr>
                        <a:t>Total Order Value (EUR9</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1" lang="pt-BR" sz="1000" spc="-1" strike="noStrike">
                          <a:solidFill>
                            <a:srgbClr val="39bb7a"/>
                          </a:solidFill>
                          <a:latin typeface="Poppins"/>
                          <a:ea typeface="Poppins"/>
                        </a:rPr>
                        <a:t>AVG Product Per Order</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91080" rIns="91080" tIns="18720" bIns="18720" anchor="ctr">
                      <a:noAutofit/>
                    </a:bodyPr>
                    <a:p>
                      <a:pPr algn="ctr">
                        <a:lnSpc>
                          <a:spcPct val="115000"/>
                        </a:lnSpc>
                        <a:tabLst>
                          <a:tab algn="l" pos="0"/>
                        </a:tabLst>
                      </a:pPr>
                      <a:r>
                        <a:rPr b="1" lang="pt-BR" sz="1000" spc="-1" strike="noStrike">
                          <a:solidFill>
                            <a:srgbClr val="39bb7a"/>
                          </a:solidFill>
                          <a:latin typeface="Poppins"/>
                          <a:ea typeface="Poppins"/>
                        </a:rPr>
                        <a:t>AVG Ticket per Order</a:t>
                      </a:r>
                      <a:endParaRPr b="0" lang="en-US" sz="1000" spc="-1" strike="noStrike">
                        <a:solidFill>
                          <a:srgbClr val="000000"/>
                        </a:solidFill>
                        <a:latin typeface="Arial"/>
                      </a:endParaRPr>
                    </a:p>
                  </a:txBody>
                  <a:tcPr anchor="ctr" marL="91080" marR="91080">
                    <a:lnL w="9360">
                      <a:solidFill>
                        <a:srgbClr val="cccccc"/>
                      </a:solidFill>
                      <a:prstDash val="solid"/>
                    </a:lnL>
                    <a:lnR w="9360">
                      <a:solidFill>
                        <a:srgbClr val="000000"/>
                      </a:solidFill>
                      <a:prstDash val="solid"/>
                    </a:lnR>
                    <a:lnT w="9360">
                      <a:solidFill>
                        <a:srgbClr val="cccccc"/>
                      </a:solidFill>
                      <a:prstDash val="solid"/>
                    </a:lnT>
                    <a:lnB w="9360">
                      <a:solidFill>
                        <a:srgbClr val="cccccc"/>
                      </a:solidFill>
                      <a:prstDash val="solid"/>
                    </a:lnB>
                    <a:noFill/>
                  </a:tcPr>
                </a:tc>
              </a:tr>
              <a:tr h="19980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Ghana</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Accra</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14132</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40453</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121,826.92</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2.86</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8.62</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9980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Portugal</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Lisbon</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85486</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207884</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a:t>
                      </a:r>
                      <a:r>
                        <a:rPr b="0" lang="pt-BR" sz="1000" spc="-1" strike="noStrike">
                          <a:solidFill>
                            <a:srgbClr val="000000"/>
                          </a:solidFill>
                          <a:latin typeface="Poppins"/>
                          <a:ea typeface="Poppins"/>
                        </a:rPr>
                        <a:t>1,183,690.54</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2.43</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13.85</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bl>
          </a:graphicData>
        </a:graphic>
      </p:graphicFrame>
      <p:pic>
        <p:nvPicPr>
          <p:cNvPr id="116" name="Google Shape;226;p36" descr=""/>
          <p:cNvPicPr/>
          <p:nvPr/>
        </p:nvPicPr>
        <p:blipFill>
          <a:blip r:embed="rId1"/>
          <a:stretch/>
        </p:blipFill>
        <p:spPr>
          <a:xfrm>
            <a:off x="356400" y="2167200"/>
            <a:ext cx="3414240" cy="2808000"/>
          </a:xfrm>
          <a:prstGeom prst="rect">
            <a:avLst/>
          </a:prstGeom>
          <a:ln w="0">
            <a:noFill/>
          </a:ln>
        </p:spPr>
      </p:pic>
      <p:sp>
        <p:nvSpPr>
          <p:cNvPr id="117" name="Google Shape;227;p36"/>
          <p:cNvSpPr/>
          <p:nvPr/>
        </p:nvSpPr>
        <p:spPr>
          <a:xfrm>
            <a:off x="4572000" y="2167200"/>
            <a:ext cx="4220280" cy="1102320"/>
          </a:xfrm>
          <a:prstGeom prst="rect">
            <a:avLst/>
          </a:prstGeom>
          <a:noFill/>
          <a:ln w="0">
            <a:noFill/>
          </a:ln>
        </p:spPr>
        <p:style>
          <a:lnRef idx="0"/>
          <a:fillRef idx="0"/>
          <a:effectRef idx="0"/>
          <a:fontRef idx="minor"/>
        </p:style>
        <p:txBody>
          <a:bodyPr lIns="0" rIns="0" tIns="0" bIns="0" anchor="t">
            <a:noAutofit/>
          </a:bodyPr>
          <a:p>
            <a:pPr algn="just">
              <a:lnSpc>
                <a:spcPct val="115000"/>
              </a:lnSpc>
              <a:tabLst>
                <a:tab algn="l" pos="0"/>
              </a:tabLst>
            </a:pPr>
            <a:r>
              <a:rPr b="0" lang="pt-BR" sz="1000" spc="-1" strike="noStrike">
                <a:solidFill>
                  <a:srgbClr val="000000"/>
                </a:solidFill>
                <a:highlight>
                  <a:srgbClr val="ffffff"/>
                </a:highlight>
                <a:latin typeface="Poppins"/>
                <a:ea typeface="Poppins"/>
              </a:rPr>
              <a:t>Bolt's presence in Portugal significantly outweighs its presence in Ghana, with a presence that is </a:t>
            </a:r>
            <a:r>
              <a:rPr b="1" lang="pt-BR" sz="1000" spc="-1" strike="noStrike">
                <a:solidFill>
                  <a:srgbClr val="000000"/>
                </a:solidFill>
                <a:highlight>
                  <a:srgbClr val="ffffff"/>
                </a:highlight>
                <a:latin typeface="Poppins"/>
                <a:ea typeface="Poppins"/>
              </a:rPr>
              <a:t>10 times greater.</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r>
              <a:rPr b="0" lang="pt-BR" sz="1000" spc="-1" strike="noStrike">
                <a:solidFill>
                  <a:srgbClr val="000000"/>
                </a:solidFill>
                <a:highlight>
                  <a:srgbClr val="ffffff"/>
                </a:highlight>
                <a:latin typeface="Poppins"/>
                <a:ea typeface="Poppins"/>
              </a:rPr>
              <a:t>Moreover, the top three cuisines most frequently ordered in each country differ. In Portugal, the preferences lean towards </a:t>
            </a:r>
            <a:r>
              <a:rPr b="1" lang="pt-BR" sz="1000" spc="-1" strike="noStrike">
                <a:solidFill>
                  <a:srgbClr val="000000"/>
                </a:solidFill>
                <a:highlight>
                  <a:srgbClr val="ffffff"/>
                </a:highlight>
                <a:latin typeface="Poppins"/>
                <a:ea typeface="Poppins"/>
              </a:rPr>
              <a:t>Burgers, Sushi, and Japanese</a:t>
            </a:r>
            <a:r>
              <a:rPr b="0" lang="pt-BR" sz="1000" spc="-1" strike="noStrike">
                <a:solidFill>
                  <a:srgbClr val="000000"/>
                </a:solidFill>
                <a:highlight>
                  <a:srgbClr val="ffffff"/>
                </a:highlight>
                <a:latin typeface="Poppins"/>
                <a:ea typeface="Poppins"/>
              </a:rPr>
              <a:t> cuisine. Conversely, in Ghana, </a:t>
            </a:r>
            <a:r>
              <a:rPr b="1" lang="pt-BR" sz="1000" spc="-1" strike="noStrike">
                <a:solidFill>
                  <a:srgbClr val="000000"/>
                </a:solidFill>
                <a:highlight>
                  <a:srgbClr val="ffffff"/>
                </a:highlight>
                <a:latin typeface="Poppins"/>
                <a:ea typeface="Poppins"/>
              </a:rPr>
              <a:t>Fast Food, Chicken, and Casual</a:t>
            </a:r>
            <a:r>
              <a:rPr b="0" lang="pt-BR" sz="1000" spc="-1" strike="noStrike">
                <a:solidFill>
                  <a:srgbClr val="000000"/>
                </a:solidFill>
                <a:highlight>
                  <a:srgbClr val="ffffff"/>
                </a:highlight>
                <a:latin typeface="Poppins"/>
                <a:ea typeface="Poppins"/>
              </a:rPr>
              <a:t> dining take the lead.</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r>
              <a:rPr b="0" lang="pt-BR" sz="1000" spc="-1" strike="noStrike">
                <a:solidFill>
                  <a:srgbClr val="000000"/>
                </a:solidFill>
                <a:highlight>
                  <a:srgbClr val="ffffff"/>
                </a:highlight>
                <a:latin typeface="Poppins"/>
                <a:ea typeface="Poppins"/>
              </a:rPr>
              <a:t>Considering these distinct culinary preferences, prominently featuring these top cuisines on the main page could potentially drive more orders. Tailoring the main page to reflect the specific delivery preferences of each country enhances the user experience and increases the likelihood of attracting orders aligned with local tastes.</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Google Shape;232;p37"/>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Descriptive Analysis</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119" name="Google Shape;233;p37"/>
          <p:cNvSpPr/>
          <p:nvPr/>
        </p:nvSpPr>
        <p:spPr>
          <a:xfrm>
            <a:off x="4939200" y="1368360"/>
            <a:ext cx="407664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endParaRPr b="0" lang="en-US" sz="1400" spc="-1" strike="noStrike">
              <a:solidFill>
                <a:srgbClr val="000000"/>
              </a:solidFill>
              <a:latin typeface="Arial"/>
            </a:endParaRPr>
          </a:p>
        </p:txBody>
      </p:sp>
      <p:pic>
        <p:nvPicPr>
          <p:cNvPr id="120" name="Google Shape;234;p37" descr=""/>
          <p:cNvPicPr/>
          <p:nvPr/>
        </p:nvPicPr>
        <p:blipFill>
          <a:blip r:embed="rId1"/>
          <a:stretch/>
        </p:blipFill>
        <p:spPr>
          <a:xfrm>
            <a:off x="4257720" y="1160280"/>
            <a:ext cx="4633920" cy="3438000"/>
          </a:xfrm>
          <a:prstGeom prst="rect">
            <a:avLst/>
          </a:prstGeom>
          <a:ln w="0">
            <a:noFill/>
          </a:ln>
        </p:spPr>
      </p:pic>
      <p:sp>
        <p:nvSpPr>
          <p:cNvPr id="121" name="Google Shape;235;p37"/>
          <p:cNvSpPr/>
          <p:nvPr/>
        </p:nvSpPr>
        <p:spPr>
          <a:xfrm>
            <a:off x="534960" y="1721520"/>
            <a:ext cx="3413160" cy="1102320"/>
          </a:xfrm>
          <a:prstGeom prst="rect">
            <a:avLst/>
          </a:prstGeom>
          <a:noFill/>
          <a:ln w="0">
            <a:noFill/>
          </a:ln>
        </p:spPr>
        <p:style>
          <a:lnRef idx="0"/>
          <a:fillRef idx="0"/>
          <a:effectRef idx="0"/>
          <a:fontRef idx="minor"/>
        </p:style>
        <p:txBody>
          <a:bodyPr lIns="0" rIns="0" tIns="0" bIns="0" anchor="t">
            <a:noAutofit/>
          </a:bodyPr>
          <a:p>
            <a:pPr algn="just">
              <a:lnSpc>
                <a:spcPct val="115000"/>
              </a:lnSpc>
              <a:tabLst>
                <a:tab algn="l" pos="0"/>
              </a:tabLst>
            </a:pPr>
            <a:r>
              <a:rPr b="0" lang="pt-BR" sz="1000" spc="-1" strike="noStrike">
                <a:solidFill>
                  <a:srgbClr val="000000"/>
                </a:solidFill>
                <a:highlight>
                  <a:srgbClr val="ffffff"/>
                </a:highlight>
                <a:latin typeface="Poppins"/>
                <a:ea typeface="Poppins"/>
              </a:rPr>
              <a:t>Examining the Delivery Time in both countries, Portugal demonstrates a relatively swift delivery range of </a:t>
            </a:r>
            <a:r>
              <a:rPr b="1" lang="pt-BR" sz="1000" spc="-1" strike="noStrike">
                <a:solidFill>
                  <a:srgbClr val="000000"/>
                </a:solidFill>
                <a:highlight>
                  <a:srgbClr val="ffffff"/>
                </a:highlight>
                <a:latin typeface="Poppins"/>
                <a:ea typeface="Poppins"/>
              </a:rPr>
              <a:t>5-20 minutes</a:t>
            </a:r>
            <a:r>
              <a:rPr b="0" lang="pt-BR" sz="1000" spc="-1" strike="noStrike">
                <a:solidFill>
                  <a:srgbClr val="000000"/>
                </a:solidFill>
                <a:highlight>
                  <a:srgbClr val="ffffff"/>
                </a:highlight>
                <a:latin typeface="Poppins"/>
                <a:ea typeface="Poppins"/>
              </a:rPr>
              <a:t> per order. On the other hand, in Ghana, the delivery time is slightly longer, varying between </a:t>
            </a:r>
            <a:r>
              <a:rPr b="1" lang="pt-BR" sz="1000" spc="-1" strike="noStrike">
                <a:solidFill>
                  <a:srgbClr val="000000"/>
                </a:solidFill>
                <a:highlight>
                  <a:srgbClr val="ffffff"/>
                </a:highlight>
                <a:latin typeface="Poppins"/>
                <a:ea typeface="Poppins"/>
              </a:rPr>
              <a:t>10-30 minutes.</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r>
              <a:rPr b="0" lang="pt-BR" sz="1000" spc="-1" strike="noStrike">
                <a:solidFill>
                  <a:srgbClr val="000000"/>
                </a:solidFill>
                <a:highlight>
                  <a:srgbClr val="ffffff"/>
                </a:highlight>
                <a:latin typeface="Poppins"/>
                <a:ea typeface="Poppins"/>
              </a:rPr>
              <a:t>To gain a comprehensive understanding of the factors contributing to these differences, acquiring additional data is recommended. This will facilitate a more nuanced analysis, allowing for insights into the underlying reasons for the variation in delivery times between the two countries.</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Google Shape;240;p38"/>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Descriptive Analysis</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123" name="Google Shape;241;p38"/>
          <p:cNvSpPr/>
          <p:nvPr/>
        </p:nvSpPr>
        <p:spPr>
          <a:xfrm>
            <a:off x="4939200" y="1368360"/>
            <a:ext cx="407664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endParaRPr b="0" lang="en-US" sz="1400" spc="-1" strike="noStrike">
              <a:solidFill>
                <a:srgbClr val="000000"/>
              </a:solidFill>
              <a:latin typeface="Arial"/>
            </a:endParaRPr>
          </a:p>
        </p:txBody>
      </p:sp>
      <p:pic>
        <p:nvPicPr>
          <p:cNvPr id="124" name="Google Shape;242;p38" descr=""/>
          <p:cNvPicPr/>
          <p:nvPr/>
        </p:nvPicPr>
        <p:blipFill>
          <a:blip r:embed="rId1"/>
          <a:stretch/>
        </p:blipFill>
        <p:spPr>
          <a:xfrm>
            <a:off x="196560" y="1555200"/>
            <a:ext cx="4052160" cy="2972160"/>
          </a:xfrm>
          <a:prstGeom prst="rect">
            <a:avLst/>
          </a:prstGeom>
          <a:ln w="0">
            <a:noFill/>
          </a:ln>
        </p:spPr>
      </p:pic>
      <p:sp>
        <p:nvSpPr>
          <p:cNvPr id="125" name="Google Shape;243;p38"/>
          <p:cNvSpPr/>
          <p:nvPr/>
        </p:nvSpPr>
        <p:spPr>
          <a:xfrm>
            <a:off x="5270760" y="2318760"/>
            <a:ext cx="3413160" cy="1102320"/>
          </a:xfrm>
          <a:prstGeom prst="rect">
            <a:avLst/>
          </a:prstGeom>
          <a:noFill/>
          <a:ln w="0">
            <a:noFill/>
          </a:ln>
        </p:spPr>
        <p:style>
          <a:lnRef idx="0"/>
          <a:fillRef idx="0"/>
          <a:effectRef idx="0"/>
          <a:fontRef idx="minor"/>
        </p:style>
        <p:txBody>
          <a:bodyPr lIns="0" rIns="0" tIns="0" bIns="0" anchor="t">
            <a:noAutofit/>
          </a:bodyPr>
          <a:p>
            <a:pPr algn="just">
              <a:lnSpc>
                <a:spcPct val="115000"/>
              </a:lnSpc>
              <a:tabLst>
                <a:tab algn="l" pos="0"/>
              </a:tabLst>
            </a:pPr>
            <a:r>
              <a:rPr b="0" lang="pt-BR" sz="1000" spc="-1" strike="noStrike">
                <a:solidFill>
                  <a:srgbClr val="000000"/>
                </a:solidFill>
                <a:highlight>
                  <a:srgbClr val="ffffff"/>
                </a:highlight>
                <a:latin typeface="Poppins"/>
                <a:ea typeface="Poppins"/>
              </a:rPr>
              <a:t>There is a substantial difference in the Delivery Fee between Portugal and Ghana, with Portugal experiencing notably </a:t>
            </a:r>
            <a:r>
              <a:rPr b="1" lang="pt-BR" sz="1000" spc="-1" strike="noStrike">
                <a:solidFill>
                  <a:srgbClr val="000000"/>
                </a:solidFill>
                <a:highlight>
                  <a:srgbClr val="ffffff"/>
                </a:highlight>
                <a:latin typeface="Poppins"/>
                <a:ea typeface="Poppins"/>
              </a:rPr>
              <a:t>higher fees</a:t>
            </a:r>
            <a:r>
              <a:rPr b="0" lang="pt-BR" sz="1000" spc="-1" strike="noStrike">
                <a:solidFill>
                  <a:srgbClr val="000000"/>
                </a:solidFill>
                <a:highlight>
                  <a:srgbClr val="ffffff"/>
                </a:highlight>
                <a:latin typeface="Poppins"/>
                <a:ea typeface="Poppins"/>
              </a:rPr>
              <a:t>. In Portugal, the Free Delivery Percentage is impressively </a:t>
            </a:r>
            <a:r>
              <a:rPr b="1" lang="pt-BR" sz="1000" spc="-1" strike="noStrike">
                <a:solidFill>
                  <a:srgbClr val="000000"/>
                </a:solidFill>
                <a:highlight>
                  <a:srgbClr val="ffffff"/>
                </a:highlight>
                <a:latin typeface="Poppins"/>
                <a:ea typeface="Poppins"/>
              </a:rPr>
              <a:t>high at 89%</a:t>
            </a:r>
            <a:r>
              <a:rPr b="0" lang="pt-BR" sz="1000" spc="-1" strike="noStrike">
                <a:solidFill>
                  <a:srgbClr val="000000"/>
                </a:solidFill>
                <a:highlight>
                  <a:srgbClr val="ffffff"/>
                </a:highlight>
                <a:latin typeface="Poppins"/>
                <a:ea typeface="Poppins"/>
              </a:rPr>
              <a:t>, while in Ghana, it is comparatively </a:t>
            </a:r>
            <a:r>
              <a:rPr b="1" lang="pt-BR" sz="1000" spc="-1" strike="noStrike">
                <a:solidFill>
                  <a:srgbClr val="000000"/>
                </a:solidFill>
                <a:highlight>
                  <a:srgbClr val="ffffff"/>
                </a:highlight>
                <a:latin typeface="Poppins"/>
                <a:ea typeface="Poppins"/>
              </a:rPr>
              <a:t>lower at 51%</a:t>
            </a:r>
            <a:r>
              <a:rPr b="0" lang="pt-BR" sz="1000" spc="-1" strike="noStrike">
                <a:solidFill>
                  <a:srgbClr val="000000"/>
                </a:solidFill>
                <a:highlight>
                  <a:srgbClr val="ffffff"/>
                </a:highlight>
                <a:latin typeface="Poppins"/>
                <a:ea typeface="Poppins"/>
              </a:rPr>
              <a:t>.</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Google Shape;248;p39"/>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Descriptive Analysis</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127" name="Google Shape;249;p39"/>
          <p:cNvSpPr/>
          <p:nvPr/>
        </p:nvSpPr>
        <p:spPr>
          <a:xfrm>
            <a:off x="4939200" y="1187280"/>
            <a:ext cx="407664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endParaRPr b="0" lang="en-US" sz="1400" spc="-1" strike="noStrike">
              <a:solidFill>
                <a:srgbClr val="000000"/>
              </a:solidFill>
              <a:latin typeface="Arial"/>
            </a:endParaRPr>
          </a:p>
        </p:txBody>
      </p:sp>
      <p:sp>
        <p:nvSpPr>
          <p:cNvPr id="128" name="Google Shape;250;p39"/>
          <p:cNvSpPr/>
          <p:nvPr/>
        </p:nvSpPr>
        <p:spPr>
          <a:xfrm>
            <a:off x="1729080" y="881640"/>
            <a:ext cx="5261040" cy="258480"/>
          </a:xfrm>
          <a:prstGeom prst="rect">
            <a:avLst/>
          </a:prstGeom>
          <a:noFill/>
          <a:ln w="0">
            <a:noFill/>
          </a:ln>
        </p:spPr>
        <p:style>
          <a:lnRef idx="0"/>
          <a:fillRef idx="0"/>
          <a:effectRef idx="0"/>
          <a:fontRef idx="minor"/>
        </p:style>
        <p:txBody>
          <a:bodyPr lIns="0" rIns="0" tIns="0" bIns="0" anchor="t">
            <a:noAutofit/>
          </a:bodyPr>
          <a:p>
            <a:pPr algn="just">
              <a:lnSpc>
                <a:spcPct val="115000"/>
              </a:lnSpc>
              <a:tabLst>
                <a:tab algn="l" pos="0"/>
              </a:tabLst>
            </a:pPr>
            <a:r>
              <a:rPr b="0" lang="pt-BR" sz="1000" spc="-1" strike="noStrike">
                <a:solidFill>
                  <a:srgbClr val="000000"/>
                </a:solidFill>
                <a:highlight>
                  <a:srgbClr val="ffffff"/>
                </a:highlight>
                <a:latin typeface="Poppins"/>
                <a:ea typeface="Poppins"/>
              </a:rPr>
              <a:t>Both countries exhibit a commendable Fulfillment Rate, surpassing the 90% mark.</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p:txBody>
      </p:sp>
      <p:graphicFrame>
        <p:nvGraphicFramePr>
          <p:cNvPr id="129" name="Google Shape;251;p39"/>
          <p:cNvGraphicFramePr/>
          <p:nvPr/>
        </p:nvGraphicFramePr>
        <p:xfrm>
          <a:off x="1662120" y="1187280"/>
          <a:ext cx="5394960" cy="862920"/>
        </p:xfrm>
        <a:graphic>
          <a:graphicData uri="http://schemas.openxmlformats.org/drawingml/2006/table">
            <a:tbl>
              <a:tblPr/>
              <a:tblGrid>
                <a:gridCol w="898920"/>
                <a:gridCol w="898920"/>
                <a:gridCol w="898920"/>
                <a:gridCol w="898920"/>
                <a:gridCol w="898920"/>
                <a:gridCol w="898920"/>
              </a:tblGrid>
              <a:tr h="199800">
                <a:tc>
                  <a:txBody>
                    <a:bodyPr lIns="28440" rIns="28440" tIns="18720" bIns="18720" anchor="b">
                      <a:noAutofit/>
                    </a:bodyPr>
                    <a:p>
                      <a:pPr algn="ctr">
                        <a:lnSpc>
                          <a:spcPct val="115000"/>
                        </a:lnSpc>
                        <a:tabLst>
                          <a:tab algn="l" pos="0"/>
                        </a:tabLst>
                      </a:pPr>
                      <a:r>
                        <a:rPr b="1" lang="pt-BR" sz="1000" spc="-1" strike="noStrike">
                          <a:solidFill>
                            <a:srgbClr val="39bb7a"/>
                          </a:solidFill>
                          <a:latin typeface="Poppins"/>
                          <a:ea typeface="Poppins"/>
                        </a:rPr>
                        <a:t>Country</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1" lang="pt-BR" sz="1000" spc="-1" strike="noStrike">
                          <a:solidFill>
                            <a:srgbClr val="39bb7a"/>
                          </a:solidFill>
                          <a:latin typeface="Poppins"/>
                          <a:ea typeface="Poppins"/>
                        </a:rPr>
                        <a:t>City</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1" lang="pt-BR" sz="1000" spc="-1" strike="noStrike">
                          <a:solidFill>
                            <a:srgbClr val="39bb7a"/>
                          </a:solidFill>
                          <a:latin typeface="Poppins"/>
                          <a:ea typeface="Poppins"/>
                        </a:rPr>
                        <a:t>Total Delivered</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1" lang="pt-BR" sz="1000" spc="-1" strike="noStrike">
                          <a:solidFill>
                            <a:srgbClr val="39bb7a"/>
                          </a:solidFill>
                          <a:latin typeface="Poppins"/>
                          <a:ea typeface="Poppins"/>
                        </a:rPr>
                        <a:t>Total Failed</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1" lang="pt-BR" sz="1000" spc="-1" strike="noStrike">
                          <a:solidFill>
                            <a:srgbClr val="39bb7a"/>
                          </a:solidFill>
                          <a:latin typeface="Poppins"/>
                          <a:ea typeface="Poppins"/>
                        </a:rPr>
                        <a:t>Total Rejected</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1" lang="pt-BR" sz="1000" spc="-1" strike="noStrike">
                          <a:solidFill>
                            <a:srgbClr val="39bb7a"/>
                          </a:solidFill>
                          <a:latin typeface="Poppins"/>
                          <a:ea typeface="Poppins"/>
                        </a:rPr>
                        <a:t>Fulfilment Rate</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99800">
                <a:tc>
                  <a:txBody>
                    <a:bodyPr lIns="28440" rIns="28440" tIns="18720" bIns="18720" anchor="b">
                      <a:noAutofit/>
                    </a:bodyPr>
                    <a:p>
                      <a:pPr algn="ctr">
                        <a:lnSpc>
                          <a:spcPct val="115000"/>
                        </a:lnSpc>
                        <a:tabLst>
                          <a:tab algn="l" pos="0"/>
                        </a:tabLst>
                      </a:pPr>
                      <a:r>
                        <a:rPr b="0" lang="pt-BR" sz="1000" spc="-1" strike="noStrike">
                          <a:solidFill>
                            <a:srgbClr val="000000"/>
                          </a:solidFill>
                          <a:latin typeface="Poppins"/>
                          <a:ea typeface="Poppins"/>
                        </a:rPr>
                        <a:t>Ghana</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0" lang="pt-BR" sz="1000" spc="-1" strike="noStrike">
                          <a:solidFill>
                            <a:srgbClr val="000000"/>
                          </a:solidFill>
                          <a:latin typeface="Poppins"/>
                          <a:ea typeface="Poppins"/>
                        </a:rPr>
                        <a:t>Accra</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0" lang="pt-BR" sz="1000" spc="-1" strike="noStrike">
                          <a:solidFill>
                            <a:srgbClr val="000000"/>
                          </a:solidFill>
                          <a:latin typeface="Poppins"/>
                          <a:ea typeface="Poppins"/>
                        </a:rPr>
                        <a:t>13351</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0" lang="pt-BR" sz="1000" spc="-1" strike="noStrike">
                          <a:solidFill>
                            <a:srgbClr val="000000"/>
                          </a:solidFill>
                          <a:latin typeface="Poppins"/>
                          <a:ea typeface="Poppins"/>
                        </a:rPr>
                        <a:t>432</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0" lang="pt-BR" sz="1000" spc="-1" strike="noStrike">
                          <a:solidFill>
                            <a:srgbClr val="000000"/>
                          </a:solidFill>
                          <a:latin typeface="Poppins"/>
                          <a:ea typeface="Poppins"/>
                        </a:rPr>
                        <a:t>349</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0" lang="pt-BR" sz="1000" spc="-1" strike="noStrike">
                          <a:solidFill>
                            <a:srgbClr val="000000"/>
                          </a:solidFill>
                          <a:latin typeface="Poppins"/>
                          <a:ea typeface="Poppins"/>
                        </a:rPr>
                        <a:t>94.47%</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199800">
                <a:tc>
                  <a:txBody>
                    <a:bodyPr lIns="28440" rIns="28440" tIns="18720" bIns="18720" anchor="b">
                      <a:noAutofit/>
                    </a:bodyPr>
                    <a:p>
                      <a:pPr algn="ctr">
                        <a:lnSpc>
                          <a:spcPct val="115000"/>
                        </a:lnSpc>
                        <a:tabLst>
                          <a:tab algn="l" pos="0"/>
                        </a:tabLst>
                      </a:pPr>
                      <a:r>
                        <a:rPr b="0" lang="pt-BR" sz="1000" spc="-1" strike="noStrike">
                          <a:solidFill>
                            <a:srgbClr val="000000"/>
                          </a:solidFill>
                          <a:latin typeface="Poppins"/>
                          <a:ea typeface="Poppins"/>
                        </a:rPr>
                        <a:t>Portugal</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0" lang="pt-BR" sz="1000" spc="-1" strike="noStrike">
                          <a:solidFill>
                            <a:srgbClr val="000000"/>
                          </a:solidFill>
                          <a:latin typeface="Poppins"/>
                          <a:ea typeface="Poppins"/>
                        </a:rPr>
                        <a:t>Lisbon</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0" lang="pt-BR" sz="1000" spc="-1" strike="noStrike">
                          <a:solidFill>
                            <a:srgbClr val="000000"/>
                          </a:solidFill>
                          <a:latin typeface="Poppins"/>
                          <a:ea typeface="Poppins"/>
                        </a:rPr>
                        <a:t>84585</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0" lang="pt-BR" sz="1000" spc="-1" strike="noStrike">
                          <a:solidFill>
                            <a:srgbClr val="000000"/>
                          </a:solidFill>
                          <a:latin typeface="Poppins"/>
                          <a:ea typeface="Poppins"/>
                        </a:rPr>
                        <a:t>273</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0" lang="pt-BR" sz="1000" spc="-1" strike="noStrike">
                          <a:solidFill>
                            <a:srgbClr val="000000"/>
                          </a:solidFill>
                          <a:latin typeface="Poppins"/>
                          <a:ea typeface="Poppins"/>
                        </a:rPr>
                        <a:t>628</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ctr">
                        <a:lnSpc>
                          <a:spcPct val="115000"/>
                        </a:lnSpc>
                        <a:tabLst>
                          <a:tab algn="l" pos="0"/>
                        </a:tabLst>
                      </a:pPr>
                      <a:r>
                        <a:rPr b="0" lang="pt-BR" sz="1000" spc="-1" strike="noStrike">
                          <a:solidFill>
                            <a:srgbClr val="000000"/>
                          </a:solidFill>
                          <a:latin typeface="Poppins"/>
                          <a:ea typeface="Poppins"/>
                        </a:rPr>
                        <a:t>98.94%</a:t>
                      </a:r>
                      <a:endParaRPr b="0" lang="en-US" sz="10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bl>
          </a:graphicData>
        </a:graphic>
      </p:graphicFrame>
      <p:sp>
        <p:nvSpPr>
          <p:cNvPr id="130" name="Google Shape;252;p39"/>
          <p:cNvSpPr/>
          <p:nvPr/>
        </p:nvSpPr>
        <p:spPr>
          <a:xfrm>
            <a:off x="660600" y="2084040"/>
            <a:ext cx="7699320" cy="351360"/>
          </a:xfrm>
          <a:prstGeom prst="rect">
            <a:avLst/>
          </a:prstGeom>
          <a:noFill/>
          <a:ln w="0">
            <a:noFill/>
          </a:ln>
        </p:spPr>
        <p:style>
          <a:lnRef idx="0"/>
          <a:fillRef idx="0"/>
          <a:effectRef idx="0"/>
          <a:fontRef idx="minor"/>
        </p:style>
        <p:txBody>
          <a:bodyPr tIns="88200" bIns="88200" anchor="t">
            <a:spAutoFit/>
          </a:bodyPr>
          <a:p>
            <a:pPr algn="ctr">
              <a:lnSpc>
                <a:spcPct val="115000"/>
              </a:lnSpc>
              <a:tabLst>
                <a:tab algn="l" pos="0"/>
              </a:tabLst>
            </a:pPr>
            <a:r>
              <a:rPr b="0" lang="pt-BR" sz="1000" spc="-1" strike="noStrike">
                <a:solidFill>
                  <a:schemeClr val="dk1"/>
                </a:solidFill>
                <a:highlight>
                  <a:srgbClr val="ffffff"/>
                </a:highlight>
                <a:latin typeface="Poppins"/>
                <a:ea typeface="Poppins"/>
              </a:rPr>
              <a:t>In Portugal, the Fulfillment Rate stands impressively high at </a:t>
            </a:r>
            <a:r>
              <a:rPr b="1" lang="pt-BR" sz="1000" spc="-1" strike="noStrike">
                <a:solidFill>
                  <a:schemeClr val="dk1"/>
                </a:solidFill>
                <a:highlight>
                  <a:srgbClr val="ffffff"/>
                </a:highlight>
                <a:latin typeface="Poppins"/>
                <a:ea typeface="Poppins"/>
              </a:rPr>
              <a:t>98.94%</a:t>
            </a:r>
            <a:r>
              <a:rPr b="0" lang="pt-BR" sz="1000" spc="-1" strike="noStrike">
                <a:solidFill>
                  <a:schemeClr val="dk1"/>
                </a:solidFill>
                <a:highlight>
                  <a:srgbClr val="ffffff"/>
                </a:highlight>
                <a:latin typeface="Poppins"/>
                <a:ea typeface="Poppins"/>
              </a:rPr>
              <a:t>, while in Ghana, it remains robust at </a:t>
            </a:r>
            <a:r>
              <a:rPr b="1" lang="pt-BR" sz="1000" spc="-1" strike="noStrike">
                <a:solidFill>
                  <a:schemeClr val="dk1"/>
                </a:solidFill>
                <a:highlight>
                  <a:srgbClr val="ffffff"/>
                </a:highlight>
                <a:latin typeface="Poppins"/>
                <a:ea typeface="Poppins"/>
              </a:rPr>
              <a:t>94.47%.</a:t>
            </a:r>
            <a:endParaRPr b="0" lang="en-US" sz="1000" spc="-1" strike="noStrike">
              <a:solidFill>
                <a:srgbClr val="000000"/>
              </a:solidFill>
              <a:latin typeface="Arial"/>
            </a:endParaRPr>
          </a:p>
        </p:txBody>
      </p:sp>
      <p:graphicFrame>
        <p:nvGraphicFramePr>
          <p:cNvPr id="131" name="Google Shape;253;p39"/>
          <p:cNvGraphicFramePr/>
          <p:nvPr/>
        </p:nvGraphicFramePr>
        <p:xfrm>
          <a:off x="981720" y="2643120"/>
          <a:ext cx="6687720" cy="1585800"/>
        </p:xfrm>
        <a:graphic>
          <a:graphicData uri="http://schemas.openxmlformats.org/drawingml/2006/table">
            <a:tbl>
              <a:tblPr/>
              <a:tblGrid>
                <a:gridCol w="2229120"/>
                <a:gridCol w="2229120"/>
                <a:gridCol w="2229120"/>
              </a:tblGrid>
              <a:tr h="269640">
                <a:tc>
                  <a:txBody>
                    <a:bodyPr lIns="28440" rIns="28440" tIns="18720" bIns="18720" anchor="ctr">
                      <a:noAutofit/>
                    </a:bodyPr>
                    <a:p>
                      <a:pPr algn="ctr">
                        <a:lnSpc>
                          <a:spcPct val="115000"/>
                        </a:lnSpc>
                        <a:tabLst>
                          <a:tab algn="l" pos="0"/>
                        </a:tabLst>
                      </a:pPr>
                      <a:r>
                        <a:rPr b="1" lang="pt-BR" sz="1000" spc="-1" strike="noStrike">
                          <a:solidFill>
                            <a:srgbClr val="39bb7a"/>
                          </a:solidFill>
                          <a:latin typeface="Poppins"/>
                          <a:ea typeface="Poppins"/>
                        </a:rPr>
                        <a:t>Cancel Reason</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gridSpan="2">
                  <a:txBody>
                    <a:bodyPr lIns="28440" rIns="28440" tIns="18720" bIns="18720" anchor="ctr">
                      <a:noAutofit/>
                    </a:bodyPr>
                    <a:p>
                      <a:pPr algn="ctr">
                        <a:lnSpc>
                          <a:spcPct val="115000"/>
                        </a:lnSpc>
                        <a:tabLst>
                          <a:tab algn="l" pos="0"/>
                        </a:tabLst>
                      </a:pPr>
                      <a:r>
                        <a:rPr b="1" lang="pt-BR" sz="1000" spc="-1" strike="noStrike">
                          <a:solidFill>
                            <a:srgbClr val="39bb7a"/>
                          </a:solidFill>
                          <a:latin typeface="Poppins"/>
                          <a:ea typeface="Poppins"/>
                        </a:rPr>
                        <a:t>ReasonsCount</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696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The restaurant rejected the order</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977</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58.09%</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696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Could not find a courier to deliver the order</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352</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20.93%</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696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The restaurant asked customer support to fail the order</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301</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17.90%</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69640">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User cancellation</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52</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ctr">
                      <a:noAutofit/>
                    </a:bodyPr>
                    <a:p>
                      <a:pPr algn="ctr">
                        <a:lnSpc>
                          <a:spcPct val="115000"/>
                        </a:lnSpc>
                        <a:tabLst>
                          <a:tab algn="l" pos="0"/>
                        </a:tabLst>
                      </a:pPr>
                      <a:r>
                        <a:rPr b="0" lang="pt-BR" sz="1000" spc="-1" strike="noStrike">
                          <a:solidFill>
                            <a:srgbClr val="000000"/>
                          </a:solidFill>
                          <a:latin typeface="Poppins"/>
                          <a:ea typeface="Poppins"/>
                        </a:rPr>
                        <a:t>3.09%</a:t>
                      </a:r>
                      <a:endParaRPr b="0" lang="en-US" sz="1000" spc="-1" strike="noStrike">
                        <a:solidFill>
                          <a:srgbClr val="000000"/>
                        </a:solidFill>
                        <a:latin typeface="Arial"/>
                      </a:endParaRPr>
                    </a:p>
                  </a:txBody>
                  <a:tcPr anchor="ctr"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bl>
          </a:graphicData>
        </a:graphic>
      </p:graphicFrame>
      <p:sp>
        <p:nvSpPr>
          <p:cNvPr id="132" name="Google Shape;254;p39"/>
          <p:cNvSpPr/>
          <p:nvPr/>
        </p:nvSpPr>
        <p:spPr>
          <a:xfrm>
            <a:off x="531000" y="4273920"/>
            <a:ext cx="7958520" cy="883800"/>
          </a:xfrm>
          <a:prstGeom prst="rect">
            <a:avLst/>
          </a:prstGeom>
          <a:noFill/>
          <a:ln w="0">
            <a:noFill/>
          </a:ln>
        </p:spPr>
        <p:style>
          <a:lnRef idx="0"/>
          <a:fillRef idx="0"/>
          <a:effectRef idx="0"/>
          <a:fontRef idx="minor"/>
        </p:style>
        <p:txBody>
          <a:bodyPr tIns="91440" bIns="91440" anchor="t">
            <a:spAutoFit/>
          </a:bodyPr>
          <a:p>
            <a:pPr algn="just">
              <a:lnSpc>
                <a:spcPct val="115000"/>
              </a:lnSpc>
              <a:tabLst>
                <a:tab algn="l" pos="0"/>
              </a:tabLst>
            </a:pPr>
            <a:r>
              <a:rPr b="0" lang="pt-BR" sz="1000" spc="-1" strike="noStrike">
                <a:solidFill>
                  <a:schemeClr val="dk1"/>
                </a:solidFill>
                <a:highlight>
                  <a:srgbClr val="ffffff"/>
                </a:highlight>
                <a:latin typeface="Poppins"/>
                <a:ea typeface="Poppins"/>
              </a:rPr>
              <a:t>The primary reason for a decrease in the Fulfillment Rate is the </a:t>
            </a:r>
            <a:r>
              <a:rPr b="1" lang="pt-BR" sz="1000" spc="-1" strike="noStrike">
                <a:solidFill>
                  <a:schemeClr val="dk1"/>
                </a:solidFill>
                <a:highlight>
                  <a:srgbClr val="ffffff"/>
                </a:highlight>
                <a:latin typeface="Poppins"/>
                <a:ea typeface="Poppins"/>
              </a:rPr>
              <a:t>rejection of orders by the restaurant</a:t>
            </a:r>
            <a:r>
              <a:rPr b="0" lang="pt-BR" sz="1000" spc="-1" strike="noStrike">
                <a:solidFill>
                  <a:schemeClr val="dk1"/>
                </a:solidFill>
                <a:highlight>
                  <a:srgbClr val="ffffff"/>
                </a:highlight>
                <a:latin typeface="Poppins"/>
                <a:ea typeface="Poppins"/>
              </a:rPr>
              <a:t>. To improve this metric, I recommend delving deeper into the specific reasons behind these cancellations. Understanding the root causes will enable the implementation of targeted solutions to address and mitigate the issues, ultimately enhancing the overall Fulfillment Rate.</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Google Shape;259;p40"/>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Seasonality &amp; Forecast</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134" name="Google Shape;260;p40"/>
          <p:cNvSpPr/>
          <p:nvPr/>
        </p:nvSpPr>
        <p:spPr>
          <a:xfrm>
            <a:off x="4939200" y="1368360"/>
            <a:ext cx="407664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endParaRPr b="0" lang="en-US" sz="1400" spc="-1" strike="noStrike">
              <a:solidFill>
                <a:srgbClr val="000000"/>
              </a:solidFill>
              <a:latin typeface="Arial"/>
            </a:endParaRPr>
          </a:p>
        </p:txBody>
      </p:sp>
      <p:pic>
        <p:nvPicPr>
          <p:cNvPr id="135" name="Google Shape;261;p40" descr=""/>
          <p:cNvPicPr/>
          <p:nvPr/>
        </p:nvPicPr>
        <p:blipFill>
          <a:blip r:embed="rId1"/>
          <a:stretch/>
        </p:blipFill>
        <p:spPr>
          <a:xfrm>
            <a:off x="0" y="683280"/>
            <a:ext cx="4581000" cy="2979360"/>
          </a:xfrm>
          <a:prstGeom prst="rect">
            <a:avLst/>
          </a:prstGeom>
          <a:ln w="0">
            <a:noFill/>
          </a:ln>
        </p:spPr>
      </p:pic>
      <p:pic>
        <p:nvPicPr>
          <p:cNvPr id="136" name="Google Shape;262;p40" descr=""/>
          <p:cNvPicPr/>
          <p:nvPr/>
        </p:nvPicPr>
        <p:blipFill>
          <a:blip r:embed="rId2"/>
          <a:stretch/>
        </p:blipFill>
        <p:spPr>
          <a:xfrm>
            <a:off x="4581360" y="683280"/>
            <a:ext cx="4532760" cy="2979360"/>
          </a:xfrm>
          <a:prstGeom prst="rect">
            <a:avLst/>
          </a:prstGeom>
          <a:ln w="0">
            <a:noFill/>
          </a:ln>
        </p:spPr>
      </p:pic>
      <p:sp>
        <p:nvSpPr>
          <p:cNvPr id="137" name="Google Shape;263;p40"/>
          <p:cNvSpPr/>
          <p:nvPr/>
        </p:nvSpPr>
        <p:spPr>
          <a:xfrm>
            <a:off x="298800" y="3663000"/>
            <a:ext cx="8658720" cy="140976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0" lang="pt-BR" sz="1000" spc="-1" strike="noStrike">
                <a:solidFill>
                  <a:schemeClr val="dk1"/>
                </a:solidFill>
                <a:highlight>
                  <a:srgbClr val="ffffff"/>
                </a:highlight>
                <a:latin typeface="Poppins"/>
                <a:ea typeface="Poppins"/>
              </a:rPr>
              <a:t>Commencing with the Seasonality Analysis, the visual inspection of the above graphs clearly reveals the presence of </a:t>
            </a:r>
            <a:r>
              <a:rPr b="1" lang="pt-BR" sz="1000" spc="-1" strike="noStrike">
                <a:solidFill>
                  <a:schemeClr val="dk1"/>
                </a:solidFill>
                <a:highlight>
                  <a:srgbClr val="ffffff"/>
                </a:highlight>
                <a:latin typeface="Poppins"/>
                <a:ea typeface="Poppins"/>
              </a:rPr>
              <a:t>seasonality in both Portugal and Ghana.</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pt-BR" sz="1000" spc="-1" strike="noStrike">
                <a:solidFill>
                  <a:schemeClr val="dk1"/>
                </a:solidFill>
                <a:highlight>
                  <a:srgbClr val="ffffff"/>
                </a:highlight>
                <a:latin typeface="Poppins"/>
                <a:ea typeface="Poppins"/>
              </a:rPr>
              <a:t>In Portugal, the peak of sales consistently materializes on </a:t>
            </a:r>
            <a:r>
              <a:rPr b="1" lang="pt-BR" sz="1000" spc="-1" strike="noStrike">
                <a:solidFill>
                  <a:schemeClr val="dk1"/>
                </a:solidFill>
                <a:highlight>
                  <a:srgbClr val="ffffff"/>
                </a:highlight>
                <a:latin typeface="Poppins"/>
                <a:ea typeface="Poppins"/>
              </a:rPr>
              <a:t>Thursdays and Fridays.</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pt-BR" sz="1000" spc="-1" strike="noStrike">
                <a:solidFill>
                  <a:schemeClr val="dk1"/>
                </a:solidFill>
                <a:highlight>
                  <a:srgbClr val="ffffff"/>
                </a:highlight>
                <a:latin typeface="Poppins"/>
                <a:ea typeface="Poppins"/>
              </a:rPr>
              <a:t>Conversely, in Ghana, the peak sales predominantly occur on </a:t>
            </a:r>
            <a:r>
              <a:rPr b="1" lang="pt-BR" sz="1000" spc="-1" strike="noStrike">
                <a:solidFill>
                  <a:schemeClr val="dk1"/>
                </a:solidFill>
                <a:highlight>
                  <a:srgbClr val="ffffff"/>
                </a:highlight>
                <a:latin typeface="Poppins"/>
                <a:ea typeface="Poppins"/>
              </a:rPr>
              <a:t>Sundays and Mondays</a:t>
            </a:r>
            <a:r>
              <a:rPr b="0" lang="pt-BR" sz="1000" spc="-1" strike="noStrike">
                <a:solidFill>
                  <a:schemeClr val="dk1"/>
                </a:solidFill>
                <a:highlight>
                  <a:srgbClr val="ffffff"/>
                </a:highlight>
                <a:latin typeface="Poppins"/>
                <a:ea typeface="Poppins"/>
              </a:rPr>
              <a:t>. However, it's worth noting that the time series for Ghana exhibits considerable noise.</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Google Shape;268;p41"/>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Seasonality &amp; Forecast</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139" name="Google Shape;269;p41"/>
          <p:cNvSpPr/>
          <p:nvPr/>
        </p:nvSpPr>
        <p:spPr>
          <a:xfrm>
            <a:off x="4939200" y="1368360"/>
            <a:ext cx="407664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endParaRPr b="0" lang="en-US" sz="1400" spc="-1" strike="noStrike">
              <a:solidFill>
                <a:srgbClr val="000000"/>
              </a:solidFill>
              <a:latin typeface="Arial"/>
            </a:endParaRPr>
          </a:p>
        </p:txBody>
      </p:sp>
      <p:pic>
        <p:nvPicPr>
          <p:cNvPr id="140" name="Google Shape;270;p41" descr=""/>
          <p:cNvPicPr/>
          <p:nvPr/>
        </p:nvPicPr>
        <p:blipFill>
          <a:blip r:embed="rId1"/>
          <a:stretch/>
        </p:blipFill>
        <p:spPr>
          <a:xfrm>
            <a:off x="95760" y="1013400"/>
            <a:ext cx="4437720" cy="2502720"/>
          </a:xfrm>
          <a:prstGeom prst="rect">
            <a:avLst/>
          </a:prstGeom>
          <a:ln w="0">
            <a:noFill/>
          </a:ln>
        </p:spPr>
      </p:pic>
      <p:pic>
        <p:nvPicPr>
          <p:cNvPr id="141" name="Google Shape;271;p41" descr=""/>
          <p:cNvPicPr/>
          <p:nvPr/>
        </p:nvPicPr>
        <p:blipFill>
          <a:blip r:embed="rId2"/>
          <a:stretch/>
        </p:blipFill>
        <p:spPr>
          <a:xfrm>
            <a:off x="4666320" y="1028880"/>
            <a:ext cx="4385520" cy="2471760"/>
          </a:xfrm>
          <a:prstGeom prst="rect">
            <a:avLst/>
          </a:prstGeom>
          <a:ln w="0">
            <a:noFill/>
          </a:ln>
        </p:spPr>
      </p:pic>
      <p:sp>
        <p:nvSpPr>
          <p:cNvPr id="142" name="Google Shape;272;p41"/>
          <p:cNvSpPr/>
          <p:nvPr/>
        </p:nvSpPr>
        <p:spPr>
          <a:xfrm>
            <a:off x="298800" y="4037400"/>
            <a:ext cx="8658720" cy="88380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0" lang="pt-BR" sz="1000" spc="-1" strike="noStrike">
                <a:solidFill>
                  <a:schemeClr val="dk1"/>
                </a:solidFill>
                <a:highlight>
                  <a:srgbClr val="ffffff"/>
                </a:highlight>
                <a:latin typeface="Poppins"/>
                <a:ea typeface="Poppins"/>
              </a:rPr>
              <a:t>To certificate that Portugal and Ghana have seasonality, I apply a Seasonal Decompose in the Timeseries. </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pt-BR" sz="1000" spc="-1" strike="noStrike">
                <a:solidFill>
                  <a:schemeClr val="dk1"/>
                </a:solidFill>
                <a:highlight>
                  <a:srgbClr val="ffffff"/>
                </a:highlight>
                <a:latin typeface="Poppins"/>
                <a:ea typeface="Poppins"/>
              </a:rPr>
              <a:t>Looking the Seasonal part in both graph, it is possible to confirm that there are </a:t>
            </a:r>
            <a:r>
              <a:rPr b="1" lang="pt-BR" sz="1000" spc="-1" strike="noStrike">
                <a:solidFill>
                  <a:schemeClr val="dk1"/>
                </a:solidFill>
                <a:highlight>
                  <a:srgbClr val="ffffff"/>
                </a:highlight>
                <a:latin typeface="Poppins"/>
                <a:ea typeface="Poppins"/>
              </a:rPr>
              <a:t>Seasonality in Portugal and Ghana, both of 7 days.</a:t>
            </a:r>
            <a:endParaRPr b="0" lang="en-US" sz="1000" spc="-1" strike="noStrike">
              <a:solidFill>
                <a:srgbClr val="000000"/>
              </a:solidFill>
              <a:latin typeface="Arial"/>
            </a:endParaRPr>
          </a:p>
        </p:txBody>
      </p:sp>
      <p:sp>
        <p:nvSpPr>
          <p:cNvPr id="143" name="Google Shape;273;p41"/>
          <p:cNvSpPr/>
          <p:nvPr/>
        </p:nvSpPr>
        <p:spPr>
          <a:xfrm>
            <a:off x="229320" y="3607560"/>
            <a:ext cx="4304160" cy="279720"/>
          </a:xfrm>
          <a:prstGeom prst="rect">
            <a:avLst/>
          </a:prstGeom>
          <a:noFill/>
          <a:ln w="0">
            <a:noFill/>
          </a:ln>
        </p:spPr>
        <p:style>
          <a:lnRef idx="0"/>
          <a:fillRef idx="0"/>
          <a:effectRef idx="0"/>
          <a:fontRef idx="minor"/>
        </p:style>
        <p:txBody>
          <a:bodyPr tIns="70200" bIns="70200" anchor="t">
            <a:spAutoFit/>
          </a:bodyPr>
          <a:p>
            <a:pPr algn="ctr">
              <a:lnSpc>
                <a:spcPct val="115000"/>
              </a:lnSpc>
              <a:tabLst>
                <a:tab algn="l" pos="0"/>
              </a:tabLst>
            </a:pPr>
            <a:r>
              <a:rPr b="0" lang="pt-BR" sz="800" spc="-1" strike="noStrike">
                <a:solidFill>
                  <a:schemeClr val="dk1"/>
                </a:solidFill>
                <a:highlight>
                  <a:srgbClr val="ffffff"/>
                </a:highlight>
                <a:latin typeface="Poppins"/>
                <a:ea typeface="Poppins"/>
              </a:rPr>
              <a:t>Portugal Seasonal Decompose Graph</a:t>
            </a:r>
            <a:endParaRPr b="0" lang="en-US" sz="800" spc="-1" strike="noStrike">
              <a:solidFill>
                <a:srgbClr val="000000"/>
              </a:solidFill>
              <a:latin typeface="Arial"/>
            </a:endParaRPr>
          </a:p>
        </p:txBody>
      </p:sp>
      <p:sp>
        <p:nvSpPr>
          <p:cNvPr id="144" name="Google Shape;274;p41"/>
          <p:cNvSpPr/>
          <p:nvPr/>
        </p:nvSpPr>
        <p:spPr>
          <a:xfrm>
            <a:off x="4747680" y="3607560"/>
            <a:ext cx="4304160" cy="279720"/>
          </a:xfrm>
          <a:prstGeom prst="rect">
            <a:avLst/>
          </a:prstGeom>
          <a:noFill/>
          <a:ln w="0">
            <a:noFill/>
          </a:ln>
        </p:spPr>
        <p:style>
          <a:lnRef idx="0"/>
          <a:fillRef idx="0"/>
          <a:effectRef idx="0"/>
          <a:fontRef idx="minor"/>
        </p:style>
        <p:txBody>
          <a:bodyPr tIns="70200" bIns="70200" anchor="t">
            <a:spAutoFit/>
          </a:bodyPr>
          <a:p>
            <a:pPr algn="ctr">
              <a:lnSpc>
                <a:spcPct val="115000"/>
              </a:lnSpc>
              <a:tabLst>
                <a:tab algn="l" pos="0"/>
              </a:tabLst>
            </a:pPr>
            <a:r>
              <a:rPr b="0" lang="pt-BR" sz="800" spc="-1" strike="noStrike">
                <a:solidFill>
                  <a:schemeClr val="dk1"/>
                </a:solidFill>
                <a:highlight>
                  <a:srgbClr val="ffffff"/>
                </a:highlight>
                <a:latin typeface="Poppins"/>
                <a:ea typeface="Poppins"/>
              </a:rPr>
              <a:t>Ghana Seasonal Decompose Graph</a:t>
            </a:r>
            <a:endParaRPr b="0" lang="en-US"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Google Shape;71;p15"/>
          <p:cNvSpPr/>
          <p:nvPr/>
        </p:nvSpPr>
        <p:spPr>
          <a:xfrm>
            <a:off x="212400" y="4443480"/>
            <a:ext cx="336708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Task 1</a:t>
            </a:r>
            <a:endParaRPr b="0" lang="en-US" sz="1600" spc="-1" strike="noStrike">
              <a:solidFill>
                <a:srgbClr val="000000"/>
              </a:solidFill>
              <a:latin typeface="Arial"/>
            </a:endParaRPr>
          </a:p>
          <a:p>
            <a:pPr>
              <a:lnSpc>
                <a:spcPct val="100000"/>
              </a:lnSpc>
              <a:tabLst>
                <a:tab algn="l" pos="0"/>
              </a:tabLst>
            </a:pPr>
            <a:r>
              <a:rPr b="0" lang="pt-BR" sz="1600" spc="-1" strike="noStrike">
                <a:solidFill>
                  <a:srgbClr val="434343"/>
                </a:solidFill>
                <a:latin typeface="Poppins"/>
                <a:ea typeface="Poppins"/>
              </a:rPr>
              <a:t>Insights and recommendations</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46" name="Google Shape;72;p15"/>
          <p:cNvSpPr/>
          <p:nvPr/>
        </p:nvSpPr>
        <p:spPr>
          <a:xfrm>
            <a:off x="706680" y="153360"/>
            <a:ext cx="7730280" cy="4046040"/>
          </a:xfrm>
          <a:prstGeom prst="roundRect">
            <a:avLst>
              <a:gd name="adj" fmla="val 7386"/>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Google Shape;279;p42"/>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Seasonality &amp; Forecast</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146" name="Google Shape;280;p42"/>
          <p:cNvSpPr/>
          <p:nvPr/>
        </p:nvSpPr>
        <p:spPr>
          <a:xfrm>
            <a:off x="229320" y="1400040"/>
            <a:ext cx="8375760" cy="1409760"/>
          </a:xfrm>
          <a:prstGeom prst="rect">
            <a:avLst/>
          </a:prstGeom>
          <a:noFill/>
          <a:ln w="0">
            <a:noFill/>
          </a:ln>
        </p:spPr>
        <p:style>
          <a:lnRef idx="0"/>
          <a:fillRef idx="0"/>
          <a:effectRef idx="0"/>
          <a:fontRef idx="minor"/>
        </p:style>
        <p:txBody>
          <a:bodyPr tIns="91440" bIns="91440" anchor="t">
            <a:spAutoFit/>
          </a:bodyPr>
          <a:p>
            <a:pPr marL="457200" indent="-291960">
              <a:lnSpc>
                <a:spcPct val="115000"/>
              </a:lnSpc>
              <a:buClr>
                <a:srgbClr val="000000"/>
              </a:buClr>
              <a:buFont typeface="Poppins"/>
              <a:buChar char="●"/>
            </a:pPr>
            <a:r>
              <a:rPr b="0" lang="pt-BR" sz="1000" spc="-1" strike="noStrike">
                <a:solidFill>
                  <a:schemeClr val="dk1"/>
                </a:solidFill>
                <a:highlight>
                  <a:srgbClr val="ffffff"/>
                </a:highlight>
                <a:latin typeface="Poppins"/>
                <a:ea typeface="Poppins"/>
              </a:rPr>
              <a:t>After establishing the presence of seasonality, let's delve into the forecasting phase.</a:t>
            </a:r>
            <a:endParaRPr b="0" lang="en-US" sz="1000" spc="-1" strike="noStrike">
              <a:solidFill>
                <a:srgbClr val="000000"/>
              </a:solidFill>
              <a:latin typeface="Arial"/>
            </a:endParaRPr>
          </a:p>
          <a:p>
            <a:pPr marL="457200">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0" lang="pt-BR" sz="1000" spc="-1" strike="noStrike">
                <a:solidFill>
                  <a:schemeClr val="dk1"/>
                </a:solidFill>
                <a:highlight>
                  <a:srgbClr val="ffffff"/>
                </a:highlight>
                <a:latin typeface="Poppins"/>
                <a:ea typeface="Poppins"/>
              </a:rPr>
              <a:t>Given the limited information available on the variable, I opted to employ the SARIMA model (Seasonal Autoregressive Integrated Moving Average) for the forecasting task.</a:t>
            </a:r>
            <a:endParaRPr b="0" lang="en-US" sz="1000" spc="-1" strike="noStrike">
              <a:solidFill>
                <a:srgbClr val="000000"/>
              </a:solidFill>
              <a:latin typeface="Arial"/>
            </a:endParaRPr>
          </a:p>
          <a:p>
            <a:pPr marL="457200">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0" lang="pt-BR" sz="1000" spc="-1" strike="noStrike">
                <a:solidFill>
                  <a:schemeClr val="dk1"/>
                </a:solidFill>
                <a:highlight>
                  <a:srgbClr val="ffffff"/>
                </a:highlight>
                <a:latin typeface="Poppins"/>
                <a:ea typeface="Poppins"/>
              </a:rPr>
              <a:t>Following the application of this methodology, I have derived individualized models for each country, demonstrating a strong fitting performance for accurate forecasts.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Google Shape;285;p43"/>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Seasonality &amp; Forecast</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148" name="Google Shape;286;p43"/>
          <p:cNvSpPr/>
          <p:nvPr/>
        </p:nvSpPr>
        <p:spPr>
          <a:xfrm>
            <a:off x="4810680" y="3574080"/>
            <a:ext cx="417312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r>
              <a:rPr b="0" lang="pt-BR" sz="1000" spc="-1" strike="noStrike">
                <a:solidFill>
                  <a:srgbClr val="000000"/>
                </a:solidFill>
                <a:highlight>
                  <a:srgbClr val="ffffff"/>
                </a:highlight>
                <a:latin typeface="Poppins"/>
                <a:ea typeface="Poppins"/>
              </a:rPr>
              <a:t>With a confidence level of 95%, the anticipated range for Total Orders in March 2020 for Ghana </a:t>
            </a:r>
            <a:r>
              <a:rPr b="0" lang="pt-BR" sz="1000" spc="-1" strike="noStrike">
                <a:solidFill>
                  <a:schemeClr val="dk1"/>
                </a:solidFill>
                <a:highlight>
                  <a:srgbClr val="ffffff"/>
                </a:highlight>
                <a:latin typeface="Poppins"/>
                <a:ea typeface="Poppins"/>
              </a:rPr>
              <a:t>is estimated to fall between</a:t>
            </a:r>
            <a:r>
              <a:rPr b="0" lang="pt-BR" sz="1000" spc="-1" strike="noStrike">
                <a:solidFill>
                  <a:srgbClr val="000000"/>
                </a:solidFill>
                <a:highlight>
                  <a:srgbClr val="ffffff"/>
                </a:highlight>
                <a:latin typeface="Poppins"/>
                <a:ea typeface="Poppins"/>
              </a:rPr>
              <a:t> 9,735 and 13,758 (Red Line).</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pt-BR" sz="1000" spc="-1" strike="noStrike">
                <a:solidFill>
                  <a:srgbClr val="000000"/>
                </a:solidFill>
                <a:highlight>
                  <a:srgbClr val="ffffff"/>
                </a:highlight>
                <a:latin typeface="Poppins"/>
                <a:ea typeface="Poppins"/>
              </a:rPr>
              <a:t>The projected central value for Ghana is </a:t>
            </a:r>
            <a:r>
              <a:rPr b="0" lang="pt-BR" sz="1000" spc="-1" strike="noStrike">
                <a:solidFill>
                  <a:schemeClr val="dk1"/>
                </a:solidFill>
                <a:highlight>
                  <a:srgbClr val="ffffff"/>
                </a:highlight>
                <a:latin typeface="Poppins"/>
                <a:ea typeface="Poppins"/>
              </a:rPr>
              <a:t>predicted </a:t>
            </a:r>
            <a:r>
              <a:rPr b="0" lang="pt-BR" sz="1000" spc="-1" strike="noStrike">
                <a:solidFill>
                  <a:srgbClr val="000000"/>
                </a:solidFill>
                <a:highlight>
                  <a:srgbClr val="ffffff"/>
                </a:highlight>
                <a:latin typeface="Poppins"/>
                <a:ea typeface="Poppins"/>
              </a:rPr>
              <a:t>to be 11,746 (Blue Line).</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p:txBody>
      </p:sp>
      <p:pic>
        <p:nvPicPr>
          <p:cNvPr id="149" name="Google Shape;287;p43" descr=""/>
          <p:cNvPicPr/>
          <p:nvPr/>
        </p:nvPicPr>
        <p:blipFill>
          <a:blip r:embed="rId1"/>
          <a:stretch/>
        </p:blipFill>
        <p:spPr>
          <a:xfrm>
            <a:off x="264960" y="757440"/>
            <a:ext cx="4105080" cy="2745720"/>
          </a:xfrm>
          <a:prstGeom prst="rect">
            <a:avLst/>
          </a:prstGeom>
          <a:ln w="0">
            <a:noFill/>
          </a:ln>
        </p:spPr>
      </p:pic>
      <p:pic>
        <p:nvPicPr>
          <p:cNvPr id="150" name="Google Shape;288;p43" descr=""/>
          <p:cNvPicPr/>
          <p:nvPr/>
        </p:nvPicPr>
        <p:blipFill>
          <a:blip r:embed="rId2"/>
          <a:stretch/>
        </p:blipFill>
        <p:spPr>
          <a:xfrm>
            <a:off x="4810680" y="757440"/>
            <a:ext cx="4060080" cy="2745720"/>
          </a:xfrm>
          <a:prstGeom prst="rect">
            <a:avLst/>
          </a:prstGeom>
          <a:ln w="0">
            <a:noFill/>
          </a:ln>
        </p:spPr>
      </p:pic>
      <p:sp>
        <p:nvSpPr>
          <p:cNvPr id="151" name="Google Shape;289;p43"/>
          <p:cNvSpPr/>
          <p:nvPr/>
        </p:nvSpPr>
        <p:spPr>
          <a:xfrm>
            <a:off x="229320" y="3574080"/>
            <a:ext cx="4104720" cy="1234440"/>
          </a:xfrm>
          <a:prstGeom prst="rect">
            <a:avLst/>
          </a:prstGeom>
          <a:noFill/>
          <a:ln w="0">
            <a:noFill/>
          </a:ln>
        </p:spPr>
        <p:style>
          <a:lnRef idx="0"/>
          <a:fillRef idx="0"/>
          <a:effectRef idx="0"/>
          <a:fontRef idx="minor"/>
        </p:style>
        <p:txBody>
          <a:bodyPr tIns="91440" bIns="91440" anchor="t">
            <a:spAutoFit/>
          </a:bodyPr>
          <a:p>
            <a:pPr>
              <a:lnSpc>
                <a:spcPct val="115000"/>
              </a:lnSpc>
              <a:tabLst>
                <a:tab algn="l" pos="0"/>
              </a:tabLst>
            </a:pPr>
            <a:r>
              <a:rPr b="0" lang="pt-BR" sz="1000" spc="-1" strike="noStrike">
                <a:solidFill>
                  <a:schemeClr val="dk1"/>
                </a:solidFill>
                <a:highlight>
                  <a:srgbClr val="ffffff"/>
                </a:highlight>
                <a:latin typeface="Poppins"/>
                <a:ea typeface="Poppins"/>
              </a:rPr>
              <a:t>With a confidence level of 95%, the projected range for Total Orders in March 2020 for Portugal is estimated to fall between 48,290 and 78,326 (Red Line).</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0" lang="pt-BR" sz="1000" spc="-1" strike="noStrike">
                <a:solidFill>
                  <a:schemeClr val="dk1"/>
                </a:solidFill>
                <a:highlight>
                  <a:srgbClr val="ffffff"/>
                </a:highlight>
                <a:latin typeface="Poppins"/>
                <a:ea typeface="Poppins"/>
              </a:rPr>
              <a:t>The projected central value for Portugal is predicted to be 63,308 (Blue Line).</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Google Shape;294;p44"/>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Cluster</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153" name="Google Shape;295;p44"/>
          <p:cNvSpPr/>
          <p:nvPr/>
        </p:nvSpPr>
        <p:spPr>
          <a:xfrm>
            <a:off x="4939200" y="1368360"/>
            <a:ext cx="4076640" cy="49032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endParaRPr b="0" lang="en-US" sz="1400" spc="-1" strike="noStrike">
              <a:solidFill>
                <a:srgbClr val="000000"/>
              </a:solidFill>
              <a:latin typeface="Arial"/>
            </a:endParaRPr>
          </a:p>
        </p:txBody>
      </p:sp>
      <p:pic>
        <p:nvPicPr>
          <p:cNvPr id="154" name="Google Shape;296;p44" descr=""/>
          <p:cNvPicPr/>
          <p:nvPr/>
        </p:nvPicPr>
        <p:blipFill>
          <a:blip r:embed="rId1"/>
          <a:stretch/>
        </p:blipFill>
        <p:spPr>
          <a:xfrm>
            <a:off x="168120" y="1287720"/>
            <a:ext cx="5140080" cy="2945160"/>
          </a:xfrm>
          <a:prstGeom prst="rect">
            <a:avLst/>
          </a:prstGeom>
          <a:ln w="0">
            <a:noFill/>
          </a:ln>
        </p:spPr>
      </p:pic>
      <p:sp>
        <p:nvSpPr>
          <p:cNvPr id="155" name="Google Shape;297;p44"/>
          <p:cNvSpPr/>
          <p:nvPr/>
        </p:nvSpPr>
        <p:spPr>
          <a:xfrm>
            <a:off x="5437800" y="1667520"/>
            <a:ext cx="3578040" cy="21668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pt-BR" sz="1000" spc="-1" strike="noStrike">
                <a:solidFill>
                  <a:srgbClr val="000000"/>
                </a:solidFill>
                <a:latin typeface="Poppins"/>
                <a:ea typeface="Poppins"/>
              </a:rPr>
              <a:t>In Cluster 2, comprising 23 restaurants, </a:t>
            </a:r>
            <a:r>
              <a:rPr b="1" lang="pt-BR" sz="1000" spc="-1" strike="noStrike">
                <a:solidFill>
                  <a:srgbClr val="000000"/>
                </a:solidFill>
                <a:latin typeface="Poppins"/>
                <a:ea typeface="Poppins"/>
              </a:rPr>
              <a:t>they play a significant role in driving Total Order Values.</a:t>
            </a:r>
            <a:r>
              <a:rPr b="0" lang="pt-BR" sz="1000" spc="-1" strike="noStrike">
                <a:solidFill>
                  <a:srgbClr val="000000"/>
                </a:solidFill>
                <a:latin typeface="Poppins"/>
                <a:ea typeface="Poppins"/>
              </a:rPr>
              <a:t> As such, encouraging their presence on the front page and implementing special deals could be beneficial.</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a:lnSpc>
                <a:spcPct val="100000"/>
              </a:lnSpc>
              <a:tabLst>
                <a:tab algn="l" pos="0"/>
              </a:tabLst>
            </a:pPr>
            <a:r>
              <a:rPr b="0" lang="pt-BR" sz="1000" spc="-1" strike="noStrike">
                <a:solidFill>
                  <a:srgbClr val="000000"/>
                </a:solidFill>
                <a:latin typeface="Poppins"/>
                <a:ea typeface="Poppins"/>
              </a:rPr>
              <a:t>Cluster 1, with 107 restaurants, may not currently be in the top tier, but they show </a:t>
            </a:r>
            <a:r>
              <a:rPr b="1" lang="pt-BR" sz="1000" spc="-1" strike="noStrike">
                <a:solidFill>
                  <a:srgbClr val="000000"/>
                </a:solidFill>
                <a:latin typeface="Poppins"/>
                <a:ea typeface="Poppins"/>
              </a:rPr>
              <a:t>potential for growth.</a:t>
            </a:r>
            <a:r>
              <a:rPr b="0" lang="pt-BR" sz="1000" spc="-1" strike="noStrike">
                <a:solidFill>
                  <a:srgbClr val="000000"/>
                </a:solidFill>
                <a:latin typeface="Poppins"/>
                <a:ea typeface="Poppins"/>
              </a:rPr>
              <a:t> Granting them additional importance is advisable, given their capacity to ascend to the top tier list.</a:t>
            </a:r>
            <a:endParaRPr b="0" lang="en-US" sz="1000" spc="-1" strike="noStrike">
              <a:solidFill>
                <a:srgbClr val="000000"/>
              </a:solidFill>
              <a:latin typeface="Arial"/>
            </a:endParaRPr>
          </a:p>
          <a:p>
            <a:pPr>
              <a:lnSpc>
                <a:spcPct val="100000"/>
              </a:lnSpc>
              <a:tabLst>
                <a:tab algn="l" pos="0"/>
              </a:tabLst>
            </a:pPr>
            <a:endParaRPr b="0" lang="en-US" sz="1000" spc="-1" strike="noStrike">
              <a:solidFill>
                <a:srgbClr val="000000"/>
              </a:solidFill>
              <a:latin typeface="Arial"/>
            </a:endParaRPr>
          </a:p>
          <a:p>
            <a:pPr>
              <a:lnSpc>
                <a:spcPct val="100000"/>
              </a:lnSpc>
              <a:tabLst>
                <a:tab algn="l" pos="0"/>
              </a:tabLst>
            </a:pPr>
            <a:r>
              <a:rPr b="0" lang="pt-BR" sz="1000" spc="-1" strike="noStrike">
                <a:solidFill>
                  <a:srgbClr val="000000"/>
                </a:solidFill>
                <a:latin typeface="Poppins"/>
                <a:ea typeface="Poppins"/>
              </a:rPr>
              <a:t>Cluster 0 encompasses 625 restaurants, representing others that, while not of utmost importance, still </a:t>
            </a:r>
            <a:r>
              <a:rPr b="1" lang="pt-BR" sz="1000" spc="-1" strike="noStrike">
                <a:solidFill>
                  <a:srgbClr val="000000"/>
                </a:solidFill>
                <a:latin typeface="Poppins"/>
                <a:ea typeface="Poppins"/>
              </a:rPr>
              <a:t>contribute to revenue.</a:t>
            </a:r>
            <a:r>
              <a:rPr b="0" lang="pt-BR" sz="1000" spc="-1" strike="noStrike">
                <a:solidFill>
                  <a:srgbClr val="000000"/>
                </a:solidFill>
                <a:latin typeface="Poppins"/>
                <a:ea typeface="Poppins"/>
              </a:rPr>
              <a:t>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Google Shape;77;p16"/>
          <p:cNvSpPr/>
          <p:nvPr/>
        </p:nvSpPr>
        <p:spPr>
          <a:xfrm>
            <a:off x="229320" y="1956960"/>
            <a:ext cx="4304160" cy="653760"/>
          </a:xfrm>
          <a:prstGeom prst="rect">
            <a:avLst/>
          </a:prstGeom>
          <a:noFill/>
          <a:ln w="0">
            <a:noFill/>
          </a:ln>
        </p:spPr>
        <p:style>
          <a:lnRef idx="0"/>
          <a:fillRef idx="0"/>
          <a:effectRef idx="0"/>
          <a:fontRef idx="minor"/>
        </p:style>
        <p:txBody>
          <a:bodyPr lIns="0" rIns="0" tIns="0" bIns="0" anchor="t">
            <a:noAutofit/>
          </a:bodyPr>
          <a:p>
            <a:pPr algn="just">
              <a:lnSpc>
                <a:spcPct val="115000"/>
              </a:lnSpc>
              <a:tabLst>
                <a:tab algn="l" pos="0"/>
              </a:tabLst>
            </a:pPr>
            <a:r>
              <a:rPr b="0" lang="pt-BR" sz="1000" spc="-1" strike="noStrike">
                <a:solidFill>
                  <a:srgbClr val="000000"/>
                </a:solidFill>
                <a:highlight>
                  <a:srgbClr val="ffffff"/>
                </a:highlight>
                <a:latin typeface="Poppins"/>
                <a:ea typeface="Poppins"/>
              </a:rPr>
              <a:t>I created a business case to provide the Commercial and Supply Chain teams with key insights. In this presentation, I'll walk you through the discoveries, steps, and major decisions made to achieve the best outcome. Let's dive into the details and set the stage for informed actions.</a:t>
            </a:r>
            <a:endParaRPr b="0" lang="en-US" sz="1000" spc="-1" strike="noStrike">
              <a:solidFill>
                <a:srgbClr val="000000"/>
              </a:solidFill>
              <a:latin typeface="Arial"/>
            </a:endParaRPr>
          </a:p>
        </p:txBody>
      </p:sp>
      <p:sp>
        <p:nvSpPr>
          <p:cNvPr id="48" name="Google Shape;78;p16"/>
          <p:cNvSpPr/>
          <p:nvPr/>
        </p:nvSpPr>
        <p:spPr>
          <a:xfrm>
            <a:off x="229320" y="12600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Introduction</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pic>
        <p:nvPicPr>
          <p:cNvPr id="49" name="Google Shape;79;p16" descr=""/>
          <p:cNvPicPr/>
          <p:nvPr/>
        </p:nvPicPr>
        <p:blipFill>
          <a:blip r:embed="rId1"/>
          <a:stretch/>
        </p:blipFill>
        <p:spPr>
          <a:xfrm>
            <a:off x="4929840" y="152280"/>
            <a:ext cx="3812040" cy="4838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Google Shape;84;p17"/>
          <p:cNvSpPr/>
          <p:nvPr/>
        </p:nvSpPr>
        <p:spPr>
          <a:xfrm>
            <a:off x="229320" y="1956960"/>
            <a:ext cx="8562960" cy="65376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r>
              <a:rPr b="0" lang="pt-BR" sz="1000" spc="-1" strike="noStrike">
                <a:solidFill>
                  <a:srgbClr val="000000"/>
                </a:solidFill>
                <a:highlight>
                  <a:srgbClr val="ffffff"/>
                </a:highlight>
                <a:latin typeface="Poppins"/>
                <a:ea typeface="Poppins"/>
              </a:rPr>
              <a:t>For the Data Cleaning step, here the steps that I follow:</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0" lang="pt-BR" sz="1000" spc="-1" strike="noStrike">
                <a:solidFill>
                  <a:srgbClr val="000000"/>
                </a:solidFill>
                <a:highlight>
                  <a:srgbClr val="ffffff"/>
                </a:highlight>
                <a:latin typeface="Poppins"/>
                <a:ea typeface="Poppins"/>
              </a:rPr>
              <a:t>Categories level data have emotions. Removed all emotions using RE;</a:t>
            </a:r>
            <a:endParaRPr b="0" lang="en-US" sz="1000" spc="-1" strike="noStrike">
              <a:solidFill>
                <a:srgbClr val="000000"/>
              </a:solidFill>
              <a:latin typeface="Arial"/>
            </a:endParaRPr>
          </a:p>
          <a:p>
            <a:pPr marL="457200">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0" lang="pt-BR" sz="1000" spc="-1" strike="noStrike">
                <a:solidFill>
                  <a:srgbClr val="000000"/>
                </a:solidFill>
                <a:highlight>
                  <a:srgbClr val="ffffff"/>
                </a:highlight>
                <a:latin typeface="Poppins"/>
                <a:ea typeface="Poppins"/>
              </a:rPr>
              <a:t>Create the Date Columns: Year, Week, Year-Week;</a:t>
            </a:r>
            <a:endParaRPr b="0" lang="en-US" sz="1000" spc="-1" strike="noStrike">
              <a:solidFill>
                <a:srgbClr val="000000"/>
              </a:solidFill>
              <a:latin typeface="Arial"/>
            </a:endParaRPr>
          </a:p>
          <a:p>
            <a:pPr marL="457200">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0" lang="pt-BR" sz="1000" spc="-1" strike="noStrike">
                <a:solidFill>
                  <a:srgbClr val="000000"/>
                </a:solidFill>
                <a:highlight>
                  <a:srgbClr val="ffffff"/>
                </a:highlight>
                <a:latin typeface="Poppins"/>
                <a:ea typeface="Poppins"/>
              </a:rPr>
              <a:t>Some rows have </a:t>
            </a:r>
            <a:r>
              <a:rPr b="1" lang="pt-BR" sz="1000" spc="-1" strike="noStrike">
                <a:solidFill>
                  <a:srgbClr val="000000"/>
                </a:solidFill>
                <a:highlight>
                  <a:srgbClr val="ffffff"/>
                </a:highlight>
                <a:latin typeface="Poppins"/>
                <a:ea typeface="Poppins"/>
              </a:rPr>
              <a:t>Unique SKUs Sold &gt; Unique SKUs Listed</a:t>
            </a:r>
            <a:r>
              <a:rPr b="0" lang="pt-BR" sz="1000" spc="-1" strike="noStrike">
                <a:solidFill>
                  <a:srgbClr val="000000"/>
                </a:solidFill>
                <a:highlight>
                  <a:srgbClr val="ffffff"/>
                </a:highlight>
                <a:latin typeface="Poppins"/>
                <a:ea typeface="Poppins"/>
              </a:rPr>
              <a:t>, which can be understood as mistake. Corrected the data in </a:t>
            </a:r>
            <a:r>
              <a:rPr b="1" lang="pt-BR" sz="1000" spc="-1" strike="noStrike">
                <a:solidFill>
                  <a:schemeClr val="dk1"/>
                </a:solidFill>
                <a:highlight>
                  <a:srgbClr val="ffffff"/>
                </a:highlight>
                <a:latin typeface="Poppins"/>
                <a:ea typeface="Poppins"/>
              </a:rPr>
              <a:t>Unique SKUs Listed </a:t>
            </a:r>
            <a:r>
              <a:rPr b="0" lang="pt-BR" sz="1000" spc="-1" strike="noStrike">
                <a:solidFill>
                  <a:schemeClr val="dk1"/>
                </a:solidFill>
                <a:highlight>
                  <a:srgbClr val="ffffff"/>
                </a:highlight>
                <a:latin typeface="Poppins"/>
                <a:ea typeface="Poppins"/>
              </a:rPr>
              <a:t>for</a:t>
            </a:r>
            <a:r>
              <a:rPr b="0" lang="pt-BR" sz="1000" spc="-1" strike="noStrike">
                <a:solidFill>
                  <a:srgbClr val="000000"/>
                </a:solidFill>
                <a:highlight>
                  <a:srgbClr val="ffffff"/>
                </a:highlight>
                <a:latin typeface="Poppins"/>
                <a:ea typeface="Poppins"/>
              </a:rPr>
              <a:t>: When </a:t>
            </a:r>
            <a:r>
              <a:rPr b="1" lang="pt-BR" sz="1000" spc="-1" strike="noStrike">
                <a:solidFill>
                  <a:schemeClr val="dk1"/>
                </a:solidFill>
                <a:highlight>
                  <a:srgbClr val="ffffff"/>
                </a:highlight>
                <a:latin typeface="Poppins"/>
                <a:ea typeface="Poppins"/>
              </a:rPr>
              <a:t>Unique SKUs Sold &gt; Unique SKUs Listed </a:t>
            </a:r>
            <a:r>
              <a:rPr b="0" lang="pt-BR" sz="1000" spc="-1" strike="noStrike">
                <a:solidFill>
                  <a:schemeClr val="dk1"/>
                </a:solidFill>
                <a:highlight>
                  <a:srgbClr val="ffffff"/>
                </a:highlight>
                <a:latin typeface="Poppins"/>
                <a:ea typeface="Poppins"/>
              </a:rPr>
              <a:t>then </a:t>
            </a:r>
            <a:r>
              <a:rPr b="1" lang="pt-BR" sz="1000" spc="-1" strike="noStrike">
                <a:solidFill>
                  <a:schemeClr val="dk1"/>
                </a:solidFill>
                <a:highlight>
                  <a:srgbClr val="ffffff"/>
                </a:highlight>
                <a:latin typeface="Poppins"/>
                <a:ea typeface="Poppins"/>
              </a:rPr>
              <a:t>Unique SKUs Sold</a:t>
            </a:r>
            <a:r>
              <a:rPr b="0" lang="pt-BR" sz="1000" spc="-1" strike="noStrike">
                <a:solidFill>
                  <a:srgbClr val="000000"/>
                </a:solidFill>
                <a:highlight>
                  <a:srgbClr val="ffffff"/>
                </a:highlight>
                <a:latin typeface="Poppins"/>
                <a:ea typeface="Poppins"/>
              </a:rPr>
              <a:t> ;</a:t>
            </a:r>
            <a:endParaRPr b="0" lang="en-US" sz="1000" spc="-1" strike="noStrike">
              <a:solidFill>
                <a:srgbClr val="000000"/>
              </a:solidFill>
              <a:latin typeface="Arial"/>
            </a:endParaRPr>
          </a:p>
          <a:p>
            <a:pPr marL="457200">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0" lang="pt-BR" sz="1000" spc="-1" strike="noStrike">
                <a:solidFill>
                  <a:schemeClr val="dk1"/>
                </a:solidFill>
                <a:highlight>
                  <a:srgbClr val="ffffff"/>
                </a:highlight>
                <a:latin typeface="Poppins"/>
                <a:ea typeface="Poppins"/>
              </a:rPr>
              <a:t>Remove data when Year-Week = '2023-26' due lack of data (Week was incomplete) ;</a:t>
            </a:r>
            <a:endParaRPr b="0" lang="en-US" sz="1000" spc="-1" strike="noStrike">
              <a:solidFill>
                <a:srgbClr val="000000"/>
              </a:solidFill>
              <a:latin typeface="Arial"/>
            </a:endParaRPr>
          </a:p>
          <a:p>
            <a:pPr marL="457200">
              <a:lnSpc>
                <a:spcPct val="115000"/>
              </a:lnSpc>
              <a:tabLst>
                <a:tab algn="l" pos="0"/>
              </a:tabLst>
            </a:pPr>
            <a:endParaRPr b="0" lang="en-US" sz="1000" spc="-1" strike="noStrike">
              <a:solidFill>
                <a:srgbClr val="000000"/>
              </a:solidFill>
              <a:latin typeface="Arial"/>
            </a:endParaRPr>
          </a:p>
          <a:p>
            <a:pPr marL="457200" indent="-291960">
              <a:lnSpc>
                <a:spcPct val="115000"/>
              </a:lnSpc>
              <a:buClr>
                <a:srgbClr val="000000"/>
              </a:buClr>
              <a:buFont typeface="Poppins"/>
              <a:buChar char="●"/>
              <a:tabLst>
                <a:tab algn="l" pos="0"/>
              </a:tabLst>
            </a:pPr>
            <a:r>
              <a:rPr b="0" lang="pt-BR" sz="1000" spc="-1" strike="noStrike">
                <a:solidFill>
                  <a:schemeClr val="dk1"/>
                </a:solidFill>
                <a:highlight>
                  <a:srgbClr val="ffffff"/>
                </a:highlight>
                <a:latin typeface="Poppins"/>
                <a:ea typeface="Poppins"/>
              </a:rPr>
              <a:t>Create new columns for support decisions. </a:t>
            </a:r>
            <a:endParaRPr b="0" lang="en-US" sz="1000" spc="-1" strike="noStrike">
              <a:solidFill>
                <a:srgbClr val="000000"/>
              </a:solidFill>
              <a:latin typeface="Arial"/>
            </a:endParaRPr>
          </a:p>
        </p:txBody>
      </p:sp>
      <p:sp>
        <p:nvSpPr>
          <p:cNvPr id="51" name="Google Shape;85;p17"/>
          <p:cNvSpPr/>
          <p:nvPr/>
        </p:nvSpPr>
        <p:spPr>
          <a:xfrm>
            <a:off x="229320" y="12600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Data Cleaning</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Google Shape;90;p18"/>
          <p:cNvSpPr/>
          <p:nvPr/>
        </p:nvSpPr>
        <p:spPr>
          <a:xfrm>
            <a:off x="229320" y="1783800"/>
            <a:ext cx="8562960" cy="65376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r>
              <a:rPr b="0" lang="pt-BR" sz="1000" spc="-1" strike="noStrike">
                <a:solidFill>
                  <a:srgbClr val="000000"/>
                </a:solidFill>
                <a:highlight>
                  <a:srgbClr val="ffffff"/>
                </a:highlight>
                <a:latin typeface="Poppins"/>
                <a:ea typeface="Poppins"/>
              </a:rPr>
              <a:t>During the data exploration phase, I delved into the dataset to gain a comprehensive understanding of its underlying behaviors. Here are the key findings from this exploration:</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1" lang="pt-BR" sz="1000" spc="-1" strike="noStrike">
                <a:solidFill>
                  <a:srgbClr val="000000"/>
                </a:solidFill>
                <a:highlight>
                  <a:srgbClr val="ffffff"/>
                </a:highlight>
                <a:latin typeface="Poppins"/>
                <a:ea typeface="Poppins"/>
              </a:rPr>
              <a:t>Total Dataset Period:</a:t>
            </a:r>
            <a:r>
              <a:rPr b="0" lang="pt-BR" sz="1000" spc="-1" strike="noStrike">
                <a:solidFill>
                  <a:srgbClr val="000000"/>
                </a:solidFill>
                <a:highlight>
                  <a:srgbClr val="ffffff"/>
                </a:highlight>
                <a:latin typeface="Poppins"/>
                <a:ea typeface="Poppins"/>
              </a:rPr>
              <a:t> The dataset spans a duration of 3 months.</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1" lang="pt-BR" sz="1000" spc="-1" strike="noStrike">
                <a:solidFill>
                  <a:srgbClr val="000000"/>
                </a:solidFill>
                <a:highlight>
                  <a:srgbClr val="ffffff"/>
                </a:highlight>
                <a:latin typeface="Poppins"/>
                <a:ea typeface="Poppins"/>
              </a:rPr>
              <a:t>Negative Discounts: </a:t>
            </a:r>
            <a:r>
              <a:rPr b="0" lang="pt-BR" sz="1000" spc="-1" strike="noStrike">
                <a:solidFill>
                  <a:srgbClr val="000000"/>
                </a:solidFill>
                <a:highlight>
                  <a:srgbClr val="ffffff"/>
                </a:highlight>
                <a:latin typeface="Poppins"/>
                <a:ea typeface="Poppins"/>
              </a:rPr>
              <a:t>Noteworthy is the presence of negative discounts in the database. This could suggest a potential increase in prices within the category utilizing the Promotional Price Field.</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a:p>
            <a:pPr>
              <a:lnSpc>
                <a:spcPct val="115000"/>
              </a:lnSpc>
              <a:tabLst>
                <a:tab algn="l" pos="0"/>
              </a:tabLst>
            </a:pPr>
            <a:r>
              <a:rPr b="1" lang="pt-BR" sz="1000" spc="-1" strike="noStrike">
                <a:solidFill>
                  <a:srgbClr val="000000"/>
                </a:solidFill>
                <a:highlight>
                  <a:srgbClr val="ffffff"/>
                </a:highlight>
                <a:latin typeface="Poppins"/>
                <a:ea typeface="Poppins"/>
              </a:rPr>
              <a:t>Main Categories at Level 0: </a:t>
            </a:r>
            <a:r>
              <a:rPr b="0" lang="pt-BR" sz="1000" spc="-1" strike="noStrike">
                <a:solidFill>
                  <a:srgbClr val="000000"/>
                </a:solidFill>
                <a:highlight>
                  <a:srgbClr val="ffffff"/>
                </a:highlight>
                <a:latin typeface="Poppins"/>
                <a:ea typeface="Poppins"/>
              </a:rPr>
              <a:t>The primary categories at Level 0 include Fresh Food, Grocery Food, and Grocery Non-Food. Other entries primarily pertain to packaging, and "Not Defined" is deemed non-relevant in the context of this analysis.</a:t>
            </a:r>
            <a:endParaRPr b="0" lang="en-US" sz="1000" spc="-1" strike="noStrike">
              <a:solidFill>
                <a:srgbClr val="000000"/>
              </a:solidFill>
              <a:latin typeface="Arial"/>
            </a:endParaRPr>
          </a:p>
          <a:p>
            <a:pPr>
              <a:lnSpc>
                <a:spcPct val="115000"/>
              </a:lnSpc>
              <a:tabLst>
                <a:tab algn="l" pos="0"/>
              </a:tabLst>
            </a:pPr>
            <a:endParaRPr b="0" lang="en-US" sz="1000" spc="-1" strike="noStrike">
              <a:solidFill>
                <a:srgbClr val="000000"/>
              </a:solidFill>
              <a:latin typeface="Arial"/>
            </a:endParaRPr>
          </a:p>
        </p:txBody>
      </p:sp>
      <p:sp>
        <p:nvSpPr>
          <p:cNvPr id="53" name="Google Shape;91;p18"/>
          <p:cNvSpPr/>
          <p:nvPr/>
        </p:nvSpPr>
        <p:spPr>
          <a:xfrm>
            <a:off x="229320" y="12600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Discovery Data</a:t>
            </a:r>
            <a:endParaRPr b="0" lang="en-US" sz="16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Google Shape;96;p19"/>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Categories Performance</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pic>
        <p:nvPicPr>
          <p:cNvPr id="55" name="Google Shape;97;p19" descr=""/>
          <p:cNvPicPr/>
          <p:nvPr/>
        </p:nvPicPr>
        <p:blipFill>
          <a:blip r:embed="rId1"/>
          <a:stretch/>
        </p:blipFill>
        <p:spPr>
          <a:xfrm>
            <a:off x="212400" y="1050120"/>
            <a:ext cx="4338000" cy="3455640"/>
          </a:xfrm>
          <a:prstGeom prst="rect">
            <a:avLst/>
          </a:prstGeom>
          <a:ln w="0">
            <a:noFill/>
          </a:ln>
        </p:spPr>
      </p:pic>
      <p:sp>
        <p:nvSpPr>
          <p:cNvPr id="56" name="Google Shape;98;p19"/>
          <p:cNvSpPr/>
          <p:nvPr/>
        </p:nvSpPr>
        <p:spPr>
          <a:xfrm>
            <a:off x="5072760" y="1444680"/>
            <a:ext cx="3656520" cy="653760"/>
          </a:xfrm>
          <a:prstGeom prst="rect">
            <a:avLst/>
          </a:prstGeom>
          <a:noFill/>
          <a:ln w="0">
            <a:noFill/>
          </a:ln>
        </p:spPr>
        <p:style>
          <a:lnRef idx="0"/>
          <a:fillRef idx="0"/>
          <a:effectRef idx="0"/>
          <a:fontRef idx="minor"/>
        </p:style>
        <p:txBody>
          <a:bodyPr lIns="0" rIns="0" tIns="0" bIns="0" anchor="t">
            <a:noAutofit/>
          </a:bodyPr>
          <a:p>
            <a:pPr algn="just">
              <a:lnSpc>
                <a:spcPct val="115000"/>
              </a:lnSpc>
              <a:tabLst>
                <a:tab algn="l" pos="0"/>
              </a:tabLst>
            </a:pPr>
            <a:r>
              <a:rPr b="0" lang="pt-BR" sz="1000" spc="-1" strike="noStrike">
                <a:solidFill>
                  <a:srgbClr val="000000"/>
                </a:solidFill>
                <a:highlight>
                  <a:srgbClr val="ffffff"/>
                </a:highlight>
                <a:latin typeface="Poppins"/>
                <a:ea typeface="Poppins"/>
              </a:rPr>
              <a:t>Grocery Food, Grocery Non-Food, and Fresh Food collectively contribute to an impressive </a:t>
            </a:r>
            <a:r>
              <a:rPr b="1" lang="pt-BR" sz="1000" spc="-1" strike="noStrike">
                <a:solidFill>
                  <a:srgbClr val="000000"/>
                </a:solidFill>
                <a:highlight>
                  <a:srgbClr val="ffffff"/>
                </a:highlight>
                <a:latin typeface="Poppins"/>
                <a:ea typeface="Poppins"/>
              </a:rPr>
              <a:t>98.74% </a:t>
            </a:r>
            <a:r>
              <a:rPr b="0" lang="pt-BR" sz="1000" spc="-1" strike="noStrike">
                <a:solidFill>
                  <a:srgbClr val="000000"/>
                </a:solidFill>
                <a:highlight>
                  <a:srgbClr val="ffffff"/>
                </a:highlight>
                <a:latin typeface="Poppins"/>
                <a:ea typeface="Poppins"/>
              </a:rPr>
              <a:t>of the Total Sales Value Before Discount. Given this substantial influence, it is recommended that the company's goals and strategies be concentrated on these pivotal categories. Notably, Grocery Food stands out as the most significant contributor, representing </a:t>
            </a:r>
            <a:r>
              <a:rPr b="1" lang="pt-BR" sz="1000" spc="-1" strike="noStrike">
                <a:solidFill>
                  <a:srgbClr val="000000"/>
                </a:solidFill>
                <a:highlight>
                  <a:srgbClr val="ffffff"/>
                </a:highlight>
                <a:latin typeface="Poppins"/>
                <a:ea typeface="Poppins"/>
              </a:rPr>
              <a:t>45.57%</a:t>
            </a:r>
            <a:r>
              <a:rPr b="0" lang="pt-BR" sz="1000" spc="-1" strike="noStrike">
                <a:solidFill>
                  <a:srgbClr val="000000"/>
                </a:solidFill>
                <a:highlight>
                  <a:srgbClr val="ffffff"/>
                </a:highlight>
                <a:latin typeface="Poppins"/>
                <a:ea typeface="Poppins"/>
              </a:rPr>
              <a:t> of the total sales value before discount. Prioritizing efforts and initiatives within these key categories aligns with maximizing overall business impact and financial outcomes.</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Google Shape;103;p20"/>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Categories Performance</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58" name="Google Shape;104;p20"/>
          <p:cNvSpPr/>
          <p:nvPr/>
        </p:nvSpPr>
        <p:spPr>
          <a:xfrm>
            <a:off x="5240520" y="1873800"/>
            <a:ext cx="3656520" cy="653760"/>
          </a:xfrm>
          <a:prstGeom prst="rect">
            <a:avLst/>
          </a:prstGeom>
          <a:noFill/>
          <a:ln w="0">
            <a:noFill/>
          </a:ln>
        </p:spPr>
        <p:style>
          <a:lnRef idx="0"/>
          <a:fillRef idx="0"/>
          <a:effectRef idx="0"/>
          <a:fontRef idx="minor"/>
        </p:style>
        <p:txBody>
          <a:bodyPr lIns="0" rIns="0" tIns="0" bIns="0" anchor="t">
            <a:noAutofit/>
          </a:bodyPr>
          <a:p>
            <a:pPr algn="just">
              <a:lnSpc>
                <a:spcPct val="115000"/>
              </a:lnSpc>
              <a:tabLst>
                <a:tab algn="l" pos="0"/>
              </a:tabLst>
            </a:pPr>
            <a:r>
              <a:rPr b="0" lang="pt-BR" sz="1000" spc="-1" strike="noStrike">
                <a:solidFill>
                  <a:srgbClr val="000000"/>
                </a:solidFill>
                <a:highlight>
                  <a:srgbClr val="ffffff"/>
                </a:highlight>
                <a:latin typeface="Poppins"/>
                <a:ea typeface="Poppins"/>
              </a:rPr>
              <a:t>The Top 10 Category Level 1 includes certain categories that might be ranking high due to their seasonality, particularly in the </a:t>
            </a:r>
            <a:r>
              <a:rPr b="1" lang="pt-BR" sz="1000" spc="-1" strike="noStrike">
                <a:solidFill>
                  <a:srgbClr val="000000"/>
                </a:solidFill>
                <a:highlight>
                  <a:srgbClr val="ffffff"/>
                </a:highlight>
                <a:latin typeface="Poppins"/>
                <a:ea typeface="Poppins"/>
              </a:rPr>
              <a:t>summer</a:t>
            </a:r>
            <a:r>
              <a:rPr b="0" lang="pt-BR" sz="1000" spc="-1" strike="noStrike">
                <a:solidFill>
                  <a:srgbClr val="000000"/>
                </a:solidFill>
                <a:highlight>
                  <a:srgbClr val="ffffff"/>
                </a:highlight>
                <a:latin typeface="Poppins"/>
                <a:ea typeface="Poppins"/>
              </a:rPr>
              <a:t>. </a:t>
            </a:r>
            <a:endParaRPr b="0" lang="en-US" sz="1000" spc="-1" strike="noStrike">
              <a:solidFill>
                <a:srgbClr val="000000"/>
              </a:solidFill>
              <a:latin typeface="Arial"/>
            </a:endParaRPr>
          </a:p>
          <a:p>
            <a:pPr algn="just">
              <a:lnSpc>
                <a:spcPct val="115000"/>
              </a:lnSpc>
              <a:tabLst>
                <a:tab algn="l" pos="0"/>
              </a:tabLst>
            </a:pPr>
            <a:endParaRPr b="0" lang="en-US" sz="1000" spc="-1" strike="noStrike">
              <a:solidFill>
                <a:srgbClr val="000000"/>
              </a:solidFill>
              <a:latin typeface="Arial"/>
            </a:endParaRPr>
          </a:p>
          <a:p>
            <a:pPr algn="just">
              <a:lnSpc>
                <a:spcPct val="115000"/>
              </a:lnSpc>
              <a:tabLst>
                <a:tab algn="l" pos="0"/>
              </a:tabLst>
            </a:pPr>
            <a:r>
              <a:rPr b="0" lang="pt-BR" sz="1000" spc="-1" strike="noStrike">
                <a:solidFill>
                  <a:srgbClr val="000000"/>
                </a:solidFill>
                <a:highlight>
                  <a:srgbClr val="ffffff"/>
                </a:highlight>
                <a:latin typeface="Poppins"/>
                <a:ea typeface="Poppins"/>
              </a:rPr>
              <a:t>To validate this hypothesis, it is imperative to gather additional data to discern whether these categories exhibit exceptional performance primarily during the summer season. </a:t>
            </a:r>
            <a:endParaRPr b="0" lang="en-US" sz="1000" spc="-1" strike="noStrike">
              <a:solidFill>
                <a:srgbClr val="000000"/>
              </a:solidFill>
              <a:latin typeface="Arial"/>
            </a:endParaRPr>
          </a:p>
        </p:txBody>
      </p:sp>
      <p:graphicFrame>
        <p:nvGraphicFramePr>
          <p:cNvPr id="59" name="Google Shape;105;p20"/>
          <p:cNvGraphicFramePr/>
          <p:nvPr/>
        </p:nvGraphicFramePr>
        <p:xfrm>
          <a:off x="490680" y="1335240"/>
          <a:ext cx="4419360" cy="2770920"/>
        </p:xfrm>
        <a:graphic>
          <a:graphicData uri="http://schemas.openxmlformats.org/drawingml/2006/table">
            <a:tbl>
              <a:tblPr/>
              <a:tblGrid>
                <a:gridCol w="2209680"/>
                <a:gridCol w="2209680"/>
              </a:tblGrid>
              <a:tr h="214920">
                <a:tc>
                  <a:txBody>
                    <a:bodyPr lIns="28440" rIns="28440" tIns="18720" bIns="18720" anchor="b">
                      <a:noAutofit/>
                    </a:bodyPr>
                    <a:p>
                      <a:pPr>
                        <a:lnSpc>
                          <a:spcPct val="115000"/>
                        </a:lnSpc>
                        <a:tabLst>
                          <a:tab algn="l" pos="0"/>
                        </a:tabLst>
                      </a:pPr>
                      <a:r>
                        <a:rPr b="1" lang="pt-BR" sz="800" spc="-1" strike="noStrike">
                          <a:solidFill>
                            <a:srgbClr val="39bb7a"/>
                          </a:solidFill>
                          <a:latin typeface="Poppins"/>
                          <a:ea typeface="Poppins"/>
                        </a:rPr>
                        <a:t>Category level 0-1</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91080" rIns="91080" tIns="18720" bIns="18720" anchor="b">
                      <a:noAutofit/>
                    </a:bodyPr>
                    <a:p>
                      <a:pPr>
                        <a:lnSpc>
                          <a:spcPct val="115000"/>
                        </a:lnSpc>
                        <a:tabLst>
                          <a:tab algn="l" pos="0"/>
                        </a:tabLst>
                      </a:pPr>
                      <a:r>
                        <a:rPr b="1" lang="pt-BR" sz="800" spc="-1" strike="noStrike">
                          <a:solidFill>
                            <a:srgbClr val="39bb7a"/>
                          </a:solidFill>
                          <a:latin typeface="Poppins"/>
                          <a:ea typeface="Poppins"/>
                        </a:rPr>
                        <a:t>Total Sales Value Before Discount EUR</a:t>
                      </a:r>
                      <a:endParaRPr b="0" lang="en-US" sz="800" spc="-1" strike="noStrike">
                        <a:solidFill>
                          <a:srgbClr val="000000"/>
                        </a:solidFill>
                        <a:latin typeface="Arial"/>
                      </a:endParaRPr>
                    </a:p>
                  </a:txBody>
                  <a:tcPr anchor="b" marL="91080" marR="91080">
                    <a:lnL w="9360">
                      <a:solidFill>
                        <a:srgbClr val="cccccc"/>
                      </a:solidFill>
                      <a:prstDash val="solid"/>
                    </a:lnL>
                    <a:lnR w="9360">
                      <a:solidFill>
                        <a:srgbClr val="000000"/>
                      </a:solidFill>
                      <a:prstDash val="solid"/>
                    </a:lnR>
                    <a:lnT w="9360">
                      <a:solidFill>
                        <a:srgbClr val="cccccc"/>
                      </a:solidFill>
                      <a:prstDash val="solid"/>
                    </a:lnT>
                    <a:lnB w="9360">
                      <a:solidFill>
                        <a:srgbClr val="cccccc"/>
                      </a:solidFill>
                      <a:prstDash val="solid"/>
                    </a:lnB>
                    <a:noFill/>
                  </a:tcPr>
                </a:tc>
              </a:tr>
              <a:tr h="214920">
                <a:tc>
                  <a:txBody>
                    <a:bodyPr lIns="28440" rIns="28440" tIns="18720" bIns="18720" anchor="b">
                      <a:noAutofit/>
                    </a:bodyPr>
                    <a:p>
                      <a:pPr>
                        <a:lnSpc>
                          <a:spcPct val="115000"/>
                        </a:lnSpc>
                        <a:tabLst>
                          <a:tab algn="l" pos="0"/>
                        </a:tabLst>
                      </a:pPr>
                      <a:r>
                        <a:rPr b="0" lang="pt-BR" sz="800" spc="-1" strike="noStrike">
                          <a:solidFill>
                            <a:srgbClr val="000000"/>
                          </a:solidFill>
                          <a:latin typeface="Poppins"/>
                          <a:ea typeface="Poppins"/>
                        </a:rPr>
                        <a:t>Grocery Non-Food|Tobacco &amp; Heated Tobacco</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r">
                        <a:lnSpc>
                          <a:spcPct val="115000"/>
                        </a:lnSpc>
                        <a:tabLst>
                          <a:tab algn="l" pos="0"/>
                        </a:tabLst>
                      </a:pPr>
                      <a:r>
                        <a:rPr b="0" lang="pt-BR" sz="800" spc="-1" strike="noStrike">
                          <a:solidFill>
                            <a:srgbClr val="000000"/>
                          </a:solidFill>
                          <a:latin typeface="Poppins"/>
                          <a:ea typeface="Poppins"/>
                        </a:rPr>
                        <a:t>€</a:t>
                      </a:r>
                      <a:r>
                        <a:rPr b="0" lang="pt-BR" sz="800" spc="-1" strike="noStrike">
                          <a:solidFill>
                            <a:srgbClr val="000000"/>
                          </a:solidFill>
                          <a:latin typeface="Poppins"/>
                          <a:ea typeface="Poppins"/>
                        </a:rPr>
                        <a:t>284,075</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14920">
                <a:tc>
                  <a:txBody>
                    <a:bodyPr lIns="28440" rIns="28440" tIns="18720" bIns="18720" anchor="b">
                      <a:noAutofit/>
                    </a:bodyPr>
                    <a:p>
                      <a:pPr>
                        <a:lnSpc>
                          <a:spcPct val="115000"/>
                        </a:lnSpc>
                        <a:tabLst>
                          <a:tab algn="l" pos="0"/>
                        </a:tabLst>
                      </a:pPr>
                      <a:r>
                        <a:rPr b="1" lang="pt-BR" sz="800" spc="-1" strike="noStrike">
                          <a:solidFill>
                            <a:srgbClr val="000000"/>
                          </a:solidFill>
                          <a:latin typeface="Poppins"/>
                          <a:ea typeface="Poppins"/>
                        </a:rPr>
                        <a:t>Grocery Food|Beverages</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r">
                        <a:lnSpc>
                          <a:spcPct val="115000"/>
                        </a:lnSpc>
                        <a:tabLst>
                          <a:tab algn="l" pos="0"/>
                        </a:tabLst>
                      </a:pPr>
                      <a:r>
                        <a:rPr b="1" lang="pt-BR" sz="800" spc="-1" strike="noStrike">
                          <a:solidFill>
                            <a:srgbClr val="000000"/>
                          </a:solidFill>
                          <a:latin typeface="Poppins"/>
                          <a:ea typeface="Poppins"/>
                        </a:rPr>
                        <a:t>€</a:t>
                      </a:r>
                      <a:r>
                        <a:rPr b="1" lang="pt-BR" sz="800" spc="-1" strike="noStrike">
                          <a:solidFill>
                            <a:srgbClr val="000000"/>
                          </a:solidFill>
                          <a:latin typeface="Poppins"/>
                          <a:ea typeface="Poppins"/>
                        </a:rPr>
                        <a:t>97,569</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14920">
                <a:tc>
                  <a:txBody>
                    <a:bodyPr lIns="28440" rIns="28440" tIns="18720" bIns="18720" anchor="b">
                      <a:noAutofit/>
                    </a:bodyPr>
                    <a:p>
                      <a:pPr>
                        <a:lnSpc>
                          <a:spcPct val="115000"/>
                        </a:lnSpc>
                        <a:tabLst>
                          <a:tab algn="l" pos="0"/>
                        </a:tabLst>
                      </a:pPr>
                      <a:r>
                        <a:rPr b="1" lang="pt-BR" sz="800" spc="-1" strike="noStrike">
                          <a:solidFill>
                            <a:srgbClr val="000000"/>
                          </a:solidFill>
                          <a:latin typeface="Poppins"/>
                          <a:ea typeface="Poppins"/>
                        </a:rPr>
                        <a:t>Grocery Food|Water &amp; Flavoured Water</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r">
                        <a:lnSpc>
                          <a:spcPct val="115000"/>
                        </a:lnSpc>
                        <a:tabLst>
                          <a:tab algn="l" pos="0"/>
                        </a:tabLst>
                      </a:pPr>
                      <a:r>
                        <a:rPr b="1" lang="pt-BR" sz="800" spc="-1" strike="noStrike">
                          <a:solidFill>
                            <a:srgbClr val="000000"/>
                          </a:solidFill>
                          <a:latin typeface="Poppins"/>
                          <a:ea typeface="Poppins"/>
                        </a:rPr>
                        <a:t>€</a:t>
                      </a:r>
                      <a:r>
                        <a:rPr b="1" lang="pt-BR" sz="800" spc="-1" strike="noStrike">
                          <a:solidFill>
                            <a:srgbClr val="000000"/>
                          </a:solidFill>
                          <a:latin typeface="Poppins"/>
                          <a:ea typeface="Poppins"/>
                        </a:rPr>
                        <a:t>90,122</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14920">
                <a:tc>
                  <a:txBody>
                    <a:bodyPr lIns="28440" rIns="28440" tIns="18720" bIns="18720" anchor="b">
                      <a:noAutofit/>
                    </a:bodyPr>
                    <a:p>
                      <a:pPr>
                        <a:lnSpc>
                          <a:spcPct val="115000"/>
                        </a:lnSpc>
                        <a:tabLst>
                          <a:tab algn="l" pos="0"/>
                        </a:tabLst>
                      </a:pPr>
                      <a:r>
                        <a:rPr b="1" lang="pt-BR" sz="800" spc="-1" strike="noStrike">
                          <a:solidFill>
                            <a:srgbClr val="000000"/>
                          </a:solidFill>
                          <a:latin typeface="Poppins"/>
                          <a:ea typeface="Poppins"/>
                        </a:rPr>
                        <a:t>Fresh Food|Fruits &amp; Vegetables</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r">
                        <a:lnSpc>
                          <a:spcPct val="115000"/>
                        </a:lnSpc>
                        <a:tabLst>
                          <a:tab algn="l" pos="0"/>
                        </a:tabLst>
                      </a:pPr>
                      <a:r>
                        <a:rPr b="1" lang="pt-BR" sz="800" spc="-1" strike="noStrike">
                          <a:solidFill>
                            <a:srgbClr val="000000"/>
                          </a:solidFill>
                          <a:latin typeface="Poppins"/>
                          <a:ea typeface="Poppins"/>
                        </a:rPr>
                        <a:t>€</a:t>
                      </a:r>
                      <a:r>
                        <a:rPr b="1" lang="pt-BR" sz="800" spc="-1" strike="noStrike">
                          <a:solidFill>
                            <a:srgbClr val="000000"/>
                          </a:solidFill>
                          <a:latin typeface="Poppins"/>
                          <a:ea typeface="Poppins"/>
                        </a:rPr>
                        <a:t>86,791</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14920">
                <a:tc>
                  <a:txBody>
                    <a:bodyPr lIns="28440" rIns="28440" tIns="18720" bIns="18720" anchor="b">
                      <a:noAutofit/>
                    </a:bodyPr>
                    <a:p>
                      <a:pPr>
                        <a:lnSpc>
                          <a:spcPct val="115000"/>
                        </a:lnSpc>
                        <a:tabLst>
                          <a:tab algn="l" pos="0"/>
                        </a:tabLst>
                      </a:pPr>
                      <a:r>
                        <a:rPr b="0" lang="pt-BR" sz="800" spc="-1" strike="noStrike">
                          <a:solidFill>
                            <a:srgbClr val="000000"/>
                          </a:solidFill>
                          <a:latin typeface="Poppins"/>
                          <a:ea typeface="Poppins"/>
                        </a:rPr>
                        <a:t>Fresh Food|Dairy &amp; Eggs</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r">
                        <a:lnSpc>
                          <a:spcPct val="115000"/>
                        </a:lnSpc>
                        <a:tabLst>
                          <a:tab algn="l" pos="0"/>
                        </a:tabLst>
                      </a:pPr>
                      <a:r>
                        <a:rPr b="0" lang="pt-BR" sz="800" spc="-1" strike="noStrike">
                          <a:solidFill>
                            <a:srgbClr val="000000"/>
                          </a:solidFill>
                          <a:latin typeface="Poppins"/>
                          <a:ea typeface="Poppins"/>
                        </a:rPr>
                        <a:t>€</a:t>
                      </a:r>
                      <a:r>
                        <a:rPr b="0" lang="pt-BR" sz="800" spc="-1" strike="noStrike">
                          <a:solidFill>
                            <a:srgbClr val="000000"/>
                          </a:solidFill>
                          <a:latin typeface="Poppins"/>
                          <a:ea typeface="Poppins"/>
                        </a:rPr>
                        <a:t>82,959</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14920">
                <a:tc>
                  <a:txBody>
                    <a:bodyPr lIns="28440" rIns="28440" tIns="18720" bIns="18720" anchor="b">
                      <a:noAutofit/>
                    </a:bodyPr>
                    <a:p>
                      <a:pPr>
                        <a:lnSpc>
                          <a:spcPct val="115000"/>
                        </a:lnSpc>
                        <a:tabLst>
                          <a:tab algn="l" pos="0"/>
                        </a:tabLst>
                      </a:pPr>
                      <a:r>
                        <a:rPr b="1" lang="pt-BR" sz="800" spc="-1" strike="noStrike">
                          <a:solidFill>
                            <a:srgbClr val="000000"/>
                          </a:solidFill>
                          <a:latin typeface="Poppins"/>
                          <a:ea typeface="Poppins"/>
                        </a:rPr>
                        <a:t>Grocery Food|Ice Cream</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r">
                        <a:lnSpc>
                          <a:spcPct val="115000"/>
                        </a:lnSpc>
                        <a:tabLst>
                          <a:tab algn="l" pos="0"/>
                        </a:tabLst>
                      </a:pPr>
                      <a:r>
                        <a:rPr b="1" lang="pt-BR" sz="800" spc="-1" strike="noStrike">
                          <a:solidFill>
                            <a:srgbClr val="000000"/>
                          </a:solidFill>
                          <a:latin typeface="Poppins"/>
                          <a:ea typeface="Poppins"/>
                        </a:rPr>
                        <a:t>€</a:t>
                      </a:r>
                      <a:r>
                        <a:rPr b="1" lang="pt-BR" sz="800" spc="-1" strike="noStrike">
                          <a:solidFill>
                            <a:srgbClr val="000000"/>
                          </a:solidFill>
                          <a:latin typeface="Poppins"/>
                          <a:ea typeface="Poppins"/>
                        </a:rPr>
                        <a:t>82,592</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14920">
                <a:tc>
                  <a:txBody>
                    <a:bodyPr lIns="28440" rIns="28440" tIns="18720" bIns="18720" anchor="b">
                      <a:noAutofit/>
                    </a:bodyPr>
                    <a:p>
                      <a:pPr>
                        <a:lnSpc>
                          <a:spcPct val="115000"/>
                        </a:lnSpc>
                        <a:tabLst>
                          <a:tab algn="l" pos="0"/>
                        </a:tabLst>
                      </a:pPr>
                      <a:r>
                        <a:rPr b="0" lang="pt-BR" sz="800" spc="-1" strike="noStrike">
                          <a:solidFill>
                            <a:srgbClr val="000000"/>
                          </a:solidFill>
                          <a:latin typeface="Poppins"/>
                          <a:ea typeface="Poppins"/>
                        </a:rPr>
                        <a:t>Fresh Food|Meat &amp; Fish</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r">
                        <a:lnSpc>
                          <a:spcPct val="115000"/>
                        </a:lnSpc>
                        <a:tabLst>
                          <a:tab algn="l" pos="0"/>
                        </a:tabLst>
                      </a:pPr>
                      <a:r>
                        <a:rPr b="0" lang="pt-BR" sz="800" spc="-1" strike="noStrike">
                          <a:solidFill>
                            <a:srgbClr val="000000"/>
                          </a:solidFill>
                          <a:latin typeface="Poppins"/>
                          <a:ea typeface="Poppins"/>
                        </a:rPr>
                        <a:t>€</a:t>
                      </a:r>
                      <a:r>
                        <a:rPr b="0" lang="pt-BR" sz="800" spc="-1" strike="noStrike">
                          <a:solidFill>
                            <a:srgbClr val="000000"/>
                          </a:solidFill>
                          <a:latin typeface="Poppins"/>
                          <a:ea typeface="Poppins"/>
                        </a:rPr>
                        <a:t>71,208</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14920">
                <a:tc>
                  <a:txBody>
                    <a:bodyPr lIns="28440" rIns="28440" tIns="18720" bIns="18720" anchor="b">
                      <a:noAutofit/>
                    </a:bodyPr>
                    <a:p>
                      <a:pPr>
                        <a:lnSpc>
                          <a:spcPct val="115000"/>
                        </a:lnSpc>
                        <a:tabLst>
                          <a:tab algn="l" pos="0"/>
                        </a:tabLst>
                      </a:pPr>
                      <a:r>
                        <a:rPr b="0" lang="pt-BR" sz="800" spc="-1" strike="noStrike">
                          <a:solidFill>
                            <a:srgbClr val="000000"/>
                          </a:solidFill>
                          <a:latin typeface="Poppins"/>
                          <a:ea typeface="Poppins"/>
                        </a:rPr>
                        <a:t>Grocery Food|Wine</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r">
                        <a:lnSpc>
                          <a:spcPct val="115000"/>
                        </a:lnSpc>
                        <a:tabLst>
                          <a:tab algn="l" pos="0"/>
                        </a:tabLst>
                      </a:pPr>
                      <a:r>
                        <a:rPr b="0" lang="pt-BR" sz="800" spc="-1" strike="noStrike">
                          <a:solidFill>
                            <a:srgbClr val="000000"/>
                          </a:solidFill>
                          <a:latin typeface="Poppins"/>
                          <a:ea typeface="Poppins"/>
                        </a:rPr>
                        <a:t>€</a:t>
                      </a:r>
                      <a:r>
                        <a:rPr b="0" lang="pt-BR" sz="800" spc="-1" strike="noStrike">
                          <a:solidFill>
                            <a:srgbClr val="000000"/>
                          </a:solidFill>
                          <a:latin typeface="Poppins"/>
                          <a:ea typeface="Poppins"/>
                        </a:rPr>
                        <a:t>69,697</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14920">
                <a:tc>
                  <a:txBody>
                    <a:bodyPr lIns="28440" rIns="28440" tIns="18720" bIns="18720" anchor="b">
                      <a:noAutofit/>
                    </a:bodyPr>
                    <a:p>
                      <a:pPr>
                        <a:lnSpc>
                          <a:spcPct val="115000"/>
                        </a:lnSpc>
                        <a:tabLst>
                          <a:tab algn="l" pos="0"/>
                        </a:tabLst>
                      </a:pPr>
                      <a:r>
                        <a:rPr b="1" lang="pt-BR" sz="800" spc="-1" strike="noStrike">
                          <a:solidFill>
                            <a:srgbClr val="000000"/>
                          </a:solidFill>
                          <a:latin typeface="Poppins"/>
                          <a:ea typeface="Poppins"/>
                        </a:rPr>
                        <a:t>Grocery Food|Beer &amp; Cider</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r">
                        <a:lnSpc>
                          <a:spcPct val="115000"/>
                        </a:lnSpc>
                        <a:tabLst>
                          <a:tab algn="l" pos="0"/>
                        </a:tabLst>
                      </a:pPr>
                      <a:r>
                        <a:rPr b="1" lang="pt-BR" sz="800" spc="-1" strike="noStrike">
                          <a:solidFill>
                            <a:srgbClr val="000000"/>
                          </a:solidFill>
                          <a:latin typeface="Poppins"/>
                          <a:ea typeface="Poppins"/>
                        </a:rPr>
                        <a:t>€</a:t>
                      </a:r>
                      <a:r>
                        <a:rPr b="1" lang="pt-BR" sz="800" spc="-1" strike="noStrike">
                          <a:solidFill>
                            <a:srgbClr val="000000"/>
                          </a:solidFill>
                          <a:latin typeface="Poppins"/>
                          <a:ea typeface="Poppins"/>
                        </a:rPr>
                        <a:t>64,910</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r h="214920">
                <a:tc>
                  <a:txBody>
                    <a:bodyPr lIns="28440" rIns="28440" tIns="18720" bIns="18720" anchor="b">
                      <a:noAutofit/>
                    </a:bodyPr>
                    <a:p>
                      <a:pPr>
                        <a:lnSpc>
                          <a:spcPct val="115000"/>
                        </a:lnSpc>
                        <a:tabLst>
                          <a:tab algn="l" pos="0"/>
                        </a:tabLst>
                      </a:pPr>
                      <a:r>
                        <a:rPr b="0" lang="pt-BR" sz="800" spc="-1" strike="noStrike">
                          <a:solidFill>
                            <a:srgbClr val="000000"/>
                          </a:solidFill>
                          <a:latin typeface="Poppins"/>
                          <a:ea typeface="Poppins"/>
                        </a:rPr>
                        <a:t>Grocery Food|Salty Snacks</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c>
                  <a:txBody>
                    <a:bodyPr lIns="28440" rIns="28440" tIns="18720" bIns="18720" anchor="b">
                      <a:noAutofit/>
                    </a:bodyPr>
                    <a:p>
                      <a:pPr algn="r">
                        <a:lnSpc>
                          <a:spcPct val="115000"/>
                        </a:lnSpc>
                        <a:tabLst>
                          <a:tab algn="l" pos="0"/>
                        </a:tabLst>
                      </a:pPr>
                      <a:r>
                        <a:rPr b="0" lang="pt-BR" sz="800" spc="-1" strike="noStrike">
                          <a:solidFill>
                            <a:srgbClr val="000000"/>
                          </a:solidFill>
                          <a:latin typeface="Poppins"/>
                          <a:ea typeface="Poppins"/>
                        </a:rPr>
                        <a:t>€</a:t>
                      </a:r>
                      <a:r>
                        <a:rPr b="0" lang="pt-BR" sz="800" spc="-1" strike="noStrike">
                          <a:solidFill>
                            <a:srgbClr val="000000"/>
                          </a:solidFill>
                          <a:latin typeface="Poppins"/>
                          <a:ea typeface="Poppins"/>
                        </a:rPr>
                        <a:t>56,236</a:t>
                      </a:r>
                      <a:endParaRPr b="0" lang="en-US" sz="800" spc="-1" strike="noStrike">
                        <a:solidFill>
                          <a:srgbClr val="000000"/>
                        </a:solidFill>
                        <a:latin typeface="Arial"/>
                      </a:endParaRPr>
                    </a:p>
                  </a:txBody>
                  <a:tcPr anchor="b" marL="28440" marR="28440">
                    <a:lnL w="9360">
                      <a:solidFill>
                        <a:srgbClr val="cccccc"/>
                      </a:solidFill>
                      <a:prstDash val="solid"/>
                    </a:lnL>
                    <a:lnR w="9360">
                      <a:solidFill>
                        <a:srgbClr val="cccccc"/>
                      </a:solidFill>
                      <a:prstDash val="solid"/>
                    </a:lnR>
                    <a:lnT w="9360">
                      <a:solidFill>
                        <a:srgbClr val="cccccc"/>
                      </a:solidFill>
                      <a:prstDash val="solid"/>
                    </a:lnT>
                    <a:lnB w="9360">
                      <a:solidFill>
                        <a:srgbClr val="cccccc"/>
                      </a:solidFill>
                      <a:prstDash val="solid"/>
                    </a:lnB>
                    <a:noFill/>
                  </a:tcPr>
                </a:tc>
              </a:tr>
            </a:tbl>
          </a:graphicData>
        </a:graphic>
      </p:graphicFrame>
      <p:sp>
        <p:nvSpPr>
          <p:cNvPr id="60" name="Google Shape;106;p20"/>
          <p:cNvSpPr/>
          <p:nvPr/>
        </p:nvSpPr>
        <p:spPr>
          <a:xfrm>
            <a:off x="1889280" y="3922920"/>
            <a:ext cx="1810800" cy="26064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r>
              <a:rPr b="1" lang="pt-BR" sz="1000" spc="-1" strike="noStrike">
                <a:solidFill>
                  <a:srgbClr val="000000"/>
                </a:solidFill>
                <a:highlight>
                  <a:srgbClr val="ffffff"/>
                </a:highlight>
                <a:latin typeface="Poppins"/>
                <a:ea typeface="Poppins"/>
              </a:rPr>
              <a:t>TOP 10 Category Level 1</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Google Shape;111;p21"/>
          <p:cNvSpPr/>
          <p:nvPr/>
        </p:nvSpPr>
        <p:spPr>
          <a:xfrm>
            <a:off x="229320" y="174600"/>
            <a:ext cx="4304160" cy="392760"/>
          </a:xfrm>
          <a:prstGeom prst="rect">
            <a:avLst/>
          </a:prstGeom>
          <a:noFill/>
          <a:ln w="0">
            <a:noFill/>
          </a:ln>
        </p:spPr>
        <p:style>
          <a:lnRef idx="0"/>
          <a:fillRef idx="0"/>
          <a:effectRef idx="0"/>
          <a:fontRef idx="minor"/>
        </p:style>
        <p:txBody>
          <a:bodyPr lIns="34200" rIns="34200" tIns="34200" bIns="34200" anchor="t">
            <a:noAutofit/>
          </a:bodyPr>
          <a:p>
            <a:pPr>
              <a:lnSpc>
                <a:spcPct val="100000"/>
              </a:lnSpc>
              <a:tabLst>
                <a:tab algn="l" pos="0"/>
              </a:tabLst>
            </a:pPr>
            <a:r>
              <a:rPr b="1" lang="pt-BR" sz="1600" spc="-1" strike="noStrike">
                <a:solidFill>
                  <a:srgbClr val="39bb7a"/>
                </a:solidFill>
                <a:latin typeface="Poppins"/>
                <a:ea typeface="Poppins"/>
              </a:rPr>
              <a:t>Insights</a:t>
            </a:r>
            <a:endParaRPr b="0" lang="en-US" sz="1600" spc="-1" strike="noStrike">
              <a:solidFill>
                <a:srgbClr val="000000"/>
              </a:solidFill>
              <a:latin typeface="Arial"/>
            </a:endParaRPr>
          </a:p>
          <a:p>
            <a:pPr>
              <a:lnSpc>
                <a:spcPct val="100000"/>
              </a:lnSpc>
              <a:tabLst>
                <a:tab algn="l" pos="0"/>
              </a:tabLst>
            </a:pPr>
            <a:r>
              <a:rPr b="1" lang="pt-BR" sz="1200" spc="-1" strike="noStrike">
                <a:solidFill>
                  <a:srgbClr val="434343"/>
                </a:solidFill>
                <a:latin typeface="Poppins"/>
                <a:ea typeface="Poppins"/>
              </a:rPr>
              <a:t>Categories Performance</a:t>
            </a:r>
            <a:endParaRPr b="0" lang="en-US" sz="1200" spc="-1" strike="noStrike">
              <a:solidFill>
                <a:srgbClr val="000000"/>
              </a:solidFill>
              <a:latin typeface="Arial"/>
            </a:endParaRPr>
          </a:p>
          <a:p>
            <a:pPr>
              <a:lnSpc>
                <a:spcPct val="100000"/>
              </a:lnSpc>
              <a:tabLst>
                <a:tab algn="l" pos="0"/>
              </a:tabLst>
            </a:pPr>
            <a:endParaRPr b="0" lang="en-US" sz="1600" spc="-1" strike="noStrike">
              <a:solidFill>
                <a:srgbClr val="000000"/>
              </a:solidFill>
              <a:latin typeface="Arial"/>
            </a:endParaRPr>
          </a:p>
        </p:txBody>
      </p:sp>
      <p:sp>
        <p:nvSpPr>
          <p:cNvPr id="62" name="Google Shape;112;p21"/>
          <p:cNvSpPr/>
          <p:nvPr/>
        </p:nvSpPr>
        <p:spPr>
          <a:xfrm>
            <a:off x="338040" y="3734640"/>
            <a:ext cx="8391240" cy="653760"/>
          </a:xfrm>
          <a:prstGeom prst="rect">
            <a:avLst/>
          </a:prstGeom>
          <a:noFill/>
          <a:ln w="0">
            <a:noFill/>
          </a:ln>
        </p:spPr>
        <p:style>
          <a:lnRef idx="0"/>
          <a:fillRef idx="0"/>
          <a:effectRef idx="0"/>
          <a:fontRef idx="minor"/>
        </p:style>
        <p:txBody>
          <a:bodyPr lIns="0" rIns="0" tIns="0" bIns="0" anchor="t">
            <a:noAutofit/>
          </a:bodyPr>
          <a:p>
            <a:pPr>
              <a:lnSpc>
                <a:spcPct val="115000"/>
              </a:lnSpc>
              <a:tabLst>
                <a:tab algn="l" pos="0"/>
              </a:tabLst>
            </a:pPr>
            <a:r>
              <a:rPr b="0" lang="pt-BR" sz="1000" spc="-1" strike="noStrike">
                <a:solidFill>
                  <a:srgbClr val="000000"/>
                </a:solidFill>
                <a:highlight>
                  <a:srgbClr val="ffffff"/>
                </a:highlight>
                <a:latin typeface="Poppins"/>
                <a:ea typeface="Poppins"/>
              </a:rPr>
              <a:t>The performance of the </a:t>
            </a:r>
            <a:r>
              <a:rPr b="1" lang="pt-BR" sz="1000" spc="-1" strike="noStrike">
                <a:solidFill>
                  <a:srgbClr val="000000"/>
                </a:solidFill>
                <a:highlight>
                  <a:srgbClr val="ffffff"/>
                </a:highlight>
                <a:latin typeface="Poppins"/>
                <a:ea typeface="Poppins"/>
              </a:rPr>
              <a:t># of Sold SKU </a:t>
            </a:r>
            <a:r>
              <a:rPr b="0" lang="pt-BR" sz="1000" spc="-1" strike="noStrike">
                <a:solidFill>
                  <a:srgbClr val="000000"/>
                </a:solidFill>
                <a:highlight>
                  <a:srgbClr val="ffffff"/>
                </a:highlight>
                <a:latin typeface="Poppins"/>
                <a:ea typeface="Poppins"/>
              </a:rPr>
              <a:t>remains relatively constant over time. Notably, Grocery Non-Food and Fresh Food consistently vie for the second position when analysing </a:t>
            </a:r>
            <a:r>
              <a:rPr b="1" lang="pt-BR" sz="1000" spc="-1" strike="noStrike">
                <a:solidFill>
                  <a:srgbClr val="000000"/>
                </a:solidFill>
                <a:highlight>
                  <a:srgbClr val="ffffff"/>
                </a:highlight>
                <a:latin typeface="Poppins"/>
                <a:ea typeface="Poppins"/>
              </a:rPr>
              <a:t>Sales Value</a:t>
            </a:r>
            <a:r>
              <a:rPr b="0" lang="pt-BR" sz="1000" spc="-1" strike="noStrike">
                <a:solidFill>
                  <a:srgbClr val="000000"/>
                </a:solidFill>
                <a:highlight>
                  <a:srgbClr val="ffffff"/>
                </a:highlight>
                <a:latin typeface="Poppins"/>
                <a:ea typeface="Poppins"/>
              </a:rPr>
              <a:t>. This intriguing observation can be attributed to the fact that, although Fresh Food outpaces Grocery Non-Food in terms of sales volume, the higher Price per Product in Grocery Non-Food makes it a formidable contender for the second position. </a:t>
            </a:r>
            <a:endParaRPr b="0" lang="en-US" sz="1000" spc="-1" strike="noStrike">
              <a:solidFill>
                <a:srgbClr val="000000"/>
              </a:solidFill>
              <a:latin typeface="Arial"/>
            </a:endParaRPr>
          </a:p>
        </p:txBody>
      </p:sp>
      <p:pic>
        <p:nvPicPr>
          <p:cNvPr id="63" name="Google Shape;113;p21" descr=""/>
          <p:cNvPicPr/>
          <p:nvPr/>
        </p:nvPicPr>
        <p:blipFill>
          <a:blip r:embed="rId1"/>
          <a:stretch/>
        </p:blipFill>
        <p:spPr>
          <a:xfrm>
            <a:off x="270360" y="843840"/>
            <a:ext cx="4126680" cy="2614320"/>
          </a:xfrm>
          <a:prstGeom prst="rect">
            <a:avLst/>
          </a:prstGeom>
          <a:ln w="0">
            <a:noFill/>
          </a:ln>
        </p:spPr>
      </p:pic>
      <p:pic>
        <p:nvPicPr>
          <p:cNvPr id="64" name="Google Shape;114;p21" descr=""/>
          <p:cNvPicPr/>
          <p:nvPr/>
        </p:nvPicPr>
        <p:blipFill>
          <a:blip r:embed="rId2"/>
          <a:stretch/>
        </p:blipFill>
        <p:spPr>
          <a:xfrm>
            <a:off x="4726800" y="893160"/>
            <a:ext cx="4182840" cy="2649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LibreOffice/24.2.1.2$Windows_X86_64 LibreOffice_project/db4def46b0453cc22e2d0305797cf981b68ef5ac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2024-05-20T23:40:24Z</dcterms:modified>
  <cp:revision>1</cp:revision>
  <dc:subject/>
  <dc:title/>
</cp:coreProperties>
</file>