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5" r:id="rId2"/>
    <p:sldId id="306" r:id="rId3"/>
    <p:sldId id="287" r:id="rId4"/>
    <p:sldId id="305" r:id="rId5"/>
    <p:sldId id="307" r:id="rId6"/>
    <p:sldId id="268" r:id="rId7"/>
    <p:sldId id="309" r:id="rId8"/>
    <p:sldId id="311" r:id="rId9"/>
    <p:sldId id="310" r:id="rId10"/>
    <p:sldId id="312" r:id="rId11"/>
    <p:sldId id="313" r:id="rId12"/>
    <p:sldId id="314" r:id="rId13"/>
    <p:sldId id="290" r:id="rId14"/>
    <p:sldId id="315" r:id="rId15"/>
    <p:sldId id="289" r:id="rId16"/>
    <p:sldId id="292" r:id="rId17"/>
    <p:sldId id="293" r:id="rId18"/>
    <p:sldId id="294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291" r:id="rId28"/>
    <p:sldId id="316" r:id="rId29"/>
    <p:sldId id="286" r:id="rId30"/>
    <p:sldId id="256" r:id="rId31"/>
    <p:sldId id="269" r:id="rId32"/>
    <p:sldId id="275" r:id="rId33"/>
    <p:sldId id="271" r:id="rId34"/>
    <p:sldId id="276" r:id="rId35"/>
    <p:sldId id="277" r:id="rId36"/>
    <p:sldId id="282" r:id="rId37"/>
    <p:sldId id="279" r:id="rId38"/>
    <p:sldId id="283" r:id="rId39"/>
    <p:sldId id="284" r:id="rId4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FA0"/>
    <a:srgbClr val="463F3A"/>
    <a:srgbClr val="F4F3EE"/>
    <a:srgbClr val="BCB8B1"/>
    <a:srgbClr val="8A817C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5884" autoAdjust="0"/>
  </p:normalViewPr>
  <p:slideViewPr>
    <p:cSldViewPr snapToGrid="0">
      <p:cViewPr>
        <p:scale>
          <a:sx n="90" d="100"/>
          <a:sy n="90" d="100"/>
        </p:scale>
        <p:origin x="219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5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0AF79-2A24-4BFB-BFFE-0E7685E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4B8A96-1081-0AF7-E580-42892CC3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5B82AA-D524-E5E7-9B2C-7A63237BA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A92C88-ACA8-8E1C-F7EC-857D894DE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52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D564-E58F-3F7C-32A2-802EF67D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4671A8E-BC05-36A3-4A22-BF4198FD4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58E72D-55D5-04EF-FE48-76C3D8E16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4B60A4-8658-3E53-7AD0-C0B7F185C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67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30/01/2025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svg"/><Relationship Id="rId3" Type="http://schemas.openxmlformats.org/officeDocument/2006/relationships/image" Target="../media/image74.jpg"/><Relationship Id="rId7" Type="http://schemas.openxmlformats.org/officeDocument/2006/relationships/image" Target="../media/image78.jpg"/><Relationship Id="rId12" Type="http://schemas.openxmlformats.org/officeDocument/2006/relationships/image" Target="../media/image83.pn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jpg"/><Relationship Id="rId11" Type="http://schemas.openxmlformats.org/officeDocument/2006/relationships/image" Target="../media/image82.svg"/><Relationship Id="rId5" Type="http://schemas.openxmlformats.org/officeDocument/2006/relationships/image" Target="../media/image76.jpg"/><Relationship Id="rId10" Type="http://schemas.openxmlformats.org/officeDocument/2006/relationships/image" Target="../media/image81.png"/><Relationship Id="rId4" Type="http://schemas.openxmlformats.org/officeDocument/2006/relationships/image" Target="../media/image75.jpg"/><Relationship Id="rId9" Type="http://schemas.openxmlformats.org/officeDocument/2006/relationships/image" Target="../media/image8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svg"/><Relationship Id="rId7" Type="http://schemas.openxmlformats.org/officeDocument/2006/relationships/image" Target="../media/image93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svg"/><Relationship Id="rId4" Type="http://schemas.openxmlformats.org/officeDocument/2006/relationships/image" Target="../media/image90.png"/><Relationship Id="rId9" Type="http://schemas.openxmlformats.org/officeDocument/2006/relationships/image" Target="../media/image95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CD996D-FBA7-4A2D-26E9-D644B9F8AE1F}"/>
              </a:ext>
            </a:extLst>
          </p:cNvPr>
          <p:cNvSpPr txBox="1"/>
          <p:nvPr/>
        </p:nvSpPr>
        <p:spPr>
          <a:xfrm>
            <a:off x="3335456" y="1569356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case of errors on the channel, they are simulated using the general circuit illustrated before using as theta values: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D76372-EE6A-26A1-67C4-EF5F97C6EC3F}"/>
              </a:ext>
            </a:extLst>
          </p:cNvPr>
          <p:cNvSpPr txBox="1"/>
          <p:nvPr/>
        </p:nvSpPr>
        <p:spPr>
          <a:xfrm>
            <a:off x="2851362" y="3882251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Noting that when theta = 0 at the output of the circuit there will be a completely depolarized state.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AF17AB-09B6-1C2B-F175-6CF5F5CDC47E}"/>
              </a:ext>
            </a:extLst>
          </p:cNvPr>
          <p:cNvSpPr txBox="1"/>
          <p:nvPr/>
        </p:nvSpPr>
        <p:spPr>
          <a:xfrm>
            <a:off x="3179897" y="424233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EA22F029-C4A3-306D-AEA3-4CEF266E746A}"/>
              </a:ext>
            </a:extLst>
          </p:cNvPr>
          <p:cNvGrpSpPr/>
          <p:nvPr/>
        </p:nvGrpSpPr>
        <p:grpSpPr>
          <a:xfrm>
            <a:off x="989703" y="2853787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753FD8D0-056F-ED25-F63D-27E87871BA79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134E4FA5-3709-E047-8341-B5FCC88F6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DD01C58-AF4D-A5AA-9284-2109EDBA23E7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DDE027E9-5AB2-5556-B779-1EA7B9D28A38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396846E-91F3-4B76-9C30-D9D1D6CAD820}"/>
              </a:ext>
            </a:extLst>
          </p:cNvPr>
          <p:cNvGrpSpPr/>
          <p:nvPr/>
        </p:nvGrpSpPr>
        <p:grpSpPr>
          <a:xfrm>
            <a:off x="7389608" y="2763728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27D9047-3000-5EA4-BDDF-8CD88EAD343B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1D1D8C04-A9CD-4CA8-6381-EEC4766A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08FAB5C-A1FB-86B7-1D62-3B37489F446F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3A977A5F-796D-84F9-D5AA-3763AC3CE21A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/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/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23660690-9B83-FFB6-E6F1-1962DC8B4BD9}"/>
              </a:ext>
            </a:extLst>
          </p:cNvPr>
          <p:cNvGrpSpPr/>
          <p:nvPr/>
        </p:nvGrpSpPr>
        <p:grpSpPr>
          <a:xfrm>
            <a:off x="885302" y="2590800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A312CCCE-0B22-C601-9B90-E848FF92531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4683C441-96D0-CEAF-AD87-CECC78557FDE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E351977-BEE0-B6A5-9D4B-4B740C96807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34549BD6-9770-0F14-3352-F55522B6B9F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2115A53A-DDAC-035D-6225-66192CACA75F}"/>
              </a:ext>
            </a:extLst>
          </p:cNvPr>
          <p:cNvGrpSpPr/>
          <p:nvPr/>
        </p:nvGrpSpPr>
        <p:grpSpPr>
          <a:xfrm>
            <a:off x="7255006" y="2590800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C7AAC422-F0B7-5F92-2772-19745D5391E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08AC5322-9C4B-C249-691F-3B7BD0782FE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96FD0267-7F3E-36A5-B977-F989A88A6B5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8C9305-1C63-1E2F-A478-1941F12A4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DCA96D5-E88C-1069-9A03-E6B228E5A323}"/>
              </a:ext>
            </a:extLst>
          </p:cNvPr>
          <p:cNvSpPr txBox="1"/>
          <p:nvPr/>
        </p:nvSpPr>
        <p:spPr>
          <a:xfrm>
            <a:off x="1562534" y="5324902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CB520-C6EE-F9D4-7602-CFECB838F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BF6F2C-DEC8-FBEE-4453-2587CAF654D5}"/>
              </a:ext>
            </a:extLst>
          </p:cNvPr>
          <p:cNvSpPr txBox="1"/>
          <p:nvPr/>
        </p:nvSpPr>
        <p:spPr>
          <a:xfrm>
            <a:off x="443083" y="242228"/>
            <a:ext cx="345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CA0D32A-5457-A52E-B3B8-7B004D16A9BB}"/>
              </a:ext>
            </a:extLst>
          </p:cNvPr>
          <p:cNvGrpSpPr/>
          <p:nvPr/>
        </p:nvGrpSpPr>
        <p:grpSpPr>
          <a:xfrm>
            <a:off x="6467138" y="687349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478FE59E-717F-8E20-9E41-1E7484F53F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8EF6EF69-CC5B-05A8-2590-744BD69CC8A2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5DC1E30-36AA-5124-32E3-4BE899AFAFB3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454F926-CE78-E3C9-0657-4C1FB28A9B25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A65E330-BC7B-3D16-DB28-ED7FDBC261F4}"/>
              </a:ext>
            </a:extLst>
          </p:cNvPr>
          <p:cNvGrpSpPr/>
          <p:nvPr/>
        </p:nvGrpSpPr>
        <p:grpSpPr>
          <a:xfrm>
            <a:off x="6551127" y="3746411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C7EAE86-6FBE-7DC1-55FA-A6902A1A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8E6A2AF4-76AD-2A54-2CDA-20F6BEB36809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848C693C-EA4D-947E-C6F0-240D58B42240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80ADF16F-7492-E030-F4B9-33056F3E4EF7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/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/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C232B75B-3644-0D38-4DED-77AAA572F5BB}"/>
              </a:ext>
            </a:extLst>
          </p:cNvPr>
          <p:cNvGrpSpPr/>
          <p:nvPr/>
        </p:nvGrpSpPr>
        <p:grpSpPr>
          <a:xfrm>
            <a:off x="6362737" y="424362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971BB560-C5D9-C4D0-0B51-F3D45B881C8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873D79CB-5A58-C871-C58E-DDDE1572389D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90A64F98-A115-E76C-66F3-82A32FC6EFC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7AB03F06-948F-3797-D9F2-FB259B1A48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67733B6-F680-0A0F-985B-796823CC3E84}"/>
              </a:ext>
            </a:extLst>
          </p:cNvPr>
          <p:cNvGrpSpPr/>
          <p:nvPr/>
        </p:nvGrpSpPr>
        <p:grpSpPr>
          <a:xfrm>
            <a:off x="6416525" y="3573483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4979AE52-BE9F-A29E-9737-74AB25C4A15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DF927CAD-4F89-0246-E8D6-B188D20021B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D9FB23C8-371E-E611-CD74-E869F8C6F67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85BDD9F4-84F5-FDA2-6960-FB021C177A4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8BA569F-079B-30F7-1EA4-FC9E4EC450FD}"/>
              </a:ext>
            </a:extLst>
          </p:cNvPr>
          <p:cNvSpPr txBox="1"/>
          <p:nvPr/>
        </p:nvSpPr>
        <p:spPr>
          <a:xfrm>
            <a:off x="1956922" y="3068990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/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/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339AE96-32A5-28C7-D4CE-28058B48726F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5400000">
            <a:off x="3787975" y="1376230"/>
            <a:ext cx="1316844" cy="2068677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743EC54-B501-BEE7-2D89-3F03D8B934AF}"/>
              </a:ext>
            </a:extLst>
          </p:cNvPr>
          <p:cNvCxnSpPr>
            <a:cxnSpLocks/>
            <a:stCxn id="2" idx="0"/>
            <a:endCxn id="56" idx="2"/>
          </p:cNvCxnSpPr>
          <p:nvPr/>
        </p:nvCxnSpPr>
        <p:spPr>
          <a:xfrm rot="16200000" flipV="1">
            <a:off x="4023564" y="2857595"/>
            <a:ext cx="763651" cy="198666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A4D3F817-EF1A-36D2-95D8-FAFDD905EFBA}"/>
              </a:ext>
            </a:extLst>
          </p:cNvPr>
          <p:cNvCxnSpPr>
            <a:cxnSpLocks/>
            <a:stCxn id="57" idx="0"/>
            <a:endCxn id="47" idx="1"/>
          </p:cNvCxnSpPr>
          <p:nvPr/>
        </p:nvCxnSpPr>
        <p:spPr>
          <a:xfrm rot="16200000" flipH="1">
            <a:off x="5713165" y="851199"/>
            <a:ext cx="417141" cy="882002"/>
          </a:xfrm>
          <a:prstGeom prst="bentConnector4">
            <a:avLst>
              <a:gd name="adj1" fmla="val -54802"/>
              <a:gd name="adj2" fmla="val 89528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51BDD62-51AE-F7B8-9013-FC80AD304BF2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5400000" flipH="1" flipV="1">
            <a:off x="5781934" y="4266677"/>
            <a:ext cx="251375" cy="1017805"/>
          </a:xfrm>
          <a:prstGeom prst="bentConnector4">
            <a:avLst>
              <a:gd name="adj1" fmla="val -90940"/>
              <a:gd name="adj2" fmla="val 84254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73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2FBD6-E82B-40E2-0FFA-67AE3C60A90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METRICS TO EVALUATE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27D77D-1F52-3431-483A-80F4ED33C5BC}"/>
              </a:ext>
            </a:extLst>
          </p:cNvPr>
          <p:cNvSpPr txBox="1"/>
          <p:nvPr/>
        </p:nvSpPr>
        <p:spPr>
          <a:xfrm>
            <a:off x="1861075" y="310973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 e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Rmis</a:t>
            </a:r>
            <a:r>
              <a:rPr lang="en-US" sz="2000" b="1" spc="600" noProof="0" dirty="0">
                <a:solidFill>
                  <a:srgbClr val="F4F3EE"/>
                </a:solidFill>
              </a:rPr>
              <a:t> al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variare</a:t>
            </a:r>
            <a:r>
              <a:rPr lang="en-US" sz="2000" b="1" spc="600" noProof="0" dirty="0">
                <a:solidFill>
                  <a:srgbClr val="F4F3EE"/>
                </a:solidFill>
              </a:rPr>
              <a:t> di theta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/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𝑚𝑖𝑠𝑚𝑎𝑡𝑐h𝑒𝑑𝑏𝑖𝑡𝑠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𝑡𝑜𝑡𝑎𝑙𝑘𝑒𝑦𝑙𝑒𝑛𝑔𝑡h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F9A2E-15F8-AF85-F698-43525D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30A4CF-31DD-1FFF-5EFF-5EEDC4839B62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76D21F-1841-FC91-84FE-2608651A4BBD}"/>
              </a:ext>
            </a:extLst>
          </p:cNvPr>
          <p:cNvSpPr txBox="1"/>
          <p:nvPr/>
        </p:nvSpPr>
        <p:spPr>
          <a:xfrm>
            <a:off x="2931459" y="1903313"/>
            <a:ext cx="6185646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42841"/>
            <a:ext cx="7620000" cy="407203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9F7D2AD-8E8E-F21A-7F7A-01A90435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287" y="3911018"/>
            <a:ext cx="7172325" cy="383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F9D1A-6E46-F814-D636-BAB524584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C3E7AF2-F7AD-4557-9F6B-F142F9CB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58" y="-552450"/>
            <a:ext cx="7931884" cy="42387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ED4A5EE-4FA2-C2E9-232D-9C5A6AD7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2619294"/>
            <a:ext cx="7931884" cy="42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3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99A9-C507-734B-9495-5E140802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383918-0880-4A70-C995-E243FED2F57B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9AD39-AD20-65CF-B858-893C6D767E56}"/>
              </a:ext>
            </a:extLst>
          </p:cNvPr>
          <p:cNvSpPr txBox="1"/>
          <p:nvPr/>
        </p:nvSpPr>
        <p:spPr>
          <a:xfrm>
            <a:off x="2931459" y="1903313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C57A8-1D08-FED9-1250-FEF65320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04FBCA0-6920-C075-F1BB-FEC8FA2C7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-628651"/>
            <a:ext cx="8039100" cy="429600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8EFFA03-C570-6E52-9B12-F6E4C74A2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800204"/>
            <a:ext cx="8039100" cy="429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7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EA295-54B5-11D6-F7F3-E5CC682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F6B094-7751-70AA-5F0E-83BB78AACEEC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C2EA0D-6A91-03F0-FFF3-999C5996FF39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57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3F3C1-5C51-5D0E-2CCD-A1756B68F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F7241E1-C9B8-700D-84FD-6155B6B78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-415517"/>
            <a:ext cx="7515225" cy="4016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B35834-93CA-40D8-DE66-07792771D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24" y="3229281"/>
            <a:ext cx="7610475" cy="4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E4E8-3FCF-BC1F-2301-7F4D67D0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C79545-482E-1509-0078-6A514D1DC318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638CD-D646-B6DB-9838-42353AEEF000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, 15)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7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21AC0-8BD6-88D2-B515-A4274862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726A4BB-BC56-0AB2-D5A7-1884C735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-381000"/>
            <a:ext cx="9143924" cy="48864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3BF394-AEC2-0BB6-781A-498B3EC0B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610" y="2727076"/>
            <a:ext cx="8740564" cy="467085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91E73A-5427-6999-70A7-A4F45B29876E}"/>
              </a:ext>
            </a:extLst>
          </p:cNvPr>
          <p:cNvSpPr txBox="1"/>
          <p:nvPr/>
        </p:nvSpPr>
        <p:spPr>
          <a:xfrm>
            <a:off x="8213936" y="5062504"/>
            <a:ext cx="664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 err="1">
                <a:solidFill>
                  <a:srgbClr val="F4F3EE"/>
                </a:solidFill>
              </a:rPr>
              <a:t>Spiegare</a:t>
            </a:r>
            <a:r>
              <a:rPr lang="en-US" sz="1400" b="1" spc="600" noProof="0" dirty="0">
                <a:solidFill>
                  <a:srgbClr val="F4F3EE"/>
                </a:solidFill>
              </a:rPr>
              <a:t> a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cosa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sono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dovuti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gli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errori</a:t>
            </a:r>
            <a:r>
              <a:rPr lang="en-US" sz="1400" b="1" spc="600" noProof="0" dirty="0">
                <a:solidFill>
                  <a:srgbClr val="F4F3EE"/>
                </a:solidFill>
              </a:rPr>
              <a:t> in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questo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caso</a:t>
            </a:r>
            <a:r>
              <a:rPr lang="en-US" sz="1400" b="1" spc="600" dirty="0">
                <a:solidFill>
                  <a:srgbClr val="F4F3EE"/>
                </a:solidFill>
              </a:rPr>
              <a:t>… Il </a:t>
            </a:r>
            <a:r>
              <a:rPr lang="en-US" sz="1400" b="1" spc="600" dirty="0" err="1">
                <a:solidFill>
                  <a:srgbClr val="F4F3EE"/>
                </a:solidFill>
              </a:rPr>
              <a:t>fatto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che</a:t>
            </a:r>
            <a:r>
              <a:rPr lang="en-US" sz="1400" b="1" spc="600" dirty="0">
                <a:solidFill>
                  <a:srgbClr val="F4F3EE"/>
                </a:solidFill>
              </a:rPr>
              <a:t> se </a:t>
            </a:r>
            <a:r>
              <a:rPr lang="en-US" sz="1400" b="1" spc="600" dirty="0" err="1">
                <a:solidFill>
                  <a:srgbClr val="F4F3EE"/>
                </a:solidFill>
              </a:rPr>
              <a:t>misuro</a:t>
            </a:r>
            <a:r>
              <a:rPr lang="en-US" sz="1400" b="1" spc="600" dirty="0">
                <a:solidFill>
                  <a:srgbClr val="F4F3EE"/>
                </a:solidFill>
              </a:rPr>
              <a:t> in base W e ho 01 o 10 </a:t>
            </a:r>
            <a:r>
              <a:rPr lang="en-US" sz="1400" b="1" spc="600" dirty="0" err="1">
                <a:solidFill>
                  <a:srgbClr val="F4F3EE"/>
                </a:solidFill>
              </a:rPr>
              <a:t>allora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posso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ottenere</a:t>
            </a:r>
            <a:r>
              <a:rPr lang="en-US" sz="1400" b="1" spc="600" dirty="0">
                <a:solidFill>
                  <a:srgbClr val="F4F3EE"/>
                </a:solidFill>
              </a:rPr>
              <a:t> tutti </a:t>
            </a:r>
            <a:r>
              <a:rPr lang="en-US" sz="1400" b="1" spc="600" dirty="0" err="1">
                <a:solidFill>
                  <a:srgbClr val="F4F3EE"/>
                </a:solidFill>
              </a:rPr>
              <a:t>gli</a:t>
            </a:r>
            <a:r>
              <a:rPr lang="en-US" sz="1400" b="1" spc="600" dirty="0">
                <a:solidFill>
                  <a:srgbClr val="F4F3EE"/>
                </a:solidFill>
              </a:rPr>
              <a:t> outcome con diverse </a:t>
            </a:r>
            <a:r>
              <a:rPr lang="en-US" sz="1400" b="1" spc="600" dirty="0" err="1">
                <a:solidFill>
                  <a:srgbClr val="F4F3EE"/>
                </a:solidFill>
              </a:rPr>
              <a:t>probabilità</a:t>
            </a:r>
            <a:endParaRPr lang="en-US" sz="14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680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32CE1-18C4-C494-13D1-032D1668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14FFB1-D715-62A6-F850-4AF31FB390C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3487B51-E56E-3DA7-C337-46D2DD92CB9D}"/>
              </a:ext>
            </a:extLst>
          </p:cNvPr>
          <p:cNvSpPr txBox="1"/>
          <p:nvPr/>
        </p:nvSpPr>
        <p:spPr>
          <a:xfrm>
            <a:off x="3335456" y="21949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02011D-5A39-F269-7AA8-618DF74EFD0B}"/>
                  </a:ext>
                </a:extLst>
              </p:cNvPr>
              <p:cNvSpPr txBox="1"/>
              <p:nvPr/>
            </p:nvSpPr>
            <p:spPr>
              <a:xfrm>
                <a:off x="-889736" y="3955197"/>
                <a:ext cx="100281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502011D-5A39-F269-7AA8-618DF74E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9736" y="3955197"/>
                <a:ext cx="10028119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B4C2B19-16FC-97A4-46C3-CE72F3DA075E}"/>
                  </a:ext>
                </a:extLst>
              </p:cNvPr>
              <p:cNvSpPr txBox="1"/>
              <p:nvPr/>
            </p:nvSpPr>
            <p:spPr>
              <a:xfrm>
                <a:off x="4425214" y="436721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01⟩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B4C2B19-16FC-97A4-46C3-CE72F3DA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14" y="4367214"/>
                <a:ext cx="1394561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89B4400-FD72-5A17-CA7E-D84CA17DD5AF}"/>
                  </a:ext>
                </a:extLst>
              </p:cNvPr>
              <p:cNvSpPr txBox="1"/>
              <p:nvPr/>
            </p:nvSpPr>
            <p:spPr>
              <a:xfrm>
                <a:off x="4425213" y="476732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10⟩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89B4400-FD72-5A17-CA7E-D84CA17DD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213" y="4767324"/>
                <a:ext cx="139456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C50DA1F-D0DE-2FFB-C00B-2D46708C782A}"/>
                  </a:ext>
                </a:extLst>
              </p:cNvPr>
              <p:cNvSpPr txBox="1"/>
              <p:nvPr/>
            </p:nvSpPr>
            <p:spPr>
              <a:xfrm>
                <a:off x="5398718" y="444497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C50DA1F-D0DE-2FFB-C00B-2D46708C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18" y="4444973"/>
                <a:ext cx="1394561" cy="668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76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0718D-7E7D-7A7F-3147-03883086F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0C8BD4-DCE3-111C-BEC0-E8959A2468D0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7E0711-BE36-2E51-AA07-FBF29D2F53CA}"/>
              </a:ext>
            </a:extLst>
          </p:cNvPr>
          <p:cNvSpPr txBox="1"/>
          <p:nvPr/>
        </p:nvSpPr>
        <p:spPr>
          <a:xfrm>
            <a:off x="3335456" y="21949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METTERE LIN KCHE CI SONO NELLE NOTES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44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8F82-540D-92E1-8EE5-4E195AE4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BA52FA-6786-9C5D-6B2E-2D5B4A3268B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235E74-CB72-FA2F-B0DD-2D9B816501CA}"/>
              </a:ext>
            </a:extLst>
          </p:cNvPr>
          <p:cNvSpPr txBox="1"/>
          <p:nvPr/>
        </p:nvSpPr>
        <p:spPr>
          <a:xfrm>
            <a:off x="3003761" y="2284565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1" name="Immagine 10" descr="Immagine che contiene oggetti in metallo, lucchetto/serratura&#10;&#10;Descrizione generata automaticamente">
            <a:extLst>
              <a:ext uri="{FF2B5EF4-FFF2-40B4-BE49-F238E27FC236}">
                <a16:creationId xmlns:a16="http://schemas.microsoft.com/office/drawing/2014/main" id="{A2AFBA10-8C30-F97C-9BDE-9B8D82CE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1" y="1072890"/>
            <a:ext cx="2021765" cy="20217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D6156-7FB5-089A-91A3-DB759FD580A7}"/>
              </a:ext>
            </a:extLst>
          </p:cNvPr>
          <p:cNvSpPr txBox="1"/>
          <p:nvPr/>
        </p:nvSpPr>
        <p:spPr>
          <a:xfrm>
            <a:off x="-939589" y="312105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INSECURE CHANNEL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E9E11C-9591-81C0-9AD4-F118FF4FF5D0}"/>
              </a:ext>
            </a:extLst>
          </p:cNvPr>
          <p:cNvSpPr txBox="1"/>
          <p:nvPr/>
        </p:nvSpPr>
        <p:spPr>
          <a:xfrm>
            <a:off x="460586" y="5595737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EXCHANGE SECRET KEY ALICE AND BOB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5" name="Immagine 14" descr="Immagine che contiene clipart, Elementi grafici, design, illustrazione&#10;&#10;Descrizione generata automaticamente">
            <a:extLst>
              <a:ext uri="{FF2B5EF4-FFF2-40B4-BE49-F238E27FC236}">
                <a16:creationId xmlns:a16="http://schemas.microsoft.com/office/drawing/2014/main" id="{2ACF0F78-56B4-8CB4-3DD4-40BD9467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98" y="1214409"/>
            <a:ext cx="1510081" cy="1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/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/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/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/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/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/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802466" y="6188583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BCB8B1"/>
                </a:solidFill>
              </a:rPr>
              <a:t>0-indexed as in the Python code to avoid confusion between slides and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206D11-6B75-AE2A-A50F-ADD5EDBF75A2}"/>
              </a:ext>
            </a:extLst>
          </p:cNvPr>
          <p:cNvSpPr txBox="1"/>
          <p:nvPr/>
        </p:nvSpPr>
        <p:spPr>
          <a:xfrm>
            <a:off x="2092425" y="1289351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ALICE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410225" y="4187611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CHSH </a:t>
            </a:r>
            <a:r>
              <a:rPr lang="en-US" sz="1600" spc="600" noProof="0" dirty="0">
                <a:solidFill>
                  <a:srgbClr val="F4F3EE"/>
                </a:solidFill>
              </a:rPr>
              <a:t>CORRELATION VALUE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1474B86-3CD9-2529-29FE-981563E88538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DETAILS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17784-4702-D937-6348-A42114CAC421}"/>
              </a:ext>
            </a:extLst>
          </p:cNvPr>
          <p:cNvSpPr txBox="1"/>
          <p:nvPr/>
        </p:nvSpPr>
        <p:spPr>
          <a:xfrm>
            <a:off x="3851166" y="2186639"/>
            <a:ext cx="41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OBSERVABLES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21C9147-5B26-945F-B4D4-02B0D1A570B7}"/>
              </a:ext>
            </a:extLst>
          </p:cNvPr>
          <p:cNvGrpSpPr/>
          <p:nvPr/>
        </p:nvGrpSpPr>
        <p:grpSpPr>
          <a:xfrm>
            <a:off x="2082149" y="1132075"/>
            <a:ext cx="2122843" cy="2621927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6B4D371F-5694-36DC-DC80-5987711F0F15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ED649A36-13ED-7A57-4E3C-6C7B5B5F842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FC677E04-9D00-9C58-DAC7-A75611D44DA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735BDDEE-A1E8-D9C9-2999-8B8F46A741A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A5E2B13-77D5-624E-155B-96D887695BB4}"/>
              </a:ext>
            </a:extLst>
          </p:cNvPr>
          <p:cNvSpPr txBox="1"/>
          <p:nvPr/>
        </p:nvSpPr>
        <p:spPr>
          <a:xfrm>
            <a:off x="7615500" y="1094603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BOB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CF7AF0F-307A-0B2C-C82E-02FCAC38A4B0}"/>
              </a:ext>
            </a:extLst>
          </p:cNvPr>
          <p:cNvGrpSpPr/>
          <p:nvPr/>
        </p:nvGrpSpPr>
        <p:grpSpPr>
          <a:xfrm>
            <a:off x="7305367" y="1051759"/>
            <a:ext cx="2122845" cy="2621171"/>
            <a:chOff x="2845150" y="4439485"/>
            <a:chExt cx="6027572" cy="1467994"/>
          </a:xfrm>
        </p:grpSpPr>
        <p:sp>
          <p:nvSpPr>
            <p:cNvPr id="26" name="Parentesi quadra aperta 25">
              <a:extLst>
                <a:ext uri="{FF2B5EF4-FFF2-40B4-BE49-F238E27FC236}">
                  <a16:creationId xmlns:a16="http://schemas.microsoft.com/office/drawing/2014/main" id="{4C3E2B0E-0954-7350-1777-F4D2755CE51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96758E62-887D-F029-DE9E-F0A83E780305}"/>
                </a:ext>
              </a:extLst>
            </p:cNvPr>
            <p:cNvSpPr/>
            <p:nvPr/>
          </p:nvSpPr>
          <p:spPr>
            <a:xfrm flipH="1">
              <a:off x="8595357" y="4439940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7A5B66B-5392-7FA6-AD24-B583849D4BF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6981B55-0492-20A5-DFD8-396617982C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4631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1DF60B6-98F8-C6E7-877B-FE897140690F}"/>
              </a:ext>
            </a:extLst>
          </p:cNvPr>
          <p:cNvSpPr txBox="1"/>
          <p:nvPr/>
        </p:nvSpPr>
        <p:spPr>
          <a:xfrm>
            <a:off x="-4116554" y="1551948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THE STATE ?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C4F4-5593-1E30-BFF9-34FD45A5F152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2000" spc="600" noProof="0" dirty="0">
                <a:solidFill>
                  <a:srgbClr val="F4F3EE"/>
                </a:solidFill>
              </a:rPr>
              <a:t> TO ANALYZE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B4075-9B85-D932-9EC8-851B830EE8D2}"/>
              </a:ext>
            </a:extLst>
          </p:cNvPr>
          <p:cNvSpPr txBox="1"/>
          <p:nvPr/>
        </p:nvSpPr>
        <p:spPr>
          <a:xfrm>
            <a:off x="1252530" y="1848313"/>
            <a:ext cx="4633135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Ideal Conditions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Channel Errors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C01D6-7CD5-F379-C428-2A72AD5F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9B606-8080-583B-E624-9B58AFC41F71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FAF5759-D5A9-0AD1-9542-6DE25436E7EB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9DE311-D038-AC15-512A-2292DA959FCB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05B521A7-80CC-DFAE-E73E-DB6B95F4DB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039C850-8C64-781A-3FE8-846F14954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3A4BF1-A421-22ED-E8EF-6FCB609FE6B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C53E998-582B-9C6B-A974-EC81261322C3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4A09DB-B606-D5D0-50AA-4454D59B2710}"/>
              </a:ext>
            </a:extLst>
          </p:cNvPr>
          <p:cNvSpPr txBox="1"/>
          <p:nvPr/>
        </p:nvSpPr>
        <p:spPr>
          <a:xfrm>
            <a:off x="-1766834" y="548442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THAT is a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state if we put w(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parameter) equals to: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DDB7EAD3-3541-51CA-7F35-65558201430C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D5C4E7F-AFD0-6585-E797-0AB11A42F29E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7078C50-41DB-7F8F-6907-F8482F11A3E0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592BC7A-06B4-286F-3A69-4ADEED0D7E35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114C0469-62DE-5C4B-97E6-A255EA057758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1DCDD57-804C-94AB-B4C1-5C66ECB46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7F5F07A4-0445-EF37-5273-4119C1FC1A21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361061D-EBA3-88D1-8571-8ADFE9E3B27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77B80B0-579F-6203-5773-840DE09263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BA361EAF-A0B3-5680-55EE-B92910872016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77E061E-9331-6514-979A-6D0B277618C6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BDBAC6A6-E8AC-AE4D-4E0E-55C47FB1BCBF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13BFB21-C78B-0C33-0CF7-2590DE1EA099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1CBAA205-D71F-EAE6-8FE4-3C63C2B99E7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7FD82627-9ED5-9EE2-85CF-3B75286D116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5E18009A-A072-BCEF-C811-03542F692607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51D4319C-0C51-CBC8-A4A5-758B35686A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F88A5788-693B-E9F5-3115-7953034D31E6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B05BFA79-DF81-6F6D-9374-51872C2592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B815ACD0-A191-CE4C-AB60-AC31D895B431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7B8009E0-7850-1F4D-4216-1B48C37FD6F2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D279B7EC-4511-ABAF-BCB3-E7970ED9BF7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AD6BF0EF-F268-2A2B-6B66-93BD851C8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C878B1EE-7430-A81E-1EBE-C8F19DF1D944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B06BC650-730F-9EDD-9B34-C7B7B747655F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8C5D021-CD3B-2FE9-6F3B-26B18CC757D0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63926738-0643-3363-E202-E6BA3DA35BA0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0D7AC99-A715-6A5B-A2BC-B22D9135DD7B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8FDBB53E-3A89-1370-505C-D5AAC64D34D0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2A091C4E-2300-7ABD-9525-92F048CE2E5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F8CCE1E0-850C-3E73-CFFF-7D83898F3F11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19C0795D-126E-5D1D-4ACE-4345FDE36B37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B4833126-F9A2-A5B9-B957-51C99D19674D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9DD55457-1F66-1DAB-9668-5E032BF780F4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CF6557C-FF45-BA38-C006-C678A148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37C9135C-0D34-C3A5-B58B-D303916A02C5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057B495-3522-C04B-9265-E4F74F3576F5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34FA2298-507C-4325-B87E-23308E76D90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9D723470-8C3D-A71B-F97A-1FCE9F1D5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E30B4678-B8A3-E5A2-7B80-D5B6291011B0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6804D334-76F6-4FE2-E41C-14E07BFF65DC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55EF8A15-368A-1D06-29FE-6D67511BBF10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463C261B-34DC-9186-3CE9-DBB14490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/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/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54F2023-A8AA-EE4D-5B5D-D0FACD4EF552}"/>
              </a:ext>
            </a:extLst>
          </p:cNvPr>
          <p:cNvSpPr txBox="1"/>
          <p:nvPr/>
        </p:nvSpPr>
        <p:spPr>
          <a:xfrm>
            <a:off x="4353062" y="561443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Furthermore to obtain the fidelity from the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 it is sufficient to: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/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6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6F006-8950-2ECD-A013-25775B08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474B44-31BD-2774-5E68-C746823DA3F0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93E6C4B-933F-37B6-5148-88601AE132F2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61969672-5FDF-383C-FE08-7BC1C2877339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1E9E3988-929D-FABB-A627-5D1169766B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6A2DC53-0DBE-2E5C-9018-E0964FFEAD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6AA1ED-FDE3-229B-A8BC-121A1EA067A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0ED330-F4AB-84D3-2D8E-BD2E451C4A0D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o 53">
            <a:extLst>
              <a:ext uri="{FF2B5EF4-FFF2-40B4-BE49-F238E27FC236}">
                <a16:creationId xmlns:a16="http://schemas.microsoft.com/office/drawing/2014/main" id="{521AD0FB-947A-8FA6-1142-4350FB9B0AD4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DA86B57-CF06-035D-07F0-EFD8341021AA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7DEF3EA-103B-3C36-1773-D157E33C8749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764DABC-3176-69DF-E95F-45B88084411F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42280A38-97F2-FF84-AB1B-5DB3F79E4209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E4D0607-1448-8BA7-EDE1-5CAE435E3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E163851-C10E-579E-E4B7-CF739B307182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284A9894-5923-851D-BF2D-B7D3038BE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2502560F-9DC3-9EC3-A64A-686886982C6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53BF29F1-3813-79C7-1459-DBC8664961A0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A39A4FE-64D1-68B9-DD5E-51BCF9F704F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D7061661-9DC6-22B7-2574-338C11F04B14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9F04FCD-4C99-5A02-67B0-3EA43D859F14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B70DC141-08F1-51EC-24B0-2808F8BACCF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66D9CF4A-DAEA-5583-6C95-7B99C5E87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1266CEBE-53B9-28BC-C151-300C5E7E7D3A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8C66AA4B-4F01-5B25-691D-7923D7DCF60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B5CBD6BD-C13F-DB85-1C88-6B0A2BCA5EC9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D0528FD7-3FD6-F7CC-1355-EC4E1EB3C47C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779AB21B-D21B-A3F1-DF49-EE8A90902B73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46699A9D-9A26-6018-0389-06BC04038448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F5E87AEA-8B79-1E80-84F3-75A1DD3AE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6A6577C-690E-8EC4-922A-5BD0B786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7F525A5B-7DDC-10CD-860B-52552F8EA5C3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2B1C935-8882-BF35-77E1-406A21A6DF29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78086663-ADA9-0A78-6C0E-C2DA3C2ACEE1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5B0BA02-8EDE-F499-A7A7-B9D0D6648286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3DCFBF0-33D6-F415-99FC-B2CA329EA015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38BA910-BA8C-A1AD-EA46-2CAC3508F607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1DCFB257-E1AF-F21F-3578-DEAAFF25DB0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5CFBBDA-B2B5-3D80-587B-8C79AEDD7CF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DB0B67E9-BBA9-01BE-4075-46358121BA05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A157EC4D-C789-7866-7A1A-6922F6ED29F0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B115797B-21C3-640D-7CF6-A9E691991BB7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062AD9B-5213-05FA-1D9A-B903EC8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F389CAC2-930B-DC70-C763-973ED6837EA7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B818EE21-C334-4544-D5F5-86FCD9FEBFFF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A0688A2F-D32B-063C-2584-805EF13766E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C26FBAE0-552F-A1F7-8AC6-DB5C6E80B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C8966BD7-1A96-7BBE-095D-1F375294385B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AD8E67DE-EB32-F536-AAF2-241D629D83F9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E3C3B75E-8BB8-B09A-0650-2AD46D3ABF8A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F6122AC2-234F-6EFC-F891-580DA81CA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B237BF7-997A-09D5-0811-839E9A799FC4}"/>
              </a:ext>
            </a:extLst>
          </p:cNvPr>
          <p:cNvCxnSpPr>
            <a:cxnSpLocks/>
          </p:cNvCxnSpPr>
          <p:nvPr/>
        </p:nvCxnSpPr>
        <p:spPr>
          <a:xfrm flipV="1">
            <a:off x="3450010" y="1470212"/>
            <a:ext cx="0" cy="3530413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/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1F3D89B-715B-F898-A7B1-E82C6532BA9F}"/>
              </a:ext>
            </a:extLst>
          </p:cNvPr>
          <p:cNvSpPr txBox="1"/>
          <p:nvPr/>
        </p:nvSpPr>
        <p:spPr>
          <a:xfrm>
            <a:off x="5058021" y="529489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Measurement probabilities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/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/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5A7C6-97A8-63A1-DE8C-B5781387D928}"/>
              </a:ext>
            </a:extLst>
          </p:cNvPr>
          <p:cNvSpPr txBox="1"/>
          <p:nvPr/>
        </p:nvSpPr>
        <p:spPr>
          <a:xfrm>
            <a:off x="3276625" y="108109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ideal case, it is sufficient to put theta = 180° = \pi and the circuit simplifies to (after the measure of </a:t>
            </a:r>
            <a:r>
              <a:rPr lang="en-US" sz="2000" b="1" spc="300" noProof="0" dirty="0" err="1">
                <a:solidFill>
                  <a:srgbClr val="F4F3EE"/>
                </a:solidFill>
              </a:rPr>
              <a:t>alice</a:t>
            </a:r>
            <a:r>
              <a:rPr lang="en-US" sz="2000" b="1" spc="300" noProof="0" dirty="0">
                <a:solidFill>
                  <a:srgbClr val="F4F3EE"/>
                </a:solidFill>
              </a:rPr>
              <a:t> qubit)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BFBC88-62B7-118E-08DD-20449E2A802F}"/>
              </a:ext>
            </a:extLst>
          </p:cNvPr>
          <p:cNvCxnSpPr>
            <a:cxnSpLocks/>
          </p:cNvCxnSpPr>
          <p:nvPr/>
        </p:nvCxnSpPr>
        <p:spPr>
          <a:xfrm>
            <a:off x="1646144" y="2394137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892DF1F-7CDE-04B2-3AAB-7F0ECADCE906}"/>
              </a:ext>
            </a:extLst>
          </p:cNvPr>
          <p:cNvCxnSpPr>
            <a:cxnSpLocks/>
          </p:cNvCxnSpPr>
          <p:nvPr/>
        </p:nvCxnSpPr>
        <p:spPr>
          <a:xfrm>
            <a:off x="1646144" y="3460079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/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/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AD6E24C2-C886-B7CB-205A-76CC2733CFCE}"/>
              </a:ext>
            </a:extLst>
          </p:cNvPr>
          <p:cNvGrpSpPr/>
          <p:nvPr/>
        </p:nvGrpSpPr>
        <p:grpSpPr>
          <a:xfrm>
            <a:off x="2099373" y="3140250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A04D80B-82D2-366A-E680-BC1F6FB07E49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00AEED7-69E5-F909-BCFA-515214B4D862}"/>
              </a:ext>
            </a:extLst>
          </p:cNvPr>
          <p:cNvGrpSpPr/>
          <p:nvPr/>
        </p:nvGrpSpPr>
        <p:grpSpPr>
          <a:xfrm>
            <a:off x="3500515" y="2078881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BBEC394C-0A76-E00B-810D-36DC945E35A7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Ovale 79">
            <a:extLst>
              <a:ext uri="{FF2B5EF4-FFF2-40B4-BE49-F238E27FC236}">
                <a16:creationId xmlns:a16="http://schemas.microsoft.com/office/drawing/2014/main" id="{A5436F0B-E89F-CB42-441D-D208423A5516}"/>
              </a:ext>
            </a:extLst>
          </p:cNvPr>
          <p:cNvSpPr/>
          <p:nvPr/>
        </p:nvSpPr>
        <p:spPr>
          <a:xfrm>
            <a:off x="4999053" y="2315360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CDE7A40C-1225-C6EE-C398-C75CCC439F41}"/>
              </a:ext>
            </a:extLst>
          </p:cNvPr>
          <p:cNvCxnSpPr>
            <a:cxnSpLocks/>
          </p:cNvCxnSpPr>
          <p:nvPr/>
        </p:nvCxnSpPr>
        <p:spPr>
          <a:xfrm flipV="1">
            <a:off x="5076535" y="2422410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96AF455A-FA19-1649-6ACD-9353A8BD297A}"/>
              </a:ext>
            </a:extLst>
          </p:cNvPr>
          <p:cNvSpPr/>
          <p:nvPr/>
        </p:nvSpPr>
        <p:spPr>
          <a:xfrm>
            <a:off x="4853163" y="3234241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4551327-8184-9998-5D0C-5875E86C251E}"/>
              </a:ext>
            </a:extLst>
          </p:cNvPr>
          <p:cNvSpPr txBox="1"/>
          <p:nvPr/>
        </p:nvSpPr>
        <p:spPr>
          <a:xfrm>
            <a:off x="4664670" y="3111667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A98E4B6-C4F4-58D3-7C81-D32B049C39FE}"/>
              </a:ext>
            </a:extLst>
          </p:cNvPr>
          <p:cNvSpPr/>
          <p:nvPr/>
        </p:nvSpPr>
        <p:spPr>
          <a:xfrm>
            <a:off x="3205132" y="1854990"/>
            <a:ext cx="2614643" cy="2202579"/>
          </a:xfrm>
          <a:prstGeom prst="roundRect">
            <a:avLst>
              <a:gd name="adj" fmla="val 6597"/>
            </a:avLst>
          </a:prstGeom>
          <a:noFill/>
          <a:ln w="28575">
            <a:solidFill>
              <a:srgbClr val="E0AF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/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/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/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−|10⟩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1222</Words>
  <Application>Microsoft Office PowerPoint</Application>
  <PresentationFormat>Widescreen</PresentationFormat>
  <Paragraphs>258</Paragraphs>
  <Slides>39</Slides>
  <Notes>6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4" baseType="lpstr">
      <vt:lpstr>Aptos</vt:lpstr>
      <vt:lpstr>Arial</vt:lpstr>
      <vt:lpstr>Cambria Math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9</cp:revision>
  <dcterms:created xsi:type="dcterms:W3CDTF">2024-07-20T20:01:06Z</dcterms:created>
  <dcterms:modified xsi:type="dcterms:W3CDTF">2025-01-30T10:40:09Z</dcterms:modified>
</cp:coreProperties>
</file>