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6" r:id="rId2"/>
    <p:sldId id="287" r:id="rId3"/>
    <p:sldId id="555" r:id="rId4"/>
    <p:sldId id="532" r:id="rId5"/>
    <p:sldId id="533" r:id="rId6"/>
    <p:sldId id="539" r:id="rId7"/>
    <p:sldId id="540" r:id="rId8"/>
    <p:sldId id="310" r:id="rId9"/>
    <p:sldId id="566" r:id="rId10"/>
    <p:sldId id="542" r:id="rId11"/>
    <p:sldId id="567" r:id="rId12"/>
    <p:sldId id="551" r:id="rId13"/>
    <p:sldId id="307" r:id="rId14"/>
    <p:sldId id="537" r:id="rId15"/>
    <p:sldId id="549" r:id="rId16"/>
    <p:sldId id="315" r:id="rId17"/>
    <p:sldId id="561" r:id="rId18"/>
    <p:sldId id="553" r:id="rId19"/>
    <p:sldId id="293" r:id="rId20"/>
    <p:sldId id="520" r:id="rId21"/>
    <p:sldId id="519" r:id="rId22"/>
    <p:sldId id="521" r:id="rId23"/>
    <p:sldId id="558" r:id="rId24"/>
    <p:sldId id="526" r:id="rId25"/>
    <p:sldId id="559" r:id="rId26"/>
    <p:sldId id="570" r:id="rId27"/>
    <p:sldId id="546" r:id="rId28"/>
    <p:sldId id="528" r:id="rId29"/>
    <p:sldId id="529" r:id="rId30"/>
    <p:sldId id="560" r:id="rId31"/>
    <p:sldId id="547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11"/>
    <a:srgbClr val="E0AFA0"/>
    <a:srgbClr val="BCB8B1"/>
    <a:srgbClr val="F4F3EE"/>
    <a:srgbClr val="463F3A"/>
    <a:srgbClr val="8A817C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3" autoAdjust="0"/>
    <p:restoredTop sz="95884" autoAdjust="0"/>
  </p:normalViewPr>
  <p:slideViewPr>
    <p:cSldViewPr snapToGrid="0">
      <p:cViewPr>
        <p:scale>
          <a:sx n="100" d="100"/>
          <a:sy n="100" d="100"/>
        </p:scale>
        <p:origin x="18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D04D-EF92-4C76-B83B-385606B7E2D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2CDE7-AE26-41BE-81F1-CDE2C07D6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9279-0405-20A4-9D19-DB09BFF1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1D63F4D-ADB5-FE4F-292A-21271FCF1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43D2BD-5168-D27B-919E-D982727B4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FCEF68-3AF3-D433-B68D-02ABE39F1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13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ADD8C-06AA-DC33-6BF7-EABC032D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B29C58-24C9-BEA8-AE36-14F89A5DD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45BAF1-602B-958F-5741-40E7AB4D2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FC405-77F1-06A7-3B51-CF3358224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ACD3E-170E-A05E-AA4E-9F991B1B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6EA324-E988-B412-04DE-070A1AF76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FC918B4-CD73-DED7-D675-2191BDBF3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2C784-0E63-A697-3CD8-49DC65DE1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87BB-4791-B96E-ECD9-720BDC42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4BF8D07-AC9F-D6B2-85D2-C4782C63D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574BBA-470B-443F-6A76-15685A8C8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A68EE8-7635-A378-228E-3AB5026E6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97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AF0A-0555-7FE2-9F95-7FFA0515D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A943F1-E63F-0604-9995-CE167B055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5C3E0E-0415-D667-7D13-03E3E106D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128C4E-9C79-EB91-87B9-96B0964CFB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59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6136-9A58-3BFA-4BEF-537517908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55330E-3A32-7688-8713-C9797E326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323CDEE-AB10-87CC-92E5-9E9A4309A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4E46E8-914D-7ED3-2DBE-562BB6CC0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50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10.png"/><Relationship Id="rId7" Type="http://schemas.openxmlformats.org/officeDocument/2006/relationships/image" Target="../media/image1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7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7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9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3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0.png"/><Relationship Id="rId10" Type="http://schemas.openxmlformats.org/officeDocument/2006/relationships/image" Target="../media/image310.png"/><Relationship Id="rId4" Type="http://schemas.openxmlformats.org/officeDocument/2006/relationships/image" Target="../media/image41.png"/><Relationship Id="rId9" Type="http://schemas.openxmlformats.org/officeDocument/2006/relationships/image" Target="../media/image3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57788-99AD-21BB-B5C2-6FA55036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ECC753-4BAC-E7F4-BC02-814CA6BE23B6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1E1A44-A6A4-7FEB-097A-7536C6CEED5A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392D860-69E8-DE90-3DF7-109C900BB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E4A6346-34BC-A01B-9F12-045A79F9A9CF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0D41DCF-F9E6-2F13-DEDC-4DEBE2B94130}"/>
              </a:ext>
            </a:extLst>
          </p:cNvPr>
          <p:cNvGrpSpPr/>
          <p:nvPr/>
        </p:nvGrpSpPr>
        <p:grpSpPr>
          <a:xfrm>
            <a:off x="1643692" y="2575446"/>
            <a:ext cx="8904617" cy="932442"/>
            <a:chOff x="1643688" y="2144018"/>
            <a:chExt cx="8904617" cy="93244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E7C2771-12B7-6455-5C94-A60933DAFBC3}"/>
                </a:ext>
              </a:extLst>
            </p:cNvPr>
            <p:cNvSpPr txBox="1"/>
            <p:nvPr/>
          </p:nvSpPr>
          <p:spPr>
            <a:xfrm>
              <a:off x="1643688" y="239935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1C8EE79-737D-EA4E-24B9-67E865142841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21E5EFE-B307-13C4-552B-88007AF3E5CE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A85F2D2B-4640-1ED8-30EB-A7883BB7228E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2254B34-C788-9073-CFEE-2174CCD42F7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76FFA9-632C-1946-D9F1-21F0D926E4E1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8326117-84EA-9A34-3770-BA011BDD7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08AD09-6CF3-DE8B-E4EA-84C96CCA1D8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DAA2357-6C11-56AC-C130-EB0C11CAF7BE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3515AA-F47D-E993-5EA3-806F120FF823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66220E1-2C4A-855B-C8AB-A74DBFD2B24B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D07DAEE-E49C-2854-5C62-54169C6358B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8BF65C07-2882-6806-8735-A933A81C3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Immagine 3" descr="Immagine che contiene Elementi grafici, simbolo, cerchio, arte&#10;&#10;Descrizione generata automaticamente">
            <a:extLst>
              <a:ext uri="{FF2B5EF4-FFF2-40B4-BE49-F238E27FC236}">
                <a16:creationId xmlns:a16="http://schemas.microsoft.com/office/drawing/2014/main" id="{FEBFB0E4-7576-A8E1-129C-60DA3DCB0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7" y="1405757"/>
            <a:ext cx="866935" cy="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CF9F0-C06A-95C6-FE70-E8FCA375D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1C39E-AF48-E61A-6DAA-859B06461B16}"/>
              </a:ext>
            </a:extLst>
          </p:cNvPr>
          <p:cNvSpPr txBox="1"/>
          <p:nvPr/>
        </p:nvSpPr>
        <p:spPr>
          <a:xfrm>
            <a:off x="874312" y="2998113"/>
            <a:ext cx="6910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spc="300" noProof="0" dirty="0">
                <a:solidFill>
                  <a:srgbClr val="E0AFA0"/>
                </a:solidFill>
              </a:rPr>
              <a:t>3. </a:t>
            </a:r>
            <a:r>
              <a:rPr lang="en-US" sz="5000" spc="300" noProof="0" dirty="0">
                <a:solidFill>
                  <a:srgbClr val="F4F3EE"/>
                </a:solidFill>
              </a:rPr>
              <a:t>EAVESDROPPING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B4230D8-3B45-D94E-70C1-DEB7E288D6BF}"/>
              </a:ext>
            </a:extLst>
          </p:cNvPr>
          <p:cNvCxnSpPr>
            <a:cxnSpLocks/>
          </p:cNvCxnSpPr>
          <p:nvPr/>
        </p:nvCxnSpPr>
        <p:spPr>
          <a:xfrm flipH="1">
            <a:off x="1790700" y="3859887"/>
            <a:ext cx="10661276" cy="0"/>
          </a:xfrm>
          <a:prstGeom prst="line">
            <a:avLst/>
          </a:prstGeom>
          <a:ln w="38100" cap="rnd">
            <a:solidFill>
              <a:srgbClr val="E0AF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4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87972C-A502-1F86-7988-94F1DE548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64D5AD1-34E1-4691-4A73-2226CE011EAE}"/>
                  </a:ext>
                </a:extLst>
              </p:cNvPr>
              <p:cNvSpPr txBox="1"/>
              <p:nvPr/>
            </p:nvSpPr>
            <p:spPr>
              <a:xfrm>
                <a:off x="5608648" y="2152493"/>
                <a:ext cx="139456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t-IT" sz="1400" b="1" dirty="0">
                  <a:solidFill>
                    <a:srgbClr val="BCB8B1"/>
                  </a:solidFill>
                </a:endParaRPr>
              </a:p>
            </p:txBody>
          </p:sp>
        </mc:Choice>
        <mc:Fallback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64D5AD1-34E1-4691-4A73-2226CE01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48" y="2152493"/>
                <a:ext cx="1394561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9BBB64-71DA-0AE5-4A28-A34E6F37CEA2}"/>
              </a:ext>
            </a:extLst>
          </p:cNvPr>
          <p:cNvSpPr txBox="1"/>
          <p:nvPr/>
        </p:nvSpPr>
        <p:spPr>
          <a:xfrm>
            <a:off x="1768974" y="465958"/>
            <a:ext cx="86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rgbClr val="F4F3EE"/>
                </a:solidFill>
              </a:rPr>
              <a:t>IN THE </a:t>
            </a:r>
            <a:r>
              <a:rPr lang="en-US" sz="1600" b="1" spc="300" dirty="0">
                <a:solidFill>
                  <a:srgbClr val="E0AFA0"/>
                </a:solidFill>
              </a:rPr>
              <a:t>EAVESDROPPING</a:t>
            </a:r>
            <a:r>
              <a:rPr lang="en-US" sz="1600" spc="300" dirty="0">
                <a:solidFill>
                  <a:srgbClr val="F4F3EE"/>
                </a:solidFill>
              </a:rPr>
              <a:t> SCENARIO </a:t>
            </a:r>
            <a:r>
              <a:rPr lang="en-US" sz="1600" b="1" spc="300" dirty="0">
                <a:solidFill>
                  <a:srgbClr val="F4F3EE"/>
                </a:solidFill>
              </a:rPr>
              <a:t>EVE</a:t>
            </a:r>
            <a:r>
              <a:rPr lang="en-US" sz="1600" spc="300" dirty="0">
                <a:solidFill>
                  <a:srgbClr val="F4F3EE"/>
                </a:solidFill>
              </a:rPr>
              <a:t> TAKES CONTROL OF THE SITE-GENERATING ENTANGLED PHOTON PAIRS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479BEFF-9592-3AB7-9827-0644DB161FCD}"/>
              </a:ext>
            </a:extLst>
          </p:cNvPr>
          <p:cNvGrpSpPr/>
          <p:nvPr/>
        </p:nvGrpSpPr>
        <p:grpSpPr>
          <a:xfrm>
            <a:off x="6663368" y="1635466"/>
            <a:ext cx="4538347" cy="4710074"/>
            <a:chOff x="6768143" y="1635466"/>
            <a:chExt cx="4538347" cy="4710074"/>
          </a:xfrm>
        </p:grpSpPr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BABD1867-5483-642D-F6E7-BBE3F77930B3}"/>
                </a:ext>
              </a:extLst>
            </p:cNvPr>
            <p:cNvGrpSpPr/>
            <p:nvPr/>
          </p:nvGrpSpPr>
          <p:grpSpPr>
            <a:xfrm>
              <a:off x="6768145" y="4194011"/>
              <a:ext cx="4538345" cy="2151529"/>
              <a:chOff x="885302" y="2590800"/>
              <a:chExt cx="4538345" cy="2151529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B300CF8B-072F-291E-D2D1-AD85E385EFBF}"/>
                  </a:ext>
                </a:extLst>
              </p:cNvPr>
              <p:cNvGrpSpPr/>
              <p:nvPr/>
            </p:nvGrpSpPr>
            <p:grpSpPr>
              <a:xfrm>
                <a:off x="885302" y="2590800"/>
                <a:ext cx="4538345" cy="2151529"/>
                <a:chOff x="2845150" y="4438606"/>
                <a:chExt cx="6027566" cy="1468418"/>
              </a:xfrm>
            </p:grpSpPr>
            <p:sp>
              <p:nvSpPr>
                <p:cNvPr id="47" name="Parentesi quadra aperta 46">
                  <a:extLst>
                    <a:ext uri="{FF2B5EF4-FFF2-40B4-BE49-F238E27FC236}">
                      <a16:creationId xmlns:a16="http://schemas.microsoft.com/office/drawing/2014/main" id="{E1AE67B4-43F1-A5B5-00C7-3CDC619BFBA1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8" name="Parentesi quadra aperta 47">
                  <a:extLst>
                    <a:ext uri="{FF2B5EF4-FFF2-40B4-BE49-F238E27FC236}">
                      <a16:creationId xmlns:a16="http://schemas.microsoft.com/office/drawing/2014/main" id="{542EC12C-5777-B863-841A-867077B21AA2}"/>
                    </a:ext>
                  </a:extLst>
                </p:cNvPr>
                <p:cNvSpPr/>
                <p:nvPr/>
              </p:nvSpPr>
              <p:spPr>
                <a:xfrm flipH="1">
                  <a:off x="8595351" y="4438606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B87CDC0D-2BCD-CDAE-FEA5-C55074146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ttore diritto 49">
                  <a:extLst>
                    <a:ext uri="{FF2B5EF4-FFF2-40B4-BE49-F238E27FC236}">
                      <a16:creationId xmlns:a16="http://schemas.microsoft.com/office/drawing/2014/main" id="{9EA2F9C7-5B1F-2440-19D2-A655F56EB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20E095D3-53D3-8A73-3434-A547E914E7A8}"/>
                  </a:ext>
                </a:extLst>
              </p:cNvPr>
              <p:cNvGrpSpPr/>
              <p:nvPr/>
            </p:nvGrpSpPr>
            <p:grpSpPr>
              <a:xfrm>
                <a:off x="1043164" y="2814439"/>
                <a:ext cx="4222620" cy="1640732"/>
                <a:chOff x="989703" y="2814439"/>
                <a:chExt cx="4222620" cy="1640732"/>
              </a:xfrm>
            </p:grpSpPr>
            <p:grpSp>
              <p:nvGrpSpPr>
                <p:cNvPr id="45" name="Gruppo 44">
                  <a:extLst>
                    <a:ext uri="{FF2B5EF4-FFF2-40B4-BE49-F238E27FC236}">
                      <a16:creationId xmlns:a16="http://schemas.microsoft.com/office/drawing/2014/main" id="{9685395E-C533-FE53-CD96-3248257A7D21}"/>
                    </a:ext>
                  </a:extLst>
                </p:cNvPr>
                <p:cNvGrpSpPr/>
                <p:nvPr/>
              </p:nvGrpSpPr>
              <p:grpSpPr>
                <a:xfrm>
                  <a:off x="989703" y="2853787"/>
                  <a:ext cx="2709639" cy="1601384"/>
                  <a:chOff x="1276574" y="2853787"/>
                  <a:chExt cx="2709639" cy="1601384"/>
                </a:xfrm>
              </p:grpSpPr>
              <p:cxnSp>
                <p:nvCxnSpPr>
                  <p:cNvPr id="3" name="Connettore diritto 2">
                    <a:extLst>
                      <a:ext uri="{FF2B5EF4-FFF2-40B4-BE49-F238E27FC236}">
                        <a16:creationId xmlns:a16="http://schemas.microsoft.com/office/drawing/2014/main" id="{BA2370E7-FF13-365C-FF49-783DCC016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521" y="3075455"/>
                    <a:ext cx="1927692" cy="0"/>
                  </a:xfrm>
                  <a:prstGeom prst="line">
                    <a:avLst/>
                  </a:prstGeom>
                  <a:ln w="190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Connettore diritto 4">
                    <a:extLst>
                      <a:ext uri="{FF2B5EF4-FFF2-40B4-BE49-F238E27FC236}">
                        <a16:creationId xmlns:a16="http://schemas.microsoft.com/office/drawing/2014/main" id="{EE4F6E40-F45C-807E-B0D0-1A4E5BDF8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521" y="4141397"/>
                    <a:ext cx="1894354" cy="0"/>
                  </a:xfrm>
                  <a:prstGeom prst="line">
                    <a:avLst/>
                  </a:prstGeom>
                  <a:ln w="190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CasellaDiTesto 6">
                        <a:extLst>
                          <a:ext uri="{FF2B5EF4-FFF2-40B4-BE49-F238E27FC236}">
                            <a16:creationId xmlns:a16="http://schemas.microsoft.com/office/drawing/2014/main" id="{784EABCB-9938-5702-9AA7-FE7B3E826C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6574" y="2853787"/>
                        <a:ext cx="91999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|0⟩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" name="CasellaDiTesto 6">
                        <a:extLst>
                          <a:ext uri="{FF2B5EF4-FFF2-40B4-BE49-F238E27FC236}">
                            <a16:creationId xmlns:a16="http://schemas.microsoft.com/office/drawing/2014/main" id="{784EABCB-9938-5702-9AA7-FE7B3E826C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6574" y="2853787"/>
                        <a:ext cx="91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" name="CasellaDiTesto 7">
                        <a:extLst>
                          <a:ext uri="{FF2B5EF4-FFF2-40B4-BE49-F238E27FC236}">
                            <a16:creationId xmlns:a16="http://schemas.microsoft.com/office/drawing/2014/main" id="{229E08FA-F439-3F59-DB89-85758680C3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1817" y="3918584"/>
                        <a:ext cx="91999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|0⟩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" name="CasellaDiTesto 7">
                        <a:extLst>
                          <a:ext uri="{FF2B5EF4-FFF2-40B4-BE49-F238E27FC236}">
                            <a16:creationId xmlns:a16="http://schemas.microsoft.com/office/drawing/2014/main" id="{229E08FA-F439-3F59-DB89-85758680C3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817" y="3918584"/>
                        <a:ext cx="919993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D97102DE-2727-2974-601F-7C179E87A446}"/>
                      </a:ext>
                    </a:extLst>
                  </p:cNvPr>
                  <p:cNvGrpSpPr/>
                  <p:nvPr/>
                </p:nvGrpSpPr>
                <p:grpSpPr>
                  <a:xfrm>
                    <a:off x="2587950" y="3821568"/>
                    <a:ext cx="716591" cy="633603"/>
                    <a:chOff x="4962524" y="3262007"/>
                    <a:chExt cx="716591" cy="633603"/>
                  </a:xfrm>
                </p:grpSpPr>
                <p:sp>
                  <p:nvSpPr>
                    <p:cNvPr id="10" name="Rettangolo con angoli arrotondati 9">
                      <a:extLst>
                        <a:ext uri="{FF2B5EF4-FFF2-40B4-BE49-F238E27FC236}">
                          <a16:creationId xmlns:a16="http://schemas.microsoft.com/office/drawing/2014/main" id="{DBF9AB36-47BB-8056-085A-BE3BBF469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2524" y="3262007"/>
                      <a:ext cx="716591" cy="633603"/>
                    </a:xfrm>
                    <a:prstGeom prst="roundRect">
                      <a:avLst>
                        <a:gd name="adj" fmla="val 8385"/>
                      </a:avLst>
                    </a:prstGeom>
                    <a:solidFill>
                      <a:srgbClr val="463F3A"/>
                    </a:solidFill>
                    <a:ln w="28575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" name="CasellaDiTesto 10">
                          <a:extLst>
                            <a:ext uri="{FF2B5EF4-FFF2-40B4-BE49-F238E27FC236}">
                              <a16:creationId xmlns:a16="http://schemas.microsoft.com/office/drawing/2014/main" id="{73A2CE1D-C8D6-8FEC-2A59-EAFE1867F27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62524" y="3378753"/>
                          <a:ext cx="716591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00" dirty="0">
                              <a:solidFill>
                                <a:srgbClr val="F4F3EE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F4F3EE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1" name="CasellaDiTesto 10">
                          <a:extLst>
                            <a:ext uri="{FF2B5EF4-FFF2-40B4-BE49-F238E27FC236}">
                              <a16:creationId xmlns:a16="http://schemas.microsoft.com/office/drawing/2014/main" id="{73A2CE1D-C8D6-8FEC-2A59-EAFE1867F27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62524" y="3378753"/>
                          <a:ext cx="716591" cy="4001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574DE382-DF66-57A8-7192-7BDF00D747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6664" y="3402290"/>
                      <a:ext cx="83565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lit/>
                              </m:rPr>
                              <a:rPr lang="it-IT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 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574DE382-DF66-57A8-7192-7BDF00D747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6664" y="3402290"/>
                      <a:ext cx="835659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869" r="-146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Parentesi graffa chiusa 14">
                  <a:extLst>
                    <a:ext uri="{FF2B5EF4-FFF2-40B4-BE49-F238E27FC236}">
                      <a16:creationId xmlns:a16="http://schemas.microsoft.com/office/drawing/2014/main" id="{5C20B46A-F604-FEB7-136B-0321256F8BE3}"/>
                    </a:ext>
                  </a:extLst>
                </p:cNvPr>
                <p:cNvSpPr/>
                <p:nvPr/>
              </p:nvSpPr>
              <p:spPr>
                <a:xfrm>
                  <a:off x="3678195" y="2814439"/>
                  <a:ext cx="585620" cy="1612685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28575" cap="rnd">
                  <a:solidFill>
                    <a:srgbClr val="E0AFA0"/>
                  </a:solidFill>
                  <a:bevel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F2874BFA-D7DE-C0E0-D3BD-B9168369020B}"/>
                </a:ext>
              </a:extLst>
            </p:cNvPr>
            <p:cNvGrpSpPr/>
            <p:nvPr/>
          </p:nvGrpSpPr>
          <p:grpSpPr>
            <a:xfrm>
              <a:off x="6768143" y="1635466"/>
              <a:ext cx="4538345" cy="2151529"/>
              <a:chOff x="6535057" y="1772586"/>
              <a:chExt cx="4538345" cy="2151529"/>
            </a:xfrm>
          </p:grpSpPr>
          <p:sp>
            <p:nvSpPr>
              <p:cNvPr id="23" name="Parentesi quadra aperta 22">
                <a:extLst>
                  <a:ext uri="{FF2B5EF4-FFF2-40B4-BE49-F238E27FC236}">
                    <a16:creationId xmlns:a16="http://schemas.microsoft.com/office/drawing/2014/main" id="{C3940D39-2A85-3DE7-879C-3BCCBF18E49A}"/>
                  </a:ext>
                </a:extLst>
              </p:cNvPr>
              <p:cNvSpPr/>
              <p:nvPr/>
            </p:nvSpPr>
            <p:spPr>
              <a:xfrm>
                <a:off x="6535057" y="1773874"/>
                <a:ext cx="208837" cy="2150241"/>
              </a:xfrm>
              <a:prstGeom prst="leftBracket">
                <a:avLst/>
              </a:prstGeom>
              <a:ln w="3810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Parentesi quadra aperta 23">
                <a:extLst>
                  <a:ext uri="{FF2B5EF4-FFF2-40B4-BE49-F238E27FC236}">
                    <a16:creationId xmlns:a16="http://schemas.microsoft.com/office/drawing/2014/main" id="{3A6E23EA-EB0C-C7CC-88D1-086EBBEB87EE}"/>
                  </a:ext>
                </a:extLst>
              </p:cNvPr>
              <p:cNvSpPr/>
              <p:nvPr/>
            </p:nvSpPr>
            <p:spPr>
              <a:xfrm flipH="1">
                <a:off x="10864565" y="1772586"/>
                <a:ext cx="208837" cy="2150241"/>
              </a:xfrm>
              <a:prstGeom prst="leftBracket">
                <a:avLst/>
              </a:prstGeom>
              <a:ln w="3810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D1975296-DE72-C089-BC1E-DE79927B7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894" y="1773874"/>
                <a:ext cx="4120678" cy="0"/>
              </a:xfrm>
              <a:prstGeom prst="line">
                <a:avLst/>
              </a:prstGeom>
              <a:ln w="3810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40E7D3A5-108C-851B-DE4C-7DD253633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893" y="3923215"/>
                <a:ext cx="4120678" cy="0"/>
              </a:xfrm>
              <a:prstGeom prst="line">
                <a:avLst/>
              </a:prstGeom>
              <a:ln w="3810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C6E7A025-EB14-4C73-1C55-3924A58E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4866" y="2257241"/>
                <a:ext cx="1927692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170DA6CA-B125-98B6-C893-5765CA2C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4866" y="3323183"/>
                <a:ext cx="1894354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63B479B3-12FA-698A-CF0B-93FC36C7758F}"/>
                      </a:ext>
                    </a:extLst>
                  </p:cNvPr>
                  <p:cNvSpPr txBox="1"/>
                  <p:nvPr/>
                </p:nvSpPr>
                <p:spPr>
                  <a:xfrm>
                    <a:off x="6692919" y="2035573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63B479B3-12FA-698A-CF0B-93FC36C775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919" y="2035573"/>
                    <a:ext cx="919994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D9EC4933-2E36-8DA7-C68D-B9DDDA95E3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98162" y="3100370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D9EC4933-2E36-8DA7-C68D-B9DDDA95E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8162" y="3100370"/>
                    <a:ext cx="919993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Gruppo 57">
                <a:extLst>
                  <a:ext uri="{FF2B5EF4-FFF2-40B4-BE49-F238E27FC236}">
                    <a16:creationId xmlns:a16="http://schemas.microsoft.com/office/drawing/2014/main" id="{7BFF97AD-4B94-FD19-D31F-69EF9D142EDF}"/>
                  </a:ext>
                </a:extLst>
              </p:cNvPr>
              <p:cNvGrpSpPr/>
              <p:nvPr/>
            </p:nvGrpSpPr>
            <p:grpSpPr>
              <a:xfrm>
                <a:off x="8004295" y="1941305"/>
                <a:ext cx="716591" cy="633603"/>
                <a:chOff x="4962524" y="3262007"/>
                <a:chExt cx="716591" cy="633603"/>
              </a:xfrm>
            </p:grpSpPr>
            <p:sp>
              <p:nvSpPr>
                <p:cNvPr id="59" name="Rettangolo con angoli arrotondati 58">
                  <a:extLst>
                    <a:ext uri="{FF2B5EF4-FFF2-40B4-BE49-F238E27FC236}">
                      <a16:creationId xmlns:a16="http://schemas.microsoft.com/office/drawing/2014/main" id="{B49D39BA-F856-520D-F1BE-0FDE2361167F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CasellaDiTesto 59">
                      <a:extLst>
                        <a:ext uri="{FF2B5EF4-FFF2-40B4-BE49-F238E27FC236}">
                          <a16:creationId xmlns:a16="http://schemas.microsoft.com/office/drawing/2014/main" id="{F4D203EB-B16C-5951-991F-DCE53FBEDB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0" name="CasellaDiTesto 59">
                      <a:extLst>
                        <a:ext uri="{FF2B5EF4-FFF2-40B4-BE49-F238E27FC236}">
                          <a16:creationId xmlns:a16="http://schemas.microsoft.com/office/drawing/2014/main" id="{F4D203EB-B16C-5951-991F-DCE53FBEDB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E74803B-F1C5-ED46-2147-BB7D20D11FC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9880" y="2584076"/>
                    <a:ext cx="83565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lit/>
                            </m:r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E74803B-F1C5-ED46-2147-BB7D20D11F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9880" y="2584076"/>
                    <a:ext cx="835659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869" r="-146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Parentesi graffa chiusa 29">
                <a:extLst>
                  <a:ext uri="{FF2B5EF4-FFF2-40B4-BE49-F238E27FC236}">
                    <a16:creationId xmlns:a16="http://schemas.microsoft.com/office/drawing/2014/main" id="{2878571F-46E4-D60C-4B0B-89165AE146CD}"/>
                  </a:ext>
                </a:extLst>
              </p:cNvPr>
              <p:cNvSpPr/>
              <p:nvPr/>
            </p:nvSpPr>
            <p:spPr>
              <a:xfrm>
                <a:off x="9381411" y="1996225"/>
                <a:ext cx="585620" cy="1612685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 cap="rnd">
                <a:solidFill>
                  <a:srgbClr val="E0AFA0"/>
                </a:solidFill>
                <a:bevel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B5E61A5-079D-D436-8DFF-3CE0A4E5D22D}"/>
              </a:ext>
            </a:extLst>
          </p:cNvPr>
          <p:cNvSpPr txBox="1"/>
          <p:nvPr/>
        </p:nvSpPr>
        <p:spPr>
          <a:xfrm>
            <a:off x="848772" y="3513450"/>
            <a:ext cx="4428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spc="300" dirty="0">
                <a:solidFill>
                  <a:srgbClr val="F4F3EE"/>
                </a:solidFill>
              </a:rPr>
              <a:t>EVE SENDS ONE OF THE FOLLOWING TWO STATES TO ALICE AND BOB WITH EQUAL PROBABILITY (1/2), INSTEAD OF AN ENTANGLED PAIR OF PHOTONS.</a:t>
            </a:r>
          </a:p>
        </p:txBody>
      </p:sp>
      <p:cxnSp>
        <p:nvCxnSpPr>
          <p:cNvPr id="65" name="Connettore a gomito 78">
            <a:extLst>
              <a:ext uri="{FF2B5EF4-FFF2-40B4-BE49-F238E27FC236}">
                <a16:creationId xmlns:a16="http://schemas.microsoft.com/office/drawing/2014/main" id="{9CB19FF1-10BC-445F-A1DA-E4DFB5516419}"/>
              </a:ext>
            </a:extLst>
          </p:cNvPr>
          <p:cNvCxnSpPr>
            <a:cxnSpLocks/>
            <a:stCxn id="63" idx="3"/>
            <a:endCxn id="23" idx="1"/>
          </p:cNvCxnSpPr>
          <p:nvPr/>
        </p:nvCxnSpPr>
        <p:spPr>
          <a:xfrm flipV="1">
            <a:off x="5277553" y="2711875"/>
            <a:ext cx="1385815" cy="1278629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BCB8B1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78">
            <a:extLst>
              <a:ext uri="{FF2B5EF4-FFF2-40B4-BE49-F238E27FC236}">
                <a16:creationId xmlns:a16="http://schemas.microsoft.com/office/drawing/2014/main" id="{597FDCFD-CECB-9456-D5FB-98C4BDFB2C70}"/>
              </a:ext>
            </a:extLst>
          </p:cNvPr>
          <p:cNvCxnSpPr>
            <a:cxnSpLocks/>
            <a:stCxn id="63" idx="3"/>
            <a:endCxn id="47" idx="1"/>
          </p:cNvCxnSpPr>
          <p:nvPr/>
        </p:nvCxnSpPr>
        <p:spPr>
          <a:xfrm>
            <a:off x="5277553" y="3990504"/>
            <a:ext cx="1385817" cy="1279916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BCB8B1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7BF9FA64-CAA5-E422-A669-D47C446E4AC1}"/>
                  </a:ext>
                </a:extLst>
              </p:cNvPr>
              <p:cNvSpPr txBox="1"/>
              <p:nvPr/>
            </p:nvSpPr>
            <p:spPr>
              <a:xfrm>
                <a:off x="5608648" y="5336900"/>
                <a:ext cx="139456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t-IT" sz="1400" b="1" dirty="0">
                  <a:solidFill>
                    <a:srgbClr val="BCB8B1"/>
                  </a:solidFill>
                </a:endParaRPr>
              </a:p>
            </p:txBody>
          </p:sp>
        </mc:Choice>
        <mc:Fallback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7BF9FA64-CAA5-E422-A669-D47C446E4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48" y="5336900"/>
                <a:ext cx="1394561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78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9B040-DBB9-0CB9-D6EE-B892CB451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4312765D-29EC-B4A4-CE33-021C556EF444}"/>
              </a:ext>
            </a:extLst>
          </p:cNvPr>
          <p:cNvGrpSpPr/>
          <p:nvPr/>
        </p:nvGrpSpPr>
        <p:grpSpPr>
          <a:xfrm>
            <a:off x="952192" y="2686830"/>
            <a:ext cx="6910806" cy="1484341"/>
            <a:chOff x="1256992" y="2708701"/>
            <a:chExt cx="6910806" cy="148434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B297FE1C-3684-B1F7-A0CD-14C46DD8EC39}"/>
                </a:ext>
              </a:extLst>
            </p:cNvPr>
            <p:cNvSpPr txBox="1"/>
            <p:nvPr/>
          </p:nvSpPr>
          <p:spPr>
            <a:xfrm>
              <a:off x="1256993" y="2708701"/>
              <a:ext cx="69108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spc="300" dirty="0">
                  <a:solidFill>
                    <a:srgbClr val="F4F3EE"/>
                  </a:solidFill>
                </a:rPr>
                <a:t>KEY</a:t>
              </a:r>
              <a:endParaRPr lang="en-US" sz="5000" spc="300" noProof="0" dirty="0">
                <a:solidFill>
                  <a:srgbClr val="F4F3EE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C53AFA9-1B38-C677-5361-DFB43D107D8F}"/>
                </a:ext>
              </a:extLst>
            </p:cNvPr>
            <p:cNvSpPr txBox="1"/>
            <p:nvPr/>
          </p:nvSpPr>
          <p:spPr>
            <a:xfrm>
              <a:off x="1256992" y="3331268"/>
              <a:ext cx="69108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spc="300" dirty="0">
                  <a:solidFill>
                    <a:srgbClr val="E0AFA0"/>
                  </a:solidFill>
                </a:rPr>
                <a:t>DETAILS</a:t>
              </a:r>
              <a:endParaRPr lang="en-US" sz="5000" spc="300" noProof="0" dirty="0">
                <a:solidFill>
                  <a:srgbClr val="E0AF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3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DAAB1-7AB3-B7D5-4870-9B750C9D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FE72EA-3BFE-A509-2726-BB9C27E90BC3}"/>
              </a:ext>
            </a:extLst>
          </p:cNvPr>
          <p:cNvSpPr txBox="1"/>
          <p:nvPr/>
        </p:nvSpPr>
        <p:spPr>
          <a:xfrm>
            <a:off x="3335457" y="313382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PROTOCOL </a:t>
            </a:r>
            <a:r>
              <a:rPr lang="en-US" sz="1600" b="1" spc="600" noProof="0" dirty="0">
                <a:solidFill>
                  <a:srgbClr val="F4F3EE"/>
                </a:solidFill>
              </a:rPr>
              <a:t>DETAILS</a:t>
            </a:r>
            <a:endParaRPr lang="en-US" sz="2000" b="1" spc="600" noProof="0" dirty="0">
              <a:solidFill>
                <a:srgbClr val="F4F3EE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33ECE6-EC94-B7EF-EE9F-A40138B0A8B6}"/>
              </a:ext>
            </a:extLst>
          </p:cNvPr>
          <p:cNvSpPr txBox="1"/>
          <p:nvPr/>
        </p:nvSpPr>
        <p:spPr>
          <a:xfrm>
            <a:off x="1250856" y="6352588"/>
            <a:ext cx="96902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The </a:t>
            </a:r>
            <a:r>
              <a:rPr lang="en-US" sz="1300" b="1" noProof="0" dirty="0">
                <a:solidFill>
                  <a:srgbClr val="BCB8B1"/>
                </a:solidFill>
              </a:rPr>
              <a:t>0-indexed</a:t>
            </a:r>
            <a:r>
              <a:rPr lang="en-US" sz="1300" noProof="0" dirty="0">
                <a:solidFill>
                  <a:srgbClr val="BCB8B1"/>
                </a:solidFill>
              </a:rPr>
              <a:t> notation is used, as in the Python code, to avoid confusion between slides and implementation.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/>
              <p:nvPr/>
            </p:nvSpPr>
            <p:spPr>
              <a:xfrm>
                <a:off x="2450731" y="5234348"/>
                <a:ext cx="72905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31" y="5234348"/>
                <a:ext cx="7290538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623802-1267-D4D8-75AE-13F6E3FE9920}"/>
              </a:ext>
            </a:extLst>
          </p:cNvPr>
          <p:cNvSpPr txBox="1"/>
          <p:nvPr/>
        </p:nvSpPr>
        <p:spPr>
          <a:xfrm>
            <a:off x="3688768" y="4772797"/>
            <a:ext cx="481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noProof="0" dirty="0">
                <a:solidFill>
                  <a:srgbClr val="F4F3EE"/>
                </a:solidFill>
              </a:rPr>
              <a:t>CHSH </a:t>
            </a:r>
            <a:r>
              <a:rPr lang="en-US" sz="1600" spc="300" noProof="0" dirty="0">
                <a:solidFill>
                  <a:srgbClr val="F4F3EE"/>
                </a:solidFill>
              </a:rPr>
              <a:t>CORRELATION VALUE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0A04D034-5156-FBAF-5901-8201335CDDF9}"/>
              </a:ext>
            </a:extLst>
          </p:cNvPr>
          <p:cNvGrpSpPr/>
          <p:nvPr/>
        </p:nvGrpSpPr>
        <p:grpSpPr>
          <a:xfrm>
            <a:off x="1805677" y="990297"/>
            <a:ext cx="8580647" cy="2907559"/>
            <a:chOff x="1698128" y="1028397"/>
            <a:chExt cx="8580647" cy="2907559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0F17784-4702-D937-6348-A42114CAC421}"/>
                </a:ext>
              </a:extLst>
            </p:cNvPr>
            <p:cNvSpPr txBox="1"/>
            <p:nvPr/>
          </p:nvSpPr>
          <p:spPr>
            <a:xfrm>
              <a:off x="4321602" y="2312899"/>
              <a:ext cx="3333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300" noProof="0" dirty="0">
                  <a:solidFill>
                    <a:srgbClr val="F4F3EE"/>
                  </a:solidFill>
                </a:rPr>
                <a:t>OBSERVABLES</a:t>
              </a:r>
              <a:endParaRPr lang="en-US" sz="2000" spc="300" noProof="0" dirty="0">
                <a:solidFill>
                  <a:srgbClr val="F4F3EE"/>
                </a:solidFill>
              </a:endParaRPr>
            </a:p>
          </p:txBody>
        </p: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BA193847-AF58-8A28-F251-79296AA98E2F}"/>
                </a:ext>
              </a:extLst>
            </p:cNvPr>
            <p:cNvGrpSpPr/>
            <p:nvPr/>
          </p:nvGrpSpPr>
          <p:grpSpPr>
            <a:xfrm>
              <a:off x="1698128" y="1031684"/>
              <a:ext cx="2054086" cy="2900985"/>
              <a:chOff x="798113" y="1228566"/>
              <a:chExt cx="2054086" cy="290098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ADB2BAC4-925C-8103-7927-FE4291D3866D}"/>
                  </a:ext>
                </a:extLst>
              </p:cNvPr>
              <p:cNvGrpSpPr/>
              <p:nvPr/>
            </p:nvGrpSpPr>
            <p:grpSpPr>
              <a:xfrm>
                <a:off x="1027543" y="1818567"/>
                <a:ext cx="1595227" cy="2133033"/>
                <a:chOff x="2192232" y="1428797"/>
                <a:chExt cx="1595227" cy="21330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CFC6FD0D-79CF-DDE0-12A9-E1B7645B4B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3" y="1428797"/>
                      <a:ext cx="142124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CFC6FD0D-79CF-DDE0-12A9-E1B7645B4B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3" y="1428797"/>
                      <a:ext cx="1421248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CasellaDiTesto 2">
                      <a:extLst>
                        <a:ext uri="{FF2B5EF4-FFF2-40B4-BE49-F238E27FC236}">
                          <a16:creationId xmlns:a16="http://schemas.microsoft.com/office/drawing/2014/main" id="{39C6D4C6-8698-3547-3F2A-FE46E45095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2" y="2132266"/>
                      <a:ext cx="159522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" name="CasellaDiTesto 2">
                      <a:extLst>
                        <a:ext uri="{FF2B5EF4-FFF2-40B4-BE49-F238E27FC236}">
                          <a16:creationId xmlns:a16="http://schemas.microsoft.com/office/drawing/2014/main" id="{39C6D4C6-8698-3547-3F2A-FE46E45095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2" y="2132266"/>
                      <a:ext cx="1595226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5814C01-4FD9-392C-57F2-6DA737D5B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3" y="2835734"/>
                      <a:ext cx="1595226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5814C01-4FD9-392C-57F2-6DA737D5BD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3" y="2835734"/>
                      <a:ext cx="1595226" cy="72609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1206D11-6B75-AE2A-A50F-ADD5EDBF75A2}"/>
                  </a:ext>
                </a:extLst>
              </p:cNvPr>
              <p:cNvSpPr txBox="1"/>
              <p:nvPr/>
            </p:nvSpPr>
            <p:spPr>
              <a:xfrm>
                <a:off x="978284" y="1228566"/>
                <a:ext cx="169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noProof="0" dirty="0">
                    <a:solidFill>
                      <a:srgbClr val="E0AFA0"/>
                    </a:solidFill>
                  </a:rPr>
                  <a:t>ALICE</a:t>
                </a:r>
                <a:endParaRPr lang="en-US" sz="2000" spc="300" noProof="0" dirty="0">
                  <a:solidFill>
                    <a:srgbClr val="E0AFA0"/>
                  </a:solidFill>
                </a:endParaRP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C21C9147-5B26-945F-B4D4-02B0D1A570B7}"/>
                  </a:ext>
                </a:extLst>
              </p:cNvPr>
              <p:cNvGrpSpPr/>
              <p:nvPr/>
            </p:nvGrpSpPr>
            <p:grpSpPr>
              <a:xfrm>
                <a:off x="798113" y="1640615"/>
                <a:ext cx="2054086" cy="2488936"/>
                <a:chOff x="2845150" y="4438606"/>
                <a:chExt cx="6027566" cy="1468418"/>
              </a:xfrm>
            </p:grpSpPr>
            <p:sp>
              <p:nvSpPr>
                <p:cNvPr id="20" name="Parentesi quadra aperta 19">
                  <a:extLst>
                    <a:ext uri="{FF2B5EF4-FFF2-40B4-BE49-F238E27FC236}">
                      <a16:creationId xmlns:a16="http://schemas.microsoft.com/office/drawing/2014/main" id="{6B4D371F-5694-36DC-DC80-5987711F0F15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Parentesi quadra aperta 20">
                  <a:extLst>
                    <a:ext uri="{FF2B5EF4-FFF2-40B4-BE49-F238E27FC236}">
                      <a16:creationId xmlns:a16="http://schemas.microsoft.com/office/drawing/2014/main" id="{ED649A36-13ED-7A57-4E3C-6C7B5B5F8427}"/>
                    </a:ext>
                  </a:extLst>
                </p:cNvPr>
                <p:cNvSpPr/>
                <p:nvPr/>
              </p:nvSpPr>
              <p:spPr>
                <a:xfrm flipH="1">
                  <a:off x="8595351" y="4438606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2" name="Connettore diritto 21">
                  <a:extLst>
                    <a:ext uri="{FF2B5EF4-FFF2-40B4-BE49-F238E27FC236}">
                      <a16:creationId xmlns:a16="http://schemas.microsoft.com/office/drawing/2014/main" id="{FC677E04-9D00-9C58-DAC7-A75611D44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ttore diritto 22">
                  <a:extLst>
                    <a:ext uri="{FF2B5EF4-FFF2-40B4-BE49-F238E27FC236}">
                      <a16:creationId xmlns:a16="http://schemas.microsoft.com/office/drawing/2014/main" id="{735BDDEE-A1E8-D9C9-2999-8B8F46A74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79183B0B-3E63-1941-2F65-376BE12109A7}"/>
                </a:ext>
              </a:extLst>
            </p:cNvPr>
            <p:cNvGrpSpPr/>
            <p:nvPr/>
          </p:nvGrpSpPr>
          <p:grpSpPr>
            <a:xfrm>
              <a:off x="8224689" y="1028397"/>
              <a:ext cx="2054086" cy="2907559"/>
              <a:chOff x="3258259" y="1225218"/>
              <a:chExt cx="2054086" cy="2907559"/>
            </a:xfrm>
          </p:grpSpPr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43C386E0-0A4A-D14D-A55B-FE10886690C2}"/>
                  </a:ext>
                </a:extLst>
              </p:cNvPr>
              <p:cNvGrpSpPr/>
              <p:nvPr/>
            </p:nvGrpSpPr>
            <p:grpSpPr>
              <a:xfrm>
                <a:off x="3482836" y="1821216"/>
                <a:ext cx="1604932" cy="2134184"/>
                <a:chOff x="9835475" y="1430428"/>
                <a:chExt cx="1604932" cy="21341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CasellaDiTesto 4">
                      <a:extLst>
                        <a:ext uri="{FF2B5EF4-FFF2-40B4-BE49-F238E27FC236}">
                          <a16:creationId xmlns:a16="http://schemas.microsoft.com/office/drawing/2014/main" id="{ED9AAAC5-C2F9-EBD6-BE89-78365D37D3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2838516"/>
                      <a:ext cx="1604932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CasellaDiTesto 4">
                      <a:extLst>
                        <a:ext uri="{FF2B5EF4-FFF2-40B4-BE49-F238E27FC236}">
                          <a16:creationId xmlns:a16="http://schemas.microsoft.com/office/drawing/2014/main" id="{ED9AAAC5-C2F9-EBD6-BE89-78365D37D3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2838516"/>
                      <a:ext cx="1604932" cy="72609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CasellaDiTesto 6">
                      <a:extLst>
                        <a:ext uri="{FF2B5EF4-FFF2-40B4-BE49-F238E27FC236}">
                          <a16:creationId xmlns:a16="http://schemas.microsoft.com/office/drawing/2014/main" id="{D6A7817F-EF08-7F79-75D9-91DB51F69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1971479"/>
                      <a:ext cx="1604932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CasellaDiTesto 6">
                      <a:extLst>
                        <a:ext uri="{FF2B5EF4-FFF2-40B4-BE49-F238E27FC236}">
                          <a16:creationId xmlns:a16="http://schemas.microsoft.com/office/drawing/2014/main" id="{D6A7817F-EF08-7F79-75D9-91DB51F69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1971479"/>
                      <a:ext cx="1604932" cy="72609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asellaDiTesto 8">
                      <a:extLst>
                        <a:ext uri="{FF2B5EF4-FFF2-40B4-BE49-F238E27FC236}">
                          <a16:creationId xmlns:a16="http://schemas.microsoft.com/office/drawing/2014/main" id="{EEAF1C77-82C8-01D6-C1A9-032AF41D5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1430428"/>
                      <a:ext cx="16049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CasellaDiTesto 8">
                      <a:extLst>
                        <a:ext uri="{FF2B5EF4-FFF2-40B4-BE49-F238E27FC236}">
                          <a16:creationId xmlns:a16="http://schemas.microsoft.com/office/drawing/2014/main" id="{EEAF1C77-82C8-01D6-C1A9-032AF41D59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1430428"/>
                      <a:ext cx="1604932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A5E2B13-77D5-624E-155B-96D887695BB4}"/>
                  </a:ext>
                </a:extLst>
              </p:cNvPr>
              <p:cNvSpPr txBox="1"/>
              <p:nvPr/>
            </p:nvSpPr>
            <p:spPr>
              <a:xfrm>
                <a:off x="3438430" y="1225218"/>
                <a:ext cx="169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noProof="0" dirty="0">
                    <a:solidFill>
                      <a:srgbClr val="E0AFA0"/>
                    </a:solidFill>
                  </a:rPr>
                  <a:t>BOB</a:t>
                </a:r>
                <a:endParaRPr lang="en-US" sz="2000" spc="300" noProof="0" dirty="0">
                  <a:solidFill>
                    <a:srgbClr val="E0AFA0"/>
                  </a:solidFill>
                </a:endParaRPr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0991341C-97A1-8B3F-CCEF-AE05422D5C40}"/>
                  </a:ext>
                </a:extLst>
              </p:cNvPr>
              <p:cNvGrpSpPr/>
              <p:nvPr/>
            </p:nvGrpSpPr>
            <p:grpSpPr>
              <a:xfrm>
                <a:off x="3258259" y="1643839"/>
                <a:ext cx="2054086" cy="2488938"/>
                <a:chOff x="2845150" y="4438605"/>
                <a:chExt cx="6027566" cy="1468419"/>
              </a:xfrm>
            </p:grpSpPr>
            <p:sp>
              <p:nvSpPr>
                <p:cNvPr id="14" name="Parentesi quadra aperta 13">
                  <a:extLst>
                    <a:ext uri="{FF2B5EF4-FFF2-40B4-BE49-F238E27FC236}">
                      <a16:creationId xmlns:a16="http://schemas.microsoft.com/office/drawing/2014/main" id="{70949A26-EFFC-49F6-2DB1-C66FA5579F30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" name="Parentesi quadra aperta 29">
                  <a:extLst>
                    <a:ext uri="{FF2B5EF4-FFF2-40B4-BE49-F238E27FC236}">
                      <a16:creationId xmlns:a16="http://schemas.microsoft.com/office/drawing/2014/main" id="{8AE1581D-6E09-ADDE-022D-5409DD9F2D0A}"/>
                    </a:ext>
                  </a:extLst>
                </p:cNvPr>
                <p:cNvSpPr/>
                <p:nvPr/>
              </p:nvSpPr>
              <p:spPr>
                <a:xfrm flipH="1">
                  <a:off x="8595351" y="443860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91101232-F18F-CA52-C2AA-5C703000F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F7CE7101-F442-DEA9-8B0B-46071A49D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2910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F04A0-46B8-BB6B-12DD-6132883F9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tangolo 138">
            <a:extLst>
              <a:ext uri="{FF2B5EF4-FFF2-40B4-BE49-F238E27FC236}">
                <a16:creationId xmlns:a16="http://schemas.microsoft.com/office/drawing/2014/main" id="{BE9034CA-31F4-6C79-DCB8-8C3ECB55EBEA}"/>
              </a:ext>
            </a:extLst>
          </p:cNvPr>
          <p:cNvSpPr/>
          <p:nvPr/>
        </p:nvSpPr>
        <p:spPr>
          <a:xfrm>
            <a:off x="0" y="0"/>
            <a:ext cx="3686730" cy="6858000"/>
          </a:xfrm>
          <a:prstGeom prst="rect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0" name="Gruppo 119">
            <a:extLst>
              <a:ext uri="{FF2B5EF4-FFF2-40B4-BE49-F238E27FC236}">
                <a16:creationId xmlns:a16="http://schemas.microsoft.com/office/drawing/2014/main" id="{80A679DB-538E-AAEA-7E08-84E131A4867B}"/>
              </a:ext>
            </a:extLst>
          </p:cNvPr>
          <p:cNvGrpSpPr/>
          <p:nvPr/>
        </p:nvGrpSpPr>
        <p:grpSpPr>
          <a:xfrm>
            <a:off x="162183" y="1254633"/>
            <a:ext cx="3362365" cy="5047146"/>
            <a:chOff x="268339" y="1232916"/>
            <a:chExt cx="3362365" cy="504714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CCD989B-D01A-3D8D-C130-F7695F8A1303}"/>
                </a:ext>
              </a:extLst>
            </p:cNvPr>
            <p:cNvSpPr txBox="1"/>
            <p:nvPr/>
          </p:nvSpPr>
          <p:spPr>
            <a:xfrm>
              <a:off x="1145924" y="1232916"/>
              <a:ext cx="1607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OBSERVABLE</a:t>
              </a:r>
              <a:endParaRPr lang="en-US" sz="1100" spc="300" noProof="0" dirty="0">
                <a:solidFill>
                  <a:srgbClr val="463F3A"/>
                </a:solidFill>
              </a:endParaRPr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80EFD1ED-3849-4C4B-C78D-EF89E9A6A809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1647848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F4B3DDE3-4043-D265-71AD-F95915532623}"/>
                </a:ext>
              </a:extLst>
            </p:cNvPr>
            <p:cNvSpPr txBox="1"/>
            <p:nvPr/>
          </p:nvSpPr>
          <p:spPr>
            <a:xfrm>
              <a:off x="1206201" y="2175385"/>
              <a:ext cx="14866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HERMITIAN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MATRIX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72FDE72E-AACC-A19E-F742-65C3F5FFF265}"/>
                </a:ext>
              </a:extLst>
            </p:cNvPr>
            <p:cNvSpPr txBox="1"/>
            <p:nvPr/>
          </p:nvSpPr>
          <p:spPr>
            <a:xfrm>
              <a:off x="1119657" y="3287131"/>
              <a:ext cx="16597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REAL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EIGENVALUES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7C02F15-D715-9EE0-D339-02A894153265}"/>
                </a:ext>
              </a:extLst>
            </p:cNvPr>
            <p:cNvSpPr txBox="1"/>
            <p:nvPr/>
          </p:nvSpPr>
          <p:spPr>
            <a:xfrm>
              <a:off x="565157" y="4398877"/>
              <a:ext cx="27687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noProof="0" dirty="0">
                  <a:solidFill>
                    <a:srgbClr val="463F3A"/>
                  </a:solidFill>
                </a:rPr>
                <a:t>CAN BE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DISPLAYED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ON THE MEASURING DEVICE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EAD17339-90B9-62D0-28E2-20AA67D99399}"/>
                </a:ext>
              </a:extLst>
            </p:cNvPr>
            <p:cNvSpPr txBox="1"/>
            <p:nvPr/>
          </p:nvSpPr>
          <p:spPr>
            <a:xfrm>
              <a:off x="268339" y="5510621"/>
              <a:ext cx="33623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noProof="0" dirty="0">
                  <a:solidFill>
                    <a:srgbClr val="463F3A"/>
                  </a:solidFill>
                </a:rPr>
                <a:t>MEASUREMENT CAUSES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COLLAPSE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 INTO ONE OF THE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EIGENSPACES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 ASSOCIATED WITH THE RELATIVE EIGENVALUE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2613F0C4-397A-0CDB-6628-09D043ACF290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2759594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5B849A8B-0574-BB66-F06A-6C65B3514EA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3871340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707EAD93-4F81-F0B5-89C9-38EB64B20D28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4983086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396C77E-92C5-E940-A82E-BDF42F2FFBDA}"/>
              </a:ext>
            </a:extLst>
          </p:cNvPr>
          <p:cNvSpPr txBox="1"/>
          <p:nvPr/>
        </p:nvSpPr>
        <p:spPr>
          <a:xfrm>
            <a:off x="537590" y="319255"/>
            <a:ext cx="261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noProof="0" dirty="0">
                <a:solidFill>
                  <a:srgbClr val="463F3A"/>
                </a:solidFill>
              </a:rPr>
              <a:t>THEORY</a:t>
            </a:r>
            <a:endParaRPr lang="en-US" sz="2000" spc="600" noProof="0" dirty="0">
              <a:solidFill>
                <a:srgbClr val="463F3A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F34DCC7-DEC9-9A09-0E7C-E741EA2BAA2C}"/>
              </a:ext>
            </a:extLst>
          </p:cNvPr>
          <p:cNvSpPr txBox="1"/>
          <p:nvPr/>
        </p:nvSpPr>
        <p:spPr>
          <a:xfrm>
            <a:off x="4512471" y="118963"/>
            <a:ext cx="6675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600" noProof="0" dirty="0">
                <a:solidFill>
                  <a:srgbClr val="F4F3EE"/>
                </a:solidFill>
              </a:rPr>
              <a:t>NOTEWORTHY</a:t>
            </a:r>
            <a:r>
              <a:rPr lang="en-US" sz="1400" spc="600" noProof="0" dirty="0">
                <a:solidFill>
                  <a:srgbClr val="F4F3EE"/>
                </a:solidFill>
              </a:rPr>
              <a:t> IMPLEMENTATION STEPS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E3BC6AF5-2FF8-EF8A-780D-2DE1DE97ACB1}"/>
              </a:ext>
            </a:extLst>
          </p:cNvPr>
          <p:cNvCxnSpPr>
            <a:cxnSpLocks/>
          </p:cNvCxnSpPr>
          <p:nvPr/>
        </p:nvCxnSpPr>
        <p:spPr>
          <a:xfrm>
            <a:off x="1321872" y="648270"/>
            <a:ext cx="985837" cy="0"/>
          </a:xfrm>
          <a:prstGeom prst="line">
            <a:avLst/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01BA9F7-9D2F-226D-1005-7BD61B35E178}"/>
              </a:ext>
            </a:extLst>
          </p:cNvPr>
          <p:cNvGrpSpPr/>
          <p:nvPr/>
        </p:nvGrpSpPr>
        <p:grpSpPr>
          <a:xfrm>
            <a:off x="4512471" y="558604"/>
            <a:ext cx="6926493" cy="6183740"/>
            <a:chOff x="4512471" y="513779"/>
            <a:chExt cx="6926493" cy="618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BADE6B5A-EA75-B961-CA46-91091A82B1BA}"/>
                    </a:ext>
                  </a:extLst>
                </p:cNvPr>
                <p:cNvSpPr txBox="1"/>
                <p:nvPr/>
              </p:nvSpPr>
              <p:spPr>
                <a:xfrm>
                  <a:off x="5018554" y="6266632"/>
                  <a:ext cx="642041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spc="300" dirty="0">
                      <a:solidFill>
                        <a:srgbClr val="F4F3EE"/>
                      </a:solidFill>
                    </a:rPr>
                    <a:t>THIS ENTIRE PROCESS ENABLES </a:t>
                  </a:r>
                </a:p>
                <a:p>
                  <a:r>
                    <a:rPr lang="en-US" sz="1100" b="1" spc="300" dirty="0">
                      <a:solidFill>
                        <a:srgbClr val="F4F3EE"/>
                      </a:solidFill>
                    </a:rPr>
                    <a:t>MEASUREMENT AS IF USING THE ORIGINAL OBSERVABLE</a:t>
                  </a:r>
                  <a14:m>
                    <m:oMath xmlns:m="http://schemas.openxmlformats.org/officeDocument/2006/math">
                      <m:r>
                        <a:rPr lang="it-IT" sz="1100" b="1" i="0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1" i="0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</m:oMath>
                  </a14:m>
                  <a:r>
                    <a:rPr lang="en-US" sz="1100" b="1" spc="300" dirty="0">
                      <a:solidFill>
                        <a:srgbClr val="F4F3EE"/>
                      </a:solidFill>
                    </a:rPr>
                    <a:t> </a:t>
                  </a:r>
                  <a:endParaRPr lang="en-US" sz="1100" b="1" spc="300" noProof="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BADE6B5A-EA75-B961-CA46-91091A82B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554" y="6266632"/>
                  <a:ext cx="6420410" cy="430887"/>
                </a:xfrm>
                <a:prstGeom prst="rect">
                  <a:avLst/>
                </a:prstGeom>
                <a:blipFill>
                  <a:blip r:embed="rId2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1" name="Gruppo 140">
              <a:extLst>
                <a:ext uri="{FF2B5EF4-FFF2-40B4-BE49-F238E27FC236}">
                  <a16:creationId xmlns:a16="http://schemas.microsoft.com/office/drawing/2014/main" id="{C6ED096A-D3D7-B290-D697-1279DF834F12}"/>
                </a:ext>
              </a:extLst>
            </p:cNvPr>
            <p:cNvGrpSpPr/>
            <p:nvPr/>
          </p:nvGrpSpPr>
          <p:grpSpPr>
            <a:xfrm>
              <a:off x="5018553" y="513779"/>
              <a:ext cx="5966697" cy="5752140"/>
              <a:chOff x="5015068" y="513779"/>
              <a:chExt cx="5966697" cy="57521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47C1911B-A8FC-9D87-2800-A2A9414A53A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069" y="513779"/>
                    <a:ext cx="3557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1.</a:t>
                    </a:r>
                    <a:r>
                      <a:rPr lang="en-US" sz="1100" spc="300" noProof="0" dirty="0">
                        <a:solidFill>
                          <a:srgbClr val="F4F3EE"/>
                        </a:solidFill>
                      </a:rPr>
                      <a:t> DEFINE THE </a:t>
                    </a:r>
                    <a:r>
                      <a:rPr lang="en-US" sz="1100" b="1" spc="300" noProof="0" dirty="0">
                        <a:solidFill>
                          <a:srgbClr val="F4F3EE"/>
                        </a:solidFill>
                      </a:rPr>
                      <a:t>OBSERVABLE</a:t>
                    </a:r>
                    <a14:m>
                      <m:oMath xmlns:m="http://schemas.openxmlformats.org/officeDocument/2006/math">
                        <m:r>
                          <a:rPr lang="it-IT" sz="1100" b="1" i="0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100" b="1" i="0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oMath>
                    </a14:m>
                    <a:endParaRPr lang="en-US" sz="1100" b="1" spc="300" noProof="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47C1911B-A8FC-9D87-2800-A2A9414A5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069" y="513779"/>
                    <a:ext cx="3557373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FCB92E4-A3C5-1EF2-2A9C-DA3C141D96DF}"/>
                  </a:ext>
                </a:extLst>
              </p:cNvPr>
              <p:cNvSpPr txBox="1"/>
              <p:nvPr/>
            </p:nvSpPr>
            <p:spPr>
              <a:xfrm>
                <a:off x="5015068" y="2000019"/>
                <a:ext cx="56537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dirty="0">
                    <a:solidFill>
                      <a:srgbClr val="E0AFA0"/>
                    </a:solidFill>
                  </a:rPr>
                  <a:t>3</a:t>
                </a:r>
                <a:r>
                  <a:rPr lang="en-US" sz="1100" b="1" spc="300" noProof="0" dirty="0">
                    <a:solidFill>
                      <a:srgbClr val="E0AFA0"/>
                    </a:solidFill>
                  </a:rPr>
                  <a:t>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DETERMINE THE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UNITARY TRANSFORMATION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MAPPING     </a:t>
                </a:r>
              </a:p>
              <a:p>
                <a:r>
                  <a:rPr lang="it-IT" sz="1100" spc="300" dirty="0">
                    <a:solidFill>
                      <a:srgbClr val="F4F3EE"/>
                    </a:solidFill>
                  </a:rPr>
                  <a:t>   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EIGENVECTORS TO STANDARD BASIS STATES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52" name="Gruppo 51">
                <a:extLst>
                  <a:ext uri="{FF2B5EF4-FFF2-40B4-BE49-F238E27FC236}">
                    <a16:creationId xmlns:a16="http://schemas.microsoft.com/office/drawing/2014/main" id="{94D89190-2727-ED93-18F3-5BE4E66B069E}"/>
                  </a:ext>
                </a:extLst>
              </p:cNvPr>
              <p:cNvGrpSpPr/>
              <p:nvPr/>
            </p:nvGrpSpPr>
            <p:grpSpPr>
              <a:xfrm>
                <a:off x="5398686" y="2443391"/>
                <a:ext cx="5307107" cy="1442190"/>
                <a:chOff x="6042024" y="3764912"/>
                <a:chExt cx="5307107" cy="14421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ECE87C93-F601-F484-A5CD-9D162AABD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2024" y="3764912"/>
                      <a:ext cx="5307107" cy="1442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ECE87C93-F601-F484-A5CD-9D162AABD1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2024" y="3764912"/>
                      <a:ext cx="5307107" cy="144219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Parentesi graffa chiusa 43">
                  <a:extLst>
                    <a:ext uri="{FF2B5EF4-FFF2-40B4-BE49-F238E27FC236}">
                      <a16:creationId xmlns:a16="http://schemas.microsoft.com/office/drawing/2014/main" id="{10930BA7-7DBA-980F-4B8D-949BC9F6E82F}"/>
                    </a:ext>
                  </a:extLst>
                </p:cNvPr>
                <p:cNvSpPr/>
                <p:nvPr/>
              </p:nvSpPr>
              <p:spPr>
                <a:xfrm>
                  <a:off x="10234802" y="4058589"/>
                  <a:ext cx="106680" cy="39276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rgbClr val="E0AF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asellaDiTesto 45">
                      <a:extLst>
                        <a:ext uri="{FF2B5EF4-FFF2-40B4-BE49-F238E27FC236}">
                          <a16:creationId xmlns:a16="http://schemas.microsoft.com/office/drawing/2014/main" id="{209BAA8F-E9F7-E885-C248-4460FF8286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96254" y="4110165"/>
                      <a:ext cx="4113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20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200" b="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0⟩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CasellaDiTesto 45">
                      <a:extLst>
                        <a:ext uri="{FF2B5EF4-FFF2-40B4-BE49-F238E27FC236}">
                          <a16:creationId xmlns:a16="http://schemas.microsoft.com/office/drawing/2014/main" id="{209BAA8F-E9F7-E885-C248-4460FF8286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6254" y="4110165"/>
                      <a:ext cx="41138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Parentesi graffa chiusa 49">
                  <a:extLst>
                    <a:ext uri="{FF2B5EF4-FFF2-40B4-BE49-F238E27FC236}">
                      <a16:creationId xmlns:a16="http://schemas.microsoft.com/office/drawing/2014/main" id="{314D783B-DEA4-73E6-488A-92D24243C5ED}"/>
                    </a:ext>
                  </a:extLst>
                </p:cNvPr>
                <p:cNvSpPr/>
                <p:nvPr/>
              </p:nvSpPr>
              <p:spPr>
                <a:xfrm>
                  <a:off x="10234802" y="4519289"/>
                  <a:ext cx="106680" cy="39276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rgbClr val="E0AF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752FC8F5-FA33-D642-14AD-7716B884DE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96254" y="4570865"/>
                      <a:ext cx="4113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20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200" b="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1⟩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752FC8F5-FA33-D642-14AD-7716B884DE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6254" y="4570865"/>
                      <a:ext cx="41138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68DF2BB8-A107-E696-422E-DA5108C2541D}"/>
                  </a:ext>
                </a:extLst>
              </p:cNvPr>
              <p:cNvSpPr txBox="1"/>
              <p:nvPr/>
            </p:nvSpPr>
            <p:spPr>
              <a:xfrm>
                <a:off x="5015070" y="3960234"/>
                <a:ext cx="56907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noProof="0" dirty="0">
                    <a:solidFill>
                      <a:srgbClr val="E0AFA0"/>
                    </a:solidFill>
                  </a:rPr>
                  <a:t>4.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VERIFY THE FOUND MATRIX IS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UNITARY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6877CE7D-F6D6-A3C6-A6FD-31D0EEC9A78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2027" y="4243026"/>
                    <a:ext cx="3784546" cy="50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6877CE7D-F6D6-A3C6-A6FD-31D0EEC9A7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2027" y="4243026"/>
                    <a:ext cx="3784546" cy="5078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1B4D68F4-5A5C-84FE-428D-7FE452A94D5A}"/>
                  </a:ext>
                </a:extLst>
              </p:cNvPr>
              <p:cNvSpPr txBox="1"/>
              <p:nvPr/>
            </p:nvSpPr>
            <p:spPr>
              <a:xfrm>
                <a:off x="5015069" y="4835498"/>
                <a:ext cx="59666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dirty="0">
                    <a:solidFill>
                      <a:srgbClr val="E0AFA0"/>
                    </a:solidFill>
                  </a:rPr>
                  <a:t>5</a:t>
                </a:r>
                <a:r>
                  <a:rPr lang="en-US" sz="1100" b="1" spc="300" noProof="0" dirty="0">
                    <a:solidFill>
                      <a:srgbClr val="E0AFA0"/>
                    </a:solidFill>
                  </a:rPr>
                  <a:t>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APPLY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THE UNITARY TRANSFORMATION TO THE QUBIT AND </a:t>
                </a:r>
              </a:p>
              <a:p>
                <a:r>
                  <a:rPr lang="it-IT" sz="1100" b="1" spc="300" dirty="0">
                    <a:solidFill>
                      <a:srgbClr val="F4F3EE"/>
                    </a:solidFill>
                  </a:rPr>
                  <a:t>   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MEASURE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IN THE STANDARD BASIS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116" name="Gruppo 115">
                <a:extLst>
                  <a:ext uri="{FF2B5EF4-FFF2-40B4-BE49-F238E27FC236}">
                    <a16:creationId xmlns:a16="http://schemas.microsoft.com/office/drawing/2014/main" id="{F5C0086B-0FBD-C781-3293-768303B35DF7}"/>
                  </a:ext>
                </a:extLst>
              </p:cNvPr>
              <p:cNvGrpSpPr/>
              <p:nvPr/>
            </p:nvGrpSpPr>
            <p:grpSpPr>
              <a:xfrm>
                <a:off x="6373986" y="5378525"/>
                <a:ext cx="3130319" cy="887394"/>
                <a:chOff x="6614250" y="5913148"/>
                <a:chExt cx="3130319" cy="887394"/>
              </a:xfrm>
            </p:grpSpPr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18E69D82-4787-8F32-5285-D23DA8EAF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56746" y="6160510"/>
                  <a:ext cx="2487823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CasellaDiTesto 98">
                      <a:extLst>
                        <a:ext uri="{FF2B5EF4-FFF2-40B4-BE49-F238E27FC236}">
                          <a16:creationId xmlns:a16="http://schemas.microsoft.com/office/drawing/2014/main" id="{6205C799-5584-CFA5-2C60-B78394C693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50" y="5996139"/>
                      <a:ext cx="9199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CasellaDiTesto 98">
                      <a:extLst>
                        <a:ext uri="{FF2B5EF4-FFF2-40B4-BE49-F238E27FC236}">
                          <a16:creationId xmlns:a16="http://schemas.microsoft.com/office/drawing/2014/main" id="{6205C799-5584-CFA5-2C60-B78394C693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50" y="5996139"/>
                      <a:ext cx="919994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0" name="Gruppo 99">
                  <a:extLst>
                    <a:ext uri="{FF2B5EF4-FFF2-40B4-BE49-F238E27FC236}">
                      <a16:creationId xmlns:a16="http://schemas.microsoft.com/office/drawing/2014/main" id="{86D5AB93-8648-3931-BEDA-B3C35BBD7F8C}"/>
                    </a:ext>
                  </a:extLst>
                </p:cNvPr>
                <p:cNvGrpSpPr/>
                <p:nvPr/>
              </p:nvGrpSpPr>
              <p:grpSpPr>
                <a:xfrm>
                  <a:off x="7608204" y="5913148"/>
                  <a:ext cx="559522" cy="494724"/>
                  <a:chOff x="4962524" y="3262007"/>
                  <a:chExt cx="716591" cy="633603"/>
                </a:xfrm>
              </p:grpSpPr>
              <p:sp>
                <p:nvSpPr>
                  <p:cNvPr id="101" name="Rettangolo con angoli arrotondati 100">
                    <a:extLst>
                      <a:ext uri="{FF2B5EF4-FFF2-40B4-BE49-F238E27FC236}">
                        <a16:creationId xmlns:a16="http://schemas.microsoft.com/office/drawing/2014/main" id="{B8D25410-1AF8-9DC3-27EC-55A5DAC6DBAE}"/>
                      </a:ext>
                    </a:extLst>
                  </p:cNvPr>
                  <p:cNvSpPr/>
                  <p:nvPr/>
                </p:nvSpPr>
                <p:spPr>
                  <a:xfrm>
                    <a:off x="4962524" y="3262007"/>
                    <a:ext cx="716591" cy="633603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540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CasellaDiTesto 101">
                        <a:extLst>
                          <a:ext uri="{FF2B5EF4-FFF2-40B4-BE49-F238E27FC236}">
                            <a16:creationId xmlns:a16="http://schemas.microsoft.com/office/drawing/2014/main" id="{6334C615-FD73-F120-53EF-FB2F42BDA5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2524" y="3378754"/>
                        <a:ext cx="716591" cy="3941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100" dirty="0">
                            <a:solidFill>
                              <a:srgbClr val="F4F3EE"/>
                            </a:solidFill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it-IT" sz="14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oMath>
                        </a14:m>
                        <a:endParaRPr lang="en-US" sz="14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CasellaDiTesto 101">
                        <a:extLst>
                          <a:ext uri="{FF2B5EF4-FFF2-40B4-BE49-F238E27FC236}">
                            <a16:creationId xmlns:a16="http://schemas.microsoft.com/office/drawing/2014/main" id="{6334C615-FD73-F120-53EF-FB2F42BDA55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2524" y="3378754"/>
                        <a:ext cx="716591" cy="39417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1" name="Gruppo 110">
                  <a:extLst>
                    <a:ext uri="{FF2B5EF4-FFF2-40B4-BE49-F238E27FC236}">
                      <a16:creationId xmlns:a16="http://schemas.microsoft.com/office/drawing/2014/main" id="{105E715C-643D-72D6-DC02-0E1369AA19D8}"/>
                    </a:ext>
                  </a:extLst>
                </p:cNvPr>
                <p:cNvGrpSpPr/>
                <p:nvPr/>
              </p:nvGrpSpPr>
              <p:grpSpPr>
                <a:xfrm>
                  <a:off x="8571184" y="5913148"/>
                  <a:ext cx="650819" cy="887394"/>
                  <a:chOff x="7429595" y="5890985"/>
                  <a:chExt cx="650819" cy="887394"/>
                </a:xfrm>
              </p:grpSpPr>
              <p:grpSp>
                <p:nvGrpSpPr>
                  <p:cNvPr id="103" name="Gruppo 102">
                    <a:extLst>
                      <a:ext uri="{FF2B5EF4-FFF2-40B4-BE49-F238E27FC236}">
                        <a16:creationId xmlns:a16="http://schemas.microsoft.com/office/drawing/2014/main" id="{6CA95BAC-BCE4-17B9-E993-FA8078986974}"/>
                      </a:ext>
                    </a:extLst>
                  </p:cNvPr>
                  <p:cNvGrpSpPr/>
                  <p:nvPr/>
                </p:nvGrpSpPr>
                <p:grpSpPr>
                  <a:xfrm>
                    <a:off x="7429595" y="5890985"/>
                    <a:ext cx="650819" cy="887394"/>
                    <a:chOff x="3696595" y="2483548"/>
                    <a:chExt cx="830580" cy="1132498"/>
                  </a:xfrm>
                </p:grpSpPr>
                <p:sp>
                  <p:nvSpPr>
                    <p:cNvPr id="104" name="Rettangolo con angoli arrotondati 103">
                      <a:extLst>
                        <a:ext uri="{FF2B5EF4-FFF2-40B4-BE49-F238E27FC236}">
                          <a16:creationId xmlns:a16="http://schemas.microsoft.com/office/drawing/2014/main" id="{1B73D261-D4A3-40FE-9FB6-0BAE591F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0831" y="2483548"/>
                      <a:ext cx="722108" cy="633603"/>
                    </a:xfrm>
                    <a:prstGeom prst="roundRect">
                      <a:avLst>
                        <a:gd name="adj" fmla="val 8385"/>
                      </a:avLst>
                    </a:prstGeom>
                    <a:solidFill>
                      <a:srgbClr val="463F3A"/>
                    </a:solidFill>
                    <a:ln w="2540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sp>
                  <p:nvSpPr>
                    <p:cNvPr id="105" name="Arco 104">
                      <a:extLst>
                        <a:ext uri="{FF2B5EF4-FFF2-40B4-BE49-F238E27FC236}">
                          <a16:creationId xmlns:a16="http://schemas.microsoft.com/office/drawing/2014/main" id="{0DB6CEAF-CC19-DD20-421A-70F9B0B48901}"/>
                        </a:ext>
                      </a:extLst>
                    </p:cNvPr>
                    <p:cNvSpPr/>
                    <p:nvPr/>
                  </p:nvSpPr>
                  <p:spPr>
                    <a:xfrm rot="19408274">
                      <a:off x="3696595" y="2785466"/>
                      <a:ext cx="830580" cy="830580"/>
                    </a:xfrm>
                    <a:prstGeom prst="arc">
                      <a:avLst>
                        <a:gd name="adj1" fmla="val 16200000"/>
                        <a:gd name="adj2" fmla="val 20769370"/>
                      </a:avLst>
                    </a:prstGeom>
                    <a:ln w="2540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106" name="Connettore diritto 105">
                      <a:extLst>
                        <a:ext uri="{FF2B5EF4-FFF2-40B4-BE49-F238E27FC236}">
                          <a16:creationId xmlns:a16="http://schemas.microsoft.com/office/drawing/2014/main" id="{EDFEC2B2-1A9B-E6EB-5F9A-BE1687013C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99445" y="2619854"/>
                      <a:ext cx="248718" cy="316804"/>
                    </a:xfrm>
                    <a:prstGeom prst="line">
                      <a:avLst/>
                    </a:prstGeom>
                    <a:ln w="15875">
                      <a:solidFill>
                        <a:srgbClr val="F4F3EE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uppo 106">
                    <a:extLst>
                      <a:ext uri="{FF2B5EF4-FFF2-40B4-BE49-F238E27FC236}">
                        <a16:creationId xmlns:a16="http://schemas.microsoft.com/office/drawing/2014/main" id="{A3A9EAB3-3762-8D08-8EB0-75AF0760517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7602954" y="6529461"/>
                    <a:ext cx="310451" cy="51572"/>
                    <a:chOff x="1704975" y="5048027"/>
                    <a:chExt cx="8782050" cy="60960"/>
                  </a:xfrm>
                </p:grpSpPr>
                <p:cxnSp>
                  <p:nvCxnSpPr>
                    <p:cNvPr id="108" name="Connettore diritto 107">
                      <a:extLst>
                        <a:ext uri="{FF2B5EF4-FFF2-40B4-BE49-F238E27FC236}">
                          <a16:creationId xmlns:a16="http://schemas.microsoft.com/office/drawing/2014/main" id="{1C7D1BF3-0FCA-34D9-FD9A-1F6972C96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04975" y="5048027"/>
                      <a:ext cx="8782050" cy="0"/>
                    </a:xfrm>
                    <a:prstGeom prst="line">
                      <a:avLst/>
                    </a:prstGeom>
                    <a:ln w="1905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Connettore diritto 108">
                      <a:extLst>
                        <a:ext uri="{FF2B5EF4-FFF2-40B4-BE49-F238E27FC236}">
                          <a16:creationId xmlns:a16="http://schemas.microsoft.com/office/drawing/2014/main" id="{A052A426-A8AD-82F4-2841-6B4649E648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04975" y="5108987"/>
                      <a:ext cx="8782050" cy="0"/>
                    </a:xfrm>
                    <a:prstGeom prst="line">
                      <a:avLst/>
                    </a:prstGeom>
                    <a:ln w="1905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FDFAD669-660B-7F5F-EFEF-71E939899D70}"/>
                  </a:ext>
                </a:extLst>
              </p:cNvPr>
              <p:cNvGrpSpPr/>
              <p:nvPr/>
            </p:nvGrpSpPr>
            <p:grpSpPr>
              <a:xfrm>
                <a:off x="5015069" y="793090"/>
                <a:ext cx="5653778" cy="1146766"/>
                <a:chOff x="5156144" y="1144251"/>
                <a:chExt cx="5653778" cy="11467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327E87B-D04F-FB50-16C3-2ADBED69C7A0}"/>
                    </a:ext>
                  </a:extLst>
                </p:cNvPr>
                <p:cNvSpPr/>
                <p:nvPr/>
              </p:nvSpPr>
              <p:spPr>
                <a:xfrm>
                  <a:off x="6927688" y="1278914"/>
                  <a:ext cx="80476" cy="89991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56FA7753-31F9-E594-1BD8-A957FCD78BB9}"/>
                    </a:ext>
                  </a:extLst>
                </p:cNvPr>
                <p:cNvSpPr/>
                <p:nvPr/>
              </p:nvSpPr>
              <p:spPr>
                <a:xfrm>
                  <a:off x="8789488" y="1284496"/>
                  <a:ext cx="80476" cy="89991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79" name="Connettore a gomito 78">
                  <a:extLst>
                    <a:ext uri="{FF2B5EF4-FFF2-40B4-BE49-F238E27FC236}">
                      <a16:creationId xmlns:a16="http://schemas.microsoft.com/office/drawing/2014/main" id="{DA06D42E-D4BB-21A4-4E1B-297F349E902C}"/>
                    </a:ext>
                  </a:extLst>
                </p:cNvPr>
                <p:cNvCxnSpPr>
                  <a:cxnSpLocks/>
                  <a:stCxn id="88" idx="2"/>
                  <a:endCxn id="83" idx="0"/>
                </p:cNvCxnSpPr>
                <p:nvPr/>
              </p:nvCxnSpPr>
              <p:spPr>
                <a:xfrm flipH="1">
                  <a:off x="6966353" y="1368905"/>
                  <a:ext cx="1573" cy="414881"/>
                </a:xfrm>
                <a:prstGeom prst="straightConnector1">
                  <a:avLst/>
                </a:prstGeom>
                <a:ln w="15875" cap="rnd">
                  <a:solidFill>
                    <a:srgbClr val="E0AFA0"/>
                  </a:solidFill>
                  <a:bevel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10F2C7C8-CCE6-E641-2B31-D61BA043FC35}"/>
                    </a:ext>
                  </a:extLst>
                </p:cNvPr>
                <p:cNvGrpSpPr/>
                <p:nvPr/>
              </p:nvGrpSpPr>
              <p:grpSpPr>
                <a:xfrm>
                  <a:off x="5502815" y="1536451"/>
                  <a:ext cx="5307107" cy="754566"/>
                  <a:chOff x="5423912" y="1667741"/>
                  <a:chExt cx="5307107" cy="754566"/>
                </a:xfrm>
              </p:grpSpPr>
              <p:sp>
                <p:nvSpPr>
                  <p:cNvPr id="87" name="Rettangolo con angoli arrotondati 86">
                    <a:extLst>
                      <a:ext uri="{FF2B5EF4-FFF2-40B4-BE49-F238E27FC236}">
                        <a16:creationId xmlns:a16="http://schemas.microsoft.com/office/drawing/2014/main" id="{DCA9EFE0-54F4-C86B-7FCD-52E062CC482D}"/>
                      </a:ext>
                    </a:extLst>
                  </p:cNvPr>
                  <p:cNvSpPr/>
                  <p:nvPr/>
                </p:nvSpPr>
                <p:spPr>
                  <a:xfrm>
                    <a:off x="7437763" y="1915075"/>
                    <a:ext cx="80476" cy="89991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83" name="Rettangolo con angoli arrotondati 82">
                    <a:extLst>
                      <a:ext uri="{FF2B5EF4-FFF2-40B4-BE49-F238E27FC236}">
                        <a16:creationId xmlns:a16="http://schemas.microsoft.com/office/drawing/2014/main" id="{E2FFABA8-E72C-B3EE-1C96-913B4A691FE8}"/>
                      </a:ext>
                    </a:extLst>
                  </p:cNvPr>
                  <p:cNvSpPr/>
                  <p:nvPr/>
                </p:nvSpPr>
                <p:spPr>
                  <a:xfrm>
                    <a:off x="6847212" y="1915076"/>
                    <a:ext cx="80476" cy="89991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CasellaDiTesto 48">
                        <a:extLst>
                          <a:ext uri="{FF2B5EF4-FFF2-40B4-BE49-F238E27FC236}">
                            <a16:creationId xmlns:a16="http://schemas.microsoft.com/office/drawing/2014/main" id="{B9DEEE7C-6BCB-36B8-7153-050EF99A97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3912" y="1667741"/>
                        <a:ext cx="5307107" cy="7545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sz="16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=1,2 </m:t>
                            </m:r>
                          </m:oMath>
                        </a14:m>
                        <a:r>
                          <a:rPr lang="en-US" sz="1600" dirty="0">
                            <a:solidFill>
                              <a:srgbClr val="F4F3EE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9" name="CasellaDiTesto 48">
                        <a:extLst>
                          <a:ext uri="{FF2B5EF4-FFF2-40B4-BE49-F238E27FC236}">
                            <a16:creationId xmlns:a16="http://schemas.microsoft.com/office/drawing/2014/main" id="{B9DEEE7C-6BCB-36B8-7153-050EF99A97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3912" y="1667741"/>
                        <a:ext cx="5307107" cy="754566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1" name="Connettore a gomito 90">
                  <a:extLst>
                    <a:ext uri="{FF2B5EF4-FFF2-40B4-BE49-F238E27FC236}">
                      <a16:creationId xmlns:a16="http://schemas.microsoft.com/office/drawing/2014/main" id="{3934916A-5CF1-27D7-39D8-B184302C33F5}"/>
                    </a:ext>
                  </a:extLst>
                </p:cNvPr>
                <p:cNvCxnSpPr>
                  <a:cxnSpLocks/>
                  <a:stCxn id="89" idx="2"/>
                  <a:endCxn id="87" idx="0"/>
                </p:cNvCxnSpPr>
                <p:nvPr/>
              </p:nvCxnSpPr>
              <p:spPr>
                <a:xfrm rot="5400000">
                  <a:off x="7988666" y="942725"/>
                  <a:ext cx="409298" cy="1272822"/>
                </a:xfrm>
                <a:prstGeom prst="bentConnector3">
                  <a:avLst>
                    <a:gd name="adj1" fmla="val 29831"/>
                  </a:avLst>
                </a:prstGeom>
                <a:ln w="15875" cap="rnd">
                  <a:solidFill>
                    <a:srgbClr val="E0AFA0"/>
                  </a:solidFill>
                  <a:bevel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65CC3737-E7CA-DBD0-BB30-C3D414E638AE}"/>
                    </a:ext>
                  </a:extLst>
                </p:cNvPr>
                <p:cNvSpPr txBox="1"/>
                <p:nvPr/>
              </p:nvSpPr>
              <p:spPr>
                <a:xfrm>
                  <a:off x="5156144" y="1144251"/>
                  <a:ext cx="55195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2.</a:t>
                  </a:r>
                  <a:r>
                    <a:rPr lang="en-US" sz="1100" spc="300" noProof="0" dirty="0">
                      <a:solidFill>
                        <a:srgbClr val="F4F3EE"/>
                      </a:solidFill>
                    </a:rPr>
                    <a:t> 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FIND ITS </a:t>
                  </a:r>
                  <a:r>
                    <a:rPr lang="it-IT" sz="1100" b="1" spc="300" noProof="0" dirty="0">
                      <a:solidFill>
                        <a:srgbClr val="F4F3EE"/>
                      </a:solidFill>
                    </a:rPr>
                    <a:t>EIGENVALUES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 AND </a:t>
                  </a:r>
                  <a:r>
                    <a:rPr lang="it-IT" sz="1100" b="1" spc="300" noProof="0" dirty="0">
                      <a:solidFill>
                        <a:srgbClr val="F4F3EE"/>
                      </a:solidFill>
                    </a:rPr>
                    <a:t>EIGENVECTORS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 </a:t>
                  </a:r>
                  <a:endParaRPr lang="en-US" sz="1100" spc="300" noProof="0" dirty="0">
                    <a:solidFill>
                      <a:srgbClr val="F4F3EE"/>
                    </a:solidFill>
                  </a:endParaRPr>
                </a:p>
              </p:txBody>
            </p:sp>
          </p:grpSp>
        </p:grpSp>
        <p:cxnSp>
          <p:nvCxnSpPr>
            <p:cNvPr id="142" name="Connettore 2 141">
              <a:extLst>
                <a:ext uri="{FF2B5EF4-FFF2-40B4-BE49-F238E27FC236}">
                  <a16:creationId xmlns:a16="http://schemas.microsoft.com/office/drawing/2014/main" id="{73C38E30-65B6-AEF5-5FEB-72D3BD7CBE78}"/>
                </a:ext>
              </a:extLst>
            </p:cNvPr>
            <p:cNvCxnSpPr>
              <a:cxnSpLocks/>
            </p:cNvCxnSpPr>
            <p:nvPr/>
          </p:nvCxnSpPr>
          <p:spPr>
            <a:xfrm>
              <a:off x="4512471" y="6390926"/>
              <a:ext cx="498937" cy="0"/>
            </a:xfrm>
            <a:prstGeom prst="straightConnector1">
              <a:avLst/>
            </a:prstGeom>
            <a:ln w="3175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9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2C489-EC76-DD09-389D-481A6F75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8DE739-56AE-5353-61C9-F1C30CC0808A}"/>
              </a:ext>
            </a:extLst>
          </p:cNvPr>
          <p:cNvSpPr txBox="1"/>
          <p:nvPr/>
        </p:nvSpPr>
        <p:spPr>
          <a:xfrm>
            <a:off x="952192" y="2998113"/>
            <a:ext cx="96861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spc="300" dirty="0">
                <a:solidFill>
                  <a:srgbClr val="F4F3EE"/>
                </a:solidFill>
              </a:rPr>
              <a:t>METRICS </a:t>
            </a:r>
            <a:r>
              <a:rPr lang="en-US" sz="5000" spc="300" dirty="0">
                <a:solidFill>
                  <a:srgbClr val="E0AFA0"/>
                </a:solidFill>
              </a:rPr>
              <a:t>AND</a:t>
            </a:r>
            <a:r>
              <a:rPr lang="en-US" sz="5000" b="1" spc="300" dirty="0">
                <a:solidFill>
                  <a:srgbClr val="F4F3EE"/>
                </a:solidFill>
              </a:rPr>
              <a:t> PARAMETERS</a:t>
            </a:r>
            <a:endParaRPr lang="en-US" sz="5000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0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0EFC2-8BB0-EBD1-9A15-6924D8111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o 50">
            <a:extLst>
              <a:ext uri="{FF2B5EF4-FFF2-40B4-BE49-F238E27FC236}">
                <a16:creationId xmlns:a16="http://schemas.microsoft.com/office/drawing/2014/main" id="{D9E3DBAE-F134-86C6-A178-C8B8D940F8D5}"/>
              </a:ext>
            </a:extLst>
          </p:cNvPr>
          <p:cNvGrpSpPr/>
          <p:nvPr/>
        </p:nvGrpSpPr>
        <p:grpSpPr>
          <a:xfrm>
            <a:off x="1809909" y="1568461"/>
            <a:ext cx="9604847" cy="3583470"/>
            <a:chOff x="1809909" y="1573470"/>
            <a:chExt cx="9604847" cy="3583470"/>
          </a:xfrm>
        </p:grpSpPr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2ECEBB3A-C13E-8C8E-94C6-9436F3A17D62}"/>
                </a:ext>
              </a:extLst>
            </p:cNvPr>
            <p:cNvGrpSpPr/>
            <p:nvPr/>
          </p:nvGrpSpPr>
          <p:grpSpPr>
            <a:xfrm>
              <a:off x="1809909" y="3196039"/>
              <a:ext cx="9604847" cy="1960901"/>
              <a:chOff x="1809909" y="3357964"/>
              <a:chExt cx="9604847" cy="1960901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AA29C98-F3FD-4F75-2C89-A01503E14C05}"/>
                  </a:ext>
                </a:extLst>
              </p:cNvPr>
              <p:cNvSpPr txBox="1"/>
              <p:nvPr/>
            </p:nvSpPr>
            <p:spPr>
              <a:xfrm>
                <a:off x="1809909" y="4233686"/>
                <a:ext cx="277316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spc="300" dirty="0">
                    <a:solidFill>
                      <a:srgbClr val="F4F3EE"/>
                    </a:solidFill>
                  </a:rPr>
                  <a:t>MISMATCH RATIO</a:t>
                </a:r>
                <a:endParaRPr lang="en-US" sz="1500" b="1" spc="300" noProof="0" dirty="0">
                  <a:solidFill>
                    <a:srgbClr val="F4F3EE"/>
                  </a:solidFill>
                </a:endParaRPr>
              </a:p>
            </p:txBody>
          </p:sp>
          <p:cxnSp>
            <p:nvCxnSpPr>
              <p:cNvPr id="6" name="Connettore a gomito 78">
                <a:extLst>
                  <a:ext uri="{FF2B5EF4-FFF2-40B4-BE49-F238E27FC236}">
                    <a16:creationId xmlns:a16="http://schemas.microsoft.com/office/drawing/2014/main" id="{1717012D-1F43-6C38-9A61-E510119D7E33}"/>
                  </a:ext>
                </a:extLst>
              </p:cNvPr>
              <p:cNvCxnSpPr>
                <a:cxnSpLocks/>
                <a:stCxn id="7" idx="0"/>
                <a:endCxn id="13" idx="1"/>
              </p:cNvCxnSpPr>
              <p:nvPr/>
            </p:nvCxnSpPr>
            <p:spPr>
              <a:xfrm rot="5400000" flipH="1" flipV="1">
                <a:off x="6145006" y="3217471"/>
                <a:ext cx="494861" cy="1237515"/>
              </a:xfrm>
              <a:prstGeom prst="bentConnector2">
                <a:avLst/>
              </a:prstGeom>
              <a:ln w="19050" cap="rnd">
                <a:solidFill>
                  <a:srgbClr val="BCB8B1"/>
                </a:solidFill>
                <a:bevel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AEDB5FE1-66D6-69B2-CB9C-00B45B4960CF}"/>
                  </a:ext>
                </a:extLst>
              </p:cNvPr>
              <p:cNvGrpSpPr/>
              <p:nvPr/>
            </p:nvGrpSpPr>
            <p:grpSpPr>
              <a:xfrm>
                <a:off x="4332967" y="4079616"/>
                <a:ext cx="2125812" cy="631305"/>
                <a:chOff x="2903389" y="4119121"/>
                <a:chExt cx="2125812" cy="6313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2DEE6209-F690-25B6-F0AA-9C77B763A1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3389" y="4119121"/>
                      <a:ext cx="2125812" cy="619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𝑚𝑖𝑠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2DEE6209-F690-25B6-F0AA-9C77B763A1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389" y="4119121"/>
                      <a:ext cx="2125812" cy="619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3DAD3313-C343-15ED-F1B4-FCD4F179A623}"/>
                    </a:ext>
                  </a:extLst>
                </p:cNvPr>
                <p:cNvSpPr/>
                <p:nvPr/>
              </p:nvSpPr>
              <p:spPr>
                <a:xfrm>
                  <a:off x="4218595" y="4123163"/>
                  <a:ext cx="251012" cy="1587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8DD6A5EB-5618-E605-C91E-374229F5A960}"/>
                    </a:ext>
                  </a:extLst>
                </p:cNvPr>
                <p:cNvSpPr/>
                <p:nvPr/>
              </p:nvSpPr>
              <p:spPr>
                <a:xfrm>
                  <a:off x="4218595" y="4591723"/>
                  <a:ext cx="251012" cy="1587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1" name="Connettore a gomito 78">
                <a:extLst>
                  <a:ext uri="{FF2B5EF4-FFF2-40B4-BE49-F238E27FC236}">
                    <a16:creationId xmlns:a16="http://schemas.microsoft.com/office/drawing/2014/main" id="{D3B200BA-232E-628B-2EC0-5A7F2FDA284D}"/>
                  </a:ext>
                </a:extLst>
              </p:cNvPr>
              <p:cNvCxnSpPr>
                <a:cxnSpLocks/>
                <a:stCxn id="8" idx="2"/>
                <a:endCxn id="14" idx="1"/>
              </p:cNvCxnSpPr>
              <p:nvPr/>
            </p:nvCxnSpPr>
            <p:spPr>
              <a:xfrm rot="16200000" flipH="1">
                <a:off x="6157715" y="4326885"/>
                <a:ext cx="469445" cy="1237516"/>
              </a:xfrm>
              <a:prstGeom prst="bentConnector2">
                <a:avLst/>
              </a:prstGeom>
              <a:ln w="19050" cap="rnd">
                <a:solidFill>
                  <a:srgbClr val="BCB8B1"/>
                </a:solidFill>
                <a:bevel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0520D4E-52AD-3287-36D4-B1B1D90FCD45}"/>
                  </a:ext>
                </a:extLst>
              </p:cNvPr>
              <p:cNvSpPr txBox="1"/>
              <p:nvPr/>
            </p:nvSpPr>
            <p:spPr>
              <a:xfrm>
                <a:off x="7011194" y="3357964"/>
                <a:ext cx="4403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spc="300" dirty="0">
                    <a:solidFill>
                      <a:srgbClr val="F4F3EE"/>
                    </a:solidFill>
                  </a:rPr>
                  <a:t>NUMBER OF </a:t>
                </a:r>
                <a:r>
                  <a:rPr lang="it-IT" sz="1200" b="1" spc="300" dirty="0">
                    <a:solidFill>
                      <a:srgbClr val="F4F3EE"/>
                    </a:solidFill>
                  </a:rPr>
                  <a:t>MISMATCHED BITS </a:t>
                </a:r>
                <a:r>
                  <a:rPr lang="it-IT" sz="1200" spc="300" dirty="0">
                    <a:solidFill>
                      <a:srgbClr val="F4F3EE"/>
                    </a:solidFill>
                  </a:rPr>
                  <a:t>BETWEEN ALICE’S AMD BOB’S SECRET KEYS</a:t>
                </a:r>
                <a:endParaRPr lang="en-US" sz="1200" spc="300" dirty="0">
                  <a:solidFill>
                    <a:srgbClr val="F4F3EE"/>
                  </a:solidFill>
                </a:endParaRPr>
              </a:p>
            </p:txBody>
          </p: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E762ED1-0EA8-D6E3-DEB9-BAB2556E30B2}"/>
                  </a:ext>
                </a:extLst>
              </p:cNvPr>
              <p:cNvSpPr txBox="1"/>
              <p:nvPr/>
            </p:nvSpPr>
            <p:spPr>
              <a:xfrm>
                <a:off x="7011195" y="5041866"/>
                <a:ext cx="23004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spc="300" dirty="0">
                    <a:solidFill>
                      <a:srgbClr val="F4F3EE"/>
                    </a:solidFill>
                  </a:rPr>
                  <a:t>TOTAL KEY LENGTH</a:t>
                </a:r>
                <a:endParaRPr lang="en-US" sz="1200" spc="300" dirty="0">
                  <a:solidFill>
                    <a:srgbClr val="F4F3EE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F6AC579E-2225-9983-FA40-7D63A88897AF}"/>
                </a:ext>
              </a:extLst>
            </p:cNvPr>
            <p:cNvGrpSpPr/>
            <p:nvPr/>
          </p:nvGrpSpPr>
          <p:grpSpPr>
            <a:xfrm>
              <a:off x="1848704" y="1573470"/>
              <a:ext cx="8494593" cy="553998"/>
              <a:chOff x="1339116" y="1554420"/>
              <a:chExt cx="8494593" cy="5539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4476A6B-8FC6-A7CF-3AE2-E36AAC36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691" y="1631364"/>
                    <a:ext cx="57990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4476A6B-8FC6-A7CF-3AE2-E36AAC362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4691" y="1631364"/>
                    <a:ext cx="579901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EA7F8CEB-40C5-A4E9-44F2-62100B79B050}"/>
                  </a:ext>
                </a:extLst>
              </p:cNvPr>
              <p:cNvSpPr txBox="1"/>
              <p:nvPr/>
            </p:nvSpPr>
            <p:spPr>
              <a:xfrm>
                <a:off x="1339116" y="1554420"/>
                <a:ext cx="26955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spc="300" noProof="0" dirty="0">
                    <a:solidFill>
                      <a:srgbClr val="F4F3EE"/>
                    </a:solidFill>
                  </a:rPr>
                  <a:t>CHSH</a:t>
                </a:r>
              </a:p>
              <a:p>
                <a:pPr algn="ctr"/>
                <a:r>
                  <a:rPr lang="en-US" sz="1500" spc="300" noProof="0" dirty="0">
                    <a:solidFill>
                      <a:srgbClr val="F4F3EE"/>
                    </a:solidFill>
                  </a:rPr>
                  <a:t>CORRELATION VALUE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0B3994C-9114-56A3-8182-1951880CA390}"/>
                  </a:ext>
                </a:extLst>
              </p:cNvPr>
              <p:cNvSpPr txBox="1"/>
              <p:nvPr/>
            </p:nvSpPr>
            <p:spPr>
              <a:xfrm>
                <a:off x="2278983" y="6078769"/>
                <a:ext cx="76340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pc="300" noProof="0" dirty="0">
                    <a:solidFill>
                      <a:srgbClr val="F4F3EE"/>
                    </a:solidFill>
                  </a:rPr>
                  <a:t>PLOTTED AS A</a:t>
                </a:r>
                <a:r>
                  <a:rPr lang="en-US" sz="1500" spc="300" dirty="0">
                    <a:solidFill>
                      <a:srgbClr val="F4F3EE"/>
                    </a:solidFill>
                  </a:rPr>
                  <a:t> FUNCTION OF </a:t>
                </a:r>
                <a14:m>
                  <m:oMath xmlns:m="http://schemas.openxmlformats.org/officeDocument/2006/math">
                    <m:r>
                      <a:rPr lang="it-IT" sz="15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500" spc="300" noProof="0" dirty="0">
                    <a:solidFill>
                      <a:srgbClr val="F4F3EE"/>
                    </a:solidFill>
                  </a:rPr>
                  <a:t> OR OF THE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PARAMETER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0B3994C-9114-56A3-8182-1951880CA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83" y="6078769"/>
                <a:ext cx="7634035" cy="323165"/>
              </a:xfrm>
              <a:prstGeom prst="rect">
                <a:avLst/>
              </a:prstGeom>
              <a:blipFill>
                <a:blip r:embed="rId4"/>
                <a:stretch>
                  <a:fillRect l="-319" t="-1887" b="-226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2A8DA67-CC93-CADA-243D-D6B16A1E026B}"/>
              </a:ext>
            </a:extLst>
          </p:cNvPr>
          <p:cNvSpPr txBox="1"/>
          <p:nvPr/>
        </p:nvSpPr>
        <p:spPr>
          <a:xfrm>
            <a:off x="3335457" y="313382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METRICS</a:t>
            </a:r>
            <a:r>
              <a:rPr lang="en-US" sz="1600" spc="600" noProof="0" dirty="0">
                <a:solidFill>
                  <a:srgbClr val="F4F3EE"/>
                </a:solidFill>
              </a:rPr>
              <a:t> TO EVALUATE</a:t>
            </a:r>
          </a:p>
        </p:txBody>
      </p:sp>
      <p:sp>
        <p:nvSpPr>
          <p:cNvPr id="50" name="Parentesi graffa chiusa 49">
            <a:extLst>
              <a:ext uri="{FF2B5EF4-FFF2-40B4-BE49-F238E27FC236}">
                <a16:creationId xmlns:a16="http://schemas.microsoft.com/office/drawing/2014/main" id="{3DCB887A-26F0-2CD4-855E-BCF377EB32C7}"/>
              </a:ext>
            </a:extLst>
          </p:cNvPr>
          <p:cNvSpPr/>
          <p:nvPr/>
        </p:nvSpPr>
        <p:spPr>
          <a:xfrm flipH="1">
            <a:off x="1263083" y="1308548"/>
            <a:ext cx="585620" cy="4103296"/>
          </a:xfrm>
          <a:prstGeom prst="rightBrace">
            <a:avLst>
              <a:gd name="adj1" fmla="val 0"/>
              <a:gd name="adj2" fmla="val 50000"/>
            </a:avLst>
          </a:prstGeom>
          <a:ln w="57150" cap="rnd">
            <a:solidFill>
              <a:srgbClr val="E0AFA0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2" name="Connettore a gomito 78">
            <a:extLst>
              <a:ext uri="{FF2B5EF4-FFF2-40B4-BE49-F238E27FC236}">
                <a16:creationId xmlns:a16="http://schemas.microsoft.com/office/drawing/2014/main" id="{07EB00A7-AF21-A064-4D59-4557150973BE}"/>
              </a:ext>
            </a:extLst>
          </p:cNvPr>
          <p:cNvCxnSpPr>
            <a:cxnSpLocks/>
            <a:stCxn id="50" idx="1"/>
            <a:endCxn id="21" idx="1"/>
          </p:cNvCxnSpPr>
          <p:nvPr/>
        </p:nvCxnSpPr>
        <p:spPr>
          <a:xfrm>
            <a:off x="1263083" y="3360196"/>
            <a:ext cx="1015900" cy="2880156"/>
          </a:xfrm>
          <a:prstGeom prst="bentConnector3">
            <a:avLst>
              <a:gd name="adj1" fmla="val -49716"/>
            </a:avLst>
          </a:prstGeom>
          <a:ln w="57150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43D9B-9D06-C3BE-B60A-C08021299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o 49">
            <a:extLst>
              <a:ext uri="{FF2B5EF4-FFF2-40B4-BE49-F238E27FC236}">
                <a16:creationId xmlns:a16="http://schemas.microsoft.com/office/drawing/2014/main" id="{B886B488-3E9C-80B5-8F8F-4975749A2206}"/>
              </a:ext>
            </a:extLst>
          </p:cNvPr>
          <p:cNvGrpSpPr/>
          <p:nvPr/>
        </p:nvGrpSpPr>
        <p:grpSpPr>
          <a:xfrm>
            <a:off x="580255" y="2123112"/>
            <a:ext cx="2863702" cy="2611776"/>
            <a:chOff x="358326" y="2076650"/>
            <a:chExt cx="2863702" cy="261177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FCF57934-F61F-BF86-56F0-557E12341DD0}"/>
                </a:ext>
              </a:extLst>
            </p:cNvPr>
            <p:cNvSpPr txBox="1"/>
            <p:nvPr/>
          </p:nvSpPr>
          <p:spPr>
            <a:xfrm>
              <a:off x="358326" y="3980540"/>
              <a:ext cx="28637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noProof="0" dirty="0">
                  <a:solidFill>
                    <a:srgbClr val="F4F3EE"/>
                  </a:solidFill>
                </a:rPr>
                <a:t>EXPERIMENT</a:t>
              </a:r>
              <a:r>
                <a:rPr lang="en-US" sz="2000" b="1" spc="300" noProof="0" dirty="0">
                  <a:solidFill>
                    <a:srgbClr val="F4F3EE"/>
                  </a:solidFill>
                </a:rPr>
                <a:t> </a:t>
              </a:r>
              <a:r>
                <a:rPr lang="en-US" sz="2000" b="1" spc="300" noProof="0" dirty="0">
                  <a:solidFill>
                    <a:srgbClr val="E0AFA0"/>
                  </a:solidFill>
                </a:rPr>
                <a:t>PARAMETERS</a:t>
              </a:r>
              <a:endParaRPr lang="en-US" sz="2000" spc="300" noProof="0" dirty="0">
                <a:solidFill>
                  <a:srgbClr val="E0AFA0"/>
                </a:solidFill>
              </a:endParaRPr>
            </a:p>
          </p:txBody>
        </p:sp>
        <p:pic>
          <p:nvPicPr>
            <p:cNvPr id="86" name="Immagine 85" descr="Immagine che contiene cerchio, Elementi grafici, clipart, simbolo&#10;&#10;Descrizione generata automaticamente">
              <a:extLst>
                <a:ext uri="{FF2B5EF4-FFF2-40B4-BE49-F238E27FC236}">
                  <a16:creationId xmlns:a16="http://schemas.microsoft.com/office/drawing/2014/main" id="{473C4E65-D8D6-0788-BF67-021CE012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839" y="2076650"/>
              <a:ext cx="1860676" cy="1860676"/>
            </a:xfrm>
            <a:prstGeom prst="rect">
              <a:avLst/>
            </a:prstGeom>
          </p:spPr>
        </p:pic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E037600F-51A5-99D0-192B-9B4FF8D4816F}"/>
              </a:ext>
            </a:extLst>
          </p:cNvPr>
          <p:cNvGrpSpPr/>
          <p:nvPr/>
        </p:nvGrpSpPr>
        <p:grpSpPr>
          <a:xfrm>
            <a:off x="4335500" y="1064584"/>
            <a:ext cx="7368153" cy="4728832"/>
            <a:chOff x="4297400" y="1148415"/>
            <a:chExt cx="7368153" cy="4728832"/>
          </a:xfrm>
        </p:grpSpPr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9D9B69C9-F209-9F43-C21B-73F000A1620C}"/>
                </a:ext>
              </a:extLst>
            </p:cNvPr>
            <p:cNvGrpSpPr/>
            <p:nvPr/>
          </p:nvGrpSpPr>
          <p:grpSpPr>
            <a:xfrm>
              <a:off x="4297400" y="1148415"/>
              <a:ext cx="7368153" cy="539750"/>
              <a:chOff x="4297400" y="1148415"/>
              <a:chExt cx="7368153" cy="539750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9D47C85-EB37-6502-A971-1DF4219AFE66}"/>
                  </a:ext>
                </a:extLst>
              </p:cNvPr>
              <p:cNvSpPr txBox="1"/>
              <p:nvPr/>
            </p:nvSpPr>
            <p:spPr>
              <a:xfrm>
                <a:off x="6993431" y="1272096"/>
                <a:ext cx="467212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52063514-8DD1-5178-F95B-E8BA1460799F}"/>
                  </a:ext>
                </a:extLst>
              </p:cNvPr>
              <p:cNvGrpSpPr/>
              <p:nvPr/>
            </p:nvGrpSpPr>
            <p:grpSpPr>
              <a:xfrm>
                <a:off x="4297400" y="1148415"/>
                <a:ext cx="603797" cy="539750"/>
                <a:chOff x="4034296" y="1129410"/>
                <a:chExt cx="603797" cy="539750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886A9EF7-CCEA-B583-83AC-C12AAE58A6DA}"/>
                    </a:ext>
                  </a:extLst>
                </p:cNvPr>
                <p:cNvSpPr txBox="1"/>
                <p:nvPr/>
              </p:nvSpPr>
              <p:spPr>
                <a:xfrm>
                  <a:off x="4065489" y="1222388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pc="300" noProof="0" dirty="0">
                      <a:solidFill>
                        <a:srgbClr val="E0AFA0"/>
                      </a:solidFill>
                    </a:rPr>
                    <a:t>n</a:t>
                  </a: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E28830AB-D931-3AFD-262A-1EA2D77120CC}"/>
                    </a:ext>
                  </a:extLst>
                </p:cNvPr>
                <p:cNvGrpSpPr/>
                <p:nvPr/>
              </p:nvGrpSpPr>
              <p:grpSpPr>
                <a:xfrm>
                  <a:off x="4034296" y="1129410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2489544C-AD0B-33DD-904E-40664032C1F8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984EE25C-CD01-D291-E6B5-9E0E1FCA012F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30442950-985C-E31A-0EC8-96050AB2D2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EC1D92D4-A6D1-5C55-ECD0-9AA54F78FF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40EBEE5C-EA51-C054-D0CE-B5B4DFF0B248}"/>
                  </a:ext>
                </a:extLst>
              </p:cNvPr>
              <p:cNvCxnSpPr>
                <a:cxnSpLocks/>
                <a:stCxn id="4" idx="3"/>
                <a:endCxn id="6" idx="1"/>
              </p:cNvCxnSpPr>
              <p:nvPr/>
            </p:nvCxnSpPr>
            <p:spPr>
              <a:xfrm>
                <a:off x="4901197" y="1410670"/>
                <a:ext cx="2092234" cy="762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E50A2A02-A37D-BA6C-4FB4-D47E21DEDD6E}"/>
                </a:ext>
              </a:extLst>
            </p:cNvPr>
            <p:cNvGrpSpPr/>
            <p:nvPr/>
          </p:nvGrpSpPr>
          <p:grpSpPr>
            <a:xfrm>
              <a:off x="4297400" y="2544776"/>
              <a:ext cx="7368152" cy="539750"/>
              <a:chOff x="4297400" y="2503793"/>
              <a:chExt cx="7368152" cy="539750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3C04EF7-AC96-4A2E-E710-24CE12DA849C}"/>
                  </a:ext>
                </a:extLst>
              </p:cNvPr>
              <p:cNvSpPr txBox="1"/>
              <p:nvPr/>
            </p:nvSpPr>
            <p:spPr>
              <a:xfrm>
                <a:off x="6993430" y="2527447"/>
                <a:ext cx="467212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THETA VALUES USED FOR GENERATING THE WERNER STATES</a:t>
                </a:r>
              </a:p>
            </p:txBody>
          </p: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FB3BF3BD-9C7B-814B-26CA-EE3FE971421D}"/>
                  </a:ext>
                </a:extLst>
              </p:cNvPr>
              <p:cNvCxnSpPr>
                <a:cxnSpLocks/>
                <a:stCxn id="12" idx="1"/>
                <a:endCxn id="14" idx="1"/>
              </p:cNvCxnSpPr>
              <p:nvPr/>
            </p:nvCxnSpPr>
            <p:spPr>
              <a:xfrm>
                <a:off x="4894286" y="2773507"/>
                <a:ext cx="2099144" cy="162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6011C195-330C-D1FC-BF3B-B4DBC2142F80}"/>
                  </a:ext>
                </a:extLst>
              </p:cNvPr>
              <p:cNvGrpSpPr/>
              <p:nvPr/>
            </p:nvGrpSpPr>
            <p:grpSpPr>
              <a:xfrm>
                <a:off x="4297400" y="2503793"/>
                <a:ext cx="603797" cy="539750"/>
                <a:chOff x="5127354" y="1542231"/>
                <a:chExt cx="603797" cy="539750"/>
              </a:xfrm>
            </p:grpSpPr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7682A73-D346-3A25-AE9C-F57671ACA80A}"/>
                    </a:ext>
                  </a:extLst>
                </p:cNvPr>
                <p:cNvSpPr txBox="1"/>
                <p:nvPr/>
              </p:nvSpPr>
              <p:spPr>
                <a:xfrm>
                  <a:off x="5158547" y="1635209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pc="300" noProof="0" dirty="0">
                      <a:solidFill>
                        <a:srgbClr val="E0AFA0"/>
                      </a:solidFill>
                    </a:rPr>
                    <a:t>𝛉</a:t>
                  </a:r>
                </a:p>
              </p:txBody>
            </p:sp>
            <p:grpSp>
              <p:nvGrpSpPr>
                <p:cNvPr id="7" name="Gruppo 6">
                  <a:extLst>
                    <a:ext uri="{FF2B5EF4-FFF2-40B4-BE49-F238E27FC236}">
                      <a16:creationId xmlns:a16="http://schemas.microsoft.com/office/drawing/2014/main" id="{41E81AA0-D57D-B384-EE51-AE7DDBE08748}"/>
                    </a:ext>
                  </a:extLst>
                </p:cNvPr>
                <p:cNvGrpSpPr/>
                <p:nvPr/>
              </p:nvGrpSpPr>
              <p:grpSpPr>
                <a:xfrm>
                  <a:off x="5127354" y="1542231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11" name="Parentesi quadra aperta 10">
                    <a:extLst>
                      <a:ext uri="{FF2B5EF4-FFF2-40B4-BE49-F238E27FC236}">
                        <a16:creationId xmlns:a16="http://schemas.microsoft.com/office/drawing/2014/main" id="{FDA2BECB-4853-08D4-2B13-5804C0726E78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" name="Parentesi quadra aperta 11">
                    <a:extLst>
                      <a:ext uri="{FF2B5EF4-FFF2-40B4-BE49-F238E27FC236}">
                        <a16:creationId xmlns:a16="http://schemas.microsoft.com/office/drawing/2014/main" id="{4C8BD03D-1C56-6FF0-FDE1-1E38B71EAF20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13" name="Connettore diritto 12">
                    <a:extLst>
                      <a:ext uri="{FF2B5EF4-FFF2-40B4-BE49-F238E27FC236}">
                        <a16:creationId xmlns:a16="http://schemas.microsoft.com/office/drawing/2014/main" id="{E5743865-EA1F-F4FF-A8B2-EF9652FA6F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ttore diritto 33">
                    <a:extLst>
                      <a:ext uri="{FF2B5EF4-FFF2-40B4-BE49-F238E27FC236}">
                        <a16:creationId xmlns:a16="http://schemas.microsoft.com/office/drawing/2014/main" id="{AF3CB780-BCF6-DE5F-6DDD-4B2D73B606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uppo 74">
              <a:extLst>
                <a:ext uri="{FF2B5EF4-FFF2-40B4-BE49-F238E27FC236}">
                  <a16:creationId xmlns:a16="http://schemas.microsoft.com/office/drawing/2014/main" id="{10A22427-FCA0-E3F8-A806-BB6C0421C909}"/>
                </a:ext>
              </a:extLst>
            </p:cNvPr>
            <p:cNvGrpSpPr/>
            <p:nvPr/>
          </p:nvGrpSpPr>
          <p:grpSpPr>
            <a:xfrm>
              <a:off x="4297400" y="3941137"/>
              <a:ext cx="7368153" cy="539750"/>
              <a:chOff x="4297400" y="3859171"/>
              <a:chExt cx="7368153" cy="539750"/>
            </a:xfrm>
          </p:grpSpPr>
          <p:grpSp>
            <p:nvGrpSpPr>
              <p:cNvPr id="2" name="Gruppo 1">
                <a:extLst>
                  <a:ext uri="{FF2B5EF4-FFF2-40B4-BE49-F238E27FC236}">
                    <a16:creationId xmlns:a16="http://schemas.microsoft.com/office/drawing/2014/main" id="{1B11530E-CF16-C8AE-CBC0-3E416BBB6FE2}"/>
                  </a:ext>
                </a:extLst>
              </p:cNvPr>
              <p:cNvGrpSpPr/>
              <p:nvPr/>
            </p:nvGrpSpPr>
            <p:grpSpPr>
              <a:xfrm>
                <a:off x="4297400" y="3859171"/>
                <a:ext cx="1839379" cy="539750"/>
                <a:chOff x="5127354" y="1542231"/>
                <a:chExt cx="596886" cy="539750"/>
              </a:xfrm>
            </p:grpSpPr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518112E-FC31-F5FD-1DF0-A9110D9292A6}"/>
                    </a:ext>
                  </a:extLst>
                </p:cNvPr>
                <p:cNvSpPr txBox="1"/>
                <p:nvPr/>
              </p:nvSpPr>
              <p:spPr>
                <a:xfrm>
                  <a:off x="5143709" y="1635209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E0AFA0"/>
                      </a:solidFill>
                    </a:rPr>
                    <a:t>Eavesdropping</a:t>
                  </a:r>
                  <a:endParaRPr lang="en-US" sz="1600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25" name="Gruppo 24">
                  <a:extLst>
                    <a:ext uri="{FF2B5EF4-FFF2-40B4-BE49-F238E27FC236}">
                      <a16:creationId xmlns:a16="http://schemas.microsoft.com/office/drawing/2014/main" id="{2A713B14-2726-BC27-F421-F7F09CFEDB53}"/>
                    </a:ext>
                  </a:extLst>
                </p:cNvPr>
                <p:cNvGrpSpPr/>
                <p:nvPr/>
              </p:nvGrpSpPr>
              <p:grpSpPr>
                <a:xfrm>
                  <a:off x="5127354" y="1542231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26" name="Parentesi quadra aperta 25">
                    <a:extLst>
                      <a:ext uri="{FF2B5EF4-FFF2-40B4-BE49-F238E27FC236}">
                        <a16:creationId xmlns:a16="http://schemas.microsoft.com/office/drawing/2014/main" id="{A917FD0D-A93F-76AB-45FE-F7536804633F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568E3657-F992-54A9-A0F7-8AA385E1543F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8" name="Connettore diritto 27">
                    <a:extLst>
                      <a:ext uri="{FF2B5EF4-FFF2-40B4-BE49-F238E27FC236}">
                        <a16:creationId xmlns:a16="http://schemas.microsoft.com/office/drawing/2014/main" id="{B5F8F750-8714-F393-7508-7C534F3959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92D1D4B2-A6E0-91BB-859D-E897AC8EE0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5" name="Connettore 2 44">
                <a:extLst>
                  <a:ext uri="{FF2B5EF4-FFF2-40B4-BE49-F238E27FC236}">
                    <a16:creationId xmlns:a16="http://schemas.microsoft.com/office/drawing/2014/main" id="{35835CF9-176E-596C-A090-EB2666C70FC0}"/>
                  </a:ext>
                </a:extLst>
              </p:cNvPr>
              <p:cNvCxnSpPr>
                <a:cxnSpLocks/>
                <a:stCxn id="27" idx="1"/>
                <a:endCxn id="46" idx="1"/>
              </p:cNvCxnSpPr>
              <p:nvPr/>
            </p:nvCxnSpPr>
            <p:spPr>
              <a:xfrm>
                <a:off x="6136779" y="4128885"/>
                <a:ext cx="856652" cy="161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7404B00-CA08-0F6B-5173-F73734EC0C35}"/>
                  </a:ext>
                </a:extLst>
              </p:cNvPr>
              <p:cNvSpPr txBox="1"/>
              <p:nvPr/>
            </p:nvSpPr>
            <p:spPr>
              <a:xfrm>
                <a:off x="6993431" y="3982852"/>
                <a:ext cx="467212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WHETHER EVE IS EAVESDROPPING OR NOT</a:t>
                </a:r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DD005AF2-9AB5-9A4D-BFD7-85C20C70BA00}"/>
                </a:ext>
              </a:extLst>
            </p:cNvPr>
            <p:cNvGrpSpPr/>
            <p:nvPr/>
          </p:nvGrpSpPr>
          <p:grpSpPr>
            <a:xfrm>
              <a:off x="4297400" y="5337497"/>
              <a:ext cx="7368152" cy="539750"/>
              <a:chOff x="4297400" y="5337497"/>
              <a:chExt cx="7368152" cy="539750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EF7E951A-8DD3-282C-A304-6D9BFE208130}"/>
                  </a:ext>
                </a:extLst>
              </p:cNvPr>
              <p:cNvGrpSpPr/>
              <p:nvPr/>
            </p:nvGrpSpPr>
            <p:grpSpPr>
              <a:xfrm>
                <a:off x="4297400" y="5337497"/>
                <a:ext cx="1423583" cy="539750"/>
                <a:chOff x="5127354" y="1542231"/>
                <a:chExt cx="596886" cy="539750"/>
              </a:xfrm>
            </p:grpSpPr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4394CA0B-9166-AFBE-6082-7C00A93C42CB}"/>
                    </a:ext>
                  </a:extLst>
                </p:cNvPr>
                <p:cNvSpPr txBox="1"/>
                <p:nvPr/>
              </p:nvSpPr>
              <p:spPr>
                <a:xfrm>
                  <a:off x="5141712" y="1635209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16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32" name="Gruppo 31">
                  <a:extLst>
                    <a:ext uri="{FF2B5EF4-FFF2-40B4-BE49-F238E27FC236}">
                      <a16:creationId xmlns:a16="http://schemas.microsoft.com/office/drawing/2014/main" id="{7D353E40-D851-552E-AA77-D6D39FD2C575}"/>
                    </a:ext>
                  </a:extLst>
                </p:cNvPr>
                <p:cNvGrpSpPr/>
                <p:nvPr/>
              </p:nvGrpSpPr>
              <p:grpSpPr>
                <a:xfrm>
                  <a:off x="5127354" y="1542231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33" name="Parentesi quadra aperta 32">
                    <a:extLst>
                      <a:ext uri="{FF2B5EF4-FFF2-40B4-BE49-F238E27FC236}">
                        <a16:creationId xmlns:a16="http://schemas.microsoft.com/office/drawing/2014/main" id="{3138B4C5-F346-EA28-470C-0FB963823D6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1" name="Parentesi quadra aperta 40">
                    <a:extLst>
                      <a:ext uri="{FF2B5EF4-FFF2-40B4-BE49-F238E27FC236}">
                        <a16:creationId xmlns:a16="http://schemas.microsoft.com/office/drawing/2014/main" id="{1C28E104-5002-4310-E74D-DBBA30F6957D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42" name="Connettore diritto 41">
                    <a:extLst>
                      <a:ext uri="{FF2B5EF4-FFF2-40B4-BE49-F238E27FC236}">
                        <a16:creationId xmlns:a16="http://schemas.microsoft.com/office/drawing/2014/main" id="{6FB43767-A338-2D60-3221-A469C048F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ttore diritto 43">
                    <a:extLst>
                      <a:ext uri="{FF2B5EF4-FFF2-40B4-BE49-F238E27FC236}">
                        <a16:creationId xmlns:a16="http://schemas.microsoft.com/office/drawing/2014/main" id="{54C384D1-B8FD-6D8B-13DB-685C9B766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DF227D7B-202E-7185-357F-406F1240013A}"/>
                  </a:ext>
                </a:extLst>
              </p:cNvPr>
              <p:cNvSpPr txBox="1"/>
              <p:nvPr/>
            </p:nvSpPr>
            <p:spPr>
              <a:xfrm>
                <a:off x="6993431" y="5361151"/>
                <a:ext cx="467212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</a:p>
            </p:txBody>
          </p: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CF90FD09-4111-1797-0495-DAD54CB188CE}"/>
                  </a:ext>
                </a:extLst>
              </p:cNvPr>
              <p:cNvCxnSpPr>
                <a:cxnSpLocks/>
                <a:stCxn id="41" idx="1"/>
                <a:endCxn id="47" idx="1"/>
              </p:cNvCxnSpPr>
              <p:nvPr/>
            </p:nvCxnSpPr>
            <p:spPr>
              <a:xfrm>
                <a:off x="5720983" y="5607211"/>
                <a:ext cx="1272448" cy="162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422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50730-597C-A492-AC8D-35412318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1956308F-2BB1-677F-81AC-F72FC8CFA265}"/>
              </a:ext>
            </a:extLst>
          </p:cNvPr>
          <p:cNvGrpSpPr/>
          <p:nvPr/>
        </p:nvGrpSpPr>
        <p:grpSpPr>
          <a:xfrm>
            <a:off x="952192" y="2686830"/>
            <a:ext cx="6910806" cy="1484341"/>
            <a:chOff x="1256992" y="2708701"/>
            <a:chExt cx="6910806" cy="14843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3CE79E7C-1703-8C8F-9673-07507C46EA2E}"/>
                </a:ext>
              </a:extLst>
            </p:cNvPr>
            <p:cNvSpPr txBox="1"/>
            <p:nvPr/>
          </p:nvSpPr>
          <p:spPr>
            <a:xfrm>
              <a:off x="1256993" y="2708701"/>
              <a:ext cx="69108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spc="300" dirty="0">
                  <a:solidFill>
                    <a:srgbClr val="F4F3EE"/>
                  </a:solidFill>
                </a:rPr>
                <a:t>RESULTS</a:t>
              </a:r>
              <a:endParaRPr lang="en-US" sz="5000" spc="300" noProof="0" dirty="0">
                <a:solidFill>
                  <a:srgbClr val="F4F3EE"/>
                </a:solidFill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BDDD34C3-644B-2EAF-F12D-CB4DD156BD57}"/>
                </a:ext>
              </a:extLst>
            </p:cNvPr>
            <p:cNvSpPr txBox="1"/>
            <p:nvPr/>
          </p:nvSpPr>
          <p:spPr>
            <a:xfrm>
              <a:off x="1256992" y="3331268"/>
              <a:ext cx="69108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spc="300" dirty="0">
                  <a:solidFill>
                    <a:srgbClr val="E0AFA0"/>
                  </a:solidFill>
                </a:rPr>
                <a:t>ANALYSIS</a:t>
              </a:r>
              <a:endParaRPr lang="en-US" sz="5000" spc="300" noProof="0" dirty="0">
                <a:solidFill>
                  <a:srgbClr val="E0AF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4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CF9D1-4A10-D549-CCB8-8E7A709C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159EFBE-D6CF-B4D6-D643-58E7210B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0"/>
          <a:stretch/>
        </p:blipFill>
        <p:spPr>
          <a:xfrm>
            <a:off x="1082089" y="751706"/>
            <a:ext cx="10027823" cy="5167989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F52C9017-CF25-3F32-EA57-D0832F98016C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1E421B7-B58C-8020-EBBC-122B3D1301F0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99695EB-DFB4-5EE2-8736-F3F8B6804B1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365DAADB-7607-405D-1FEE-39918D8C8BE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2D3FD2C7-B109-D059-8688-512DCF8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6989E513-C473-B112-902D-0AB393154A8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590C10D-C816-EAC4-C638-60135DC225F1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195453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B9A50-42BA-3DD6-9FE0-13FEE13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FE0225-D2CA-4EF7-C69D-D5BF456768B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E5E1F6-B267-E65E-7C7E-BEDACC164997}"/>
              </a:ext>
            </a:extLst>
          </p:cNvPr>
          <p:cNvSpPr txBox="1"/>
          <p:nvPr/>
        </p:nvSpPr>
        <p:spPr>
          <a:xfrm>
            <a:off x="3251106" y="1168959"/>
            <a:ext cx="568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Securely sharing cryptographic keys over </a:t>
            </a:r>
            <a:r>
              <a:rPr lang="en-US" sz="2000" noProof="0" dirty="0">
                <a:solidFill>
                  <a:srgbClr val="E0AFA0"/>
                </a:solidFill>
              </a:rPr>
              <a:t>insecure channels</a:t>
            </a:r>
            <a:r>
              <a:rPr lang="en-US" sz="2000" noProof="0" dirty="0">
                <a:solidFill>
                  <a:srgbClr val="F4F3EE"/>
                </a:solidFill>
              </a:rPr>
              <a:t> is a fundamental challenge in modern cryptography.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0A2621-E46B-F73C-0B16-C3AC844B01C7}"/>
              </a:ext>
            </a:extLst>
          </p:cNvPr>
          <p:cNvSpPr txBox="1"/>
          <p:nvPr/>
        </p:nvSpPr>
        <p:spPr>
          <a:xfrm>
            <a:off x="3251106" y="2858744"/>
            <a:ext cx="568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E0AFA0"/>
                </a:solidFill>
              </a:rPr>
              <a:t>Classical</a:t>
            </a:r>
            <a:r>
              <a:rPr lang="en-US" sz="2000" noProof="0" dirty="0">
                <a:solidFill>
                  <a:srgbClr val="F4F3EE"/>
                </a:solidFill>
              </a:rPr>
              <a:t> key distribution methods rely on computational hardness, which </a:t>
            </a:r>
            <a:r>
              <a:rPr lang="en-US" sz="2000" noProof="0" dirty="0">
                <a:solidFill>
                  <a:srgbClr val="E0AFA0"/>
                </a:solidFill>
              </a:rPr>
              <a:t>can be broken </a:t>
            </a:r>
            <a:r>
              <a:rPr lang="en-US" sz="2000" noProof="0" dirty="0">
                <a:solidFill>
                  <a:srgbClr val="F4F3EE"/>
                </a:solidFill>
              </a:rPr>
              <a:t>by advances in computing.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4EECB-95E3-016D-07C6-697AD0E54EB2}"/>
              </a:ext>
            </a:extLst>
          </p:cNvPr>
          <p:cNvSpPr txBox="1"/>
          <p:nvPr/>
        </p:nvSpPr>
        <p:spPr>
          <a:xfrm>
            <a:off x="3251105" y="4653870"/>
            <a:ext cx="568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The E91 protocol leverages </a:t>
            </a:r>
            <a:r>
              <a:rPr lang="en-US" sz="2000" noProof="0" dirty="0">
                <a:solidFill>
                  <a:srgbClr val="E0AFA0"/>
                </a:solidFill>
              </a:rPr>
              <a:t>quantum mechanics </a:t>
            </a:r>
            <a:r>
              <a:rPr lang="en-US" sz="2000" noProof="0" dirty="0">
                <a:solidFill>
                  <a:srgbClr val="F4F3EE"/>
                </a:solidFill>
              </a:rPr>
              <a:t>(</a:t>
            </a:r>
            <a:r>
              <a:rPr lang="en-US" sz="2000" i="1" noProof="0" dirty="0">
                <a:solidFill>
                  <a:srgbClr val="F4F3EE"/>
                </a:solidFill>
              </a:rPr>
              <a:t>entanglement</a:t>
            </a:r>
            <a:r>
              <a:rPr lang="en-US" sz="2000" noProof="0" dirty="0">
                <a:solidFill>
                  <a:srgbClr val="F4F3EE"/>
                </a:solidFill>
              </a:rPr>
              <a:t> and the </a:t>
            </a:r>
            <a:r>
              <a:rPr lang="en-US" sz="2000" i="1" noProof="0" dirty="0">
                <a:solidFill>
                  <a:srgbClr val="F4F3EE"/>
                </a:solidFill>
              </a:rPr>
              <a:t>no-cloning theorem</a:t>
            </a:r>
            <a:r>
              <a:rPr lang="en-US" sz="2000" noProof="0" dirty="0">
                <a:solidFill>
                  <a:srgbClr val="F4F3EE"/>
                </a:solidFill>
              </a:rPr>
              <a:t>) to enable </a:t>
            </a:r>
            <a:r>
              <a:rPr lang="en-US" sz="2000" noProof="0" dirty="0">
                <a:solidFill>
                  <a:srgbClr val="E0AFA0"/>
                </a:solidFill>
              </a:rPr>
              <a:t>infinitely secure</a:t>
            </a:r>
            <a:r>
              <a:rPr lang="en-US" sz="2000" noProof="0" dirty="0">
                <a:solidFill>
                  <a:srgbClr val="F4F3EE"/>
                </a:solidFill>
              </a:rPr>
              <a:t> key distribution, immune to eavesdropping. </a:t>
            </a:r>
          </a:p>
        </p:txBody>
      </p:sp>
      <p:sp>
        <p:nvSpPr>
          <p:cNvPr id="7" name="Parentesi quadra aperta 6">
            <a:extLst>
              <a:ext uri="{FF2B5EF4-FFF2-40B4-BE49-F238E27FC236}">
                <a16:creationId xmlns:a16="http://schemas.microsoft.com/office/drawing/2014/main" id="{98C14732-81F1-7A70-6422-498BEC9E89FC}"/>
              </a:ext>
            </a:extLst>
          </p:cNvPr>
          <p:cNvSpPr/>
          <p:nvPr/>
        </p:nvSpPr>
        <p:spPr>
          <a:xfrm>
            <a:off x="3092445" y="1046980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3F1CB7-8B1E-D54A-87B0-5B8A69FA17DE}"/>
              </a:ext>
            </a:extLst>
          </p:cNvPr>
          <p:cNvSpPr txBox="1"/>
          <p:nvPr/>
        </p:nvSpPr>
        <p:spPr>
          <a:xfrm>
            <a:off x="747786" y="152641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BACKGROUND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ADCAC0-02CD-0168-8936-F0A0383D566F}"/>
              </a:ext>
            </a:extLst>
          </p:cNvPr>
          <p:cNvGrpSpPr/>
          <p:nvPr/>
        </p:nvGrpSpPr>
        <p:grpSpPr>
          <a:xfrm>
            <a:off x="747786" y="2594845"/>
            <a:ext cx="2565136" cy="1395023"/>
            <a:chOff x="600627" y="2558579"/>
            <a:chExt cx="2565136" cy="1395023"/>
          </a:xfrm>
        </p:grpSpPr>
        <p:pic>
          <p:nvPicPr>
            <p:cNvPr id="11" name="Immagine 10" descr="Immagine che contiene oggetti in metallo, lucchetto/serratura&#10;&#10;Descrizione generata automaticamente">
              <a:extLst>
                <a:ext uri="{FF2B5EF4-FFF2-40B4-BE49-F238E27FC236}">
                  <a16:creationId xmlns:a16="http://schemas.microsoft.com/office/drawing/2014/main" id="{58B512FB-FF86-21AD-FD37-915EDEE6E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364" y="2558579"/>
              <a:ext cx="1205662" cy="12056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7E1F124-3CD5-0687-A915-88E48155ED24}"/>
                </a:ext>
              </a:extLst>
            </p:cNvPr>
            <p:cNvSpPr txBox="1"/>
            <p:nvPr/>
          </p:nvSpPr>
          <p:spPr>
            <a:xfrm>
              <a:off x="600627" y="3645825"/>
              <a:ext cx="2565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noProof="0" dirty="0">
                  <a:solidFill>
                    <a:srgbClr val="F4F3EE"/>
                  </a:solidFill>
                </a:rPr>
                <a:t>THE PROBLEM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F4E52DF-D4E1-512B-4526-BC26549CE3B1}"/>
              </a:ext>
            </a:extLst>
          </p:cNvPr>
          <p:cNvGrpSpPr/>
          <p:nvPr/>
        </p:nvGrpSpPr>
        <p:grpSpPr>
          <a:xfrm>
            <a:off x="3087329" y="4581819"/>
            <a:ext cx="6017342" cy="1467539"/>
            <a:chOff x="2845150" y="4439485"/>
            <a:chExt cx="6027575" cy="1467539"/>
          </a:xfrm>
        </p:grpSpPr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F41FEA48-B7E4-6E46-FB73-F4A53E037BA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58CCEF65-4231-B35B-79AF-D92527E1D9BC}"/>
                </a:ext>
              </a:extLst>
            </p:cNvPr>
            <p:cNvSpPr/>
            <p:nvPr/>
          </p:nvSpPr>
          <p:spPr>
            <a:xfrm flipH="1">
              <a:off x="8595360" y="4439485"/>
              <a:ext cx="277365" cy="1465328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88D8789-7181-F53A-D3E9-AFA153E97E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3DD5C1FF-6B46-CFBE-0579-CCA84A58B0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59C45E-94FC-E684-9F09-891AF73B0E14}"/>
              </a:ext>
            </a:extLst>
          </p:cNvPr>
          <p:cNvSpPr txBox="1"/>
          <p:nvPr/>
        </p:nvSpPr>
        <p:spPr>
          <a:xfrm>
            <a:off x="4813431" y="615268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SOLUTION</a:t>
            </a:r>
          </a:p>
        </p:txBody>
      </p:sp>
      <p:sp>
        <p:nvSpPr>
          <p:cNvPr id="22" name="Parentesi quadra aperta 21">
            <a:extLst>
              <a:ext uri="{FF2B5EF4-FFF2-40B4-BE49-F238E27FC236}">
                <a16:creationId xmlns:a16="http://schemas.microsoft.com/office/drawing/2014/main" id="{8454432A-E27E-9FD0-B4CA-4CEA2D0D4E50}"/>
              </a:ext>
            </a:extLst>
          </p:cNvPr>
          <p:cNvSpPr/>
          <p:nvPr/>
        </p:nvSpPr>
        <p:spPr>
          <a:xfrm>
            <a:off x="3092445" y="2740421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75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FD178-D23F-E3CD-E257-323638203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7EF7B7F-CCE6-D673-8A41-FBFCCC0D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21"/>
          <a:stretch/>
        </p:blipFill>
        <p:spPr>
          <a:xfrm>
            <a:off x="1082088" y="751406"/>
            <a:ext cx="10027823" cy="5175423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F0CEA770-B261-B131-B575-2687B4624F76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602F329-4572-8840-06D9-63BF81E958E8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3ECED63-3EC4-C104-ABC7-223A6A46590A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A85E8AF8-1425-C777-B147-33979BD4D92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9674837-4DF8-821B-1F81-8EE0F9EA23C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04217B4-0DE1-693E-1E9B-B2545115DB8E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D86A72C-CDCE-C23D-AF62-97F6439E62A9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7DBAE70D-903D-B7FF-DE7C-5CA90E3FDBD2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7DBAE70D-903D-B7FF-DE7C-5CA90E3FD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4B5FF2C6-596D-F023-E79A-05EAF57601C6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4B5FF2C6-596D-F023-E79A-05EAF5760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CD262D-A4C5-51E8-7442-32FA95B45EDB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CD262D-A4C5-51E8-7442-32FA95B45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217D009-79EA-8F01-D75C-78EA55129E54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217D009-79EA-8F01-D75C-78EA55129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915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6BC80-B27A-A508-1145-68B361CAD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5EBB770D-0DF5-96AE-4974-5D09C53D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0"/>
          <a:stretch/>
        </p:blipFill>
        <p:spPr>
          <a:xfrm>
            <a:off x="1082088" y="746682"/>
            <a:ext cx="10027823" cy="5176526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FB7EBD8C-F07B-93F5-74EC-30F780333FDB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F32BC490-FD64-4C94-707E-5A75CBB0D0CC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11A33C6-F2CB-B86B-00C7-AA290907C7D8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DC138EB4-13FC-E332-BF8D-4D8F5FC2513B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A642A4FC-48DC-E633-36B9-CE53E082A3A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21DDE4-12A2-F1CE-79A7-D702538404C6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57F7E64-1599-8E9C-3CD7-6995E979219F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5C0DA5A-4E7D-BA15-19E8-0DF461F7F4BD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5C0DA5A-4E7D-BA15-19E8-0DF461F7F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6014BFB-32BF-0ACC-5802-24AC825D5CF7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6014BFB-32BF-0ACC-5802-24AC825D5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37DB2906-F188-C44B-E406-A5B414EE2538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37DB2906-F188-C44B-E406-A5B414EE2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73FAC91-538F-0D5E-42D5-343440771AEE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73FAC91-538F-0D5E-42D5-343440771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06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D394B-0560-B127-6212-4CDA4C08A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5928CE0-AECA-9A50-D469-DCF36F0A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76"/>
          <a:stretch/>
        </p:blipFill>
        <p:spPr>
          <a:xfrm>
            <a:off x="1082088" y="746382"/>
            <a:ext cx="10027823" cy="5167098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F80450B6-915C-6941-B73D-F6BB947C5E18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3D43BF3-C148-C06B-3609-1405C451DED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2E9F8F38-1C4F-3B4E-6E7B-7ACA2A1FE024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8B4BA387-6255-E234-A071-DA86805CE4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2775E69-80F7-394A-E12A-58B2EEEDA8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48A418-50A8-FCF6-8BBE-F1A81EE275D7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D124051-4117-0A06-096D-CF6973EFDFE2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B3A80AC4-FB28-59D8-1AF1-4BC6B63BBB1C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B3A80AC4-FB28-59D8-1AF1-4BC6B63BB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665F5B68-098F-38E6-9E78-2586EBE88F07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665F5B68-098F-38E6-9E78-2586EBE88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0309CFA-7EDE-F8FE-E881-5A2598B1BFD1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0309CFA-7EDE-F8FE-E881-5A2598B1B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40C55493-ACC7-D80D-16A0-C1391160E762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40C55493-ACC7-D80D-16A0-C1391160E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335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F3629-CD83-6B8B-301E-413306A05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B4439A68-3D5D-231B-E593-87C3B7FD87AB}"/>
              </a:ext>
            </a:extLst>
          </p:cNvPr>
          <p:cNvGrpSpPr/>
          <p:nvPr/>
        </p:nvGrpSpPr>
        <p:grpSpPr>
          <a:xfrm>
            <a:off x="5351711" y="143251"/>
            <a:ext cx="6711370" cy="6601010"/>
            <a:chOff x="4347200" y="-639982"/>
            <a:chExt cx="10027823" cy="986292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F254551-9EEB-53D9-3B1B-09C80AC48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521"/>
            <a:stretch/>
          </p:blipFill>
          <p:spPr>
            <a:xfrm>
              <a:off x="4347201" y="-639982"/>
              <a:ext cx="10023811" cy="5167989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EEAA9FA-44D6-DA2C-D404-B15E3DCA1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40"/>
            <a:stretch/>
          </p:blipFill>
          <p:spPr>
            <a:xfrm>
              <a:off x="4347200" y="4080669"/>
              <a:ext cx="10027823" cy="5142277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E2B8336-0763-B1AE-7E10-1B671468925C}"/>
              </a:ext>
            </a:extLst>
          </p:cNvPr>
          <p:cNvGrpSpPr/>
          <p:nvPr/>
        </p:nvGrpSpPr>
        <p:grpSpPr>
          <a:xfrm>
            <a:off x="1227726" y="5429281"/>
            <a:ext cx="2212429" cy="619833"/>
            <a:chOff x="2845150" y="4438606"/>
            <a:chExt cx="6027566" cy="1468418"/>
          </a:xfrm>
        </p:grpSpPr>
        <p:sp>
          <p:nvSpPr>
            <p:cNvPr id="15" name="Parentesi quadra aperta 14">
              <a:extLst>
                <a:ext uri="{FF2B5EF4-FFF2-40B4-BE49-F238E27FC236}">
                  <a16:creationId xmlns:a16="http://schemas.microsoft.com/office/drawing/2014/main" id="{0378C6F6-2BFD-7E1A-F285-B9BB6A7A0B69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11F9FAE2-27C5-F756-0408-63D10C6E40C0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4E9F227E-BD89-00E6-464B-EBF05DCA8D69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3A5F4271-74B5-5471-AC0A-4B1CE781909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3AA5F4EF-A8D1-1619-30CA-CA8809761F2C}"/>
              </a:ext>
            </a:extLst>
          </p:cNvPr>
          <p:cNvGrpSpPr/>
          <p:nvPr/>
        </p:nvGrpSpPr>
        <p:grpSpPr>
          <a:xfrm>
            <a:off x="307063" y="1046608"/>
            <a:ext cx="4737583" cy="877206"/>
            <a:chOff x="341637" y="1594991"/>
            <a:chExt cx="4737583" cy="877206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0CCC4D28-C280-DBFF-E0E3-D34CB2D8E608}"/>
                </a:ext>
              </a:extLst>
            </p:cNvPr>
            <p:cNvSpPr txBox="1"/>
            <p:nvPr/>
          </p:nvSpPr>
          <p:spPr>
            <a:xfrm>
              <a:off x="341637" y="1979754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spc="300" dirty="0">
                  <a:solidFill>
                    <a:srgbClr val="E0AFA0"/>
                  </a:solidFill>
                </a:rPr>
                <a:t>#EPR PAIRS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3664E5E-0B65-692A-2835-4E453D7D5B45}"/>
                </a:ext>
              </a:extLst>
            </p:cNvPr>
            <p:cNvSpPr txBox="1"/>
            <p:nvPr/>
          </p:nvSpPr>
          <p:spPr>
            <a:xfrm>
              <a:off x="344321" y="1594991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pc="300" dirty="0">
                  <a:solidFill>
                    <a:srgbClr val="F4F3EE"/>
                  </a:solidFill>
                </a:rPr>
                <a:t>EFFECT OF VARYING </a:t>
              </a:r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EF153CA-6221-20D4-FECC-EFFEC4A7D344}"/>
              </a:ext>
            </a:extLst>
          </p:cNvPr>
          <p:cNvGrpSpPr/>
          <p:nvPr/>
        </p:nvGrpSpPr>
        <p:grpSpPr>
          <a:xfrm>
            <a:off x="1315522" y="2969042"/>
            <a:ext cx="2717980" cy="2954822"/>
            <a:chOff x="1200495" y="3037333"/>
            <a:chExt cx="2717980" cy="2954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63FBBD03-F48A-4617-F233-E26E295AA3F2}"/>
                    </a:ext>
                  </a:extLst>
                </p:cNvPr>
                <p:cNvSpPr txBox="1"/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63FBBD03-F48A-4617-F233-E26E295AA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522" t="-6557" r="-4348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BA36B888-1712-1C7F-C721-8A6AC2CE1937}"/>
                    </a:ext>
                  </a:extLst>
                </p:cNvPr>
                <p:cNvSpPr txBox="1"/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False</a:t>
                  </a:r>
                  <a:endParaRPr lang="en-US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BA36B888-1712-1C7F-C721-8A6AC2CE1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83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C04E7745-8E87-0D84-2714-65803D426086}"/>
                    </a:ext>
                  </a:extLst>
                </p:cNvPr>
                <p:cNvSpPr txBox="1"/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C04E7745-8E87-0D84-2714-65803D426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86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3A9CA9D5-C279-48CD-410C-A11E1A735FB8}"/>
                    </a:ext>
                  </a:extLst>
                </p:cNvPr>
                <p:cNvSpPr txBox="1"/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 </a:t>
                  </a:r>
                  <a:endParaRPr lang="it-IT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3A9CA9D5-C279-48CD-410C-A11E1A735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Connettore a gomito 78">
            <a:extLst>
              <a:ext uri="{FF2B5EF4-FFF2-40B4-BE49-F238E27FC236}">
                <a16:creationId xmlns:a16="http://schemas.microsoft.com/office/drawing/2014/main" id="{23738197-DAF5-AA5E-D844-D5D0F980BBCA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5400000">
            <a:off x="43336" y="3108205"/>
            <a:ext cx="3815569" cy="1446787"/>
          </a:xfrm>
          <a:prstGeom prst="bentConnector4">
            <a:avLst>
              <a:gd name="adj1" fmla="val 11991"/>
              <a:gd name="adj2" fmla="val 148060"/>
            </a:avLst>
          </a:prstGeom>
          <a:ln w="22225" cap="rnd">
            <a:solidFill>
              <a:srgbClr val="F4F3EE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85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82716-90D7-88AC-1B38-835EF1A4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937A656-BFB8-7D1D-7340-044378F2E3FA}"/>
              </a:ext>
            </a:extLst>
          </p:cNvPr>
          <p:cNvGrpSpPr/>
          <p:nvPr/>
        </p:nvGrpSpPr>
        <p:grpSpPr>
          <a:xfrm>
            <a:off x="5351712" y="143251"/>
            <a:ext cx="6711370" cy="6601203"/>
            <a:chOff x="5390983" y="131141"/>
            <a:chExt cx="6434292" cy="6328673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B67C9DF2-98C9-7202-D39F-DF6FFAD8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655"/>
            <a:stretch/>
          </p:blipFill>
          <p:spPr>
            <a:xfrm>
              <a:off x="5390983" y="131141"/>
              <a:ext cx="6434292" cy="3312712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49FD62A-4534-ACF6-8542-656888B2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28"/>
            <a:stretch/>
          </p:blipFill>
          <p:spPr>
            <a:xfrm>
              <a:off x="5390983" y="3159919"/>
              <a:ext cx="6434292" cy="3299895"/>
            </a:xfrm>
            <a:prstGeom prst="rect">
              <a:avLst/>
            </a:prstGeom>
          </p:spPr>
        </p:pic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8B713B62-8BAB-A1FD-1930-BF732F9412F5}"/>
              </a:ext>
            </a:extLst>
          </p:cNvPr>
          <p:cNvGrpSpPr/>
          <p:nvPr/>
        </p:nvGrpSpPr>
        <p:grpSpPr>
          <a:xfrm>
            <a:off x="1227727" y="5429281"/>
            <a:ext cx="2015536" cy="619833"/>
            <a:chOff x="2845150" y="4438606"/>
            <a:chExt cx="6027566" cy="1468418"/>
          </a:xfrm>
        </p:grpSpPr>
        <p:sp>
          <p:nvSpPr>
            <p:cNvPr id="5" name="Parentesi quadra aperta 4">
              <a:extLst>
                <a:ext uri="{FF2B5EF4-FFF2-40B4-BE49-F238E27FC236}">
                  <a16:creationId xmlns:a16="http://schemas.microsoft.com/office/drawing/2014/main" id="{75057F0A-6C87-4434-414C-D13D65E47D46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Parentesi quadra aperta 5">
              <a:extLst>
                <a:ext uri="{FF2B5EF4-FFF2-40B4-BE49-F238E27FC236}">
                  <a16:creationId xmlns:a16="http://schemas.microsoft.com/office/drawing/2014/main" id="{CB8BD7ED-E675-A23C-FCB1-994399581D5C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BEA6482-EEB4-C46E-92F6-CB64D58F404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1D6F66C9-DA23-4C16-7D9D-8D12583F2F92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481E856-3A83-0F66-6FCC-AB1948C59F35}"/>
              </a:ext>
            </a:extLst>
          </p:cNvPr>
          <p:cNvGrpSpPr/>
          <p:nvPr/>
        </p:nvGrpSpPr>
        <p:grpSpPr>
          <a:xfrm>
            <a:off x="307063" y="1046608"/>
            <a:ext cx="4737583" cy="877206"/>
            <a:chOff x="341637" y="1594991"/>
            <a:chExt cx="4737583" cy="877206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E30D929-FE3A-FF0E-4001-F749913A1E7A}"/>
                </a:ext>
              </a:extLst>
            </p:cNvPr>
            <p:cNvSpPr txBox="1"/>
            <p:nvPr/>
          </p:nvSpPr>
          <p:spPr>
            <a:xfrm>
              <a:off x="341637" y="1979754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spc="300" dirty="0">
                  <a:solidFill>
                    <a:srgbClr val="E0AFA0"/>
                  </a:solidFill>
                </a:rPr>
                <a:t>#EPR PAIRS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904491F-7E6C-6EB8-8885-8C5B56E863DD}"/>
                </a:ext>
              </a:extLst>
            </p:cNvPr>
            <p:cNvSpPr txBox="1"/>
            <p:nvPr/>
          </p:nvSpPr>
          <p:spPr>
            <a:xfrm>
              <a:off x="344321" y="1594991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pc="300" dirty="0">
                  <a:solidFill>
                    <a:srgbClr val="F4F3EE"/>
                  </a:solidFill>
                </a:rPr>
                <a:t>EFFECT OF VARYING 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1C9EF9C-23BE-CA85-7516-AAD633E3D4CF}"/>
              </a:ext>
            </a:extLst>
          </p:cNvPr>
          <p:cNvGrpSpPr/>
          <p:nvPr/>
        </p:nvGrpSpPr>
        <p:grpSpPr>
          <a:xfrm>
            <a:off x="1315522" y="2969042"/>
            <a:ext cx="2717980" cy="2954822"/>
            <a:chOff x="1200495" y="3037333"/>
            <a:chExt cx="2717980" cy="2954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22DE5E1C-1A58-2648-D77A-70BB2BE1F69B}"/>
                    </a:ext>
                  </a:extLst>
                </p:cNvPr>
                <p:cNvSpPr txBox="1"/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22DE5E1C-1A58-2648-D77A-70BB2BE1F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522" t="-6557" r="-4348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77461582-E789-2ACE-1F3E-C3F3987FEED6}"/>
                    </a:ext>
                  </a:extLst>
                </p:cNvPr>
                <p:cNvSpPr txBox="1"/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False</a:t>
                  </a:r>
                  <a:endParaRPr lang="en-US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77461582-E789-2ACE-1F3E-C3F3987FE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83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3A255BF-0790-DBB2-B1E7-04A5A6D87FE5}"/>
                    </a:ext>
                  </a:extLst>
                </p:cNvPr>
                <p:cNvSpPr txBox="1"/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3A255BF-0790-DBB2-B1E7-04A5A6D87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86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70E1AFD-D2A0-4D75-085E-2A171099422A}"/>
                    </a:ext>
                  </a:extLst>
                </p:cNvPr>
                <p:cNvSpPr txBox="1"/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 </a:t>
                  </a:r>
                  <a:endParaRPr lang="it-IT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70E1AFD-D2A0-4D75-085E-2A1710994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Connettore a gomito 78">
            <a:extLst>
              <a:ext uri="{FF2B5EF4-FFF2-40B4-BE49-F238E27FC236}">
                <a16:creationId xmlns:a16="http://schemas.microsoft.com/office/drawing/2014/main" id="{98FF2B2F-4B08-6274-EA46-8A3C7374DA41}"/>
              </a:ext>
            </a:extLst>
          </p:cNvPr>
          <p:cNvCxnSpPr>
            <a:cxnSpLocks/>
          </p:cNvCxnSpPr>
          <p:nvPr/>
        </p:nvCxnSpPr>
        <p:spPr>
          <a:xfrm rot="5400000">
            <a:off x="43336" y="3108205"/>
            <a:ext cx="3815569" cy="1446787"/>
          </a:xfrm>
          <a:prstGeom prst="bentConnector4">
            <a:avLst>
              <a:gd name="adj1" fmla="val 11991"/>
              <a:gd name="adj2" fmla="val 148060"/>
            </a:avLst>
          </a:prstGeom>
          <a:ln w="22225" cap="rnd">
            <a:solidFill>
              <a:srgbClr val="F4F3EE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2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C673E-85C3-4AA1-39BA-8C08DF7ED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487FB45-B399-5EE4-AE98-1A65150DAFB2}"/>
              </a:ext>
            </a:extLst>
          </p:cNvPr>
          <p:cNvGrpSpPr/>
          <p:nvPr/>
        </p:nvGrpSpPr>
        <p:grpSpPr>
          <a:xfrm>
            <a:off x="771525" y="573181"/>
            <a:ext cx="7381873" cy="1069241"/>
            <a:chOff x="762000" y="563656"/>
            <a:chExt cx="7381873" cy="1069241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1E9C5FA0-CBBF-0823-2181-C1BED7C53B2C}"/>
                </a:ext>
              </a:extLst>
            </p:cNvPr>
            <p:cNvSpPr txBox="1"/>
            <p:nvPr/>
          </p:nvSpPr>
          <p:spPr>
            <a:xfrm>
              <a:off x="762000" y="563656"/>
              <a:ext cx="5331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spc="300" dirty="0">
                  <a:solidFill>
                    <a:srgbClr val="E0AFA0"/>
                  </a:solidFill>
                </a:rPr>
                <a:t>WHAT’S THE EFFECT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6300CE3F-BAF7-C7CA-5759-1EB86EA219A2}"/>
                </a:ext>
              </a:extLst>
            </p:cNvPr>
            <p:cNvSpPr txBox="1"/>
            <p:nvPr/>
          </p:nvSpPr>
          <p:spPr>
            <a:xfrm>
              <a:off x="762000" y="986566"/>
              <a:ext cx="7381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pc="300" dirty="0">
                  <a:solidFill>
                    <a:srgbClr val="F4F3EE"/>
                  </a:solidFill>
                </a:rPr>
                <a:t>OF VARYING THE NUMBER OF ENTANGLED PAIRS PER PROTOCOL EXECUTION ON THE EVALUATED METRICS?</a:t>
              </a:r>
            </a:p>
          </p:txBody>
        </p:sp>
      </p:grp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3661D431-160F-8D87-4402-664AF2B0A8CF}"/>
              </a:ext>
            </a:extLst>
          </p:cNvPr>
          <p:cNvCxnSpPr>
            <a:cxnSpLocks/>
          </p:cNvCxnSpPr>
          <p:nvPr/>
        </p:nvCxnSpPr>
        <p:spPr>
          <a:xfrm flipV="1">
            <a:off x="615951" y="624728"/>
            <a:ext cx="0" cy="966147"/>
          </a:xfrm>
          <a:prstGeom prst="line">
            <a:avLst/>
          </a:prstGeom>
          <a:ln w="28575">
            <a:solidFill>
              <a:srgbClr val="E0AF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17573AB-B215-FBA9-868E-558C6DF7CA3F}"/>
              </a:ext>
            </a:extLst>
          </p:cNvPr>
          <p:cNvSpPr txBox="1"/>
          <p:nvPr/>
        </p:nvSpPr>
        <p:spPr>
          <a:xfrm>
            <a:off x="2450852" y="5241418"/>
            <a:ext cx="7290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spc="300" dirty="0">
                <a:solidFill>
                  <a:srgbClr val="F4F3EE"/>
                </a:solidFill>
              </a:rPr>
              <a:t>THE SAME REASONING APPLIES TO THE EVALUATED METRICS.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A85D71B-F3B8-6862-E0F3-E2548339C892}"/>
              </a:ext>
            </a:extLst>
          </p:cNvPr>
          <p:cNvSpPr txBox="1"/>
          <p:nvPr/>
        </p:nvSpPr>
        <p:spPr>
          <a:xfrm>
            <a:off x="2450852" y="2429002"/>
            <a:ext cx="72902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spc="300" dirty="0">
                <a:solidFill>
                  <a:srgbClr val="F4F3EE"/>
                </a:solidFill>
              </a:rPr>
              <a:t>THE PRIMARY EFFECT IS INCREASED</a:t>
            </a:r>
            <a:r>
              <a:rPr lang="en-US" sz="1300" b="1" spc="300" dirty="0">
                <a:solidFill>
                  <a:srgbClr val="F4F3EE"/>
                </a:solidFill>
              </a:rPr>
              <a:t> </a:t>
            </a:r>
            <a:r>
              <a:rPr lang="en-US" sz="1300" b="1" spc="300" dirty="0">
                <a:solidFill>
                  <a:srgbClr val="E0AFA0"/>
                </a:solidFill>
              </a:rPr>
              <a:t>INSTABILITY</a:t>
            </a:r>
            <a:r>
              <a:rPr lang="en-US" sz="1300" b="1" spc="300" dirty="0">
                <a:solidFill>
                  <a:srgbClr val="F4F3EE"/>
                </a:solidFill>
              </a:rPr>
              <a:t> </a:t>
            </a:r>
            <a:r>
              <a:rPr lang="en-US" sz="1300" spc="300" dirty="0">
                <a:solidFill>
                  <a:srgbClr val="F4F3EE"/>
                </a:solidFill>
              </a:rPr>
              <a:t>IN THE MEASURED QUANTITIES, REFLECTED IN THE </a:t>
            </a:r>
            <a:r>
              <a:rPr lang="en-US" sz="1300" b="1" spc="300" dirty="0">
                <a:solidFill>
                  <a:srgbClr val="E0AFA0"/>
                </a:solidFill>
              </a:rPr>
              <a:t>CONFIDENCE INTERVALS</a:t>
            </a:r>
            <a:r>
              <a:rPr lang="en-US" sz="1300" spc="300" dirty="0">
                <a:solidFill>
                  <a:srgbClr val="F4F3EE"/>
                </a:solidFill>
              </a:rPr>
              <a:t>. THIS OCCURS BECAUSE USING FEWER EPR PAIRS PER PROTOCOL EXECUTION AMPLIFIES </a:t>
            </a:r>
            <a:r>
              <a:rPr lang="en-US" sz="1300" b="1" spc="300" dirty="0">
                <a:solidFill>
                  <a:srgbClr val="E0AFA0"/>
                </a:solidFill>
              </a:rPr>
              <a:t>STATISTICAL NOISE</a:t>
            </a:r>
            <a:r>
              <a:rPr lang="en-US" sz="1300" spc="300" dirty="0">
                <a:solidFill>
                  <a:srgbClr val="F4F3EE"/>
                </a:solidFill>
              </a:rPr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27F50FE-92CB-3440-C29E-1D81EB2B016D}"/>
                  </a:ext>
                </a:extLst>
              </p:cNvPr>
              <p:cNvSpPr txBox="1"/>
              <p:nvPr/>
            </p:nvSpPr>
            <p:spPr>
              <a:xfrm>
                <a:off x="2450852" y="3651250"/>
                <a:ext cx="7290297" cy="1260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THE NUMBER OF BITS IN THE RESULTING KEY TENDS TOWARD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, AS ONLY TWO OUT OF NINE POSSIBLE CHOICES OF OBSERVABLES BY ALICE AND BOB CONTRIBUTE TO KEY GENERATION. WITH MORE EPR PAIRS, THE KEY LENGTH RATIO APPROACHES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300" i="1" spc="30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300" i="1" spc="30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1300" i="1" spc="30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, WHEREAS WITH FEWER PAIRS, NOISE BECOMES MORE PRONOUNCED. </a:t>
                </a: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27F50FE-92CB-3440-C29E-1D81EB2B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852" y="3651250"/>
                <a:ext cx="7290297" cy="1260473"/>
              </a:xfrm>
              <a:prstGeom prst="rect">
                <a:avLst/>
              </a:prstGeom>
              <a:blipFill>
                <a:blip r:embed="rId2"/>
                <a:stretch>
                  <a:fillRect l="-84" r="-167" b="-33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arentesi graffa chiusa 15">
            <a:extLst>
              <a:ext uri="{FF2B5EF4-FFF2-40B4-BE49-F238E27FC236}">
                <a16:creationId xmlns:a16="http://schemas.microsoft.com/office/drawing/2014/main" id="{18B19C64-12B7-00DA-0E61-A1561FB471D2}"/>
              </a:ext>
            </a:extLst>
          </p:cNvPr>
          <p:cNvSpPr/>
          <p:nvPr/>
        </p:nvSpPr>
        <p:spPr>
          <a:xfrm flipH="1">
            <a:off x="1952485" y="3568096"/>
            <a:ext cx="585620" cy="1426780"/>
          </a:xfrm>
          <a:prstGeom prst="rightBrace">
            <a:avLst>
              <a:gd name="adj1" fmla="val 0"/>
              <a:gd name="adj2" fmla="val 50000"/>
            </a:avLst>
          </a:prstGeom>
          <a:ln w="28575" cap="rnd">
            <a:solidFill>
              <a:srgbClr val="E0AFA0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3C228F-6D7D-1411-1A4F-9C7E147F7D1C}"/>
              </a:ext>
            </a:extLst>
          </p:cNvPr>
          <p:cNvSpPr txBox="1"/>
          <p:nvPr/>
        </p:nvSpPr>
        <p:spPr>
          <a:xfrm>
            <a:off x="667677" y="4050653"/>
            <a:ext cx="128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300" dirty="0">
                <a:solidFill>
                  <a:srgbClr val="E0AFA0"/>
                </a:solidFill>
              </a:rPr>
              <a:t>CONCRETE EXAMPLE</a:t>
            </a:r>
          </a:p>
        </p:txBody>
      </p:sp>
    </p:spTree>
    <p:extLst>
      <p:ext uri="{BB962C8B-B14F-4D97-AF65-F5344CB8AC3E}">
        <p14:creationId xmlns:p14="http://schemas.microsoft.com/office/powerpoint/2010/main" val="326668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74D9EC-C995-4D84-8B13-651E0DBEC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0FC7CFE-1F18-9847-F154-51057F5E540D}"/>
                  </a:ext>
                </a:extLst>
              </p:cNvPr>
              <p:cNvSpPr txBox="1"/>
              <p:nvPr/>
            </p:nvSpPr>
            <p:spPr>
              <a:xfrm>
                <a:off x="4960618" y="514863"/>
                <a:ext cx="663701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IN THIS SCENARIO, </a:t>
                </a:r>
                <a:r>
                  <a:rPr lang="en-US" sz="1300" spc="300" dirty="0">
                    <a:solidFill>
                      <a:srgbClr val="E0AFA0"/>
                    </a:solidFill>
                  </a:rPr>
                  <a:t>EVE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 SENDS ALICE AND BOB ONLY QUBIT PAIRS IN THE STATES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|01⟩</m:t>
                    </m:r>
                  </m:oMath>
                </a14:m>
                <a:r>
                  <a:rPr lang="en-US" sz="1300" spc="300" noProof="0" dirty="0">
                    <a:solidFill>
                      <a:srgbClr val="F4F3EE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1300" i="1" spc="30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sz="1300" i="1" spc="30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1300" spc="300" noProof="0" dirty="0">
                    <a:solidFill>
                      <a:srgbClr val="F4F3EE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0FC7CFE-1F18-9847-F154-51057F5E5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18" y="514863"/>
                <a:ext cx="6637016" cy="492443"/>
              </a:xfrm>
              <a:prstGeom prst="rect">
                <a:avLst/>
              </a:prstGeom>
              <a:blipFill>
                <a:blip r:embed="rId2"/>
                <a:stretch>
                  <a:fillRect l="-184" r="-18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2C00696-95D5-FFE7-53FA-C3413C1A61DD}"/>
                  </a:ext>
                </a:extLst>
              </p:cNvPr>
              <p:cNvSpPr txBox="1"/>
              <p:nvPr/>
            </p:nvSpPr>
            <p:spPr>
              <a:xfrm>
                <a:off x="4960618" y="1206641"/>
                <a:ext cx="6637017" cy="111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SINCE THESE STATES ARE NOT ENTANGLED, THE </a:t>
                </a:r>
                <a:r>
                  <a:rPr lang="en-US" sz="1300" b="1" spc="300" dirty="0">
                    <a:solidFill>
                      <a:srgbClr val="E0AFA0"/>
                    </a:solidFill>
                  </a:rPr>
                  <a:t>CHSH CORRELATION</a:t>
                </a:r>
                <a:r>
                  <a:rPr lang="en-US" sz="1300" b="1" spc="300" dirty="0">
                    <a:solidFill>
                      <a:srgbClr val="F4F3EE"/>
                    </a:solidFill>
                  </a:rPr>
                  <a:t> 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SHOULD REFLECT THIS. INSTEAD OF REACHING THE THEORETICAL MAXIMUM OF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, THE VALUE WILL BE SIGNIFICANTLY LOWER. THIS ALLOWS ALICE AND BOB TO DETECT THE ANOMALY AND ABORT THE PROTOCOL. 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2C00696-95D5-FFE7-53FA-C3413C1A6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18" y="1206641"/>
                <a:ext cx="6637017" cy="1112099"/>
              </a:xfrm>
              <a:prstGeom prst="rect">
                <a:avLst/>
              </a:prstGeom>
              <a:blipFill>
                <a:blip r:embed="rId3"/>
                <a:stretch>
                  <a:fillRect l="-184" r="-184" b="-43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42756F4-7029-E178-657C-ECBE1DFC52F1}"/>
                  </a:ext>
                </a:extLst>
              </p:cNvPr>
              <p:cNvSpPr txBox="1"/>
              <p:nvPr/>
            </p:nvSpPr>
            <p:spPr>
              <a:xfrm>
                <a:off x="4960615" y="2518075"/>
                <a:ext cx="6637023" cy="1387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REGARDING THE </a:t>
                </a:r>
                <a:r>
                  <a:rPr lang="en-US" sz="1300" b="1" spc="300" dirty="0">
                    <a:solidFill>
                      <a:srgbClr val="E0AFA0"/>
                    </a:solidFill>
                  </a:rPr>
                  <a:t>MISMATCH RATIO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, WHEN BOTH ALICE AND BOB MEASURE USING THE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OBSERVABLE, THEY WILL OBTAIN ANTI-CORRELATED RESULTS, PRODUCING A CORRECT MATCHING BIT FOR KEY GENERATION. HOWEVER, WHEN THEY BOTH MEASURE USING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3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3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sz="13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3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t-IT" sz="1300" i="1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, THE OUTCOME IS LESS STRAIGHTFORWARD, REQUIRING FURTHER CALCULATIONS. 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42756F4-7029-E178-657C-ECBE1DFC5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15" y="2518075"/>
                <a:ext cx="6637023" cy="1387880"/>
              </a:xfrm>
              <a:prstGeom prst="rect">
                <a:avLst/>
              </a:prstGeom>
              <a:blipFill>
                <a:blip r:embed="rId4"/>
                <a:stretch>
                  <a:fillRect l="-184" r="-184" b="-30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FBC2942-F56F-258E-33FB-AD4EA9195BAD}"/>
                  </a:ext>
                </a:extLst>
              </p:cNvPr>
              <p:cNvSpPr txBox="1"/>
              <p:nvPr/>
            </p:nvSpPr>
            <p:spPr>
              <a:xfrm>
                <a:off x="4960621" y="4105290"/>
                <a:ext cx="663701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MEASURING IN THIS OBSERVABLE REQUIRES A UNITARY TRANSFORMATION THAT MAPS ITS EIGENVECTORS TO THE STANDARD BASIS, FOLLOWED BY A MEASUREMENT IN THE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BASIS. THE REQUIRED UNITARY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IS GIVEN BELOW AND MUST BE APPLIED TO BOTH QUBITS BEFORE MEASUREMENT.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FBC2942-F56F-258E-33FB-AD4EA9195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21" y="4105290"/>
                <a:ext cx="6637011" cy="1092607"/>
              </a:xfrm>
              <a:prstGeom prst="rect">
                <a:avLst/>
              </a:prstGeom>
              <a:blipFill>
                <a:blip r:embed="rId5"/>
                <a:stretch>
                  <a:fillRect l="-184" r="-184" b="-3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0C1CDD0-D2D4-E411-905C-4B47DA6A4FA5}"/>
                  </a:ext>
                </a:extLst>
              </p:cNvPr>
              <p:cNvSpPr txBox="1"/>
              <p:nvPr/>
            </p:nvSpPr>
            <p:spPr>
              <a:xfrm>
                <a:off x="5625573" y="5397232"/>
                <a:ext cx="5307107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.924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0.383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−0.383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0.924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0C1CDD0-D2D4-E411-905C-4B47DA6A4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73" y="5397232"/>
                <a:ext cx="5307107" cy="502958"/>
              </a:xfrm>
              <a:prstGeom prst="rect">
                <a:avLst/>
              </a:prstGeom>
              <a:blipFill>
                <a:blip r:embed="rId6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FED2B94-6091-161B-C76A-48552E05A8B6}"/>
              </a:ext>
            </a:extLst>
          </p:cNvPr>
          <p:cNvSpPr txBox="1"/>
          <p:nvPr/>
        </p:nvSpPr>
        <p:spPr>
          <a:xfrm>
            <a:off x="766848" y="6352588"/>
            <a:ext cx="10658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Results are</a:t>
            </a:r>
            <a:r>
              <a:rPr lang="en-US" sz="1300" b="1" noProof="0" dirty="0">
                <a:solidFill>
                  <a:srgbClr val="BCB8B1"/>
                </a:solidFill>
              </a:rPr>
              <a:t> rounded to three decimal places</a:t>
            </a:r>
            <a:r>
              <a:rPr lang="en-US" sz="1300" noProof="0" dirty="0">
                <a:solidFill>
                  <a:srgbClr val="BCB8B1"/>
                </a:solidFill>
              </a:rPr>
              <a:t> in the slides for presentation purposes. In Python, more decimals are considered for higher accuracy.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B4CE0FAC-C33B-0DF4-64C7-3CC937BE451D}"/>
              </a:ext>
            </a:extLst>
          </p:cNvPr>
          <p:cNvGrpSpPr/>
          <p:nvPr/>
        </p:nvGrpSpPr>
        <p:grpSpPr>
          <a:xfrm>
            <a:off x="1169431" y="2246806"/>
            <a:ext cx="2675543" cy="1969940"/>
            <a:chOff x="1116281" y="2040910"/>
            <a:chExt cx="2675543" cy="196994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7FCE4F3-CA28-504E-0423-3AD97950ADAF}"/>
                </a:ext>
              </a:extLst>
            </p:cNvPr>
            <p:cNvSpPr txBox="1"/>
            <p:nvPr/>
          </p:nvSpPr>
          <p:spPr>
            <a:xfrm>
              <a:off x="1155595" y="2040910"/>
              <a:ext cx="263464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50" spc="300" dirty="0">
                  <a:solidFill>
                    <a:srgbClr val="F4F3EE"/>
                  </a:solidFill>
                </a:rPr>
                <a:t>WHAT WILL BE THE 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2CBF10BB-6A07-EEDF-B0A8-AF33E09E8984}"/>
                </a:ext>
              </a:extLst>
            </p:cNvPr>
            <p:cNvSpPr txBox="1"/>
            <p:nvPr/>
          </p:nvSpPr>
          <p:spPr>
            <a:xfrm>
              <a:off x="1125807" y="2153212"/>
              <a:ext cx="26346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200" b="1" spc="300" dirty="0">
                  <a:solidFill>
                    <a:srgbClr val="E0AFA0"/>
                  </a:solidFill>
                </a:rPr>
                <a:t>RESULTS</a:t>
              </a:r>
              <a:r>
                <a:rPr lang="en-US" sz="4400" b="1" spc="300" dirty="0">
                  <a:solidFill>
                    <a:srgbClr val="E0AFA0"/>
                  </a:solidFill>
                </a:rPr>
                <a:t> 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BDAA96C-0B40-64EE-E384-3C07668C3C47}"/>
                </a:ext>
              </a:extLst>
            </p:cNvPr>
            <p:cNvSpPr txBox="1"/>
            <p:nvPr/>
          </p:nvSpPr>
          <p:spPr>
            <a:xfrm>
              <a:off x="1157187" y="2694875"/>
              <a:ext cx="2634637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300" dirty="0">
                  <a:solidFill>
                    <a:srgbClr val="F4F3EE"/>
                  </a:solidFill>
                </a:rPr>
                <a:t>IN THE SCENARIO</a:t>
              </a:r>
              <a:endParaRPr lang="en-US" spc="300" noProof="0" dirty="0">
                <a:solidFill>
                  <a:srgbClr val="F4F3EE"/>
                </a:solidFill>
              </a:endParaRP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AC8C4CEB-7984-B332-CF78-62146CB84A4F}"/>
                </a:ext>
              </a:extLst>
            </p:cNvPr>
            <p:cNvSpPr txBox="1"/>
            <p:nvPr/>
          </p:nvSpPr>
          <p:spPr>
            <a:xfrm>
              <a:off x="1159265" y="2959174"/>
              <a:ext cx="2599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spc="300" dirty="0">
                  <a:solidFill>
                    <a:srgbClr val="F4F3EE"/>
                  </a:solidFill>
                </a:rPr>
                <a:t>WHERE THERE IS</a:t>
              </a:r>
              <a:endParaRPr lang="en-US" sz="1350" b="1" spc="300" noProof="0" dirty="0">
                <a:solidFill>
                  <a:srgbClr val="E0AFA0"/>
                </a:solidFill>
              </a:endParaRPr>
            </a:p>
          </p:txBody>
        </p: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B7F6AD1-1F95-3C81-0A68-B67641F70469}"/>
                </a:ext>
              </a:extLst>
            </p:cNvPr>
            <p:cNvGrpSpPr/>
            <p:nvPr/>
          </p:nvGrpSpPr>
          <p:grpSpPr>
            <a:xfrm>
              <a:off x="1116281" y="3022873"/>
              <a:ext cx="2644168" cy="987977"/>
              <a:chOff x="1031862" y="4662536"/>
              <a:chExt cx="2644168" cy="987977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ED1A66F-1780-D5B0-B6E1-FB47A55075D9}"/>
                  </a:ext>
                </a:extLst>
              </p:cNvPr>
              <p:cNvSpPr txBox="1"/>
              <p:nvPr/>
            </p:nvSpPr>
            <p:spPr>
              <a:xfrm>
                <a:off x="2406371" y="5083873"/>
                <a:ext cx="1141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300" dirty="0">
                    <a:solidFill>
                      <a:srgbClr val="F4F3EE"/>
                    </a:solidFill>
                  </a:rPr>
                  <a:t>THE</a:t>
                </a:r>
                <a:endParaRPr lang="en-US" sz="1600" spc="300" noProof="0" dirty="0">
                  <a:solidFill>
                    <a:srgbClr val="F4F3EE"/>
                  </a:solidFill>
                </a:endParaRP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1AF2F3-6799-016C-1DDF-ECB22ACA7518}"/>
                  </a:ext>
                </a:extLst>
              </p:cNvPr>
              <p:cNvSpPr txBox="1"/>
              <p:nvPr/>
            </p:nvSpPr>
            <p:spPr>
              <a:xfrm>
                <a:off x="1031862" y="4662536"/>
                <a:ext cx="15449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rgbClr val="E0AFA0"/>
                    </a:solidFill>
                  </a:rPr>
                  <a:t>EVE</a:t>
                </a:r>
                <a:endParaRPr lang="en-US" sz="4000" b="1" spc="300" noProof="0" dirty="0">
                  <a:solidFill>
                    <a:srgbClr val="E0AFA0"/>
                  </a:solidFill>
                </a:endParaRP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DBCA119-D890-7814-671D-7F887892EC1E}"/>
                  </a:ext>
                </a:extLst>
              </p:cNvPr>
              <p:cNvSpPr txBox="1"/>
              <p:nvPr/>
            </p:nvSpPr>
            <p:spPr>
              <a:xfrm>
                <a:off x="1076775" y="5342736"/>
                <a:ext cx="2599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pc="300" dirty="0">
                    <a:solidFill>
                      <a:srgbClr val="F4F3EE"/>
                    </a:solidFill>
                  </a:rPr>
                  <a:t>EAVESDROPPER?</a:t>
                </a:r>
                <a:endParaRPr lang="en-US" sz="1400" spc="300" noProof="0" dirty="0">
                  <a:solidFill>
                    <a:srgbClr val="F4F3E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0606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464FF-7333-DD61-5041-5C7420906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77D83AD-4BE3-C0B4-3209-1ABC516EF852}"/>
              </a:ext>
            </a:extLst>
          </p:cNvPr>
          <p:cNvSpPr txBox="1"/>
          <p:nvPr/>
        </p:nvSpPr>
        <p:spPr>
          <a:xfrm>
            <a:off x="766848" y="6352588"/>
            <a:ext cx="10658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Results are</a:t>
            </a:r>
            <a:r>
              <a:rPr lang="en-US" sz="1300" b="1" noProof="0" dirty="0">
                <a:solidFill>
                  <a:srgbClr val="BCB8B1"/>
                </a:solidFill>
              </a:rPr>
              <a:t> rounded to three decimal places</a:t>
            </a:r>
            <a:r>
              <a:rPr lang="en-US" sz="1300" noProof="0" dirty="0">
                <a:solidFill>
                  <a:srgbClr val="BCB8B1"/>
                </a:solidFill>
              </a:rPr>
              <a:t> in the slides for presentation purposes. In Python, more decimals are considered for higher accuracy.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B4C650E-83EE-970A-38BB-8EF7ED3449B3}"/>
                  </a:ext>
                </a:extLst>
              </p:cNvPr>
              <p:cNvSpPr txBox="1"/>
              <p:nvPr/>
            </p:nvSpPr>
            <p:spPr>
              <a:xfrm>
                <a:off x="2162458" y="868806"/>
                <a:ext cx="7867084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CONSIDER THE CASE WHERE EVE SENDS </a:t>
                </a:r>
                <a14:m>
                  <m:oMath xmlns:m="http://schemas.openxmlformats.org/officeDocument/2006/math">
                    <m:r>
                      <a:rPr lang="it-IT" sz="1300" b="0" i="1" spc="300" noProof="0" smtClean="0">
                        <a:solidFill>
                          <a:srgbClr val="E0AFA0"/>
                        </a:solidFill>
                        <a:latin typeface="Cambria Math" panose="02040503050406030204" pitchFamily="18" charset="0"/>
                      </a:rPr>
                      <m:t>|10⟩</m:t>
                    </m:r>
                  </m:oMath>
                </a14:m>
                <a:r>
                  <a:rPr lang="en-US" sz="1300" spc="300" dirty="0">
                    <a:solidFill>
                      <a:srgbClr val="E0AFA0"/>
                    </a:solidFill>
                  </a:rPr>
                  <a:t> 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TO ALICE AND BOB (THE ANALYSIS FOR THE OTHER STATE IS ANALOGOUS). THE STATE OF THE QUBITS AFTER APPLYING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TO BOTH CAN BE COMPUTED. 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B4C650E-83EE-970A-38BB-8EF7ED344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58" y="868806"/>
                <a:ext cx="7867084" cy="692497"/>
              </a:xfrm>
              <a:prstGeom prst="rect">
                <a:avLst/>
              </a:prstGeom>
              <a:blipFill>
                <a:blip r:embed="rId2"/>
                <a:stretch>
                  <a:fillRect l="-155" r="-78" b="-79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5226658-B893-E52C-1B05-43282DD9C806}"/>
                  </a:ext>
                </a:extLst>
              </p:cNvPr>
              <p:cNvSpPr txBox="1"/>
              <p:nvPr/>
            </p:nvSpPr>
            <p:spPr>
              <a:xfrm>
                <a:off x="3442447" y="252531"/>
                <a:ext cx="5307107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.924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0.383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−0.383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0.924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5226658-B893-E52C-1B05-43282DD9C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47" y="252531"/>
                <a:ext cx="5307107" cy="502958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65760EDF-1540-EDED-105A-DEC8CD7742F5}"/>
              </a:ext>
            </a:extLst>
          </p:cNvPr>
          <p:cNvGrpSpPr/>
          <p:nvPr/>
        </p:nvGrpSpPr>
        <p:grpSpPr>
          <a:xfrm>
            <a:off x="2151819" y="1674620"/>
            <a:ext cx="7888362" cy="716030"/>
            <a:chOff x="1975308" y="1629467"/>
            <a:chExt cx="7888362" cy="716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F17DEBE4-243F-2B71-C8A8-A196B858EEBB}"/>
                    </a:ext>
                  </a:extLst>
                </p:cNvPr>
                <p:cNvSpPr txBox="1"/>
                <p:nvPr/>
              </p:nvSpPr>
              <p:spPr>
                <a:xfrm>
                  <a:off x="2328331" y="1629467"/>
                  <a:ext cx="75353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16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it-IT" sz="16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endChr m:val="⟩"/>
                            <m:ctrlPr>
                              <a:rPr lang="it-IT" sz="16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0.383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+0.924|1⟩) ⨂ (</m:t>
                        </m:r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0.924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sz="16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−0.383|1⟩)=</m:t>
                        </m:r>
                      </m:oMath>
                    </m:oMathPara>
                  </a14:m>
                  <a:endParaRPr lang="en-US" sz="16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F17DEBE4-243F-2B71-C8A8-A196B858E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331" y="1629467"/>
                  <a:ext cx="7535339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5EAC291-2EB4-9A3F-E757-765E4284BA4B}"/>
                    </a:ext>
                  </a:extLst>
                </p:cNvPr>
                <p:cNvSpPr txBox="1"/>
                <p:nvPr/>
              </p:nvSpPr>
              <p:spPr>
                <a:xfrm>
                  <a:off x="1975308" y="2006943"/>
                  <a:ext cx="69904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0.354|00⟩−0.147|01⟩+0.854|10⟩−0.354|11⟩ </m:t>
                      </m:r>
                    </m:oMath>
                  </a14:m>
                  <a:r>
                    <a:rPr lang="en-US" sz="1600" dirty="0">
                      <a:solidFill>
                        <a:srgbClr val="F4F3EE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5EAC291-2EB4-9A3F-E757-765E4284B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308" y="2006943"/>
                  <a:ext cx="6990481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1BC3F19-4966-2826-BFD6-257E920C4712}"/>
                  </a:ext>
                </a:extLst>
              </p:cNvPr>
              <p:cNvSpPr txBox="1"/>
              <p:nvPr/>
            </p:nvSpPr>
            <p:spPr>
              <a:xfrm>
                <a:off x="2162458" y="2503967"/>
                <a:ext cx="786708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E0AFA0"/>
                    </a:solidFill>
                  </a:rPr>
                  <a:t>ALL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 FOUR MEASUREMENT OUTCOMES IN THE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BASIS ARE POSSIBLE. WHEN THE OUTCOMES ARE </a:t>
                </a:r>
                <a:r>
                  <a:rPr lang="en-US" sz="1300" spc="300" dirty="0">
                    <a:solidFill>
                      <a:srgbClr val="E0AFA0"/>
                    </a:solidFill>
                  </a:rPr>
                  <a:t>00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 OR </a:t>
                </a:r>
                <a:r>
                  <a:rPr lang="en-US" sz="1300" spc="300" dirty="0">
                    <a:solidFill>
                      <a:srgbClr val="E0AFA0"/>
                    </a:solidFill>
                  </a:rPr>
                  <a:t>11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, THE RESULTS ARE CORRELATED, CAUSING BOB, UPON FLIPPING HIS VALUE, TO INTRODUCE A </a:t>
                </a:r>
                <a:r>
                  <a:rPr lang="en-US" sz="1300" spc="300" dirty="0">
                    <a:solidFill>
                      <a:srgbClr val="E0AFA0"/>
                    </a:solidFill>
                  </a:rPr>
                  <a:t>MISMATCH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 BETWEEN HIS KEY AND ALICE’S. THE PROBABILITY OF OBTAINING CORRELATED RESULTS IS GIVEN BY: 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1BC3F19-4966-2826-BFD6-257E920C4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58" y="2503967"/>
                <a:ext cx="7867085" cy="1092607"/>
              </a:xfrm>
              <a:prstGeom prst="rect">
                <a:avLst/>
              </a:prstGeom>
              <a:blipFill>
                <a:blip r:embed="rId6"/>
                <a:stretch>
                  <a:fillRect l="-155" r="-78" b="-4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76C6D4B-6306-2A58-0D8E-400BF95DB9DC}"/>
                  </a:ext>
                </a:extLst>
              </p:cNvPr>
              <p:cNvSpPr txBox="1"/>
              <p:nvPr/>
            </p:nvSpPr>
            <p:spPr>
              <a:xfrm>
                <a:off x="2271934" y="3709891"/>
                <a:ext cx="7648133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0.35</m:t>
                    </m:r>
                    <m:sSup>
                      <m:sSupPr>
                        <m:ctrlPr>
                          <a:rPr lang="it-IT" sz="160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+0.35</m:t>
                    </m:r>
                    <m:sSup>
                      <m:sSupPr>
                        <m:ctrlPr>
                          <a:rPr lang="it-IT" sz="160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=0.251 </m:t>
                    </m:r>
                  </m:oMath>
                </a14:m>
                <a:r>
                  <a:rPr lang="en-US" sz="1600" dirty="0">
                    <a:solidFill>
                      <a:srgbClr val="F4F3EE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76C6D4B-6306-2A58-0D8E-400BF95DB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34" y="3709891"/>
                <a:ext cx="7648133" cy="344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3ED821-5DBF-5C13-80A7-6F70E7DD686B}"/>
                  </a:ext>
                </a:extLst>
              </p:cNvPr>
              <p:cNvSpPr txBox="1"/>
              <p:nvPr/>
            </p:nvSpPr>
            <p:spPr>
              <a:xfrm>
                <a:off x="2162458" y="4167341"/>
                <a:ext cx="7867085" cy="1175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SINCE THIS SCENARIO REPRESENTS ONLY ONE OF THE TWO CASES CONTRIBUTING TO KEY GENERATION (THE OTHER BEING WHEN BOTH ALICE AND BOB CHOOSE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AS THE OBSERVABLE, WHICH DOES NOT INTRODUCE MISMATCHED BITS),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GIVES THE </a:t>
                </a:r>
                <a:r>
                  <a:rPr lang="en-US" sz="1300" spc="300" dirty="0">
                    <a:solidFill>
                      <a:srgbClr val="E0AFA0"/>
                    </a:solidFill>
                  </a:rPr>
                  <a:t>TOTAL PROBABILITY OF KEY ERRORS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3ED821-5DBF-5C13-80A7-6F70E7DD6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58" y="4167341"/>
                <a:ext cx="7867085" cy="1175065"/>
              </a:xfrm>
              <a:prstGeom prst="rect">
                <a:avLst/>
              </a:prstGeom>
              <a:blipFill>
                <a:blip r:embed="rId8"/>
                <a:stretch>
                  <a:fillRect l="-155" r="-78" b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51DAF7-3033-3797-6F64-42C1E688BA98}"/>
              </a:ext>
            </a:extLst>
          </p:cNvPr>
          <p:cNvGrpSpPr/>
          <p:nvPr/>
        </p:nvGrpSpPr>
        <p:grpSpPr>
          <a:xfrm>
            <a:off x="2271934" y="5455725"/>
            <a:ext cx="7648133" cy="468223"/>
            <a:chOff x="2248931" y="5067440"/>
            <a:chExt cx="7648133" cy="4682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83E53292-2D82-AB99-5D7B-41ACF7F22C53}"/>
                    </a:ext>
                  </a:extLst>
                </p:cNvPr>
                <p:cNvSpPr txBox="1"/>
                <p:nvPr/>
              </p:nvSpPr>
              <p:spPr>
                <a:xfrm>
                  <a:off x="2248931" y="5067440"/>
                  <a:ext cx="7648133" cy="439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0.251⋅</m:t>
                      </m:r>
                      <m:f>
                        <m:fPr>
                          <m:ctrlPr>
                            <a:rPr lang="it-IT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0.125 </m:t>
                      </m:r>
                    </m:oMath>
                  </a14:m>
                  <a:r>
                    <a:rPr lang="en-US" sz="1600" dirty="0">
                      <a:solidFill>
                        <a:srgbClr val="F4F3EE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83E53292-2D82-AB99-5D7B-41ACF7F22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31" y="5067440"/>
                  <a:ext cx="7648133" cy="4399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Parentesi graffa chiusa 6">
              <a:extLst>
                <a:ext uri="{FF2B5EF4-FFF2-40B4-BE49-F238E27FC236}">
                  <a16:creationId xmlns:a16="http://schemas.microsoft.com/office/drawing/2014/main" id="{100438BA-C9F1-C63F-7E9F-896B0BC8B239}"/>
                </a:ext>
              </a:extLst>
            </p:cNvPr>
            <p:cNvSpPr/>
            <p:nvPr/>
          </p:nvSpPr>
          <p:spPr>
            <a:xfrm rot="16200000" flipH="1">
              <a:off x="6502831" y="5161443"/>
              <a:ext cx="171055" cy="577386"/>
            </a:xfrm>
            <a:prstGeom prst="rightBrace">
              <a:avLst>
                <a:gd name="adj1" fmla="val 0"/>
                <a:gd name="adj2" fmla="val 50000"/>
              </a:avLst>
            </a:prstGeom>
            <a:ln w="22225" cap="rnd">
              <a:solidFill>
                <a:srgbClr val="E0AFA0"/>
              </a:solidFill>
              <a:beve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10" name="Connettore a gomito 78">
            <a:extLst>
              <a:ext uri="{FF2B5EF4-FFF2-40B4-BE49-F238E27FC236}">
                <a16:creationId xmlns:a16="http://schemas.microsoft.com/office/drawing/2014/main" id="{9B8C581D-5D9C-D19C-458C-5C70919248A1}"/>
              </a:ext>
            </a:extLst>
          </p:cNvPr>
          <p:cNvCxnSpPr>
            <a:cxnSpLocks/>
            <a:stCxn id="7" idx="1"/>
          </p:cNvCxnSpPr>
          <p:nvPr/>
        </p:nvCxnSpPr>
        <p:spPr>
          <a:xfrm rot="5400000" flipH="1" flipV="1">
            <a:off x="7624311" y="4662774"/>
            <a:ext cx="248227" cy="2274125"/>
          </a:xfrm>
          <a:prstGeom prst="bentConnector4">
            <a:avLst>
              <a:gd name="adj1" fmla="val -81259"/>
              <a:gd name="adj2" fmla="val 56216"/>
            </a:avLst>
          </a:prstGeom>
          <a:ln w="2222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FDF6FFE3-B0B5-3526-CBA3-3C2946F10DB9}"/>
              </a:ext>
            </a:extLst>
          </p:cNvPr>
          <p:cNvGrpSpPr/>
          <p:nvPr/>
        </p:nvGrpSpPr>
        <p:grpSpPr>
          <a:xfrm>
            <a:off x="8885485" y="5291000"/>
            <a:ext cx="2633418" cy="769441"/>
            <a:chOff x="8891833" y="5386323"/>
            <a:chExt cx="2633418" cy="769441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8297BF3-1269-5A62-F41E-4BD6F4AAFAED}"/>
                </a:ext>
              </a:extLst>
            </p:cNvPr>
            <p:cNvSpPr txBox="1"/>
            <p:nvPr/>
          </p:nvSpPr>
          <p:spPr>
            <a:xfrm>
              <a:off x="8923105" y="5386323"/>
              <a:ext cx="26021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pc="300" dirty="0">
                  <a:solidFill>
                    <a:srgbClr val="F4F3EE"/>
                  </a:solidFill>
                </a:rPr>
                <a:t>IN THE MISMATCH RATIO PLOT, THE CONFIDENCE INTERVAL SHOULD ENCOMPASS THIS VALUE</a:t>
              </a: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7CF59F13-70FB-8987-6B8B-BDA32A358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1833" y="5430321"/>
              <a:ext cx="0" cy="681444"/>
            </a:xfrm>
            <a:prstGeom prst="line">
              <a:avLst/>
            </a:prstGeom>
            <a:ln w="22225" cap="rnd">
              <a:solidFill>
                <a:srgbClr val="E0AF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613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95CBE-B08B-DAE2-8B8A-FFB7674B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517BF0D-0B5E-FF90-A039-2C98C296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0"/>
          <a:stretch/>
        </p:blipFill>
        <p:spPr>
          <a:xfrm>
            <a:off x="1082087" y="751106"/>
            <a:ext cx="10027823" cy="5156697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6A1B6D6-509A-82DC-3086-817900646091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3C0A364-7022-EE5D-4B70-A720685A42D2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FFF45A5-CA3E-6D7E-3656-18BB1B3DDCFF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B9F1DD3-646E-194B-5561-BCCEF1E72415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29" name="Parentesi quadra aperta 28">
                <a:extLst>
                  <a:ext uri="{FF2B5EF4-FFF2-40B4-BE49-F238E27FC236}">
                    <a16:creationId xmlns:a16="http://schemas.microsoft.com/office/drawing/2014/main" id="{755AE5A6-B4AF-B555-4323-5F0BC5D1A793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Parentesi quadra aperta 29">
                <a:extLst>
                  <a:ext uri="{FF2B5EF4-FFF2-40B4-BE49-F238E27FC236}">
                    <a16:creationId xmlns:a16="http://schemas.microsoft.com/office/drawing/2014/main" id="{7D963FEC-64EB-EC52-6236-EEBAC574DA3E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88A6260E-1CC9-28E8-1A24-C8303754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45856990-F37D-7B1D-447A-EB12659AA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4136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27FBC-65E7-74D6-3926-6E998C8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ACE07EBA-4BB4-C715-7CD1-E5FB128F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8"/>
          <a:stretch/>
        </p:blipFill>
        <p:spPr>
          <a:xfrm>
            <a:off x="1074190" y="746383"/>
            <a:ext cx="10043619" cy="516600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5F9DD5-C9FC-5F58-98D7-BC24FF04FCC9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3C1B44E-C299-F4E0-16DF-B456D924D7D0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A4EBBEB-E483-82A9-27AC-22777ABD4D6A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D718B589-6E67-3BBC-DF57-C6F0BBC8FC88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7" name="Parentesi quadra aperta 6">
                <a:extLst>
                  <a:ext uri="{FF2B5EF4-FFF2-40B4-BE49-F238E27FC236}">
                    <a16:creationId xmlns:a16="http://schemas.microsoft.com/office/drawing/2014/main" id="{D6ED60D6-763A-0B5D-DE3D-FB673EE26640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Parentesi quadra aperta 7">
                <a:extLst>
                  <a:ext uri="{FF2B5EF4-FFF2-40B4-BE49-F238E27FC236}">
                    <a16:creationId xmlns:a16="http://schemas.microsoft.com/office/drawing/2014/main" id="{AF3979C4-C043-14BC-6478-7C27ACE18261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B3A55334-A997-2EB0-C5CF-009A09394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1A95209A-3194-A8AF-6333-2099CB5B4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894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E51ED-C663-11BD-988A-CED073CB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C46141C6-6F8C-0815-6581-D76DF2B638AC}"/>
              </a:ext>
            </a:extLst>
          </p:cNvPr>
          <p:cNvGrpSpPr/>
          <p:nvPr/>
        </p:nvGrpSpPr>
        <p:grpSpPr>
          <a:xfrm>
            <a:off x="1320989" y="1514052"/>
            <a:ext cx="3027627" cy="3829896"/>
            <a:chOff x="1587020" y="1061043"/>
            <a:chExt cx="3027627" cy="3829896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27C93F9-F146-EDED-F1C8-E43D40BB8B38}"/>
                </a:ext>
              </a:extLst>
            </p:cNvPr>
            <p:cNvSpPr txBox="1"/>
            <p:nvPr/>
          </p:nvSpPr>
          <p:spPr>
            <a:xfrm>
              <a:off x="1587020" y="3936832"/>
              <a:ext cx="30276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noProof="0" dirty="0">
                  <a:solidFill>
                    <a:srgbClr val="F4F3EE"/>
                  </a:solidFill>
                </a:rPr>
                <a:t>SCENARIOS</a:t>
              </a:r>
              <a:endParaRPr lang="en-US" sz="2800" spc="600" noProof="0" dirty="0">
                <a:solidFill>
                  <a:srgbClr val="F4F3EE"/>
                </a:solidFill>
              </a:endParaRPr>
            </a:p>
            <a:p>
              <a:pPr algn="ctr"/>
              <a:r>
                <a:rPr lang="en-US" sz="2800" spc="600" noProof="0" dirty="0">
                  <a:solidFill>
                    <a:srgbClr val="F4F3EE"/>
                  </a:solidFill>
                </a:rPr>
                <a:t>TO ANALYZE</a:t>
              </a:r>
            </a:p>
          </p:txBody>
        </p:sp>
        <p:pic>
          <p:nvPicPr>
            <p:cNvPr id="25" name="Immagine 24" descr="Immagine che contiene clipart, Elementi grafici, design, illustrazione&#10;&#10;Descrizione generata automaticamente">
              <a:extLst>
                <a:ext uri="{FF2B5EF4-FFF2-40B4-BE49-F238E27FC236}">
                  <a16:creationId xmlns:a16="http://schemas.microsoft.com/office/drawing/2014/main" id="{8E1D53AB-AD09-71E0-0586-BC3A55093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358" y="1061043"/>
              <a:ext cx="2774950" cy="2774950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FFFFBB6-ED20-358D-1E94-5F54A19EE3A0}"/>
              </a:ext>
            </a:extLst>
          </p:cNvPr>
          <p:cNvGrpSpPr/>
          <p:nvPr/>
        </p:nvGrpSpPr>
        <p:grpSpPr>
          <a:xfrm>
            <a:off x="7525885" y="1277798"/>
            <a:ext cx="3027627" cy="4302404"/>
            <a:chOff x="7416993" y="1204139"/>
            <a:chExt cx="3027627" cy="430240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52EC5E3-53A1-7CF4-05A4-14E8A2D2028C}"/>
                </a:ext>
              </a:extLst>
            </p:cNvPr>
            <p:cNvSpPr txBox="1"/>
            <p:nvPr/>
          </p:nvSpPr>
          <p:spPr>
            <a:xfrm>
              <a:off x="7416993" y="1204139"/>
              <a:ext cx="24562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noProof="0" dirty="0">
                  <a:solidFill>
                    <a:srgbClr val="E0AFA0"/>
                  </a:solidFill>
                </a:rPr>
                <a:t>1.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IDEAL </a:t>
              </a:r>
            </a:p>
            <a:p>
              <a:r>
                <a:rPr lang="en-US" sz="2000" spc="300" noProof="0" dirty="0">
                  <a:solidFill>
                    <a:srgbClr val="F4F3EE"/>
                  </a:solidFill>
                </a:rPr>
                <a:t>    CONDITIONS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2AB8084-BD40-1F39-9B7D-771E45CFE30A}"/>
                </a:ext>
              </a:extLst>
            </p:cNvPr>
            <p:cNvSpPr txBox="1"/>
            <p:nvPr/>
          </p:nvSpPr>
          <p:spPr>
            <a:xfrm>
              <a:off x="7416993" y="5106433"/>
              <a:ext cx="3027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noProof="0" dirty="0">
                  <a:solidFill>
                    <a:srgbClr val="E0AFA0"/>
                  </a:solidFill>
                </a:rPr>
                <a:t>3.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EAVESDROPPING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454552A-9B2F-21A3-FB00-867F14A11EF6}"/>
                </a:ext>
              </a:extLst>
            </p:cNvPr>
            <p:cNvSpPr txBox="1"/>
            <p:nvPr/>
          </p:nvSpPr>
          <p:spPr>
            <a:xfrm>
              <a:off x="7416993" y="3155287"/>
              <a:ext cx="20318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dirty="0">
                  <a:solidFill>
                    <a:srgbClr val="E0AFA0"/>
                  </a:solidFill>
                </a:rPr>
                <a:t>2</a:t>
              </a:r>
              <a:r>
                <a:rPr lang="en-US" sz="2000" b="1" spc="300" noProof="0" dirty="0">
                  <a:solidFill>
                    <a:srgbClr val="E0AFA0"/>
                  </a:solidFill>
                </a:rPr>
                <a:t>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CHANNEL </a:t>
              </a:r>
            </a:p>
            <a:p>
              <a:r>
                <a:rPr lang="en-US" sz="2000" noProof="0" dirty="0">
                  <a:solidFill>
                    <a:srgbClr val="F4F3EE"/>
                  </a:solidFill>
                </a:rPr>
                <a:t>      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ERRORS</a:t>
              </a:r>
            </a:p>
          </p:txBody>
        </p: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CF825F2F-D0EA-7562-922A-804DC8263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3331" y="4484803"/>
              <a:ext cx="2774950" cy="0"/>
            </a:xfrm>
            <a:prstGeom prst="line">
              <a:avLst/>
            </a:prstGeom>
            <a:ln w="38100" cap="rnd">
              <a:solidFill>
                <a:srgbClr val="E0AF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79F6D23F-5421-51AA-DC96-9E0B47F15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3331" y="2533656"/>
              <a:ext cx="2774950" cy="0"/>
            </a:xfrm>
            <a:prstGeom prst="line">
              <a:avLst/>
            </a:prstGeom>
            <a:ln w="38100" cap="rnd">
              <a:solidFill>
                <a:srgbClr val="E0AF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28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A9891-294C-9E3E-247E-1878BE53F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092DD279-A19A-3324-6847-00D9762D55D5}"/>
              </a:ext>
            </a:extLst>
          </p:cNvPr>
          <p:cNvGrpSpPr/>
          <p:nvPr/>
        </p:nvGrpSpPr>
        <p:grpSpPr>
          <a:xfrm>
            <a:off x="593488" y="2132158"/>
            <a:ext cx="4883948" cy="3023995"/>
            <a:chOff x="593488" y="2204669"/>
            <a:chExt cx="4883948" cy="3023995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63383BBA-4668-0FD9-820D-556F7576501F}"/>
                </a:ext>
              </a:extLst>
            </p:cNvPr>
            <p:cNvGrpSpPr/>
            <p:nvPr/>
          </p:nvGrpSpPr>
          <p:grpSpPr>
            <a:xfrm>
              <a:off x="593488" y="3398227"/>
              <a:ext cx="4883947" cy="636880"/>
              <a:chOff x="598023" y="1570208"/>
              <a:chExt cx="4883947" cy="636880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2196EB0-2BF3-969A-A3A7-024BC39399E6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[2]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203C850-B162-9EF1-1964-1BF15BB372E6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QUANTUM CORRELATION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A10CA57-CA80-1013-3E28-94F8151D3FFD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https://en.wikipedia.org/wiki/Quantum_correlation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95769BBD-7778-55FC-B547-07F2A23CBE40}"/>
                </a:ext>
              </a:extLst>
            </p:cNvPr>
            <p:cNvGrpSpPr/>
            <p:nvPr/>
          </p:nvGrpSpPr>
          <p:grpSpPr>
            <a:xfrm>
              <a:off x="593489" y="2204669"/>
              <a:ext cx="4883947" cy="636880"/>
              <a:chOff x="598023" y="1570208"/>
              <a:chExt cx="4883947" cy="636880"/>
            </a:xfrm>
          </p:grpSpPr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FD4A7D94-770B-273C-3C22-C0F693D8C318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[1]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8F6A601-BE06-C2C0-671E-961F707EB82A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CHSH INEQUALITY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C1934C3-551D-4864-9DBE-081025B68D00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https://en.wikipedia.org/wiki/CHSH_inequality</a:t>
                </a:r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DAFBA3E-0659-57DD-9E95-17C362317FE0}"/>
                </a:ext>
              </a:extLst>
            </p:cNvPr>
            <p:cNvGrpSpPr/>
            <p:nvPr/>
          </p:nvGrpSpPr>
          <p:grpSpPr>
            <a:xfrm>
              <a:off x="593489" y="4591784"/>
              <a:ext cx="4883947" cy="636880"/>
              <a:chOff x="598023" y="1570208"/>
              <a:chExt cx="4883947" cy="636880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4DFAAC9-5C8B-65A2-1754-D527223095EE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[3]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B3E4D7A-D867-1566-91AA-0B1CA623C020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TSIRELSON'S BOUND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2E3077F-C02E-3B27-F6B3-02B21CA17C3B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329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https://en.wikipedia.org/wiki/Tsirelson's_bound</a:t>
                </a:r>
              </a:p>
            </p:txBody>
          </p:sp>
        </p:grp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EF99FD-F847-C644-BC13-0F1AF8763217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60E251A-F9C5-EE24-0981-D80E19DF3B9A}"/>
              </a:ext>
            </a:extLst>
          </p:cNvPr>
          <p:cNvCxnSpPr>
            <a:cxnSpLocks/>
          </p:cNvCxnSpPr>
          <p:nvPr/>
        </p:nvCxnSpPr>
        <p:spPr>
          <a:xfrm>
            <a:off x="6096000" y="1479179"/>
            <a:ext cx="0" cy="4329952"/>
          </a:xfrm>
          <a:prstGeom prst="line">
            <a:avLst/>
          </a:prstGeom>
          <a:ln w="38100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43A9A8F-BB42-DCD8-5C99-0D457CB4988B}"/>
              </a:ext>
            </a:extLst>
          </p:cNvPr>
          <p:cNvGrpSpPr/>
          <p:nvPr/>
        </p:nvGrpSpPr>
        <p:grpSpPr>
          <a:xfrm>
            <a:off x="6477411" y="1680805"/>
            <a:ext cx="5315493" cy="3926700"/>
            <a:chOff x="6477411" y="1627038"/>
            <a:chExt cx="5315493" cy="3926700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B184AA93-823B-8D42-6198-AE5F2208C36A}"/>
                </a:ext>
              </a:extLst>
            </p:cNvPr>
            <p:cNvGrpSpPr/>
            <p:nvPr/>
          </p:nvGrpSpPr>
          <p:grpSpPr>
            <a:xfrm>
              <a:off x="6477411" y="1627038"/>
              <a:ext cx="5315493" cy="1781458"/>
              <a:chOff x="6477411" y="1627038"/>
              <a:chExt cx="5315493" cy="1781458"/>
            </a:xfrm>
          </p:grpSpPr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E5BBA966-967F-57FC-927C-BA7DA5CF0B1E}"/>
                  </a:ext>
                </a:extLst>
              </p:cNvPr>
              <p:cNvGrpSpPr/>
              <p:nvPr/>
            </p:nvGrpSpPr>
            <p:grpSpPr>
              <a:xfrm>
                <a:off x="6477411" y="1925073"/>
                <a:ext cx="5315493" cy="1483423"/>
                <a:chOff x="6707318" y="1941704"/>
                <a:chExt cx="5315493" cy="1483423"/>
              </a:xfrm>
            </p:grpSpPr>
            <p:grpSp>
              <p:nvGrpSpPr>
                <p:cNvPr id="8" name="Gruppo 7">
                  <a:extLst>
                    <a:ext uri="{FF2B5EF4-FFF2-40B4-BE49-F238E27FC236}">
                      <a16:creationId xmlns:a16="http://schemas.microsoft.com/office/drawing/2014/main" id="{5430D9BD-C78D-222E-9D0A-7A061EA89893}"/>
                    </a:ext>
                  </a:extLst>
                </p:cNvPr>
                <p:cNvGrpSpPr/>
                <p:nvPr/>
              </p:nvGrpSpPr>
              <p:grpSpPr>
                <a:xfrm>
                  <a:off x="8753178" y="1941704"/>
                  <a:ext cx="1223772" cy="1107127"/>
                  <a:chOff x="4296540" y="4412389"/>
                  <a:chExt cx="2395613" cy="2167272"/>
                </a:xfrm>
              </p:grpSpPr>
              <p:pic>
                <p:nvPicPr>
                  <p:cNvPr id="9" name="Picture 16" descr="Coolors - Apps on Google Play">
                    <a:extLst>
                      <a:ext uri="{FF2B5EF4-FFF2-40B4-BE49-F238E27FC236}">
                        <a16:creationId xmlns:a16="http://schemas.microsoft.com/office/drawing/2014/main" id="{D5B8581F-7461-D6FA-BBD1-11637ACA5E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6461" t="2922" r="26461" b="2922"/>
                  <a:stretch/>
                </p:blipFill>
                <p:spPr bwMode="auto">
                  <a:xfrm>
                    <a:off x="4513807" y="4540212"/>
                    <a:ext cx="1932714" cy="19327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" name="Ovale 15">
                    <a:extLst>
                      <a:ext uri="{FF2B5EF4-FFF2-40B4-BE49-F238E27FC236}">
                        <a16:creationId xmlns:a16="http://schemas.microsoft.com/office/drawing/2014/main" id="{2F8A91E2-FA8A-83F8-A36E-CF01852ADEDF}"/>
                      </a:ext>
                    </a:extLst>
                  </p:cNvPr>
                  <p:cNvSpPr/>
                  <p:nvPr/>
                </p:nvSpPr>
                <p:spPr>
                  <a:xfrm>
                    <a:off x="4296540" y="4412389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" name="Ovale 16">
                    <a:extLst>
                      <a:ext uri="{FF2B5EF4-FFF2-40B4-BE49-F238E27FC236}">
                        <a16:creationId xmlns:a16="http://schemas.microsoft.com/office/drawing/2014/main" id="{450A6214-9C63-B90E-BB45-337AC2DA22B0}"/>
                      </a:ext>
                    </a:extLst>
                  </p:cNvPr>
                  <p:cNvSpPr/>
                  <p:nvPr/>
                </p:nvSpPr>
                <p:spPr>
                  <a:xfrm>
                    <a:off x="6387353" y="4441153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" name="Ovale 17">
                    <a:extLst>
                      <a:ext uri="{FF2B5EF4-FFF2-40B4-BE49-F238E27FC236}">
                        <a16:creationId xmlns:a16="http://schemas.microsoft.com/office/drawing/2014/main" id="{E457A02E-4EB7-2D90-0D86-16E7B206B9FD}"/>
                      </a:ext>
                    </a:extLst>
                  </p:cNvPr>
                  <p:cNvSpPr/>
                  <p:nvPr/>
                </p:nvSpPr>
                <p:spPr>
                  <a:xfrm>
                    <a:off x="6387353" y="6373858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Ovale 18">
                    <a:extLst>
                      <a:ext uri="{FF2B5EF4-FFF2-40B4-BE49-F238E27FC236}">
                        <a16:creationId xmlns:a16="http://schemas.microsoft.com/office/drawing/2014/main" id="{1DC478A6-D8DC-1712-5315-4419389FA38A}"/>
                      </a:ext>
                    </a:extLst>
                  </p:cNvPr>
                  <p:cNvSpPr/>
                  <p:nvPr/>
                </p:nvSpPr>
                <p:spPr>
                  <a:xfrm>
                    <a:off x="4296540" y="6381541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" name="Rettangolo con angoli arrotondati 19">
                    <a:extLst>
                      <a:ext uri="{FF2B5EF4-FFF2-40B4-BE49-F238E27FC236}">
                        <a16:creationId xmlns:a16="http://schemas.microsoft.com/office/drawing/2014/main" id="{460C04DD-8064-8F7C-DA3E-84FA88C7B064}"/>
                      </a:ext>
                    </a:extLst>
                  </p:cNvPr>
                  <p:cNvSpPr/>
                  <p:nvPr/>
                </p:nvSpPr>
                <p:spPr>
                  <a:xfrm>
                    <a:off x="4513808" y="4540212"/>
                    <a:ext cx="1932712" cy="1932707"/>
                  </a:xfrm>
                  <a:prstGeom prst="roundRect">
                    <a:avLst>
                      <a:gd name="adj" fmla="val 7027"/>
                    </a:avLst>
                  </a:prstGeom>
                  <a:noFill/>
                  <a:ln w="571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50B531A-D268-D758-7110-CD5AB3214535}"/>
                    </a:ext>
                  </a:extLst>
                </p:cNvPr>
                <p:cNvSpPr txBox="1"/>
                <p:nvPr/>
              </p:nvSpPr>
              <p:spPr>
                <a:xfrm>
                  <a:off x="6707318" y="3132739"/>
                  <a:ext cx="5315493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>
                      <a:solidFill>
                        <a:srgbClr val="BCB8B1"/>
                      </a:solidFill>
                    </a:rPr>
                    <a:t>coolors.co/palette/463f3a-8a817c-bcb8b1-f4f3ee-e0afa0</a:t>
                  </a:r>
                </a:p>
              </p:txBody>
            </p:sp>
          </p:grpSp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F1F688B-C8B4-23CB-B12B-A9E45D903869}"/>
                  </a:ext>
                </a:extLst>
              </p:cNvPr>
              <p:cNvSpPr txBox="1"/>
              <p:nvPr/>
            </p:nvSpPr>
            <p:spPr>
              <a:xfrm>
                <a:off x="7947626" y="1627038"/>
                <a:ext cx="23750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300" dirty="0">
                    <a:solidFill>
                      <a:schemeClr val="bg1"/>
                    </a:solidFill>
                  </a:rPr>
                  <a:t>PALETTE</a:t>
                </a:r>
                <a:endParaRPr lang="en-US" sz="1500" spc="300" dirty="0">
                  <a:solidFill>
                    <a:srgbClr val="DA627D"/>
                  </a:solidFill>
                </a:endParaRPr>
              </a:p>
            </p:txBody>
          </p: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42BA6D30-74A5-3677-B2DC-51ECD6835F0C}"/>
                </a:ext>
              </a:extLst>
            </p:cNvPr>
            <p:cNvGrpSpPr/>
            <p:nvPr/>
          </p:nvGrpSpPr>
          <p:grpSpPr>
            <a:xfrm>
              <a:off x="6477411" y="3779741"/>
              <a:ext cx="5315493" cy="1773997"/>
              <a:chOff x="6477411" y="3589241"/>
              <a:chExt cx="5315493" cy="1773997"/>
            </a:xfrm>
          </p:grpSpPr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890A394F-62BC-3F7C-2B04-D7FDB4FD52EA}"/>
                  </a:ext>
                </a:extLst>
              </p:cNvPr>
              <p:cNvGrpSpPr/>
              <p:nvPr/>
            </p:nvGrpSpPr>
            <p:grpSpPr>
              <a:xfrm>
                <a:off x="6477411" y="3890534"/>
                <a:ext cx="5315493" cy="1472704"/>
                <a:chOff x="6902823" y="3739525"/>
                <a:chExt cx="5315493" cy="1472704"/>
              </a:xfrm>
            </p:grpSpPr>
            <p:grpSp>
              <p:nvGrpSpPr>
                <p:cNvPr id="22" name="Gruppo 21">
                  <a:extLst>
                    <a:ext uri="{FF2B5EF4-FFF2-40B4-BE49-F238E27FC236}">
                      <a16:creationId xmlns:a16="http://schemas.microsoft.com/office/drawing/2014/main" id="{C2378328-FD37-FC17-C2C1-5A030C53584A}"/>
                    </a:ext>
                  </a:extLst>
                </p:cNvPr>
                <p:cNvGrpSpPr/>
                <p:nvPr/>
              </p:nvGrpSpPr>
              <p:grpSpPr>
                <a:xfrm>
                  <a:off x="8964436" y="3739525"/>
                  <a:ext cx="1208176" cy="1108851"/>
                  <a:chOff x="7773935" y="4683453"/>
                  <a:chExt cx="1446874" cy="1327926"/>
                </a:xfrm>
              </p:grpSpPr>
              <p:pic>
                <p:nvPicPr>
                  <p:cNvPr id="23" name="Picture 12" descr="Flaticon - Creatorwala">
                    <a:extLst>
                      <a:ext uri="{FF2B5EF4-FFF2-40B4-BE49-F238E27FC236}">
                        <a16:creationId xmlns:a16="http://schemas.microsoft.com/office/drawing/2014/main" id="{D094764A-8986-E98E-64B4-FAC414D773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57" t="4958" r="4957" b="4958"/>
                  <a:stretch/>
                </p:blipFill>
                <p:spPr bwMode="auto">
                  <a:xfrm>
                    <a:off x="7893050" y="4746275"/>
                    <a:ext cx="1189594" cy="11895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" name="Ovale 25">
                    <a:extLst>
                      <a:ext uri="{FF2B5EF4-FFF2-40B4-BE49-F238E27FC236}">
                        <a16:creationId xmlns:a16="http://schemas.microsoft.com/office/drawing/2014/main" id="{49899BD1-7A9C-1E58-613B-5E80353AC4CD}"/>
                      </a:ext>
                    </a:extLst>
                  </p:cNvPr>
                  <p:cNvSpPr/>
                  <p:nvPr/>
                </p:nvSpPr>
                <p:spPr>
                  <a:xfrm>
                    <a:off x="7773935" y="4683453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7" name="Ovale 26">
                    <a:extLst>
                      <a:ext uri="{FF2B5EF4-FFF2-40B4-BE49-F238E27FC236}">
                        <a16:creationId xmlns:a16="http://schemas.microsoft.com/office/drawing/2014/main" id="{19B7FE8C-05B0-4EE2-BEAE-3EDF8EFD77B4}"/>
                      </a:ext>
                    </a:extLst>
                  </p:cNvPr>
                  <p:cNvSpPr/>
                  <p:nvPr/>
                </p:nvSpPr>
                <p:spPr>
                  <a:xfrm>
                    <a:off x="9035093" y="4683453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Ovale 27">
                    <a:extLst>
                      <a:ext uri="{FF2B5EF4-FFF2-40B4-BE49-F238E27FC236}">
                        <a16:creationId xmlns:a16="http://schemas.microsoft.com/office/drawing/2014/main" id="{F3258DC1-4796-C288-A4C4-AC346AA6485A}"/>
                      </a:ext>
                    </a:extLst>
                  </p:cNvPr>
                  <p:cNvSpPr/>
                  <p:nvPr/>
                </p:nvSpPr>
                <p:spPr>
                  <a:xfrm>
                    <a:off x="9035093" y="5877972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" name="Ovale 28">
                    <a:extLst>
                      <a:ext uri="{FF2B5EF4-FFF2-40B4-BE49-F238E27FC236}">
                        <a16:creationId xmlns:a16="http://schemas.microsoft.com/office/drawing/2014/main" id="{E54F13B6-9FEB-AE73-B2C9-62ACC6E6DD6C}"/>
                      </a:ext>
                    </a:extLst>
                  </p:cNvPr>
                  <p:cNvSpPr/>
                  <p:nvPr/>
                </p:nvSpPr>
                <p:spPr>
                  <a:xfrm>
                    <a:off x="7783103" y="5890663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" name="Rettangolo con angoli arrotondati 29">
                    <a:extLst>
                      <a:ext uri="{FF2B5EF4-FFF2-40B4-BE49-F238E27FC236}">
                        <a16:creationId xmlns:a16="http://schemas.microsoft.com/office/drawing/2014/main" id="{5BDE5E46-BB5E-4669-FCDD-6C90B6E30AC4}"/>
                      </a:ext>
                    </a:extLst>
                  </p:cNvPr>
                  <p:cNvSpPr/>
                  <p:nvPr/>
                </p:nvSpPr>
                <p:spPr>
                  <a:xfrm>
                    <a:off x="7893050" y="4746275"/>
                    <a:ext cx="1189594" cy="1189591"/>
                  </a:xfrm>
                  <a:prstGeom prst="roundRect">
                    <a:avLst>
                      <a:gd name="adj" fmla="val 7027"/>
                    </a:avLst>
                  </a:prstGeom>
                  <a:noFill/>
                  <a:ln w="571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647E6BB2-2E8F-F104-7307-FC580184D3CF}"/>
                    </a:ext>
                  </a:extLst>
                </p:cNvPr>
                <p:cNvSpPr txBox="1"/>
                <p:nvPr/>
              </p:nvSpPr>
              <p:spPr>
                <a:xfrm>
                  <a:off x="6902823" y="4919841"/>
                  <a:ext cx="5315493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>
                      <a:solidFill>
                        <a:srgbClr val="BCB8B1"/>
                      </a:solidFill>
                    </a:rPr>
                    <a:t>www.flaticon.com</a:t>
                  </a:r>
                </a:p>
              </p:txBody>
            </p: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1E1719B-3E8C-A04F-F1A6-20693BF59152}"/>
                  </a:ext>
                </a:extLst>
              </p:cNvPr>
              <p:cNvSpPr txBox="1"/>
              <p:nvPr/>
            </p:nvSpPr>
            <p:spPr>
              <a:xfrm>
                <a:off x="7940380" y="3589241"/>
                <a:ext cx="23750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300" dirty="0">
                    <a:solidFill>
                      <a:schemeClr val="bg1"/>
                    </a:solidFill>
                  </a:rPr>
                  <a:t>ICONS</a:t>
                </a:r>
                <a:endParaRPr lang="en-US" sz="1500" spc="300" dirty="0">
                  <a:solidFill>
                    <a:srgbClr val="DA627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88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2B286-BA11-AAAC-B2E9-74CEEA78C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552CB89-3AF8-2C3B-186C-3006D60F072D}"/>
              </a:ext>
            </a:extLst>
          </p:cNvPr>
          <p:cNvGrpSpPr/>
          <p:nvPr/>
        </p:nvGrpSpPr>
        <p:grpSpPr>
          <a:xfrm>
            <a:off x="4030333" y="2547119"/>
            <a:ext cx="4131334" cy="1077218"/>
            <a:chOff x="4030333" y="2211960"/>
            <a:chExt cx="4131334" cy="107721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B36775F-A4C5-D8C3-39F4-03F8230A6532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spc="300" noProof="0" dirty="0">
                  <a:solidFill>
                    <a:srgbClr val="F4F3EE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78A5D1F-EF56-8812-FFF9-18B7C51996F1}"/>
                </a:ext>
              </a:extLst>
            </p:cNvPr>
            <p:cNvSpPr txBox="1"/>
            <p:nvPr/>
          </p:nvSpPr>
          <p:spPr>
            <a:xfrm>
              <a:off x="4030333" y="2935235"/>
              <a:ext cx="41313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spc="300" noProof="0" dirty="0">
                  <a:solidFill>
                    <a:srgbClr val="BCB8B1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49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FF369-62F6-68DD-E876-C8DBC371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09D23DBE-550E-88E0-B3FF-EAF5CF4AE114}"/>
              </a:ext>
            </a:extLst>
          </p:cNvPr>
          <p:cNvSpPr/>
          <p:nvPr/>
        </p:nvSpPr>
        <p:spPr>
          <a:xfrm>
            <a:off x="7258152" y="4806737"/>
            <a:ext cx="45725" cy="245175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/>
              <p:nvPr/>
            </p:nvSpPr>
            <p:spPr>
              <a:xfrm>
                <a:off x="3710400" y="524689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24689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511F5530-418F-A0A5-5EA0-E43F33D7B06C}"/>
              </a:ext>
            </a:extLst>
          </p:cNvPr>
          <p:cNvCxnSpPr>
            <a:cxnSpLocks/>
            <a:stCxn id="5" idx="1"/>
            <a:endCxn id="60" idx="1"/>
          </p:cNvCxnSpPr>
          <p:nvPr/>
        </p:nvCxnSpPr>
        <p:spPr>
          <a:xfrm rot="10800000" flipV="1">
            <a:off x="7258153" y="2434763"/>
            <a:ext cx="3885731" cy="2494561"/>
          </a:xfrm>
          <a:prstGeom prst="bentConnector3">
            <a:avLst>
              <a:gd name="adj1" fmla="val -12023"/>
            </a:avLst>
          </a:prstGeom>
          <a:ln w="28575" cap="rnd">
            <a:solidFill>
              <a:srgbClr val="E0AFA0"/>
            </a:solidFill>
            <a:beve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B41BA668-2BE7-D203-3F23-2EC8EB42E593}"/>
              </a:ext>
            </a:extLst>
          </p:cNvPr>
          <p:cNvGrpSpPr/>
          <p:nvPr/>
        </p:nvGrpSpPr>
        <p:grpSpPr>
          <a:xfrm>
            <a:off x="997317" y="1546782"/>
            <a:ext cx="10146566" cy="2826548"/>
            <a:chOff x="511772" y="1910568"/>
            <a:chExt cx="10146566" cy="2826548"/>
          </a:xfrm>
        </p:grpSpPr>
        <p:sp>
          <p:nvSpPr>
            <p:cNvPr id="5" name="Parentesi graffa chiusa 4">
              <a:extLst>
                <a:ext uri="{FF2B5EF4-FFF2-40B4-BE49-F238E27FC236}">
                  <a16:creationId xmlns:a16="http://schemas.microsoft.com/office/drawing/2014/main" id="{1161270E-5CC7-2D62-85FA-302EE0EB90A3}"/>
                </a:ext>
              </a:extLst>
            </p:cNvPr>
            <p:cNvSpPr/>
            <p:nvPr/>
          </p:nvSpPr>
          <p:spPr>
            <a:xfrm>
              <a:off x="10072718" y="1910568"/>
              <a:ext cx="585620" cy="1775963"/>
            </a:xfrm>
            <a:prstGeom prst="rightBrace">
              <a:avLst>
                <a:gd name="adj1" fmla="val 0"/>
                <a:gd name="adj2" fmla="val 50000"/>
              </a:avLst>
            </a:prstGeom>
            <a:ln w="28575" cap="rnd">
              <a:solidFill>
                <a:srgbClr val="E0AFA0"/>
              </a:solidFill>
              <a:beve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105254B7-A19E-19F0-4751-C2C8EA6106C6}"/>
                </a:ext>
              </a:extLst>
            </p:cNvPr>
            <p:cNvGrpSpPr/>
            <p:nvPr/>
          </p:nvGrpSpPr>
          <p:grpSpPr>
            <a:xfrm>
              <a:off x="511772" y="1953510"/>
              <a:ext cx="9563997" cy="2783606"/>
              <a:chOff x="864197" y="1820160"/>
              <a:chExt cx="9563997" cy="2783606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C27F812B-857A-D86D-152D-2E0C08250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2136962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5B02CFBA-BBD4-1BA0-5468-CFA5F84A2C3A}"/>
                  </a:ext>
                </a:extLst>
              </p:cNvPr>
              <p:cNvGrpSpPr/>
              <p:nvPr/>
            </p:nvGrpSpPr>
            <p:grpSpPr>
              <a:xfrm>
                <a:off x="1646144" y="4195578"/>
                <a:ext cx="7343072" cy="60960"/>
                <a:chOff x="1646144" y="4346987"/>
                <a:chExt cx="8782050" cy="60960"/>
              </a:xfrm>
            </p:grpSpPr>
            <p:cxnSp>
              <p:nvCxnSpPr>
                <p:cNvPr id="8" name="Connettore diritto 7">
                  <a:extLst>
                    <a:ext uri="{FF2B5EF4-FFF2-40B4-BE49-F238E27FC236}">
                      <a16:creationId xmlns:a16="http://schemas.microsoft.com/office/drawing/2014/main" id="{624776E4-4ED0-0255-E1FB-C70387516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346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ttore diritto 8">
                  <a:extLst>
                    <a:ext uri="{FF2B5EF4-FFF2-40B4-BE49-F238E27FC236}">
                      <a16:creationId xmlns:a16="http://schemas.microsoft.com/office/drawing/2014/main" id="{39C4CADE-C6B3-3245-9913-2548202B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40794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2FC2927A-A1DE-B4F0-47BB-26B2A771B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3202904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/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/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78E34FEE-F092-B74B-77DE-1A29A02DBC96}"/>
                  </a:ext>
                </a:extLst>
              </p:cNvPr>
              <p:cNvGrpSpPr/>
              <p:nvPr/>
            </p:nvGrpSpPr>
            <p:grpSpPr>
              <a:xfrm>
                <a:off x="2127770" y="1820160"/>
                <a:ext cx="948571" cy="633603"/>
                <a:chOff x="2214521" y="2491235"/>
                <a:chExt cx="948571" cy="633603"/>
              </a:xfrm>
            </p:grpSpPr>
            <p:sp>
              <p:nvSpPr>
                <p:cNvPr id="15" name="Rettangolo con angoli arrotondati 14">
                  <a:extLst>
                    <a:ext uri="{FF2B5EF4-FFF2-40B4-BE49-F238E27FC236}">
                      <a16:creationId xmlns:a16="http://schemas.microsoft.com/office/drawing/2014/main" id="{2B77C8F2-031F-08E2-C575-F8537AFF2494}"/>
                    </a:ext>
                  </a:extLst>
                </p:cNvPr>
                <p:cNvSpPr/>
                <p:nvPr/>
              </p:nvSpPr>
              <p:spPr>
                <a:xfrm>
                  <a:off x="2214521" y="2491235"/>
                  <a:ext cx="919993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F99159E7-EE75-6156-BF3C-715F09AD9B79}"/>
                  </a:ext>
                </a:extLst>
              </p:cNvPr>
              <p:cNvGrpSpPr/>
              <p:nvPr/>
            </p:nvGrpSpPr>
            <p:grpSpPr>
              <a:xfrm>
                <a:off x="3792892" y="1823847"/>
                <a:ext cx="830580" cy="1132498"/>
                <a:chOff x="3696595" y="2483548"/>
                <a:chExt cx="830580" cy="1132498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6654AD6C-C8DD-D7FC-B0DF-0F3CED6EB139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Arco 18">
                  <a:extLst>
                    <a:ext uri="{FF2B5EF4-FFF2-40B4-BE49-F238E27FC236}">
                      <a16:creationId xmlns:a16="http://schemas.microsoft.com/office/drawing/2014/main" id="{C90E9F9A-407E-D79A-3779-79E6EBBCE93F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0" name="Connettore diritto 19">
                  <a:extLst>
                    <a:ext uri="{FF2B5EF4-FFF2-40B4-BE49-F238E27FC236}">
                      <a16:creationId xmlns:a16="http://schemas.microsoft.com/office/drawing/2014/main" id="{481C5900-1CA6-D94A-9CDD-0229F54C4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A325F561-CB4C-A0EC-F787-D78E1BCE3829}"/>
                  </a:ext>
                </a:extLst>
              </p:cNvPr>
              <p:cNvGrpSpPr/>
              <p:nvPr/>
            </p:nvGrpSpPr>
            <p:grpSpPr>
              <a:xfrm rot="16200000">
                <a:off x="3332809" y="3289724"/>
                <a:ext cx="1750747" cy="60960"/>
                <a:chOff x="1704975" y="5048027"/>
                <a:chExt cx="8782050" cy="60960"/>
              </a:xfrm>
            </p:grpSpPr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B635371E-7692-AFB0-DE64-140D4AE00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C91F8C2E-15A7-741E-9CA4-2B540E2F1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9A4EF54E-85B0-3ABE-2D59-DC716A49E64E}"/>
                  </a:ext>
                </a:extLst>
              </p:cNvPr>
              <p:cNvGrpSpPr/>
              <p:nvPr/>
            </p:nvGrpSpPr>
            <p:grpSpPr>
              <a:xfrm>
                <a:off x="4909248" y="2883075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EF467927-15B1-C9DC-6909-7A0ADB3D33DB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B8514F8C-2C54-F234-1F99-B47F571AC4DF}"/>
                  </a:ext>
                </a:extLst>
              </p:cNvPr>
              <p:cNvSpPr/>
              <p:nvPr/>
            </p:nvSpPr>
            <p:spPr>
              <a:xfrm>
                <a:off x="5191588" y="4147259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B859F85A-5BB5-5AE5-E0C4-491423B5AFB2}"/>
                  </a:ext>
                </a:extLst>
              </p:cNvPr>
              <p:cNvGrpSpPr/>
              <p:nvPr/>
            </p:nvGrpSpPr>
            <p:grpSpPr>
              <a:xfrm rot="16200000">
                <a:off x="4947590" y="3808620"/>
                <a:ext cx="644844" cy="60960"/>
                <a:chOff x="1704975" y="5048027"/>
                <a:chExt cx="8782050" cy="60960"/>
              </a:xfrm>
            </p:grpSpPr>
            <p:cxnSp>
              <p:nvCxnSpPr>
                <p:cNvPr id="40" name="Connettore diritto 39">
                  <a:extLst>
                    <a:ext uri="{FF2B5EF4-FFF2-40B4-BE49-F238E27FC236}">
                      <a16:creationId xmlns:a16="http://schemas.microsoft.com/office/drawing/2014/main" id="{71851ABF-037B-4954-162E-06ECECE9E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>
                  <a:extLst>
                    <a:ext uri="{FF2B5EF4-FFF2-40B4-BE49-F238E27FC236}">
                      <a16:creationId xmlns:a16="http://schemas.microsoft.com/office/drawing/2014/main" id="{41F40B11-D2FB-33CF-5085-8A43BF64E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E7AF49B2-0CEA-DF30-9D18-E06EF6359908}"/>
                  </a:ext>
                </a:extLst>
              </p:cNvPr>
              <p:cNvGrpSpPr/>
              <p:nvPr/>
            </p:nvGrpSpPr>
            <p:grpSpPr>
              <a:xfrm>
                <a:off x="5910340" y="1821706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EDF3B2EB-37CA-D8FA-5F51-2F97B4832024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8566F4AB-4F87-B551-77F1-ACB9BFD3F55F}"/>
                  </a:ext>
                </a:extLst>
              </p:cNvPr>
              <p:cNvGrpSpPr/>
              <p:nvPr/>
            </p:nvGrpSpPr>
            <p:grpSpPr>
              <a:xfrm>
                <a:off x="5933230" y="2891634"/>
                <a:ext cx="716591" cy="633603"/>
                <a:chOff x="4962524" y="3262007"/>
                <a:chExt cx="716591" cy="633603"/>
              </a:xfrm>
            </p:grpSpPr>
            <p:sp>
              <p:nvSpPr>
                <p:cNvPr id="69" name="Rettangolo con angoli arrotondati 68">
                  <a:extLst>
                    <a:ext uri="{FF2B5EF4-FFF2-40B4-BE49-F238E27FC236}">
                      <a16:creationId xmlns:a16="http://schemas.microsoft.com/office/drawing/2014/main" id="{1E80AE32-8E95-DB1B-3F56-1C58058AC9D8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448FCFCE-520D-EF96-8AB0-6B0F4329B9DE}"/>
                  </a:ext>
                </a:extLst>
              </p:cNvPr>
              <p:cNvSpPr/>
              <p:nvPr/>
            </p:nvSpPr>
            <p:spPr>
              <a:xfrm>
                <a:off x="6211505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6076F0D5-F33A-DD36-AA05-1E0D3931C198}"/>
                  </a:ext>
                </a:extLst>
              </p:cNvPr>
              <p:cNvGrpSpPr/>
              <p:nvPr/>
            </p:nvGrpSpPr>
            <p:grpSpPr>
              <a:xfrm rot="16200000">
                <a:off x="5964614" y="3811512"/>
                <a:ext cx="650630" cy="60960"/>
                <a:chOff x="1704975" y="5048027"/>
                <a:chExt cx="8782050" cy="60960"/>
              </a:xfrm>
            </p:grpSpPr>
            <p:cxnSp>
              <p:nvCxnSpPr>
                <p:cNvPr id="77" name="Connettore diritto 76">
                  <a:extLst>
                    <a:ext uri="{FF2B5EF4-FFF2-40B4-BE49-F238E27FC236}">
                      <a16:creationId xmlns:a16="http://schemas.microsoft.com/office/drawing/2014/main" id="{EDFABACC-5941-15E0-BFEB-0502A9061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ttore diritto 77">
                  <a:extLst>
                    <a:ext uri="{FF2B5EF4-FFF2-40B4-BE49-F238E27FC236}">
                      <a16:creationId xmlns:a16="http://schemas.microsoft.com/office/drawing/2014/main" id="{584AD136-70DF-A276-1D3E-F41DE7FBD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2E19B69A-3403-1595-2DED-DFEF14D466EA}"/>
                  </a:ext>
                </a:extLst>
              </p:cNvPr>
              <p:cNvSpPr/>
              <p:nvPr/>
            </p:nvSpPr>
            <p:spPr>
              <a:xfrm>
                <a:off x="7408878" y="2058185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A125BF1F-6060-5807-970B-CE88104877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6360" y="2165235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324AD232-418A-045C-6262-324FF9400B87}"/>
                  </a:ext>
                </a:extLst>
              </p:cNvPr>
              <p:cNvSpPr/>
              <p:nvPr/>
            </p:nvSpPr>
            <p:spPr>
              <a:xfrm>
                <a:off x="7262988" y="2977066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0A098AA2-1001-38DC-9896-B357B57F07C3}"/>
                  </a:ext>
                </a:extLst>
              </p:cNvPr>
              <p:cNvSpPr txBox="1"/>
              <p:nvPr/>
            </p:nvSpPr>
            <p:spPr>
              <a:xfrm>
                <a:off x="7074495" y="2854492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B368B03D-0467-B7D4-C603-E8A1AEDFEB0E}"/>
                  </a:ext>
                </a:extLst>
              </p:cNvPr>
              <p:cNvSpPr/>
              <p:nvPr/>
            </p:nvSpPr>
            <p:spPr>
              <a:xfrm>
                <a:off x="7413482" y="4160786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A0EDA98F-1FE4-8974-5D21-C00B4D3606BC}"/>
                  </a:ext>
                </a:extLst>
              </p:cNvPr>
              <p:cNvGrpSpPr/>
              <p:nvPr/>
            </p:nvGrpSpPr>
            <p:grpSpPr>
              <a:xfrm rot="16200000">
                <a:off x="7074828" y="3727492"/>
                <a:ext cx="834155" cy="60960"/>
                <a:chOff x="1704975" y="5048027"/>
                <a:chExt cx="8782050" cy="60960"/>
              </a:xfrm>
            </p:grpSpPr>
            <p:cxnSp>
              <p:nvCxnSpPr>
                <p:cNvPr id="88" name="Connettore diritto 87">
                  <a:extLst>
                    <a:ext uri="{FF2B5EF4-FFF2-40B4-BE49-F238E27FC236}">
                      <a16:creationId xmlns:a16="http://schemas.microsoft.com/office/drawing/2014/main" id="{D30A2AD2-1638-76FF-3AE2-F6810A465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>
                  <a:extLst>
                    <a:ext uri="{FF2B5EF4-FFF2-40B4-BE49-F238E27FC236}">
                      <a16:creationId xmlns:a16="http://schemas.microsoft.com/office/drawing/2014/main" id="{5BD9AC3E-55B7-DF52-3327-7C5060F29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po 90">
                <a:extLst>
                  <a:ext uri="{FF2B5EF4-FFF2-40B4-BE49-F238E27FC236}">
                    <a16:creationId xmlns:a16="http://schemas.microsoft.com/office/drawing/2014/main" id="{01BF5850-286E-1877-6736-56C5F13EF1C1}"/>
                  </a:ext>
                </a:extLst>
              </p:cNvPr>
              <p:cNvGrpSpPr/>
              <p:nvPr/>
            </p:nvGrpSpPr>
            <p:grpSpPr>
              <a:xfrm>
                <a:off x="8571574" y="1827853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2" name="Rettangolo con angoli arrotondati 91">
                  <a:extLst>
                    <a:ext uri="{FF2B5EF4-FFF2-40B4-BE49-F238E27FC236}">
                      <a16:creationId xmlns:a16="http://schemas.microsoft.com/office/drawing/2014/main" id="{0ECDE650-07B4-8633-986F-DFCDA5E90FE8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3" name="Arco 92">
                  <a:extLst>
                    <a:ext uri="{FF2B5EF4-FFF2-40B4-BE49-F238E27FC236}">
                      <a16:creationId xmlns:a16="http://schemas.microsoft.com/office/drawing/2014/main" id="{5BFD9DA1-4C4A-6F36-B66D-99B04DC6A030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30C18091-2DD1-C1FD-95AA-8D0417520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e 98">
                <a:extLst>
                  <a:ext uri="{FF2B5EF4-FFF2-40B4-BE49-F238E27FC236}">
                    <a16:creationId xmlns:a16="http://schemas.microsoft.com/office/drawing/2014/main" id="{6C7A6D08-08F7-B125-C196-DB8E99A319FF}"/>
                  </a:ext>
                </a:extLst>
              </p:cNvPr>
              <p:cNvSpPr/>
              <p:nvPr/>
            </p:nvSpPr>
            <p:spPr>
              <a:xfrm>
                <a:off x="8911593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772F80AF-5BE9-E605-3F7C-EE359AFF310A}"/>
                  </a:ext>
                </a:extLst>
              </p:cNvPr>
              <p:cNvGrpSpPr/>
              <p:nvPr/>
            </p:nvGrpSpPr>
            <p:grpSpPr>
              <a:xfrm rot="16200000">
                <a:off x="8137091" y="3283902"/>
                <a:ext cx="1705851" cy="60960"/>
                <a:chOff x="1704975" y="5048027"/>
                <a:chExt cx="8782050" cy="60960"/>
              </a:xfrm>
            </p:grpSpPr>
            <p:cxnSp>
              <p:nvCxnSpPr>
                <p:cNvPr id="101" name="Connettore diritto 100">
                  <a:extLst>
                    <a:ext uri="{FF2B5EF4-FFF2-40B4-BE49-F238E27FC236}">
                      <a16:creationId xmlns:a16="http://schemas.microsoft.com/office/drawing/2014/main" id="{15FF74AA-3272-8C52-84B5-FCBFDA7F7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ttore diritto 101">
                  <a:extLst>
                    <a:ext uri="{FF2B5EF4-FFF2-40B4-BE49-F238E27FC236}">
                      <a16:creationId xmlns:a16="http://schemas.microsoft.com/office/drawing/2014/main" id="{ED222A47-DD89-8C01-BE40-7CE1C7B07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/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Gruppo 94">
                <a:extLst>
                  <a:ext uri="{FF2B5EF4-FFF2-40B4-BE49-F238E27FC236}">
                    <a16:creationId xmlns:a16="http://schemas.microsoft.com/office/drawing/2014/main" id="{4996A1A2-4A54-04B3-2CC3-19DBF5C10A7D}"/>
                  </a:ext>
                </a:extLst>
              </p:cNvPr>
              <p:cNvGrpSpPr/>
              <p:nvPr/>
            </p:nvGrpSpPr>
            <p:grpSpPr>
              <a:xfrm>
                <a:off x="8571574" y="2890982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0FC95F96-E1DD-841F-D5CA-3E905519F163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7" name="Arco 96">
                  <a:extLst>
                    <a:ext uri="{FF2B5EF4-FFF2-40B4-BE49-F238E27FC236}">
                      <a16:creationId xmlns:a16="http://schemas.microsoft.com/office/drawing/2014/main" id="{7282A714-849E-5B9A-F62D-BC2E30CB86E1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84C1B02D-1EF8-6D57-1540-1352CE268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9FCD8EE9-CE9D-00E2-8EC3-C26D0588F3C2}"/>
              </a:ext>
            </a:extLst>
          </p:cNvPr>
          <p:cNvCxnSpPr>
            <a:cxnSpLocks/>
            <a:stCxn id="60" idx="1"/>
            <a:endCxn id="58" idx="1"/>
          </p:cNvCxnSpPr>
          <p:nvPr/>
        </p:nvCxnSpPr>
        <p:spPr>
          <a:xfrm rot="10800000" flipV="1">
            <a:off x="3710400" y="4929324"/>
            <a:ext cx="3547752" cy="987831"/>
          </a:xfrm>
          <a:prstGeom prst="bentConnector3">
            <a:avLst>
              <a:gd name="adj1" fmla="val 145553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C68C2329-4136-7BD1-2792-7FE8355623B6}"/>
              </a:ext>
            </a:extLst>
          </p:cNvPr>
          <p:cNvSpPr/>
          <p:nvPr/>
        </p:nvSpPr>
        <p:spPr>
          <a:xfrm>
            <a:off x="3710400" y="5664356"/>
            <a:ext cx="80476" cy="505599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08B47C0B-5A9A-2BC5-095C-36F56D6C3FB0}"/>
              </a:ext>
            </a:extLst>
          </p:cNvPr>
          <p:cNvSpPr/>
          <p:nvPr/>
        </p:nvSpPr>
        <p:spPr>
          <a:xfrm>
            <a:off x="11091949" y="2382829"/>
            <a:ext cx="103868" cy="103868"/>
          </a:xfrm>
          <a:prstGeom prst="ellipse">
            <a:avLst/>
          </a:prstGeom>
          <a:solidFill>
            <a:srgbClr val="E0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4D0956-73C3-8673-3AE8-FBF86B9533C3}"/>
              </a:ext>
            </a:extLst>
          </p:cNvPr>
          <p:cNvSpPr txBox="1"/>
          <p:nvPr/>
        </p:nvSpPr>
        <p:spPr>
          <a:xfrm>
            <a:off x="2041859" y="313382"/>
            <a:ext cx="8108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300" noProof="0" dirty="0">
                <a:solidFill>
                  <a:srgbClr val="F4F3EE"/>
                </a:solidFill>
              </a:rPr>
              <a:t>THE </a:t>
            </a:r>
            <a:r>
              <a:rPr lang="en-US" sz="1500" b="1" spc="300" noProof="0" dirty="0">
                <a:solidFill>
                  <a:srgbClr val="F4F3EE"/>
                </a:solidFill>
              </a:rPr>
              <a:t>SPECIALIZED CIRCUIT </a:t>
            </a:r>
            <a:r>
              <a:rPr lang="en-US" sz="1500" spc="300" noProof="0" dirty="0">
                <a:solidFill>
                  <a:srgbClr val="F4F3EE"/>
                </a:solidFill>
              </a:rPr>
              <a:t>FOR GENERATING </a:t>
            </a:r>
            <a:r>
              <a:rPr lang="en-US" sz="1500" b="1" spc="300" noProof="0" dirty="0">
                <a:solidFill>
                  <a:srgbClr val="F4F3EE"/>
                </a:solidFill>
              </a:rPr>
              <a:t>WERNER STATES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0E1072-3C1D-9228-F193-9C3A6145DFE3}"/>
              </a:ext>
            </a:extLst>
          </p:cNvPr>
          <p:cNvSpPr txBox="1"/>
          <p:nvPr/>
        </p:nvSpPr>
        <p:spPr>
          <a:xfrm>
            <a:off x="3640731" y="605867"/>
            <a:ext cx="491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noProof="0" dirty="0">
                <a:solidFill>
                  <a:srgbClr val="F4F3EE"/>
                </a:solidFill>
              </a:rPr>
              <a:t>CONTROLLED BY </a:t>
            </a:r>
            <a:r>
              <a:rPr lang="en-US" sz="1200" b="1" spc="300" noProof="0" dirty="0">
                <a:solidFill>
                  <a:srgbClr val="E0AFA0"/>
                </a:solidFill>
              </a:rPr>
              <a:t>CHARLIE</a:t>
            </a:r>
            <a:r>
              <a:rPr lang="en-US" sz="1200" spc="300" noProof="0" dirty="0">
                <a:solidFill>
                  <a:srgbClr val="F4F3EE"/>
                </a:solidFill>
              </a:rPr>
              <a:t> </a:t>
            </a:r>
            <a:endParaRPr lang="en-US" sz="1200" b="1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7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C29C3-C86B-E45D-EC6A-2B28577E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/>
              <p:nvPr/>
            </p:nvSpPr>
            <p:spPr>
              <a:xfrm>
                <a:off x="3710400" y="52884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2884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/>
              <p:nvPr/>
            </p:nvSpPr>
            <p:spPr>
              <a:xfrm>
                <a:off x="3907653" y="5226374"/>
                <a:ext cx="4376694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653" y="5226374"/>
                <a:ext cx="4376694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851B74-D651-9808-CC18-6F22C26FBA0A}"/>
                  </a:ext>
                </a:extLst>
              </p:cNvPr>
              <p:cNvSpPr txBox="1"/>
              <p:nvPr/>
            </p:nvSpPr>
            <p:spPr>
              <a:xfrm>
                <a:off x="1794439" y="2014460"/>
                <a:ext cx="860312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500" spc="300" noProof="0" dirty="0">
                    <a:solidFill>
                      <a:srgbClr val="F4F3EE"/>
                    </a:solidFill>
                  </a:rPr>
                  <a:t>THIS IS A </a:t>
                </a:r>
                <a:r>
                  <a:rPr lang="en-US" sz="1500" b="1" spc="300" noProof="0" dirty="0">
                    <a:solidFill>
                      <a:srgbClr val="E0AFA0"/>
                    </a:solidFill>
                  </a:rPr>
                  <a:t>WERNER STATE </a:t>
                </a:r>
                <a:r>
                  <a:rPr lang="en-US" sz="1500" spc="300" noProof="0" dirty="0">
                    <a:solidFill>
                      <a:srgbClr val="F4F3EE"/>
                    </a:solidFill>
                  </a:rPr>
                  <a:t>WHEN THE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PARAMETER </a:t>
                </a:r>
                <a:r>
                  <a:rPr lang="en-US" sz="1500" spc="300" noProof="0" dirty="0">
                    <a:solidFill>
                      <a:srgbClr val="F4F3EE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1500" b="0" i="1" spc="300" noProof="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500" spc="300" noProof="0" dirty="0">
                    <a:solidFill>
                      <a:srgbClr val="F4F3EE"/>
                    </a:solidFill>
                  </a:rPr>
                  <a:t>) IS SET TO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851B74-D651-9808-CC18-6F22C26F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39" y="2014460"/>
                <a:ext cx="8603122" cy="323165"/>
              </a:xfrm>
              <a:prstGeom prst="rect">
                <a:avLst/>
              </a:prstGeom>
              <a:blipFill>
                <a:blip r:embed="rId5"/>
                <a:stretch>
                  <a:fillRect l="-283" t="-1887" r="-142" b="-226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02919FD-F53B-7858-9EBE-432F528EB46E}"/>
                  </a:ext>
                </a:extLst>
              </p:cNvPr>
              <p:cNvSpPr txBox="1"/>
              <p:nvPr/>
            </p:nvSpPr>
            <p:spPr>
              <a:xfrm>
                <a:off x="2331038" y="2818730"/>
                <a:ext cx="7529924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02919FD-F53B-7858-9EBE-432F528E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38" y="2818730"/>
                <a:ext cx="7529924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B17E77-9E2C-7887-F286-834DEFD0AED6}"/>
              </a:ext>
            </a:extLst>
          </p:cNvPr>
          <p:cNvSpPr txBox="1"/>
          <p:nvPr/>
        </p:nvSpPr>
        <p:spPr>
          <a:xfrm>
            <a:off x="1794439" y="4432756"/>
            <a:ext cx="8603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spc="300" dirty="0">
                <a:solidFill>
                  <a:srgbClr val="F4F3EE"/>
                </a:solidFill>
              </a:rPr>
              <a:t>THE </a:t>
            </a:r>
            <a:r>
              <a:rPr lang="en-US" sz="1500" b="1" spc="300" dirty="0">
                <a:solidFill>
                  <a:srgbClr val="F4F3EE"/>
                </a:solidFill>
              </a:rPr>
              <a:t>FIDELITY</a:t>
            </a:r>
            <a:r>
              <a:rPr lang="en-US" sz="1500" spc="300" dirty="0">
                <a:solidFill>
                  <a:srgbClr val="F4F3EE"/>
                </a:solidFill>
              </a:rPr>
              <a:t> CAN BE OBTAINED FROM THE WERNER PARAMETER USING THE FOLLOWING FORMULA:</a:t>
            </a:r>
          </a:p>
        </p:txBody>
      </p:sp>
    </p:spTree>
    <p:extLst>
      <p:ext uri="{BB962C8B-B14F-4D97-AF65-F5344CB8AC3E}">
        <p14:creationId xmlns:p14="http://schemas.microsoft.com/office/powerpoint/2010/main" val="132293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4200E-FAC4-F988-4D46-A6CBC63B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EFC935-E171-F51D-9086-BA5F57666824}"/>
              </a:ext>
            </a:extLst>
          </p:cNvPr>
          <p:cNvSpPr txBox="1"/>
          <p:nvPr/>
        </p:nvSpPr>
        <p:spPr>
          <a:xfrm>
            <a:off x="874312" y="2998113"/>
            <a:ext cx="7149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spc="300" noProof="0" dirty="0">
                <a:solidFill>
                  <a:srgbClr val="E0AFA0"/>
                </a:solidFill>
              </a:rPr>
              <a:t>1. </a:t>
            </a:r>
            <a:r>
              <a:rPr lang="en-US" sz="5000" spc="300" noProof="0" dirty="0">
                <a:solidFill>
                  <a:srgbClr val="F4F3EE"/>
                </a:solidFill>
              </a:rPr>
              <a:t>IDEAL CONDITIONS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34CC29D7-84F6-0FE4-7098-9C4452E55294}"/>
              </a:ext>
            </a:extLst>
          </p:cNvPr>
          <p:cNvCxnSpPr>
            <a:cxnSpLocks/>
          </p:cNvCxnSpPr>
          <p:nvPr/>
        </p:nvCxnSpPr>
        <p:spPr>
          <a:xfrm flipH="1">
            <a:off x="1033780" y="3859887"/>
            <a:ext cx="6736080" cy="0"/>
          </a:xfrm>
          <a:prstGeom prst="line">
            <a:avLst/>
          </a:prstGeom>
          <a:ln w="38100" cap="rnd">
            <a:solidFill>
              <a:srgbClr val="E0AF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6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21EEC-98EA-2005-6F39-14D27A9BE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642DCE29-4F5F-BE4E-6B10-1B2F5865F824}"/>
              </a:ext>
            </a:extLst>
          </p:cNvPr>
          <p:cNvCxnSpPr>
            <a:cxnSpLocks/>
          </p:cNvCxnSpPr>
          <p:nvPr/>
        </p:nvCxnSpPr>
        <p:spPr>
          <a:xfrm flipV="1">
            <a:off x="3578226" y="1389529"/>
            <a:ext cx="0" cy="3334871"/>
          </a:xfrm>
          <a:prstGeom prst="line">
            <a:avLst/>
          </a:prstGeom>
          <a:ln w="28575">
            <a:solidFill>
              <a:srgbClr val="E0AF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8972CF2-AFB3-7070-A976-7869DAA94171}"/>
                  </a:ext>
                </a:extLst>
              </p:cNvPr>
              <p:cNvSpPr txBox="1"/>
              <p:nvPr/>
            </p:nvSpPr>
            <p:spPr>
              <a:xfrm>
                <a:off x="1479644" y="4690691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⟩  </m:t>
                      </m:r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8972CF2-AFB3-7070-A976-7869DAA9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44" y="4690691"/>
                <a:ext cx="4316150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55975F6-81C1-7B49-2DFD-17F8AA810C8B}"/>
              </a:ext>
            </a:extLst>
          </p:cNvPr>
          <p:cNvSpPr txBox="1"/>
          <p:nvPr/>
        </p:nvSpPr>
        <p:spPr>
          <a:xfrm>
            <a:off x="1719602" y="5709959"/>
            <a:ext cx="647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solidFill>
                  <a:srgbClr val="F4F3EE"/>
                </a:solidFill>
              </a:rPr>
              <a:t>MEASUREMENT PROBABILITIES </a:t>
            </a:r>
            <a:r>
              <a:rPr lang="en-US" sz="1600" spc="300" dirty="0">
                <a:solidFill>
                  <a:srgbClr val="F4F3EE"/>
                </a:solidFill>
              </a:rPr>
              <a:t>FOR ALICE’S QUBIT</a:t>
            </a:r>
          </a:p>
        </p:txBody>
      </p: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8EE2F5C7-B75E-8C6C-6E60-65BDC87992AD}"/>
              </a:ext>
            </a:extLst>
          </p:cNvPr>
          <p:cNvGrpSpPr/>
          <p:nvPr/>
        </p:nvGrpSpPr>
        <p:grpSpPr>
          <a:xfrm>
            <a:off x="9199676" y="5019404"/>
            <a:ext cx="2190815" cy="1719665"/>
            <a:chOff x="9199676" y="4897484"/>
            <a:chExt cx="2190815" cy="1719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7729A6-CEE2-B8FA-5FE0-FFBBAAEF3118}"/>
                    </a:ext>
                  </a:extLst>
                </p:cNvPr>
                <p:cNvSpPr txBox="1"/>
                <p:nvPr/>
              </p:nvSpPr>
              <p:spPr>
                <a:xfrm>
                  <a:off x="9199676" y="4897484"/>
                  <a:ext cx="2117903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7729A6-CEE2-B8FA-5FE0-FFBBAAEF3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676" y="4897484"/>
                  <a:ext cx="2117903" cy="714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5CDC9D6F-402C-4C63-9FCC-AB90740C1F40}"/>
                    </a:ext>
                  </a:extLst>
                </p:cNvPr>
                <p:cNvSpPr txBox="1"/>
                <p:nvPr/>
              </p:nvSpPr>
              <p:spPr>
                <a:xfrm>
                  <a:off x="9199676" y="5902466"/>
                  <a:ext cx="2190815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5CDC9D6F-402C-4C63-9FCC-AB90740C1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676" y="5902466"/>
                  <a:ext cx="2190815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5A50FAEE-BCE2-DCD3-7182-7668AA95D0E8}"/>
              </a:ext>
            </a:extLst>
          </p:cNvPr>
          <p:cNvGrpSpPr/>
          <p:nvPr/>
        </p:nvGrpSpPr>
        <p:grpSpPr>
          <a:xfrm>
            <a:off x="997317" y="1589724"/>
            <a:ext cx="9563997" cy="2783606"/>
            <a:chOff x="864197" y="1820160"/>
            <a:chExt cx="9563997" cy="2783606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322F8897-304F-13D9-C267-6E88067BF46D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2136962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6566A83F-DDA2-7AFF-0B57-3BCAAE22C2AD}"/>
                </a:ext>
              </a:extLst>
            </p:cNvPr>
            <p:cNvGrpSpPr/>
            <p:nvPr/>
          </p:nvGrpSpPr>
          <p:grpSpPr>
            <a:xfrm>
              <a:off x="1646144" y="4195578"/>
              <a:ext cx="7343072" cy="60960"/>
              <a:chOff x="1646144" y="4346987"/>
              <a:chExt cx="8782050" cy="60960"/>
            </a:xfrm>
          </p:grpSpPr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5915ACA8-F53B-700B-6C9C-20FFB15BC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346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3E61AD05-DF87-489E-7F91-0381D60C5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40794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4E8A5B52-A087-6B6E-8EBC-8C7E565434A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3202904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FB029B8B-3AAB-5645-4989-E00C17025B5A}"/>
                    </a:ext>
                  </a:extLst>
                </p:cNvPr>
                <p:cNvSpPr txBox="1"/>
                <p:nvPr/>
              </p:nvSpPr>
              <p:spPr>
                <a:xfrm>
                  <a:off x="864197" y="1915294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F346D716-A63A-8824-0F76-71DC2C596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197" y="1915294"/>
                  <a:ext cx="91999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568EC5E1-4FB2-D4D0-AB7D-76C24EFB667D}"/>
                    </a:ext>
                  </a:extLst>
                </p:cNvPr>
                <p:cNvSpPr txBox="1"/>
                <p:nvPr/>
              </p:nvSpPr>
              <p:spPr>
                <a:xfrm>
                  <a:off x="869440" y="2980091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09BA3B92-6BD4-3B82-AB21-751F1F234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40" y="2980091"/>
                  <a:ext cx="91999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5690FA51-B8FE-2292-A594-89B80515B7CF}"/>
                    </a:ext>
                  </a:extLst>
                </p:cNvPr>
                <p:cNvSpPr txBox="1"/>
                <p:nvPr/>
              </p:nvSpPr>
              <p:spPr>
                <a:xfrm>
                  <a:off x="872839" y="4033623"/>
                  <a:ext cx="9199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AE5BB57A-4A9E-900E-A904-A1DF6A079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39" y="4033623"/>
                  <a:ext cx="91999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FD3454A-D313-310D-9DAD-367F55F9E74E}"/>
                </a:ext>
              </a:extLst>
            </p:cNvPr>
            <p:cNvGrpSpPr/>
            <p:nvPr/>
          </p:nvGrpSpPr>
          <p:grpSpPr>
            <a:xfrm>
              <a:off x="2127770" y="1820160"/>
              <a:ext cx="948571" cy="633603"/>
              <a:chOff x="2214521" y="2491235"/>
              <a:chExt cx="948571" cy="633603"/>
            </a:xfrm>
          </p:grpSpPr>
          <p:sp>
            <p:nvSpPr>
              <p:cNvPr id="124" name="Rettangolo con angoli arrotondati 123">
                <a:extLst>
                  <a:ext uri="{FF2B5EF4-FFF2-40B4-BE49-F238E27FC236}">
                    <a16:creationId xmlns:a16="http://schemas.microsoft.com/office/drawing/2014/main" id="{2CD93447-A349-A66C-8F43-2069FAEC6860}"/>
                  </a:ext>
                </a:extLst>
              </p:cNvPr>
              <p:cNvSpPr/>
              <p:nvPr/>
            </p:nvSpPr>
            <p:spPr>
              <a:xfrm>
                <a:off x="2214521" y="2491235"/>
                <a:ext cx="919993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CasellaDiTesto 124">
                    <a:extLst>
                      <a:ext uri="{FF2B5EF4-FFF2-40B4-BE49-F238E27FC236}">
                        <a16:creationId xmlns:a16="http://schemas.microsoft.com/office/drawing/2014/main" id="{642E8613-719B-DC65-F02C-7AD9586F9D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0FB1EAB7-6FF4-9AD5-CBD9-B5D1287353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123E8C1C-9E40-CE74-14F4-154A1F87113E}"/>
                </a:ext>
              </a:extLst>
            </p:cNvPr>
            <p:cNvGrpSpPr/>
            <p:nvPr/>
          </p:nvGrpSpPr>
          <p:grpSpPr>
            <a:xfrm>
              <a:off x="3792892" y="1823847"/>
              <a:ext cx="830580" cy="1132498"/>
              <a:chOff x="3696595" y="2483548"/>
              <a:chExt cx="830580" cy="1132498"/>
            </a:xfrm>
          </p:grpSpPr>
          <p:sp>
            <p:nvSpPr>
              <p:cNvPr id="121" name="Rettangolo con angoli arrotondati 120">
                <a:extLst>
                  <a:ext uri="{FF2B5EF4-FFF2-40B4-BE49-F238E27FC236}">
                    <a16:creationId xmlns:a16="http://schemas.microsoft.com/office/drawing/2014/main" id="{C852BA0C-5DFC-94AF-83EE-D137A05A060E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2" name="Arco 121">
                <a:extLst>
                  <a:ext uri="{FF2B5EF4-FFF2-40B4-BE49-F238E27FC236}">
                    <a16:creationId xmlns:a16="http://schemas.microsoft.com/office/drawing/2014/main" id="{AC23816B-EAB7-F3FF-792C-F5BFF6CDC62D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D3FEC108-A668-3C66-5178-032BCBA01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3AF05B9-B31E-E978-5F1D-87297FE18378}"/>
                </a:ext>
              </a:extLst>
            </p:cNvPr>
            <p:cNvGrpSpPr/>
            <p:nvPr/>
          </p:nvGrpSpPr>
          <p:grpSpPr>
            <a:xfrm rot="16200000">
              <a:off x="3332809" y="3289724"/>
              <a:ext cx="1750747" cy="60960"/>
              <a:chOff x="1704975" y="5048027"/>
              <a:chExt cx="8782050" cy="60960"/>
            </a:xfrm>
          </p:grpSpPr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653D0241-820F-BBCF-C23C-F26C84C62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14985008-C08D-55B2-BF51-370C1ED1C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9CFFB8C7-9C5E-13FD-5E76-3748E8DC52D7}"/>
                </a:ext>
              </a:extLst>
            </p:cNvPr>
            <p:cNvGrpSpPr/>
            <p:nvPr/>
          </p:nvGrpSpPr>
          <p:grpSpPr>
            <a:xfrm>
              <a:off x="4909248" y="2883075"/>
              <a:ext cx="716591" cy="633603"/>
              <a:chOff x="4962524" y="3262007"/>
              <a:chExt cx="716591" cy="633603"/>
            </a:xfrm>
          </p:grpSpPr>
          <p:sp>
            <p:nvSpPr>
              <p:cNvPr id="117" name="Rettangolo con angoli arrotondati 116">
                <a:extLst>
                  <a:ext uri="{FF2B5EF4-FFF2-40B4-BE49-F238E27FC236}">
                    <a16:creationId xmlns:a16="http://schemas.microsoft.com/office/drawing/2014/main" id="{941965C5-C859-F632-2247-6F931949A54D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CasellaDiTesto 117">
                    <a:extLst>
                      <a:ext uri="{FF2B5EF4-FFF2-40B4-BE49-F238E27FC236}">
                        <a16:creationId xmlns:a16="http://schemas.microsoft.com/office/drawing/2014/main" id="{D409C525-F1F9-E9A6-90C4-AA3736011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asellaDiTesto 37">
                    <a:extLst>
                      <a:ext uri="{FF2B5EF4-FFF2-40B4-BE49-F238E27FC236}">
                        <a16:creationId xmlns:a16="http://schemas.microsoft.com/office/drawing/2014/main" id="{FB1FEC5D-B49C-E4D7-3C0B-AF9C9DADA0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EF847DEE-CF59-AF4E-F2C6-07A0B262E003}"/>
                </a:ext>
              </a:extLst>
            </p:cNvPr>
            <p:cNvSpPr/>
            <p:nvPr/>
          </p:nvSpPr>
          <p:spPr>
            <a:xfrm>
              <a:off x="5191588" y="4147259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976959F3-305B-8C95-687F-07AC385512F5}"/>
                </a:ext>
              </a:extLst>
            </p:cNvPr>
            <p:cNvGrpSpPr/>
            <p:nvPr/>
          </p:nvGrpSpPr>
          <p:grpSpPr>
            <a:xfrm rot="16200000">
              <a:off x="4947590" y="3808620"/>
              <a:ext cx="644844" cy="60960"/>
              <a:chOff x="1704975" y="5048027"/>
              <a:chExt cx="8782050" cy="60960"/>
            </a:xfrm>
          </p:grpSpPr>
          <p:cxnSp>
            <p:nvCxnSpPr>
              <p:cNvPr id="115" name="Connettore diritto 114">
                <a:extLst>
                  <a:ext uri="{FF2B5EF4-FFF2-40B4-BE49-F238E27FC236}">
                    <a16:creationId xmlns:a16="http://schemas.microsoft.com/office/drawing/2014/main" id="{A752FC18-FBBD-2A48-D15C-2BCE5127F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A520F055-3DB9-6A94-4446-3F95A9E34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1A2FB874-1629-2D7E-0EAA-83BFF4F414AA}"/>
                    </a:ext>
                  </a:extLst>
                </p:cNvPr>
                <p:cNvSpPr txBox="1"/>
                <p:nvPr/>
              </p:nvSpPr>
              <p:spPr>
                <a:xfrm>
                  <a:off x="4660688" y="4282462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171B4E75-3096-C8F9-7412-AD9286187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688" y="4282462"/>
                  <a:ext cx="124533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05786F0B-36D9-70D7-A0E5-A4A19C4A5013}"/>
                </a:ext>
              </a:extLst>
            </p:cNvPr>
            <p:cNvGrpSpPr/>
            <p:nvPr/>
          </p:nvGrpSpPr>
          <p:grpSpPr>
            <a:xfrm>
              <a:off x="5910340" y="1821706"/>
              <a:ext cx="716591" cy="633603"/>
              <a:chOff x="4962524" y="3262007"/>
              <a:chExt cx="716591" cy="633603"/>
            </a:xfrm>
          </p:grpSpPr>
          <p:sp>
            <p:nvSpPr>
              <p:cNvPr id="113" name="Rettangolo con angoli arrotondati 112">
                <a:extLst>
                  <a:ext uri="{FF2B5EF4-FFF2-40B4-BE49-F238E27FC236}">
                    <a16:creationId xmlns:a16="http://schemas.microsoft.com/office/drawing/2014/main" id="{827E3E79-02C0-2468-81FC-D540BBE0AF14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CasellaDiTesto 113">
                    <a:extLst>
                      <a:ext uri="{FF2B5EF4-FFF2-40B4-BE49-F238E27FC236}">
                        <a16:creationId xmlns:a16="http://schemas.microsoft.com/office/drawing/2014/main" id="{1E8C7A7A-3D6F-7AC6-CE6D-85E5AFAAE4ED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asellaDiTesto 66">
                    <a:extLst>
                      <a:ext uri="{FF2B5EF4-FFF2-40B4-BE49-F238E27FC236}">
                        <a16:creationId xmlns:a16="http://schemas.microsoft.com/office/drawing/2014/main" id="{D057BD7F-DAC5-C372-21EA-EC90C0FE92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50AB01C8-750D-F1DB-6909-6F78684052F1}"/>
                </a:ext>
              </a:extLst>
            </p:cNvPr>
            <p:cNvGrpSpPr/>
            <p:nvPr/>
          </p:nvGrpSpPr>
          <p:grpSpPr>
            <a:xfrm>
              <a:off x="5933230" y="2891634"/>
              <a:ext cx="716591" cy="633603"/>
              <a:chOff x="4962524" y="3262007"/>
              <a:chExt cx="716591" cy="633603"/>
            </a:xfrm>
          </p:grpSpPr>
          <p:sp>
            <p:nvSpPr>
              <p:cNvPr id="111" name="Rettangolo con angoli arrotondati 110">
                <a:extLst>
                  <a:ext uri="{FF2B5EF4-FFF2-40B4-BE49-F238E27FC236}">
                    <a16:creationId xmlns:a16="http://schemas.microsoft.com/office/drawing/2014/main" id="{424E5323-39B3-F9A9-D80F-E43B2241EB3B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CasellaDiTesto 111">
                    <a:extLst>
                      <a:ext uri="{FF2B5EF4-FFF2-40B4-BE49-F238E27FC236}">
                        <a16:creationId xmlns:a16="http://schemas.microsoft.com/office/drawing/2014/main" id="{A3F62121-8DD5-07D6-4367-41B5EC2B3A1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2F3BAE76-8ADC-69E8-ADC7-6DDC1F00E4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8805BA70-E59D-E1A4-E6E9-6AB12EEC8AB2}"/>
                </a:ext>
              </a:extLst>
            </p:cNvPr>
            <p:cNvSpPr/>
            <p:nvPr/>
          </p:nvSpPr>
          <p:spPr>
            <a:xfrm>
              <a:off x="6211505" y="4155425"/>
              <a:ext cx="154963" cy="154963"/>
            </a:xfrm>
            <a:prstGeom prst="ellipse">
              <a:avLst/>
            </a:prstGeom>
            <a:solidFill>
              <a:srgbClr val="463F3A"/>
            </a:solidFill>
            <a:ln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23529117-177E-8C80-8BB1-19823F438896}"/>
                </a:ext>
              </a:extLst>
            </p:cNvPr>
            <p:cNvGrpSpPr/>
            <p:nvPr/>
          </p:nvGrpSpPr>
          <p:grpSpPr>
            <a:xfrm rot="16200000">
              <a:off x="5964614" y="3811512"/>
              <a:ext cx="650630" cy="60960"/>
              <a:chOff x="1704975" y="5048027"/>
              <a:chExt cx="8782050" cy="60960"/>
            </a:xfrm>
          </p:grpSpPr>
          <p:cxnSp>
            <p:nvCxnSpPr>
              <p:cNvPr id="109" name="Connettore diritto 108">
                <a:extLst>
                  <a:ext uri="{FF2B5EF4-FFF2-40B4-BE49-F238E27FC236}">
                    <a16:creationId xmlns:a16="http://schemas.microsoft.com/office/drawing/2014/main" id="{A59E3454-8237-A839-8B0E-4D4F1BD77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diritto 109">
                <a:extLst>
                  <a:ext uri="{FF2B5EF4-FFF2-40B4-BE49-F238E27FC236}">
                    <a16:creationId xmlns:a16="http://schemas.microsoft.com/office/drawing/2014/main" id="{E0541E43-82F0-5445-7D55-00C8FFC51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4730460B-0D52-BBF9-CEF3-47612A526B9C}"/>
                    </a:ext>
                  </a:extLst>
                </p:cNvPr>
                <p:cNvSpPr txBox="1"/>
                <p:nvPr/>
              </p:nvSpPr>
              <p:spPr>
                <a:xfrm>
                  <a:off x="5680605" y="4290628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B4E2FF95-7051-8A3F-022D-1C3C5146D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605" y="4290628"/>
                  <a:ext cx="124533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A6279486-295E-0315-425D-2F6B7CCEB2B4}"/>
                </a:ext>
              </a:extLst>
            </p:cNvPr>
            <p:cNvSpPr/>
            <p:nvPr/>
          </p:nvSpPr>
          <p:spPr>
            <a:xfrm>
              <a:off x="7408878" y="2058185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07A79F9-FA1F-E1B3-E905-8152E3330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6360" y="2165235"/>
              <a:ext cx="0" cy="1034641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52">
              <a:extLst>
                <a:ext uri="{FF2B5EF4-FFF2-40B4-BE49-F238E27FC236}">
                  <a16:creationId xmlns:a16="http://schemas.microsoft.com/office/drawing/2014/main" id="{155CAC47-0189-DFC6-2738-EAE4109B6311}"/>
                </a:ext>
              </a:extLst>
            </p:cNvPr>
            <p:cNvSpPr/>
            <p:nvPr/>
          </p:nvSpPr>
          <p:spPr>
            <a:xfrm>
              <a:off x="7262988" y="2977066"/>
              <a:ext cx="446741" cy="446741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1F1F73A7-F9BF-C7B4-34AF-398FB20BB35F}"/>
                </a:ext>
              </a:extLst>
            </p:cNvPr>
            <p:cNvSpPr txBox="1"/>
            <p:nvPr/>
          </p:nvSpPr>
          <p:spPr>
            <a:xfrm>
              <a:off x="7074495" y="2854492"/>
              <a:ext cx="8300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noProof="0" dirty="0">
                  <a:solidFill>
                    <a:srgbClr val="463F3A"/>
                  </a:solidFill>
                </a:rPr>
                <a:t>+</a:t>
              </a:r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D70A84EB-D326-568E-15DF-DC3B16BF86A9}"/>
                </a:ext>
              </a:extLst>
            </p:cNvPr>
            <p:cNvSpPr/>
            <p:nvPr/>
          </p:nvSpPr>
          <p:spPr>
            <a:xfrm>
              <a:off x="7413482" y="4160786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EE8956B2-9B45-DB8B-9EE7-6738200AC6F8}"/>
                </a:ext>
              </a:extLst>
            </p:cNvPr>
            <p:cNvGrpSpPr/>
            <p:nvPr/>
          </p:nvGrpSpPr>
          <p:grpSpPr>
            <a:xfrm rot="16200000">
              <a:off x="7074828" y="3727492"/>
              <a:ext cx="834155" cy="60960"/>
              <a:chOff x="1704975" y="5048027"/>
              <a:chExt cx="8782050" cy="60960"/>
            </a:xfrm>
          </p:grpSpPr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5C9FD8ED-738B-7F1F-675A-4254A30A2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diritto 107">
                <a:extLst>
                  <a:ext uri="{FF2B5EF4-FFF2-40B4-BE49-F238E27FC236}">
                    <a16:creationId xmlns:a16="http://schemas.microsoft.com/office/drawing/2014/main" id="{28FD9FDC-A0B0-B977-8144-E535864A1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sellaDiTesto 57">
                  <a:extLst>
                    <a:ext uri="{FF2B5EF4-FFF2-40B4-BE49-F238E27FC236}">
                      <a16:creationId xmlns:a16="http://schemas.microsoft.com/office/drawing/2014/main" id="{C66F7467-6B00-C19D-7ECB-D22010F89E60}"/>
                    </a:ext>
                  </a:extLst>
                </p:cNvPr>
                <p:cNvSpPr txBox="1"/>
                <p:nvPr/>
              </p:nvSpPr>
              <p:spPr>
                <a:xfrm>
                  <a:off x="6882582" y="4295989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A57628C0-EA6C-EC92-50B0-5C25E4BF6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582" y="4295989"/>
                  <a:ext cx="1245336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9820E457-2644-1595-6C2E-D38578F5AF06}"/>
                </a:ext>
              </a:extLst>
            </p:cNvPr>
            <p:cNvGrpSpPr/>
            <p:nvPr/>
          </p:nvGrpSpPr>
          <p:grpSpPr>
            <a:xfrm>
              <a:off x="8571574" y="1827853"/>
              <a:ext cx="830580" cy="1132498"/>
              <a:chOff x="3696595" y="2483548"/>
              <a:chExt cx="830580" cy="1132498"/>
            </a:xfrm>
          </p:grpSpPr>
          <p:sp>
            <p:nvSpPr>
              <p:cNvPr id="104" name="Rettangolo con angoli arrotondati 103">
                <a:extLst>
                  <a:ext uri="{FF2B5EF4-FFF2-40B4-BE49-F238E27FC236}">
                    <a16:creationId xmlns:a16="http://schemas.microsoft.com/office/drawing/2014/main" id="{13E184B9-6506-2B6F-F3A7-F9B0F71FD625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5" name="Arco 104">
                <a:extLst>
                  <a:ext uri="{FF2B5EF4-FFF2-40B4-BE49-F238E27FC236}">
                    <a16:creationId xmlns:a16="http://schemas.microsoft.com/office/drawing/2014/main" id="{DC893C2F-7546-339B-A259-FB96686BDFA2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6" name="Connettore diritto 105">
                <a:extLst>
                  <a:ext uri="{FF2B5EF4-FFF2-40B4-BE49-F238E27FC236}">
                    <a16:creationId xmlns:a16="http://schemas.microsoft.com/office/drawing/2014/main" id="{2172CC02-7C4E-FD25-77F8-7EDC1F8477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2371A59F-5206-A7F9-55C5-063DAD17BFAD}"/>
                </a:ext>
              </a:extLst>
            </p:cNvPr>
            <p:cNvSpPr/>
            <p:nvPr/>
          </p:nvSpPr>
          <p:spPr>
            <a:xfrm>
              <a:off x="8911593" y="4155425"/>
              <a:ext cx="154963" cy="154963"/>
            </a:xfrm>
            <a:prstGeom prst="ellipse">
              <a:avLst/>
            </a:prstGeom>
            <a:solidFill>
              <a:srgbClr val="463F3A"/>
            </a:solidFill>
            <a:ln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2F78510C-1949-06E4-A681-763337053475}"/>
                </a:ext>
              </a:extLst>
            </p:cNvPr>
            <p:cNvGrpSpPr/>
            <p:nvPr/>
          </p:nvGrpSpPr>
          <p:grpSpPr>
            <a:xfrm rot="16200000">
              <a:off x="8137091" y="3283902"/>
              <a:ext cx="1705851" cy="60960"/>
              <a:chOff x="1704975" y="5048027"/>
              <a:chExt cx="8782050" cy="60960"/>
            </a:xfrm>
          </p:grpSpPr>
          <p:cxnSp>
            <p:nvCxnSpPr>
              <p:cNvPr id="82" name="Connettore diritto 81">
                <a:extLst>
                  <a:ext uri="{FF2B5EF4-FFF2-40B4-BE49-F238E27FC236}">
                    <a16:creationId xmlns:a16="http://schemas.microsoft.com/office/drawing/2014/main" id="{3E9E31A3-7E7F-368B-5E7E-5BB99C7A1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ttore diritto 83">
                <a:extLst>
                  <a:ext uri="{FF2B5EF4-FFF2-40B4-BE49-F238E27FC236}">
                    <a16:creationId xmlns:a16="http://schemas.microsoft.com/office/drawing/2014/main" id="{21A89835-1D46-B895-DD82-AFC354C98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67828047-5192-E3C7-4FF2-15FF56573162}"/>
                    </a:ext>
                  </a:extLst>
                </p:cNvPr>
                <p:cNvSpPr txBox="1"/>
                <p:nvPr/>
              </p:nvSpPr>
              <p:spPr>
                <a:xfrm>
                  <a:off x="8380693" y="4290628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CasellaDiTesto 102">
                  <a:extLst>
                    <a:ext uri="{FF2B5EF4-FFF2-40B4-BE49-F238E27FC236}">
                      <a16:creationId xmlns:a16="http://schemas.microsoft.com/office/drawing/2014/main" id="{416A46B6-65AF-BF5F-8E9C-04CBF35D9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693" y="4290628"/>
                  <a:ext cx="124533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uppo 70">
              <a:extLst>
                <a:ext uri="{FF2B5EF4-FFF2-40B4-BE49-F238E27FC236}">
                  <a16:creationId xmlns:a16="http://schemas.microsoft.com/office/drawing/2014/main" id="{BC3FD01D-ED3B-8995-F857-D50AD35B2743}"/>
                </a:ext>
              </a:extLst>
            </p:cNvPr>
            <p:cNvGrpSpPr/>
            <p:nvPr/>
          </p:nvGrpSpPr>
          <p:grpSpPr>
            <a:xfrm>
              <a:off x="8571574" y="2890982"/>
              <a:ext cx="830580" cy="1132498"/>
              <a:chOff x="3696595" y="2483548"/>
              <a:chExt cx="830580" cy="1132498"/>
            </a:xfrm>
          </p:grpSpPr>
          <p:sp>
            <p:nvSpPr>
              <p:cNvPr id="72" name="Rettangolo con angoli arrotondati 71">
                <a:extLst>
                  <a:ext uri="{FF2B5EF4-FFF2-40B4-BE49-F238E27FC236}">
                    <a16:creationId xmlns:a16="http://schemas.microsoft.com/office/drawing/2014/main" id="{0B6F5D51-6371-69EE-83BE-DEA7CFCE66B1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3" name="Arco 72">
                <a:extLst>
                  <a:ext uri="{FF2B5EF4-FFF2-40B4-BE49-F238E27FC236}">
                    <a16:creationId xmlns:a16="http://schemas.microsoft.com/office/drawing/2014/main" id="{1FED1D15-E230-7C3E-7FF5-5AF75DFA8DFF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4" name="Connettore diritto 73">
                <a:extLst>
                  <a:ext uri="{FF2B5EF4-FFF2-40B4-BE49-F238E27FC236}">
                    <a16:creationId xmlns:a16="http://schemas.microsoft.com/office/drawing/2014/main" id="{8AA9ACB5-CE3E-3698-3DBF-17F58A51D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" name="Connettore a gomito 78">
            <a:extLst>
              <a:ext uri="{FF2B5EF4-FFF2-40B4-BE49-F238E27FC236}">
                <a16:creationId xmlns:a16="http://schemas.microsoft.com/office/drawing/2014/main" id="{9DFFD6C3-FAF1-641C-DDE3-5ABA048750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8191500" y="5376746"/>
            <a:ext cx="1008176" cy="502490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a gomito 78">
            <a:extLst>
              <a:ext uri="{FF2B5EF4-FFF2-40B4-BE49-F238E27FC236}">
                <a16:creationId xmlns:a16="http://schemas.microsoft.com/office/drawing/2014/main" id="{FFB4F66A-28B8-231B-C9BB-252D3F61256D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8191500" y="5879236"/>
            <a:ext cx="1008176" cy="502492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7FD7CE-FDDC-803E-E4AF-11E2E4DBFDEA}"/>
              </a:ext>
            </a:extLst>
          </p:cNvPr>
          <p:cNvSpPr txBox="1"/>
          <p:nvPr/>
        </p:nvSpPr>
        <p:spPr>
          <a:xfrm>
            <a:off x="2041859" y="447853"/>
            <a:ext cx="810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noProof="0" dirty="0">
                <a:solidFill>
                  <a:srgbClr val="F4F3EE"/>
                </a:solidFill>
              </a:rPr>
              <a:t>CIRCUIT </a:t>
            </a:r>
            <a:r>
              <a:rPr lang="en-US" sz="1600" b="1" spc="300" noProof="0" dirty="0">
                <a:solidFill>
                  <a:srgbClr val="F4F3EE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5822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30972-FAA5-372A-91BE-37A76FF47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653D1CED-B3DD-ABA5-FF69-524AA631624D}"/>
              </a:ext>
            </a:extLst>
          </p:cNvPr>
          <p:cNvGrpSpPr/>
          <p:nvPr/>
        </p:nvGrpSpPr>
        <p:grpSpPr>
          <a:xfrm>
            <a:off x="1884015" y="1715453"/>
            <a:ext cx="8423971" cy="562975"/>
            <a:chOff x="1613861" y="1734503"/>
            <a:chExt cx="8423971" cy="562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7C3A124-C775-52B0-9B4F-FD250B9868AE}"/>
                    </a:ext>
                  </a:extLst>
                </p:cNvPr>
                <p:cNvSpPr txBox="1"/>
                <p:nvPr/>
              </p:nvSpPr>
              <p:spPr>
                <a:xfrm>
                  <a:off x="1613861" y="1734503"/>
                  <a:ext cx="3280505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7C3A124-C775-52B0-9B4F-FD250B986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861" y="1734503"/>
                  <a:ext cx="3280505" cy="562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26CF5BA-85BA-209A-5EEE-7E2E446C8E04}"/>
                    </a:ext>
                  </a:extLst>
                </p:cNvPr>
                <p:cNvSpPr txBox="1"/>
                <p:nvPr/>
              </p:nvSpPr>
              <p:spPr>
                <a:xfrm>
                  <a:off x="6483926" y="1734503"/>
                  <a:ext cx="3553906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26CF5BA-85BA-209A-5EEE-7E2E446C8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3926" y="1734503"/>
                  <a:ext cx="3553906" cy="562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441872-FB9F-8690-C577-7CF6D20078EF}"/>
                  </a:ext>
                </a:extLst>
              </p:cNvPr>
              <p:cNvSpPr txBox="1"/>
              <p:nvPr/>
            </p:nvSpPr>
            <p:spPr>
              <a:xfrm>
                <a:off x="1118598" y="519728"/>
                <a:ext cx="99548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300" dirty="0">
                    <a:solidFill>
                      <a:srgbClr val="F4F3EE"/>
                    </a:solidFill>
                  </a:rPr>
                  <a:t>IN THE </a:t>
                </a:r>
                <a:r>
                  <a:rPr lang="en-US" sz="1600" b="1" spc="300" dirty="0">
                    <a:solidFill>
                      <a:srgbClr val="E0AFA0"/>
                    </a:solidFill>
                  </a:rPr>
                  <a:t>IDEAL CASE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, SETTING </a:t>
                </a:r>
                <a14:m>
                  <m:oMath xmlns:m="http://schemas.openxmlformats.org/officeDocument/2006/math"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600" b="1" spc="300" dirty="0">
                    <a:solidFill>
                      <a:srgbClr val="F4F3EE"/>
                    </a:solidFill>
                  </a:rPr>
                  <a:t> 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SIMPLIFIES THE CIRCUIT AS FOLLOWS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441872-FB9F-8690-C577-7CF6D200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" y="519728"/>
                <a:ext cx="9954804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2BAC6B-5209-8D93-BE8F-191FB5181046}"/>
              </a:ext>
            </a:extLst>
          </p:cNvPr>
          <p:cNvSpPr txBox="1"/>
          <p:nvPr/>
        </p:nvSpPr>
        <p:spPr>
          <a:xfrm>
            <a:off x="3145881" y="909612"/>
            <a:ext cx="590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4F3EE"/>
                </a:solidFill>
              </a:rPr>
              <a:t>(AFTER MEASURING ALICE'S QUBIT)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CD70F60-0A23-BF32-CDA3-0FBE2B4EC9EF}"/>
              </a:ext>
            </a:extLst>
          </p:cNvPr>
          <p:cNvGrpSpPr/>
          <p:nvPr/>
        </p:nvGrpSpPr>
        <p:grpSpPr>
          <a:xfrm>
            <a:off x="1632841" y="3093240"/>
            <a:ext cx="8926319" cy="2558355"/>
            <a:chOff x="1388072" y="3093240"/>
            <a:chExt cx="8926319" cy="2558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D9C8B177-FEF1-23BF-B837-F0D757FEB106}"/>
                    </a:ext>
                  </a:extLst>
                </p:cNvPr>
                <p:cNvSpPr txBox="1"/>
                <p:nvPr/>
              </p:nvSpPr>
              <p:spPr>
                <a:xfrm>
                  <a:off x="7499536" y="3784373"/>
                  <a:ext cx="2814855" cy="7489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d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−|10⟩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D9C8B177-FEF1-23BF-B837-F0D757FE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536" y="3784373"/>
                  <a:ext cx="2814855" cy="7489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69929F3B-4E41-9960-8A3C-AC23CEC8DEE9}"/>
                </a:ext>
              </a:extLst>
            </p:cNvPr>
            <p:cNvGrpSpPr/>
            <p:nvPr/>
          </p:nvGrpSpPr>
          <p:grpSpPr>
            <a:xfrm>
              <a:off x="1388072" y="3093240"/>
              <a:ext cx="6243285" cy="2558355"/>
              <a:chOff x="1302347" y="2940840"/>
              <a:chExt cx="6243285" cy="2558355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22BFBC88-62B7-118E-08DD-20449E2A8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294" y="3479987"/>
                <a:ext cx="4878481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892DF1F-7CDE-04B2-3AAB-7F0ECADCE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294" y="4545929"/>
                <a:ext cx="4878481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CBB2C208-848E-E75F-854C-4A47B1FFA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347" y="3258319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|1⟩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CBB2C208-848E-E75F-854C-4A47B1FFA8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347" y="3258319"/>
                    <a:ext cx="91999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1C0F8DD-C5EF-F820-9502-A8C7E770650D}"/>
                      </a:ext>
                    </a:extLst>
                  </p:cNvPr>
                  <p:cNvSpPr txBox="1"/>
                  <p:nvPr/>
                </p:nvSpPr>
                <p:spPr>
                  <a:xfrm>
                    <a:off x="1307590" y="4323116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1C0F8DD-C5EF-F820-9502-A8C7E7706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590" y="4323116"/>
                    <a:ext cx="919993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AD6E24C2-C886-B7CB-205A-76CC2733CFCE}"/>
                  </a:ext>
                </a:extLst>
              </p:cNvPr>
              <p:cNvGrpSpPr/>
              <p:nvPr/>
            </p:nvGrpSpPr>
            <p:grpSpPr>
              <a:xfrm>
                <a:off x="2537523" y="4226100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3A04D80B-82D2-366A-E680-BC1F6FB07E49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59D2A2EE-3A99-9FD8-E7C2-5D663A2CC8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59D2A2EE-3A99-9FD8-E7C2-5D663A2CC8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600AEED7-69E5-F909-BCFA-515214B4D862}"/>
                  </a:ext>
                </a:extLst>
              </p:cNvPr>
              <p:cNvGrpSpPr/>
              <p:nvPr/>
            </p:nvGrpSpPr>
            <p:grpSpPr>
              <a:xfrm>
                <a:off x="3938665" y="3164731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BBEC394C-0A76-E00B-810D-36DC945E35A7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963CC0F2-F3E2-60CF-7EF2-A19D2AD95C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963CC0F2-F3E2-60CF-7EF2-A19D2AD95C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5436F0B-E89F-CB42-441D-D208423A5516}"/>
                  </a:ext>
                </a:extLst>
              </p:cNvPr>
              <p:cNvSpPr/>
              <p:nvPr/>
            </p:nvSpPr>
            <p:spPr>
              <a:xfrm>
                <a:off x="5437203" y="3401210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CDE7A40C-1225-C6EE-C398-C75CCC439F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4685" y="3508260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96AF455A-FA19-1649-6ACD-9353A8BD297A}"/>
                  </a:ext>
                </a:extLst>
              </p:cNvPr>
              <p:cNvSpPr/>
              <p:nvPr/>
            </p:nvSpPr>
            <p:spPr>
              <a:xfrm>
                <a:off x="5291313" y="4320091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14551327-8184-9998-5D0C-5875E86C251E}"/>
                  </a:ext>
                </a:extLst>
              </p:cNvPr>
              <p:cNvSpPr txBox="1"/>
              <p:nvPr/>
            </p:nvSpPr>
            <p:spPr>
              <a:xfrm>
                <a:off x="5102820" y="4197517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6A98E4B6-C4F4-58D3-7C81-D32B049C39FE}"/>
                  </a:ext>
                </a:extLst>
              </p:cNvPr>
              <p:cNvSpPr/>
              <p:nvPr/>
            </p:nvSpPr>
            <p:spPr>
              <a:xfrm>
                <a:off x="3643282" y="2940840"/>
                <a:ext cx="2614643" cy="2202579"/>
              </a:xfrm>
              <a:prstGeom prst="roundRect">
                <a:avLst>
                  <a:gd name="adj" fmla="val 3570"/>
                </a:avLst>
              </a:prstGeom>
              <a:noFill/>
              <a:ln w="28575">
                <a:solidFill>
                  <a:srgbClr val="E0AFA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Parentesi graffa chiusa 1">
                <a:extLst>
                  <a:ext uri="{FF2B5EF4-FFF2-40B4-BE49-F238E27FC236}">
                    <a16:creationId xmlns:a16="http://schemas.microsoft.com/office/drawing/2014/main" id="{EAE8DF00-0EA5-371C-33B9-8AF4DBC581BA}"/>
                  </a:ext>
                </a:extLst>
              </p:cNvPr>
              <p:cNvSpPr/>
              <p:nvPr/>
            </p:nvSpPr>
            <p:spPr>
              <a:xfrm>
                <a:off x="6960012" y="3216582"/>
                <a:ext cx="585620" cy="1612685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 cap="rnd">
                <a:solidFill>
                  <a:srgbClr val="E0AFA0"/>
                </a:solidFill>
                <a:bevel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CDABF25-BFB7-6B38-A037-07826F95A2DA}"/>
                  </a:ext>
                </a:extLst>
              </p:cNvPr>
              <p:cNvSpPr txBox="1"/>
              <p:nvPr/>
            </p:nvSpPr>
            <p:spPr>
              <a:xfrm>
                <a:off x="3766201" y="5222196"/>
                <a:ext cx="23688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spc="300" dirty="0">
                    <a:solidFill>
                      <a:srgbClr val="E0AFA0"/>
                    </a:solidFill>
                  </a:rPr>
                  <a:t>BELL GATE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76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831BE6-BD2C-5962-243F-2B90DAF0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AF0C7C-956F-923E-33D6-7463F4A1DAAF}"/>
              </a:ext>
            </a:extLst>
          </p:cNvPr>
          <p:cNvSpPr txBox="1"/>
          <p:nvPr/>
        </p:nvSpPr>
        <p:spPr>
          <a:xfrm>
            <a:off x="954861" y="2828836"/>
            <a:ext cx="3276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rgbClr val="E0AFA0"/>
                </a:solidFill>
              </a:rPr>
              <a:t>2</a:t>
            </a:r>
            <a:r>
              <a:rPr lang="en-US" sz="3600" b="1" spc="300" noProof="0" dirty="0">
                <a:solidFill>
                  <a:srgbClr val="E0AFA0"/>
                </a:solidFill>
              </a:rPr>
              <a:t>. </a:t>
            </a:r>
            <a:r>
              <a:rPr lang="en-US" sz="3600" spc="300" noProof="0" dirty="0">
                <a:solidFill>
                  <a:srgbClr val="F4F3EE"/>
                </a:solidFill>
              </a:rPr>
              <a:t>CHANNEL </a:t>
            </a:r>
          </a:p>
          <a:p>
            <a:r>
              <a:rPr lang="en-US" sz="3600" dirty="0">
                <a:solidFill>
                  <a:srgbClr val="F4F3EE"/>
                </a:solidFill>
              </a:rPr>
              <a:t>      </a:t>
            </a:r>
            <a:r>
              <a:rPr lang="en-US" sz="3600" spc="300" noProof="0" dirty="0">
                <a:solidFill>
                  <a:srgbClr val="F4F3EE"/>
                </a:solidFill>
              </a:rPr>
              <a:t>ERRORS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630B4EF-360D-7BEF-3BCA-CCF8A18090A2}"/>
              </a:ext>
            </a:extLst>
          </p:cNvPr>
          <p:cNvCxnSpPr>
            <a:cxnSpLocks/>
          </p:cNvCxnSpPr>
          <p:nvPr/>
        </p:nvCxnSpPr>
        <p:spPr>
          <a:xfrm>
            <a:off x="5186045" y="837548"/>
            <a:ext cx="0" cy="5182904"/>
          </a:xfrm>
          <a:prstGeom prst="line">
            <a:avLst/>
          </a:prstGeom>
          <a:ln w="41275" cap="rnd">
            <a:solidFill>
              <a:srgbClr val="E0AF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F23773B-8AFF-FAD9-D541-6BC7C6DF3615}"/>
              </a:ext>
            </a:extLst>
          </p:cNvPr>
          <p:cNvGrpSpPr/>
          <p:nvPr/>
        </p:nvGrpSpPr>
        <p:grpSpPr>
          <a:xfrm>
            <a:off x="6124021" y="1061489"/>
            <a:ext cx="5212552" cy="4735022"/>
            <a:chOff x="6221854" y="913852"/>
            <a:chExt cx="5212552" cy="47350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B673FA2B-D8E1-B145-01CE-E6908E5ED6D8}"/>
                    </a:ext>
                  </a:extLst>
                </p:cNvPr>
                <p:cNvSpPr txBox="1"/>
                <p:nvPr/>
              </p:nvSpPr>
              <p:spPr>
                <a:xfrm>
                  <a:off x="6442530" y="3453600"/>
                  <a:ext cx="4771201" cy="1004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2000" b="0" i="0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sz="2000" b="0" i="1" smtClean="0">
                                            <a:solidFill>
                                              <a:srgbClr val="F4F3E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000" b="0" i="1" smtClean="0">
                                            <a:solidFill>
                                              <a:srgbClr val="F4F3E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it-IT" sz="2000" b="0" i="1" smtClean="0">
                                            <a:solidFill>
                                              <a:srgbClr val="F4F3E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B673FA2B-D8E1-B145-01CE-E6908E5ED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530" y="3453600"/>
                  <a:ext cx="4771201" cy="10045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42C08F9C-0CA1-5322-3FDC-4A09CAD4E07A}"/>
                    </a:ext>
                  </a:extLst>
                </p:cNvPr>
                <p:cNvSpPr txBox="1"/>
                <p:nvPr/>
              </p:nvSpPr>
              <p:spPr>
                <a:xfrm>
                  <a:off x="6221854" y="913852"/>
                  <a:ext cx="521255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500" spc="300" dirty="0">
                      <a:solidFill>
                        <a:srgbClr val="F4F3EE"/>
                      </a:solidFill>
                    </a:rPr>
                    <a:t>IN THE PRESENCE OF </a:t>
                  </a:r>
                  <a:r>
                    <a:rPr lang="en-US" sz="1500" b="1" spc="300" dirty="0">
                      <a:solidFill>
                        <a:srgbClr val="E0AFA0"/>
                      </a:solidFill>
                    </a:rPr>
                    <a:t>CHANNEL ERRORS</a:t>
                  </a:r>
                  <a:r>
                    <a:rPr lang="en-US" sz="1500" spc="300" dirty="0">
                      <a:solidFill>
                        <a:srgbClr val="F4F3EE"/>
                      </a:solidFill>
                    </a:rPr>
                    <a:t>, THEY ARE SIMULATED USING THE GENERAL CIRCUIT PREVIOUSLY ILLUSTRATED, WITH THE FOLLOWING </a:t>
                  </a:r>
                  <a14:m>
                    <m:oMath xmlns:m="http://schemas.openxmlformats.org/officeDocument/2006/math">
                      <m:r>
                        <a:rPr lang="it-IT" sz="1500" b="0" i="1" spc="30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500" spc="300" dirty="0">
                      <a:solidFill>
                        <a:srgbClr val="F4F3EE"/>
                      </a:solidFill>
                    </a:rPr>
                    <a:t> VALUES:</a:t>
                  </a:r>
                </a:p>
              </p:txBody>
            </p:sp>
          </mc:Choice>
          <mc:Fallback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42C08F9C-0CA1-5322-3FDC-4A09CAD4E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854" y="913852"/>
                  <a:ext cx="5212552" cy="1015663"/>
                </a:xfrm>
                <a:prstGeom prst="rect">
                  <a:avLst/>
                </a:prstGeom>
                <a:blipFill>
                  <a:blip r:embed="rId3"/>
                  <a:stretch>
                    <a:fillRect l="-468" t="-599" r="-468" b="-658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F3ED53AB-F83C-6EF1-47E9-8D980B0F22F6}"/>
                    </a:ext>
                  </a:extLst>
                </p:cNvPr>
                <p:cNvSpPr txBox="1"/>
                <p:nvPr/>
              </p:nvSpPr>
              <p:spPr>
                <a:xfrm>
                  <a:off x="7495122" y="2322613"/>
                  <a:ext cx="2666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it-IT" sz="2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sz="2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sz="2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2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F3ED53AB-F83C-6EF1-47E9-8D980B0F2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22" y="2322613"/>
                  <a:ext cx="266601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6E6BD54E-7162-E14C-4D05-314A9820CBD8}"/>
                    </a:ext>
                  </a:extLst>
                </p:cNvPr>
                <p:cNvSpPr txBox="1"/>
                <p:nvPr/>
              </p:nvSpPr>
              <p:spPr>
                <a:xfrm>
                  <a:off x="6355205" y="4864044"/>
                  <a:ext cx="4945851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500" spc="300" dirty="0">
                      <a:solidFill>
                        <a:srgbClr val="E0AFA0"/>
                      </a:solidFill>
                    </a:rPr>
                    <a:t>NOTE</a:t>
                  </a:r>
                  <a:r>
                    <a:rPr lang="en-US" sz="1500" spc="300" dirty="0">
                      <a:solidFill>
                        <a:srgbClr val="F4F3EE"/>
                      </a:solidFill>
                    </a:rPr>
                    <a:t> THAT WHEN </a:t>
                  </a:r>
                  <a14:m>
                    <m:oMath xmlns:m="http://schemas.openxmlformats.org/officeDocument/2006/math">
                      <m:r>
                        <a:rPr lang="it-IT" sz="1500" b="0" i="1" spc="30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1500" b="0" i="1" spc="30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1500" spc="300" dirty="0">
                      <a:solidFill>
                        <a:srgbClr val="F4F3EE"/>
                      </a:solidFill>
                    </a:rPr>
                    <a:t>, THE OUTPUT OF THE CIRCUIT WILL BE A COMPLETELY DEPOLARIZED STATE.</a:t>
                  </a:r>
                </a:p>
              </p:txBody>
            </p:sp>
          </mc:Choice>
          <mc:Fallback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6E6BD54E-7162-E14C-4D05-314A9820C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5205" y="4864044"/>
                  <a:ext cx="4945851" cy="784830"/>
                </a:xfrm>
                <a:prstGeom prst="rect">
                  <a:avLst/>
                </a:prstGeom>
                <a:blipFill>
                  <a:blip r:embed="rId5"/>
                  <a:stretch>
                    <a:fillRect l="-493" t="-775" r="-369" b="-8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725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1512</Words>
  <Application>Microsoft Office PowerPoint</Application>
  <PresentationFormat>Widescreen</PresentationFormat>
  <Paragraphs>245</Paragraphs>
  <Slides>31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5" baseType="lpstr">
      <vt:lpstr>Aptos</vt:lpstr>
      <vt:lpstr>Arial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30</cp:revision>
  <dcterms:created xsi:type="dcterms:W3CDTF">2024-07-20T20:01:06Z</dcterms:created>
  <dcterms:modified xsi:type="dcterms:W3CDTF">2025-02-06T14:14:45Z</dcterms:modified>
</cp:coreProperties>
</file>