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5" r:id="rId2"/>
    <p:sldId id="306" r:id="rId3"/>
    <p:sldId id="287" r:id="rId4"/>
    <p:sldId id="305" r:id="rId5"/>
    <p:sldId id="307" r:id="rId6"/>
    <p:sldId id="268" r:id="rId7"/>
    <p:sldId id="309" r:id="rId8"/>
    <p:sldId id="532" r:id="rId9"/>
    <p:sldId id="533" r:id="rId10"/>
    <p:sldId id="311" r:id="rId11"/>
    <p:sldId id="310" r:id="rId12"/>
    <p:sldId id="312" r:id="rId13"/>
    <p:sldId id="313" r:id="rId14"/>
    <p:sldId id="314" r:id="rId15"/>
    <p:sldId id="290" r:id="rId16"/>
    <p:sldId id="315" r:id="rId17"/>
    <p:sldId id="289" r:id="rId18"/>
    <p:sldId id="515" r:id="rId19"/>
    <p:sldId id="530" r:id="rId20"/>
    <p:sldId id="531" r:id="rId21"/>
    <p:sldId id="292" r:id="rId22"/>
    <p:sldId id="518" r:id="rId23"/>
    <p:sldId id="293" r:id="rId24"/>
    <p:sldId id="520" r:id="rId25"/>
    <p:sldId id="519" r:id="rId26"/>
    <p:sldId id="521" r:id="rId27"/>
    <p:sldId id="295" r:id="rId28"/>
    <p:sldId id="522" r:id="rId29"/>
    <p:sldId id="523" r:id="rId30"/>
    <p:sldId id="297" r:id="rId31"/>
    <p:sldId id="527" r:id="rId32"/>
    <p:sldId id="299" r:id="rId33"/>
    <p:sldId id="524" r:id="rId34"/>
    <p:sldId id="525" r:id="rId35"/>
    <p:sldId id="526" r:id="rId36"/>
    <p:sldId id="301" r:id="rId37"/>
    <p:sldId id="302" r:id="rId38"/>
    <p:sldId id="528" r:id="rId39"/>
    <p:sldId id="529" r:id="rId40"/>
    <p:sldId id="303" r:id="rId41"/>
    <p:sldId id="512" r:id="rId42"/>
    <p:sldId id="513" r:id="rId43"/>
    <p:sldId id="286" r:id="rId44"/>
    <p:sldId id="256" r:id="rId45"/>
    <p:sldId id="269" r:id="rId46"/>
    <p:sldId id="275" r:id="rId47"/>
    <p:sldId id="271" r:id="rId48"/>
    <p:sldId id="276" r:id="rId49"/>
    <p:sldId id="277" r:id="rId50"/>
    <p:sldId id="282" r:id="rId51"/>
    <p:sldId id="279" r:id="rId52"/>
    <p:sldId id="283" r:id="rId53"/>
    <p:sldId id="284" r:id="rId5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FA0"/>
    <a:srgbClr val="F4F3EE"/>
    <a:srgbClr val="BCB8B1"/>
    <a:srgbClr val="463F3A"/>
    <a:srgbClr val="8A817C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5884" autoAdjust="0"/>
  </p:normalViewPr>
  <p:slideViewPr>
    <p:cSldViewPr snapToGrid="0">
      <p:cViewPr>
        <p:scale>
          <a:sx n="75" d="100"/>
          <a:sy n="75" d="100"/>
        </p:scale>
        <p:origin x="27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5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13B4-1B7B-09B8-0F9D-6098E0FC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204A5E-3DE4-39AD-2EC8-5E93B2764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AE042-9C4C-B71D-C425-855FAB2F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1CB64-47B2-5E6F-BF9D-3A20E1A17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4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0AF79-2A24-4BFB-BFFE-0E7685E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4B8A96-1081-0AF7-E580-42892CC3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5B82AA-D524-E5E7-9B2C-7A63237BA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A92C88-ACA8-8E1C-F7EC-857D894DE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5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D564-E58F-3F7C-32A2-802EF67D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4671A8E-BC05-36A3-4A22-BF4198FD4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58E72D-55D5-04EF-FE48-76C3D8E16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4B60A4-8658-3E53-7AD0-C0B7F185C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67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91F7-A6C0-D6D1-7714-12BDF6A6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B930D5-C0EB-4C0A-7FCB-BDFE33B62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35B4B0-4B22-ECA5-B2FE-D9E8EFFC3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6D0824-F739-FA50-5C07-8081D142B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5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svg"/><Relationship Id="rId3" Type="http://schemas.openxmlformats.org/officeDocument/2006/relationships/image" Target="../media/image110.jpg"/><Relationship Id="rId7" Type="http://schemas.openxmlformats.org/officeDocument/2006/relationships/image" Target="../media/image114.jpg"/><Relationship Id="rId12" Type="http://schemas.openxmlformats.org/officeDocument/2006/relationships/image" Target="../media/image119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jpg"/><Relationship Id="rId11" Type="http://schemas.openxmlformats.org/officeDocument/2006/relationships/image" Target="../media/image118.svg"/><Relationship Id="rId5" Type="http://schemas.openxmlformats.org/officeDocument/2006/relationships/image" Target="../media/image112.jpg"/><Relationship Id="rId10" Type="http://schemas.openxmlformats.org/officeDocument/2006/relationships/image" Target="../media/image117.png"/><Relationship Id="rId4" Type="http://schemas.openxmlformats.org/officeDocument/2006/relationships/image" Target="../media/image111.jpg"/><Relationship Id="rId9" Type="http://schemas.openxmlformats.org/officeDocument/2006/relationships/image" Target="../media/image11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svg"/><Relationship Id="rId7" Type="http://schemas.openxmlformats.org/officeDocument/2006/relationships/image" Target="../media/image129.sv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svg"/><Relationship Id="rId4" Type="http://schemas.openxmlformats.org/officeDocument/2006/relationships/image" Target="../media/image126.png"/><Relationship Id="rId9" Type="http://schemas.openxmlformats.org/officeDocument/2006/relationships/image" Target="../media/image1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6F006-8950-2ECD-A013-25775B08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474B44-31BD-2774-5E68-C746823DA3F0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93E6C4B-933F-37B6-5148-88601AE132F2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61969672-5FDF-383C-FE08-7BC1C2877339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1E9E3988-929D-FABB-A627-5D1169766B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6A2DC53-0DBE-2E5C-9018-E0964FFEAD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6AA1ED-FDE3-229B-A8BC-121A1EA067A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0ED330-F4AB-84D3-2D8E-BD2E451C4A0D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o 53">
            <a:extLst>
              <a:ext uri="{FF2B5EF4-FFF2-40B4-BE49-F238E27FC236}">
                <a16:creationId xmlns:a16="http://schemas.microsoft.com/office/drawing/2014/main" id="{521AD0FB-947A-8FA6-1142-4350FB9B0AD4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DA86B57-CF06-035D-07F0-EFD8341021AA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7DEF3EA-103B-3C36-1773-D157E33C8749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764DABC-3176-69DF-E95F-45B88084411F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42280A38-97F2-FF84-AB1B-5DB3F79E4209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E4D0607-1448-8BA7-EDE1-5CAE435E3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E163851-C10E-579E-E4B7-CF739B307182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284A9894-5923-851D-BF2D-B7D3038BE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2502560F-9DC3-9EC3-A64A-686886982C6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53BF29F1-3813-79C7-1459-DBC8664961A0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A39A4FE-64D1-68B9-DD5E-51BCF9F704F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D7061661-9DC6-22B7-2574-338C11F04B14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9F04FCD-4C99-5A02-67B0-3EA43D859F14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B70DC141-08F1-51EC-24B0-2808F8BACCF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66D9CF4A-DAEA-5583-6C95-7B99C5E87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1266CEBE-53B9-28BC-C151-300C5E7E7D3A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8C66AA4B-4F01-5B25-691D-7923D7DCF60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B5CBD6BD-C13F-DB85-1C88-6B0A2BCA5EC9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D0528FD7-3FD6-F7CC-1355-EC4E1EB3C47C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779AB21B-D21B-A3F1-DF49-EE8A90902B73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46699A9D-9A26-6018-0389-06BC04038448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F5E87AEA-8B79-1E80-84F3-75A1DD3AE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6A6577C-690E-8EC4-922A-5BD0B786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7F525A5B-7DDC-10CD-860B-52552F8EA5C3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2B1C935-8882-BF35-77E1-406A21A6DF29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78086663-ADA9-0A78-6C0E-C2DA3C2ACEE1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5B0BA02-8EDE-F499-A7A7-B9D0D6648286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3DCFBF0-33D6-F415-99FC-B2CA329EA015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38BA910-BA8C-A1AD-EA46-2CAC3508F607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1DCFB257-E1AF-F21F-3578-DEAAFF25DB0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5CFBBDA-B2B5-3D80-587B-8C79AEDD7CF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DB0B67E9-BBA9-01BE-4075-46358121BA05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A157EC4D-C789-7866-7A1A-6922F6ED29F0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B115797B-21C3-640D-7CF6-A9E691991BB7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062AD9B-5213-05FA-1D9A-B903EC8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F389CAC2-930B-DC70-C763-973ED6837EA7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B818EE21-C334-4544-D5F5-86FCD9FEBFFF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A0688A2F-D32B-063C-2584-805EF13766E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C26FBAE0-552F-A1F7-8AC6-DB5C6E80B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C8966BD7-1A96-7BBE-095D-1F375294385B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AD8E67DE-EB32-F536-AAF2-241D629D83F9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E3C3B75E-8BB8-B09A-0650-2AD46D3ABF8A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F6122AC2-234F-6EFC-F891-580DA81CA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B237BF7-997A-09D5-0811-839E9A799FC4}"/>
              </a:ext>
            </a:extLst>
          </p:cNvPr>
          <p:cNvCxnSpPr>
            <a:cxnSpLocks/>
          </p:cNvCxnSpPr>
          <p:nvPr/>
        </p:nvCxnSpPr>
        <p:spPr>
          <a:xfrm flipV="1">
            <a:off x="3450010" y="1470212"/>
            <a:ext cx="0" cy="3530413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/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1F3D89B-715B-F898-A7B1-E82C6532BA9F}"/>
              </a:ext>
            </a:extLst>
          </p:cNvPr>
          <p:cNvSpPr txBox="1"/>
          <p:nvPr/>
        </p:nvSpPr>
        <p:spPr>
          <a:xfrm>
            <a:off x="5058021" y="529489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Measurement probabilities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/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/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5A7C6-97A8-63A1-DE8C-B5781387D928}"/>
              </a:ext>
            </a:extLst>
          </p:cNvPr>
          <p:cNvSpPr txBox="1"/>
          <p:nvPr/>
        </p:nvSpPr>
        <p:spPr>
          <a:xfrm>
            <a:off x="3276625" y="108109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ideal case, it is sufficient to put theta = 180° = \pi and the circuit simplifies to (after the measure of </a:t>
            </a:r>
            <a:r>
              <a:rPr lang="en-US" sz="2000" b="1" spc="300" noProof="0" dirty="0" err="1">
                <a:solidFill>
                  <a:srgbClr val="F4F3EE"/>
                </a:solidFill>
              </a:rPr>
              <a:t>alice</a:t>
            </a:r>
            <a:r>
              <a:rPr lang="en-US" sz="2000" b="1" spc="300" noProof="0" dirty="0">
                <a:solidFill>
                  <a:srgbClr val="F4F3EE"/>
                </a:solidFill>
              </a:rPr>
              <a:t> qubit)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BFBC88-62B7-118E-08DD-20449E2A802F}"/>
              </a:ext>
            </a:extLst>
          </p:cNvPr>
          <p:cNvCxnSpPr>
            <a:cxnSpLocks/>
          </p:cNvCxnSpPr>
          <p:nvPr/>
        </p:nvCxnSpPr>
        <p:spPr>
          <a:xfrm>
            <a:off x="1646144" y="2394137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892DF1F-7CDE-04B2-3AAB-7F0ECADCE906}"/>
              </a:ext>
            </a:extLst>
          </p:cNvPr>
          <p:cNvCxnSpPr>
            <a:cxnSpLocks/>
          </p:cNvCxnSpPr>
          <p:nvPr/>
        </p:nvCxnSpPr>
        <p:spPr>
          <a:xfrm>
            <a:off x="1646144" y="3460079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/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/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AD6E24C2-C886-B7CB-205A-76CC2733CFCE}"/>
              </a:ext>
            </a:extLst>
          </p:cNvPr>
          <p:cNvGrpSpPr/>
          <p:nvPr/>
        </p:nvGrpSpPr>
        <p:grpSpPr>
          <a:xfrm>
            <a:off x="2099373" y="3140250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A04D80B-82D2-366A-E680-BC1F6FB07E49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00AEED7-69E5-F909-BCFA-515214B4D862}"/>
              </a:ext>
            </a:extLst>
          </p:cNvPr>
          <p:cNvGrpSpPr/>
          <p:nvPr/>
        </p:nvGrpSpPr>
        <p:grpSpPr>
          <a:xfrm>
            <a:off x="3500515" y="2078881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BBEC394C-0A76-E00B-810D-36DC945E35A7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Ovale 79">
            <a:extLst>
              <a:ext uri="{FF2B5EF4-FFF2-40B4-BE49-F238E27FC236}">
                <a16:creationId xmlns:a16="http://schemas.microsoft.com/office/drawing/2014/main" id="{A5436F0B-E89F-CB42-441D-D208423A5516}"/>
              </a:ext>
            </a:extLst>
          </p:cNvPr>
          <p:cNvSpPr/>
          <p:nvPr/>
        </p:nvSpPr>
        <p:spPr>
          <a:xfrm>
            <a:off x="4999053" y="2315360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CDE7A40C-1225-C6EE-C398-C75CCC439F41}"/>
              </a:ext>
            </a:extLst>
          </p:cNvPr>
          <p:cNvCxnSpPr>
            <a:cxnSpLocks/>
          </p:cNvCxnSpPr>
          <p:nvPr/>
        </p:nvCxnSpPr>
        <p:spPr>
          <a:xfrm flipV="1">
            <a:off x="5076535" y="2422410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96AF455A-FA19-1649-6ACD-9353A8BD297A}"/>
              </a:ext>
            </a:extLst>
          </p:cNvPr>
          <p:cNvSpPr/>
          <p:nvPr/>
        </p:nvSpPr>
        <p:spPr>
          <a:xfrm>
            <a:off x="4853163" y="3234241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4551327-8184-9998-5D0C-5875E86C251E}"/>
              </a:ext>
            </a:extLst>
          </p:cNvPr>
          <p:cNvSpPr txBox="1"/>
          <p:nvPr/>
        </p:nvSpPr>
        <p:spPr>
          <a:xfrm>
            <a:off x="4664670" y="3111667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A98E4B6-C4F4-58D3-7C81-D32B049C39FE}"/>
              </a:ext>
            </a:extLst>
          </p:cNvPr>
          <p:cNvSpPr/>
          <p:nvPr/>
        </p:nvSpPr>
        <p:spPr>
          <a:xfrm>
            <a:off x="3205132" y="1854990"/>
            <a:ext cx="2614643" cy="2202579"/>
          </a:xfrm>
          <a:prstGeom prst="roundRect">
            <a:avLst>
              <a:gd name="adj" fmla="val 6597"/>
            </a:avLst>
          </a:prstGeom>
          <a:noFill/>
          <a:ln w="28575">
            <a:solidFill>
              <a:srgbClr val="E0AF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/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/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/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−|10⟩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CD996D-FBA7-4A2D-26E9-D644B9F8AE1F}"/>
              </a:ext>
            </a:extLst>
          </p:cNvPr>
          <p:cNvSpPr txBox="1"/>
          <p:nvPr/>
        </p:nvSpPr>
        <p:spPr>
          <a:xfrm>
            <a:off x="3335456" y="1569356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case of errors on the channel, they are simulated using the general circuit illustrated before using as theta values: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D76372-EE6A-26A1-67C4-EF5F97C6EC3F}"/>
              </a:ext>
            </a:extLst>
          </p:cNvPr>
          <p:cNvSpPr txBox="1"/>
          <p:nvPr/>
        </p:nvSpPr>
        <p:spPr>
          <a:xfrm>
            <a:off x="2851362" y="3882251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Noting that when theta = 0 at the output of the circuit there will be a completely depolarized state.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AF17AB-09B6-1C2B-F175-6CF5F5CDC47E}"/>
              </a:ext>
            </a:extLst>
          </p:cNvPr>
          <p:cNvSpPr txBox="1"/>
          <p:nvPr/>
        </p:nvSpPr>
        <p:spPr>
          <a:xfrm>
            <a:off x="3179897" y="424233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EA22F029-C4A3-306D-AEA3-4CEF266E746A}"/>
              </a:ext>
            </a:extLst>
          </p:cNvPr>
          <p:cNvGrpSpPr/>
          <p:nvPr/>
        </p:nvGrpSpPr>
        <p:grpSpPr>
          <a:xfrm>
            <a:off x="989703" y="2853787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753FD8D0-056F-ED25-F63D-27E87871BA79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134E4FA5-3709-E047-8341-B5FCC88F6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DD01C58-AF4D-A5AA-9284-2109EDBA23E7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DDE027E9-5AB2-5556-B779-1EA7B9D28A38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396846E-91F3-4B76-9C30-D9D1D6CAD820}"/>
              </a:ext>
            </a:extLst>
          </p:cNvPr>
          <p:cNvGrpSpPr/>
          <p:nvPr/>
        </p:nvGrpSpPr>
        <p:grpSpPr>
          <a:xfrm>
            <a:off x="7389608" y="2763728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27D9047-3000-5EA4-BDDF-8CD88EAD343B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1D1D8C04-A9CD-4CA8-6381-EEC4766A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08FAB5C-A1FB-86B7-1D62-3B37489F446F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3A977A5F-796D-84F9-D5AA-3763AC3CE21A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/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/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23660690-9B83-FFB6-E6F1-1962DC8B4BD9}"/>
              </a:ext>
            </a:extLst>
          </p:cNvPr>
          <p:cNvGrpSpPr/>
          <p:nvPr/>
        </p:nvGrpSpPr>
        <p:grpSpPr>
          <a:xfrm>
            <a:off x="885302" y="2590800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A312CCCE-0B22-C601-9B90-E848FF92531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4683C441-96D0-CEAF-AD87-CECC78557FDE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E351977-BEE0-B6A5-9D4B-4B740C96807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34549BD6-9770-0F14-3352-F55522B6B9F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2115A53A-DDAC-035D-6225-66192CACA75F}"/>
              </a:ext>
            </a:extLst>
          </p:cNvPr>
          <p:cNvGrpSpPr/>
          <p:nvPr/>
        </p:nvGrpSpPr>
        <p:grpSpPr>
          <a:xfrm>
            <a:off x="7255006" y="2590800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C7AAC422-F0B7-5F92-2772-19745D5391E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08AC5322-9C4B-C249-691F-3B7BD0782FE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96FD0267-7F3E-36A5-B977-F989A88A6B5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8C9305-1C63-1E2F-A478-1941F12A4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DCA96D5-E88C-1069-9A03-E6B228E5A323}"/>
              </a:ext>
            </a:extLst>
          </p:cNvPr>
          <p:cNvSpPr txBox="1"/>
          <p:nvPr/>
        </p:nvSpPr>
        <p:spPr>
          <a:xfrm>
            <a:off x="1562534" y="5324902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CB520-C6EE-F9D4-7602-CFECB838F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BF6F2C-DEC8-FBEE-4453-2587CAF654D5}"/>
              </a:ext>
            </a:extLst>
          </p:cNvPr>
          <p:cNvSpPr txBox="1"/>
          <p:nvPr/>
        </p:nvSpPr>
        <p:spPr>
          <a:xfrm>
            <a:off x="443083" y="242228"/>
            <a:ext cx="345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CA0D32A-5457-A52E-B3B8-7B004D16A9BB}"/>
              </a:ext>
            </a:extLst>
          </p:cNvPr>
          <p:cNvGrpSpPr/>
          <p:nvPr/>
        </p:nvGrpSpPr>
        <p:grpSpPr>
          <a:xfrm>
            <a:off x="6467138" y="687349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478FE59E-717F-8E20-9E41-1E7484F53F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8EF6EF69-CC5B-05A8-2590-744BD69CC8A2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5DC1E30-36AA-5124-32E3-4BE899AFAFB3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454F926-CE78-E3C9-0657-4C1FB28A9B25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A65E330-BC7B-3D16-DB28-ED7FDBC261F4}"/>
              </a:ext>
            </a:extLst>
          </p:cNvPr>
          <p:cNvGrpSpPr/>
          <p:nvPr/>
        </p:nvGrpSpPr>
        <p:grpSpPr>
          <a:xfrm>
            <a:off x="6551127" y="3746411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C7EAE86-6FBE-7DC1-55FA-A6902A1A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8E6A2AF4-76AD-2A54-2CDA-20F6BEB36809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848C693C-EA4D-947E-C6F0-240D58B42240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80ADF16F-7492-E030-F4B9-33056F3E4EF7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/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/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C232B75B-3644-0D38-4DED-77AAA572F5BB}"/>
              </a:ext>
            </a:extLst>
          </p:cNvPr>
          <p:cNvGrpSpPr/>
          <p:nvPr/>
        </p:nvGrpSpPr>
        <p:grpSpPr>
          <a:xfrm>
            <a:off x="6362737" y="424362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971BB560-C5D9-C4D0-0B51-F3D45B881C8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873D79CB-5A58-C871-C58E-DDDE1572389D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90A64F98-A115-E76C-66F3-82A32FC6EFC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7AB03F06-948F-3797-D9F2-FB259B1A48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67733B6-F680-0A0F-985B-796823CC3E84}"/>
              </a:ext>
            </a:extLst>
          </p:cNvPr>
          <p:cNvGrpSpPr/>
          <p:nvPr/>
        </p:nvGrpSpPr>
        <p:grpSpPr>
          <a:xfrm>
            <a:off x="6416525" y="3573483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4979AE52-BE9F-A29E-9737-74AB25C4A15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DF927CAD-4F89-0246-E8D6-B188D20021B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D9FB23C8-371E-E611-CD74-E869F8C6F67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85BDD9F4-84F5-FDA2-6960-FB021C177A4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8BA569F-079B-30F7-1EA4-FC9E4EC450FD}"/>
              </a:ext>
            </a:extLst>
          </p:cNvPr>
          <p:cNvSpPr txBox="1"/>
          <p:nvPr/>
        </p:nvSpPr>
        <p:spPr>
          <a:xfrm>
            <a:off x="1956922" y="3068990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/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/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339AE96-32A5-28C7-D4CE-28058B48726F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5400000">
            <a:off x="3787975" y="1376230"/>
            <a:ext cx="1316844" cy="2068677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743EC54-B501-BEE7-2D89-3F03D8B934AF}"/>
              </a:ext>
            </a:extLst>
          </p:cNvPr>
          <p:cNvCxnSpPr>
            <a:cxnSpLocks/>
            <a:stCxn id="2" idx="0"/>
            <a:endCxn id="56" idx="2"/>
          </p:cNvCxnSpPr>
          <p:nvPr/>
        </p:nvCxnSpPr>
        <p:spPr>
          <a:xfrm rot="16200000" flipV="1">
            <a:off x="4023564" y="2857595"/>
            <a:ext cx="763651" cy="198666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A4D3F817-EF1A-36D2-95D8-FAFDD905EFBA}"/>
              </a:ext>
            </a:extLst>
          </p:cNvPr>
          <p:cNvCxnSpPr>
            <a:cxnSpLocks/>
            <a:stCxn id="57" idx="0"/>
            <a:endCxn id="47" idx="1"/>
          </p:cNvCxnSpPr>
          <p:nvPr/>
        </p:nvCxnSpPr>
        <p:spPr>
          <a:xfrm rot="16200000" flipH="1">
            <a:off x="5713165" y="851199"/>
            <a:ext cx="417141" cy="882002"/>
          </a:xfrm>
          <a:prstGeom prst="bentConnector4">
            <a:avLst>
              <a:gd name="adj1" fmla="val -54802"/>
              <a:gd name="adj2" fmla="val 89528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51BDD62-51AE-F7B8-9013-FC80AD304BF2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5400000" flipH="1" flipV="1">
            <a:off x="5781934" y="4266677"/>
            <a:ext cx="251375" cy="1017805"/>
          </a:xfrm>
          <a:prstGeom prst="bentConnector4">
            <a:avLst>
              <a:gd name="adj1" fmla="val -90940"/>
              <a:gd name="adj2" fmla="val 84254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7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2FBD6-E82B-40E2-0FFA-67AE3C60A90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METRICS TO EVALUATE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27D77D-1F52-3431-483A-80F4ED33C5BC}"/>
              </a:ext>
            </a:extLst>
          </p:cNvPr>
          <p:cNvSpPr txBox="1"/>
          <p:nvPr/>
        </p:nvSpPr>
        <p:spPr>
          <a:xfrm>
            <a:off x="1861075" y="310973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 e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Rmis</a:t>
            </a:r>
            <a:r>
              <a:rPr lang="en-US" sz="2000" b="1" spc="600" noProof="0" dirty="0">
                <a:solidFill>
                  <a:srgbClr val="F4F3EE"/>
                </a:solidFill>
              </a:rPr>
              <a:t> al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variare</a:t>
            </a:r>
            <a:r>
              <a:rPr lang="en-US" sz="2000" b="1" spc="600" noProof="0" dirty="0">
                <a:solidFill>
                  <a:srgbClr val="F4F3EE"/>
                </a:solidFill>
              </a:rPr>
              <a:t> di theta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/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𝑚𝑖𝑠𝑚𝑎𝑡𝑐h𝑒𝑑𝑏𝑖𝑡𝑠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𝑡𝑜𝑡𝑎𝑙𝑘𝑒𝑦𝑙𝑒𝑛𝑔𝑡h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EDD97-7E80-D930-5A96-05168F8D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D61950-93AD-FA3D-1E97-96E9619B8C9F}"/>
              </a:ext>
            </a:extLst>
          </p:cNvPr>
          <p:cNvSpPr txBox="1"/>
          <p:nvPr/>
        </p:nvSpPr>
        <p:spPr>
          <a:xfrm>
            <a:off x="2637688" y="54229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B4AE0371-9C68-BB4D-284D-92E4C8CF7B1F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C49E31EC-5461-385E-55B2-AAEA9A209F15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7734AC-4944-AAD0-9BE2-E635642B7312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30AA90BD-FA80-D95B-F94B-2D1A00534B25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7E9BE06-369F-5D6F-8859-CDD77C58C8E9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D4002F95-E455-9292-1FB9-62C37C4AC7A9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80B1E971-D501-A899-94A4-89E67A01F202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F6EFC3E1-8FD0-E928-0858-AEEC81EB8DDB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8943596-6AE6-5606-B50B-C181F60B9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5E7F80D2-F34C-E487-866D-EE46FA617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FB432584-8837-A0D9-5ED8-64545E8210FF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2B3243C6-E378-0235-80BB-600B5EBD620C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431F13E-6A3F-5BB6-713A-BD15444A6C3C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103406B-3FB5-449B-30B9-11ABD610F996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C3EE2E71-4642-CCA9-92A2-E4F0C5017E6B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DFCAFF67-25E1-0775-F4D6-F2A5257E2FD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2DF140A2-8046-1942-8A72-F93BDFAA921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258C2E3F-62CC-BADE-F418-8E1873FA7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97A8464B-B3AD-9800-17D3-E85B8D624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C8D46027-62AC-EE0F-CEFC-5FA5AFDE84AD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F7754A88-221C-5EEB-55C5-8F3B3B43CB89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39228A-92F4-410A-9A07-A34A1D96D340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8B1663D5-D8CC-62B5-8A46-FDB650692430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B595DE8D-6732-E587-1BDA-50E9DBC4EE63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81281E2F-A072-B9A1-8467-85027D02A5C6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F4FBD6BC-2D92-2B8C-E6FB-E0A534415AD3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1E4DD670-C403-69CF-6C52-3123A92B046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1E29CC1F-8E4A-D284-F8C9-4A48BC04C4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B4347398-23E3-E98A-C07D-CD73CC124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9420D2CB-2A65-013D-D240-04584B76B8AB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6F9AB0E8-E057-E908-24DB-C15247357398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39DE88F-ECA4-C253-BA21-E1FADDAAAFB4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4094B032-3DBD-3B86-FC4F-18EA040970F3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42ACB8B-7DA3-734A-2802-ECFF337DC5B6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FBD0DBDE-990A-8FF0-3DE7-1A403665814E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B15B78D4-D0B4-D05B-CD3C-B70022BAE7A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B57D2245-D0F8-E6B2-5AE4-A93B40CA09E2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D0592A0A-264F-EB34-F436-F29088A5D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F59E6286-0E0C-5AD2-4BFD-60C04E8BE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CC612A96-C450-42A9-BD38-AF728C416AF4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147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AD4A5-8109-2BC5-7DCF-61A46545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0A5607-D301-1DB3-70A7-D86D35E4C928}"/>
              </a:ext>
            </a:extLst>
          </p:cNvPr>
          <p:cNvSpPr txBox="1"/>
          <p:nvPr/>
        </p:nvSpPr>
        <p:spPr>
          <a:xfrm>
            <a:off x="4038926" y="366033"/>
            <a:ext cx="41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271B5658-45A6-F4B4-29EE-7B50CD9DDED6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2B26B20A-A771-4915-FF84-D6B769D3CDA6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4EAE5AC-0E13-461F-FDED-881B5058214F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B97C9A52-0E68-A97E-C511-53148AC8127A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F4816B8-CA9F-4865-5CEC-6A5DEC42153D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CFF4C312-B21A-2AAC-A6A2-948DC2B8A664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3E30BFDF-FA47-3B37-0DCD-EA500562F2B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0F3736BB-B980-CAF5-5B95-FC576E67802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ACD30140-FA39-7C6C-52EB-08CA2B4C2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6FEEF87B-A7AB-D13A-AEF7-955A29C7B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602054F6-F7AB-78D7-1D14-1628495AFE1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1CE6297-44E4-8619-442F-FA4C09EF7889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577101A-5FE5-9A46-E4B7-CA5C8815711F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969E6F9-A93B-9A44-CD5A-9B5A9265C213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D79D4E7D-30AE-FDD9-A9B7-C3C28662A109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0EB01A9C-38A0-01F5-1518-42F5A9B1A19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E70762C2-DED0-E81D-924F-09B75CAEEE38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DE28D081-73D9-1C4C-69FE-A18244094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F585C32F-32C4-C05E-EB76-289DE68097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1C22C8F7-6469-5E73-30EE-484DDAF6A634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C777F5-409B-6C71-1258-1D4EB2B48016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3AD2524-8AE7-3540-3A25-B00387D9266B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292F3088-13B1-A2F3-1D99-45DE2BDF74E5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3D3D65A-6680-5B8D-4C8F-65E43A0ABAC9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559D957F-35CF-CDA6-B58E-B0A6E492C165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EA478CF1-F534-41D5-D404-D63B9B55FA4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2BD16181-18D4-B49E-31A6-6B53E834E97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69B9D714-CB33-E5F7-6BAA-AFF860B20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63AB8C5D-C905-A510-E4C0-34ECB04E9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FA7409E7-0628-6D7F-F509-00F3655A189D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9A5FCBEA-98E8-1465-CE79-62B81C7D589B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656D348-099D-B117-52D7-E89E0C708691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86E2A265-9ACA-1100-D56B-DC301B0E1ADB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2AD8FFB-B4D9-0B29-1FA8-44BA14436411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39B3E0E1-732A-6B65-5327-4B27AF9F0AB9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5FBD71BF-FC39-C58F-56FF-C73CC31088E5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8667F76F-ADC4-E244-2FB6-1CCE3375656A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A0A6ABBC-6693-FDAD-2689-5E589F995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39E9080E-5871-0864-C264-58CC7EE1D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EE0782A8-6078-76E1-1100-7E83469135FD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Immagine 85" descr="Immagine che contiene cerchio, Elementi grafici, clipart, simbolo&#10;&#10;Descrizione generata automaticamente">
            <a:extLst>
              <a:ext uri="{FF2B5EF4-FFF2-40B4-BE49-F238E27FC236}">
                <a16:creationId xmlns:a16="http://schemas.microsoft.com/office/drawing/2014/main" id="{8336FE4D-26B5-4AD1-4DB7-6FB78DEC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89" y="206014"/>
            <a:ext cx="549169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FF0A6-C892-462B-5632-50895235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7FDB2063-B8B8-AC22-638F-F50BD3054F14}"/>
              </a:ext>
            </a:extLst>
          </p:cNvPr>
          <p:cNvGrpSpPr/>
          <p:nvPr/>
        </p:nvGrpSpPr>
        <p:grpSpPr>
          <a:xfrm>
            <a:off x="3834100" y="747815"/>
            <a:ext cx="8683710" cy="5362370"/>
            <a:chOff x="3824575" y="712252"/>
            <a:chExt cx="8683710" cy="536237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81A3E0F6-63DA-A9CF-3875-762321ED8BC2}"/>
                </a:ext>
              </a:extLst>
            </p:cNvPr>
            <p:cNvGrpSpPr/>
            <p:nvPr/>
          </p:nvGrpSpPr>
          <p:grpSpPr>
            <a:xfrm>
              <a:off x="3824575" y="712252"/>
              <a:ext cx="6975314" cy="759102"/>
              <a:chOff x="3824575" y="1083727"/>
              <a:chExt cx="6975314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8EEA47-5698-88EA-63BD-BF50EEB9ACF9}"/>
                  </a:ext>
                </a:extLst>
              </p:cNvPr>
              <p:cNvSpPr txBox="1"/>
              <p:nvPr/>
            </p:nvSpPr>
            <p:spPr>
              <a:xfrm>
                <a:off x="6766529" y="1309162"/>
                <a:ext cx="403336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F78D3664-E693-9CB8-F805-5E365356D678}"/>
                  </a:ext>
                </a:extLst>
              </p:cNvPr>
              <p:cNvGrpSpPr/>
              <p:nvPr/>
            </p:nvGrpSpPr>
            <p:grpSpPr>
              <a:xfrm>
                <a:off x="3824575" y="1083727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1BC5BAA-BF80-FCA1-6AD6-17E81848F3AA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44F35F7-A80F-BA47-2D17-52F321261A57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F2A7095D-7D23-2B01-FB45-AFA9B60993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41BBB7D-C820-E71C-0ED6-D71CD52752C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C759BA6-652F-463A-26B3-F058DEFCE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ABB044CC-2C8B-8D4C-3581-D1F0D0694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1420ECF8-9C96-8BDE-7E2F-FEF219622D6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 flipV="1">
                <a:off x="4619408" y="1455356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1A7FA5ED-E399-5BCD-A4E3-102190B5408C}"/>
                </a:ext>
              </a:extLst>
            </p:cNvPr>
            <p:cNvGrpSpPr/>
            <p:nvPr/>
          </p:nvGrpSpPr>
          <p:grpSpPr>
            <a:xfrm>
              <a:off x="3824575" y="2246675"/>
              <a:ext cx="8464636" cy="759102"/>
              <a:chOff x="3824575" y="2386375"/>
              <a:chExt cx="8464636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0D5037-DD7C-E460-AE76-EAB00A81C1C1}"/>
                  </a:ext>
                </a:extLst>
              </p:cNvPr>
              <p:cNvSpPr txBox="1"/>
              <p:nvPr/>
            </p:nvSpPr>
            <p:spPr>
              <a:xfrm>
                <a:off x="6766529" y="2611810"/>
                <a:ext cx="552268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E5D7D42-6F41-9627-96B7-DC9FCB82AACB}"/>
                  </a:ext>
                </a:extLst>
              </p:cNvPr>
              <p:cNvGrpSpPr/>
              <p:nvPr/>
            </p:nvGrpSpPr>
            <p:grpSpPr>
              <a:xfrm>
                <a:off x="3824575" y="2386375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494B922F-CEBA-9A93-88EB-0DB86C3D09D6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27DD5DD0-2458-7B78-26A4-F879E12DEA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CD464D30-3769-AD49-A53E-69DA3555CB04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C18FD703-36E1-5F00-195B-84C4A7AC8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871BB07A-7F19-589C-9697-EA0178B4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85702E7C-9100-CFC5-6162-EA7FF3BB658B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 flipV="1">
                <a:off x="4619408" y="2758004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1B5B5B8-A03C-D90E-098A-3DE69996C244}"/>
                </a:ext>
              </a:extLst>
            </p:cNvPr>
            <p:cNvGrpSpPr/>
            <p:nvPr/>
          </p:nvGrpSpPr>
          <p:grpSpPr>
            <a:xfrm>
              <a:off x="3824575" y="3781098"/>
              <a:ext cx="7975533" cy="759102"/>
              <a:chOff x="3824575" y="3689023"/>
              <a:chExt cx="7975533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68B6432-7484-3716-2AEA-F058EE02144E}"/>
                  </a:ext>
                </a:extLst>
              </p:cNvPr>
              <p:cNvSpPr txBox="1"/>
              <p:nvPr/>
            </p:nvSpPr>
            <p:spPr>
              <a:xfrm>
                <a:off x="6766528" y="3914457"/>
                <a:ext cx="50335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43D9E283-3C6A-D3DA-4BF6-2E64EAF915AB}"/>
                  </a:ext>
                </a:extLst>
              </p:cNvPr>
              <p:cNvGrpSpPr/>
              <p:nvPr/>
            </p:nvGrpSpPr>
            <p:grpSpPr>
              <a:xfrm>
                <a:off x="3824575" y="3689023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AC222204-CB03-E145-D478-D1999040BC11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2209172C-2D69-9369-EF4F-876127A573E7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A2F33C39-C55A-3B6A-C777-129E3ED3CF6A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436203C3-9E0F-A580-2983-81A5CC380CE3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752D51E5-C440-F005-2F0A-B6D56DDB5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21292BBA-A80D-0F60-CD84-C5B55E789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B2E8B882-2820-7964-967C-07E968FD7E76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6125591" y="4060651"/>
                <a:ext cx="640937" cy="7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187FA2BA-9661-9D01-CEA2-5887223A2005}"/>
                </a:ext>
              </a:extLst>
            </p:cNvPr>
            <p:cNvGrpSpPr/>
            <p:nvPr/>
          </p:nvGrpSpPr>
          <p:grpSpPr>
            <a:xfrm>
              <a:off x="3824575" y="5315520"/>
              <a:ext cx="8683710" cy="759102"/>
              <a:chOff x="3824575" y="5267895"/>
              <a:chExt cx="868371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F48551-18AF-150E-D2DB-0F1B2F35A5B3}"/>
                  </a:ext>
                </a:extLst>
              </p:cNvPr>
              <p:cNvSpPr txBox="1"/>
              <p:nvPr/>
            </p:nvSpPr>
            <p:spPr>
              <a:xfrm>
                <a:off x="6766529" y="5493328"/>
                <a:ext cx="57417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7146621F-0F5B-39B4-4E04-417CD45EBD7B}"/>
                  </a:ext>
                </a:extLst>
              </p:cNvPr>
              <p:cNvGrpSpPr/>
              <p:nvPr/>
            </p:nvGrpSpPr>
            <p:grpSpPr>
              <a:xfrm>
                <a:off x="3824575" y="526789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92F1D47A-EC34-1307-3AE2-BC9C67399DB8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4155DEFD-62F9-A6D4-28A1-8E970649D5FF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904A8369-7301-E830-258D-DD19F088AD9D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70A08E1F-0A25-69FD-49F5-8647371C37C6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B4386445-369B-2BA7-E9BA-02804F928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E18327F4-F68F-E637-09CB-165367E03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9993F00F-9D05-590E-B258-98C94C8488A3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5692407" y="5639522"/>
                <a:ext cx="1074122" cy="769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59B23D7-F024-47F2-13CA-EB5FC98FC425}"/>
              </a:ext>
            </a:extLst>
          </p:cNvPr>
          <p:cNvGrpSpPr/>
          <p:nvPr/>
        </p:nvGrpSpPr>
        <p:grpSpPr>
          <a:xfrm>
            <a:off x="377376" y="2274342"/>
            <a:ext cx="2863702" cy="2309316"/>
            <a:chOff x="215451" y="2153676"/>
            <a:chExt cx="2863702" cy="230931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1720F70-D6FD-94CA-E6B1-6EF84D1209B7}"/>
                </a:ext>
              </a:extLst>
            </p:cNvPr>
            <p:cNvSpPr txBox="1"/>
            <p:nvPr/>
          </p:nvSpPr>
          <p:spPr>
            <a:xfrm>
              <a:off x="215451" y="3816661"/>
              <a:ext cx="2863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b="1" spc="300" noProof="0" dirty="0">
                  <a:solidFill>
                    <a:srgbClr val="F4F3EE"/>
                  </a:solidFill>
                </a:rPr>
                <a:t> PARAMETERS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F8816C-8BE2-5DEC-1534-3DDD870D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10" y="2153676"/>
              <a:ext cx="1662985" cy="166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8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F9A2E-15F8-AF85-F698-43525D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30A4CF-31DD-1FFF-5EFF-5EEDC4839B62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76D21F-1841-FC91-84FE-2608651A4BBD}"/>
              </a:ext>
            </a:extLst>
          </p:cNvPr>
          <p:cNvSpPr txBox="1"/>
          <p:nvPr/>
        </p:nvSpPr>
        <p:spPr>
          <a:xfrm>
            <a:off x="2931459" y="1903313"/>
            <a:ext cx="6185646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79D9B9-44D0-643B-AA6B-DDF6A55BEF83}"/>
              </a:ext>
            </a:extLst>
          </p:cNvPr>
          <p:cNvSpPr txBox="1"/>
          <p:nvPr/>
        </p:nvSpPr>
        <p:spPr>
          <a:xfrm>
            <a:off x="-671768" y="52583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CONFIGURATION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222138-3E12-46D9-FFDE-1D2E8FDBC9D1}"/>
              </a:ext>
            </a:extLst>
          </p:cNvPr>
          <p:cNvGrpSpPr/>
          <p:nvPr/>
        </p:nvGrpSpPr>
        <p:grpSpPr>
          <a:xfrm>
            <a:off x="1961259" y="4752041"/>
            <a:ext cx="7338176" cy="413190"/>
            <a:chOff x="837637" y="4567551"/>
            <a:chExt cx="7338176" cy="413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/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30</a:t>
                  </a:r>
                  <a:endParaRPr lang="en-US" sz="12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6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/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False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82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/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4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5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/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4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 </a:t>
                  </a:r>
                  <a:endParaRPr lang="it-IT" sz="14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FB5B815-986A-F6FF-19E8-CD786431EC26}"/>
              </a:ext>
            </a:extLst>
          </p:cNvPr>
          <p:cNvGrpSpPr/>
          <p:nvPr/>
        </p:nvGrpSpPr>
        <p:grpSpPr>
          <a:xfrm>
            <a:off x="1797553" y="4635625"/>
            <a:ext cx="7632569" cy="646021"/>
            <a:chOff x="2845150" y="4438606"/>
            <a:chExt cx="6027566" cy="1468418"/>
          </a:xfrm>
        </p:grpSpPr>
        <p:sp>
          <p:nvSpPr>
            <p:cNvPr id="11" name="Parentesi quadra aperta 10">
              <a:extLst>
                <a:ext uri="{FF2B5EF4-FFF2-40B4-BE49-F238E27FC236}">
                  <a16:creationId xmlns:a16="http://schemas.microsoft.com/office/drawing/2014/main" id="{6115CBF6-4CD6-38A7-01E5-C9B0EAC1D4D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Parentesi quadra aperta 11">
              <a:extLst>
                <a:ext uri="{FF2B5EF4-FFF2-40B4-BE49-F238E27FC236}">
                  <a16:creationId xmlns:a16="http://schemas.microsoft.com/office/drawing/2014/main" id="{41740655-D0E7-54C3-214E-E5E481AAEA8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A1CC78A-E2FB-369C-1C5B-6C0B1EFC2D3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0436F50-5CDC-A7F9-61DC-D1C40DF606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F6D2F4C-C09E-AD80-C349-0CEAC5BFEE8B}"/>
              </a:ext>
            </a:extLst>
          </p:cNvPr>
          <p:cNvGrpSpPr/>
          <p:nvPr/>
        </p:nvGrpSpPr>
        <p:grpSpPr>
          <a:xfrm>
            <a:off x="2148773" y="5623562"/>
            <a:ext cx="6578923" cy="525774"/>
            <a:chOff x="2148773" y="5623562"/>
            <a:chExt cx="6578923" cy="52577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8F87859-B1C8-8354-9DCC-327E3A93FFA0}"/>
                </a:ext>
              </a:extLst>
            </p:cNvPr>
            <p:cNvGrpSpPr/>
            <p:nvPr/>
          </p:nvGrpSpPr>
          <p:grpSpPr>
            <a:xfrm>
              <a:off x="2386462" y="5720027"/>
              <a:ext cx="6128944" cy="344390"/>
              <a:chOff x="2402275" y="5720027"/>
              <a:chExt cx="6128944" cy="3443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97F95F2-99B8-7274-6888-148089730011}"/>
                </a:ext>
              </a:extLst>
            </p:cNvPr>
            <p:cNvGrpSpPr/>
            <p:nvPr/>
          </p:nvGrpSpPr>
          <p:grpSpPr>
            <a:xfrm>
              <a:off x="2148773" y="5623562"/>
              <a:ext cx="6578923" cy="525774"/>
              <a:chOff x="2845150" y="4438606"/>
              <a:chExt cx="6027566" cy="1468418"/>
            </a:xfrm>
          </p:grpSpPr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96015C7B-9710-42A5-9693-2D66F4C3A09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Parentesi quadra aperta 30">
                <a:extLst>
                  <a:ext uri="{FF2B5EF4-FFF2-40B4-BE49-F238E27FC236}">
                    <a16:creationId xmlns:a16="http://schemas.microsoft.com/office/drawing/2014/main" id="{7C261713-DBD8-2618-A7E7-1110BFA78B34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25B48829-A42A-7796-8F7C-1AE492554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970E9190-A098-3998-0019-50C68A2D4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93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0084-7B5C-94FA-0487-A3802F50D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86128AA-3930-6E53-181F-74CD9B1F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237667" y="715131"/>
            <a:ext cx="9716666" cy="50076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7F05370-A1E9-2FBB-7EC7-1DF3FED3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74" y="1290469"/>
            <a:ext cx="7172325" cy="3832807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A189EE-0289-03D8-D31C-781225A041DD}"/>
              </a:ext>
            </a:extLst>
          </p:cNvPr>
          <p:cNvGrpSpPr/>
          <p:nvPr/>
        </p:nvGrpSpPr>
        <p:grpSpPr>
          <a:xfrm>
            <a:off x="3044227" y="612439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65568E-72B1-A1E6-DA4E-EADDD42D79F9}"/>
              </a:ext>
            </a:extLst>
          </p:cNvPr>
          <p:cNvGrpSpPr/>
          <p:nvPr/>
        </p:nvGrpSpPr>
        <p:grpSpPr>
          <a:xfrm>
            <a:off x="2806538" y="6027934"/>
            <a:ext cx="6578923" cy="525774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083944D7-0CB7-A416-C2CF-CB3A4C5B143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E82B0D64-2FD8-CDA5-B78D-C7744451573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B449D8A-EA0B-4961-3B83-92AA0967111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5EF32B0-D6ED-25EC-955E-7EB3677193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4396EA-5B90-B374-66C4-F54F3614A989}"/>
              </a:ext>
            </a:extLst>
          </p:cNvPr>
          <p:cNvSpPr txBox="1"/>
          <p:nvPr/>
        </p:nvSpPr>
        <p:spPr>
          <a:xfrm>
            <a:off x="3098748" y="249428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314696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2398D9C-6545-DFA9-1AFD-751D1F2BC981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B2D35C10-7F35-7B28-33D2-C29C0F26E8C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A0FA0D2-5358-A1CA-B9A5-0519D598AA4A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A5F6CB-FBA0-63B1-D477-B1387E5F6FF6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99A9-C507-734B-9495-5E140802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383918-0880-4A70-C995-E243FED2F57B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9AD39-AD20-65CF-B858-893C6D767E56}"/>
              </a:ext>
            </a:extLst>
          </p:cNvPr>
          <p:cNvSpPr txBox="1"/>
          <p:nvPr/>
        </p:nvSpPr>
        <p:spPr>
          <a:xfrm>
            <a:off x="2931459" y="1903313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E6CACA1-7E4A-ECD3-8559-03FA45A21455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AC9038D-F667-8FBB-0488-3D0E48ADFCB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B2B254DC-1920-952E-5A6F-79452ABD47E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FDE1895B-520E-9655-74FF-81E06F27EE11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76C719F-DB21-A445-8D22-733B80512A4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72C78A3-36C0-B356-CC91-D74CAAF18456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68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86799-E650-8060-0B2D-4035647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D798961-C4AF-78FD-3768-248E73E4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1"/>
          <a:stretch/>
        </p:blipFill>
        <p:spPr>
          <a:xfrm>
            <a:off x="1082087" y="751406"/>
            <a:ext cx="10023811" cy="5167989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193D2D4F-0881-4932-C0F2-7553752D948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92D3FD74-90E0-8A59-8E02-D856DF9A0B20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CF4FB1C-A756-18EE-5758-47D37BA9675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C9CC073F-5897-B58F-1569-6ADD4B5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40BD2C1-8B9F-D000-D987-80F24BA09765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6EA1317-C5E9-C0F9-821E-15A19080227C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6A3E94D-59F9-BD78-A152-ADA30082B144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835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7FBAC-55D6-D0BA-E14F-18C1EC96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69AFAE7-2078-21BB-A850-5AF5AE80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9"/>
          <a:stretch/>
        </p:blipFill>
        <p:spPr>
          <a:xfrm>
            <a:off x="1082088" y="746382"/>
            <a:ext cx="10027823" cy="517288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06E7CB9-AD3D-456B-F2CA-F9AB5656DEF9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CC4141F8-EA7C-DA6E-95CA-5E268CE5F54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099F16F4-ECB2-77CD-0E56-3D64DCEC6409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C3C8AC-9D3D-6466-808A-CE3AE051F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58B89B8-CB95-FB87-CC71-1EF1D5B4CE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6A3C2-BA18-81DA-2893-EAA7E7D50BD5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0B5CECC-07E8-26A9-F5AD-A40E0985AD09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24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CD78E-9512-B4ED-447B-61233725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2122AE2-AF18-0FF4-2512-3F281121E64F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69C2C75-C1F2-5843-F844-EC9B7B9E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6E82E75-9871-5CFE-299E-9C1151C2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995A07D-FB20-CD7F-E184-9E9B8E26AEA1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F402591-E632-55E0-8E24-9ED46B0DBC14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1000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4E56818-73D4-BA51-B7F8-E12247679296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5" name="Parentesi quadra aperta 14">
                <a:extLst>
                  <a:ext uri="{FF2B5EF4-FFF2-40B4-BE49-F238E27FC236}">
                    <a16:creationId xmlns:a16="http://schemas.microsoft.com/office/drawing/2014/main" id="{BB5D99E6-AF08-A6C3-E5F1-D773A315ACF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Parentesi quadra aperta 15">
                <a:extLst>
                  <a:ext uri="{FF2B5EF4-FFF2-40B4-BE49-F238E27FC236}">
                    <a16:creationId xmlns:a16="http://schemas.microsoft.com/office/drawing/2014/main" id="{FB1806C4-A800-AD07-91E6-F0354BFD8909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A2D5E670-71A1-01A2-D07E-7C1395D41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0890402-EC71-47B3-7842-B3F058ACB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A6B072-1F4F-37F9-B140-A044A84BEA4E}"/>
              </a:ext>
            </a:extLst>
          </p:cNvPr>
          <p:cNvSpPr txBox="1"/>
          <p:nvPr/>
        </p:nvSpPr>
        <p:spPr>
          <a:xfrm>
            <a:off x="405509" y="866735"/>
            <a:ext cx="449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EXPLORING THE EFFECT OF #EPR PAIRS VARIATION</a:t>
            </a:r>
          </a:p>
        </p:txBody>
      </p:sp>
    </p:spTree>
    <p:extLst>
      <p:ext uri="{BB962C8B-B14F-4D97-AF65-F5344CB8AC3E}">
        <p14:creationId xmlns:p14="http://schemas.microsoft.com/office/powerpoint/2010/main" val="310480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EA295-54B5-11D6-F7F3-E5CC682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F6B094-7751-70AA-5F0E-83BB78AACEEC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C2EA0D-6A91-03F0-FFF3-999C5996FF39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38D00F3-537A-5656-F38E-7EA8E1AB5D88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BFBD8A9-A833-3838-5396-A0976D783B6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E5A8D57A-3288-758E-47D5-5AFA3077652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6296B4F4-5BED-3593-7CDB-4B81BE61FD73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55F3A4AB-A561-60DD-3BB4-006092FE6B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FFAE9FF-0F15-8D74-A46B-F11DD7CA918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057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44AF1-6893-EE07-27A6-7D0A39A6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29025CB7-2512-BDC7-8427-C5B2251B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5"/>
          <a:stretch/>
        </p:blipFill>
        <p:spPr>
          <a:xfrm>
            <a:off x="1082087" y="751106"/>
            <a:ext cx="10023811" cy="516078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D57307A-E79F-CFDC-6591-E682B7550AD3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E773F12-4B3A-0B92-F30D-70615AA771F3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F34CC00-FD9E-79B0-67B1-CC872AA848D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539B021E-0898-C43C-1528-0E63F6B6D66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Parentesi quadra aperta 27">
              <a:extLst>
                <a:ext uri="{FF2B5EF4-FFF2-40B4-BE49-F238E27FC236}">
                  <a16:creationId xmlns:a16="http://schemas.microsoft.com/office/drawing/2014/main" id="{BEBAB121-B5FF-6B05-6ECA-1EB13A5DBDD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18F2747A-13E1-357E-13DD-66025C5E18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EEC77D3-22D9-D802-B705-C140043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5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FCB8A-E837-AF57-D470-7C0C11ED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8461D1E-3CC3-1CBE-A547-52CD6FF5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8"/>
          <a:stretch/>
        </p:blipFill>
        <p:spPr>
          <a:xfrm>
            <a:off x="1082088" y="746081"/>
            <a:ext cx="10027822" cy="516913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6C07C2-D43D-0D83-B867-5029E856E2AA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196C843-A7A9-A15A-A5EC-BF429BAB400C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71B177-4497-E872-A801-E1B51429521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8D5A6B1C-4617-B189-00EB-1B7356E74E2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7AACB019-29EF-1175-FFFA-7417A70605E6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253D543-5D90-C969-8D48-7C6BB81518D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1BF2A6-D898-88AE-637B-E38AA74DA95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22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DF26B1-FE1A-7228-882F-01F0435A97EC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FF9DED-8591-CF5B-2B50-D8587ACE359B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80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C21F5C3-AF9A-E866-994C-2D30DE422C9B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9" name="Parentesi quadra aperta 18">
                <a:extLst>
                  <a:ext uri="{FF2B5EF4-FFF2-40B4-BE49-F238E27FC236}">
                    <a16:creationId xmlns:a16="http://schemas.microsoft.com/office/drawing/2014/main" id="{5AF2CB2B-1AA8-7BA8-232E-1F7E392F2602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Parentesi quadra aperta 19">
                <a:extLst>
                  <a:ext uri="{FF2B5EF4-FFF2-40B4-BE49-F238E27FC236}">
                    <a16:creationId xmlns:a16="http://schemas.microsoft.com/office/drawing/2014/main" id="{961F6B34-1A87-5922-67C6-F5DE5C13594B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FAF47D6-E06A-15FD-D378-84F10769A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8E07C011-0B24-B74A-B919-85C496B10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E4E8-3FCF-BC1F-2301-7F4D67D0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C79545-482E-1509-0078-6A514D1DC318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638CD-D646-B6DB-9838-42353AEEF000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, 15)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D165402-82A2-FE56-6D9A-AFCD13319B15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ED17CBB-4826-5D0D-C9D3-A81D88A3205B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1348B2E-0FE3-840E-493C-611CBFDA10AE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10" name="Parentesi quadra aperta 9">
                <a:extLst>
                  <a:ext uri="{FF2B5EF4-FFF2-40B4-BE49-F238E27FC236}">
                    <a16:creationId xmlns:a16="http://schemas.microsoft.com/office/drawing/2014/main" id="{831B9D09-7EE7-9CDD-36C7-D204948365A7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Parentesi quadra aperta 10">
                <a:extLst>
                  <a:ext uri="{FF2B5EF4-FFF2-40B4-BE49-F238E27FC236}">
                    <a16:creationId xmlns:a16="http://schemas.microsoft.com/office/drawing/2014/main" id="{DC35612A-6780-0D6A-8663-8812F192CFFA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E055D018-7492-9663-FDF5-E795CE3F4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191173E1-B509-8C62-35A8-4D7FE75B0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9072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594B6BA-1FDA-C84C-A430-C51BDD9C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7"/>
          <a:stretch/>
        </p:blipFill>
        <p:spPr>
          <a:xfrm>
            <a:off x="1082087" y="751106"/>
            <a:ext cx="10027823" cy="517083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F082C6-1E13-9F1C-9BF3-382723B0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8"/>
          <a:stretch/>
        </p:blipFill>
        <p:spPr>
          <a:xfrm>
            <a:off x="1074191" y="746383"/>
            <a:ext cx="10043619" cy="51670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8F82-540D-92E1-8EE5-4E195AE4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BA52FA-6786-9C5D-6B2E-2D5B4A3268B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235E74-CB72-FA2F-B0DD-2D9B816501CA}"/>
              </a:ext>
            </a:extLst>
          </p:cNvPr>
          <p:cNvSpPr txBox="1"/>
          <p:nvPr/>
        </p:nvSpPr>
        <p:spPr>
          <a:xfrm>
            <a:off x="3003761" y="2284565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1" name="Immagine 10" descr="Immagine che contiene oggetti in metallo, lucchetto/serratura&#10;&#10;Descrizione generata automaticamente">
            <a:extLst>
              <a:ext uri="{FF2B5EF4-FFF2-40B4-BE49-F238E27FC236}">
                <a16:creationId xmlns:a16="http://schemas.microsoft.com/office/drawing/2014/main" id="{A2AFBA10-8C30-F97C-9BDE-9B8D82CE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1" y="1072890"/>
            <a:ext cx="2021765" cy="20217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D6156-7FB5-089A-91A3-DB759FD580A7}"/>
              </a:ext>
            </a:extLst>
          </p:cNvPr>
          <p:cNvSpPr txBox="1"/>
          <p:nvPr/>
        </p:nvSpPr>
        <p:spPr>
          <a:xfrm>
            <a:off x="-939589" y="312105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INSECURE CHANNEL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E9E11C-9591-81C0-9AD4-F118FF4FF5D0}"/>
              </a:ext>
            </a:extLst>
          </p:cNvPr>
          <p:cNvSpPr txBox="1"/>
          <p:nvPr/>
        </p:nvSpPr>
        <p:spPr>
          <a:xfrm>
            <a:off x="460586" y="5595737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EXCHANGE SECRET KEY ALICE AND BOB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5" name="Immagine 14" descr="Immagine che contiene clipart, Elementi grafici, design, illustrazione&#10;&#10;Descrizione generata automaticamente">
            <a:extLst>
              <a:ext uri="{FF2B5EF4-FFF2-40B4-BE49-F238E27FC236}">
                <a16:creationId xmlns:a16="http://schemas.microsoft.com/office/drawing/2014/main" id="{2ACF0F78-56B4-8CB4-3DD4-40BD9467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98" y="1214409"/>
            <a:ext cx="1510081" cy="1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21AC0-8BD6-88D2-B515-A4274862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91E73A-5427-6999-70A7-A4F45B29876E}"/>
              </a:ext>
            </a:extLst>
          </p:cNvPr>
          <p:cNvSpPr txBox="1"/>
          <p:nvPr/>
        </p:nvSpPr>
        <p:spPr>
          <a:xfrm>
            <a:off x="2773468" y="2803398"/>
            <a:ext cx="664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 err="1">
                <a:solidFill>
                  <a:srgbClr val="F4F3EE"/>
                </a:solidFill>
              </a:rPr>
              <a:t>Spiegare</a:t>
            </a:r>
            <a:r>
              <a:rPr lang="en-US" sz="1400" b="1" spc="600" noProof="0" dirty="0">
                <a:solidFill>
                  <a:srgbClr val="F4F3EE"/>
                </a:solidFill>
              </a:rPr>
              <a:t> a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cosa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sono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dovuti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gli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errori</a:t>
            </a:r>
            <a:r>
              <a:rPr lang="en-US" sz="1400" b="1" spc="600" noProof="0" dirty="0">
                <a:solidFill>
                  <a:srgbClr val="F4F3EE"/>
                </a:solidFill>
              </a:rPr>
              <a:t> in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questo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caso</a:t>
            </a:r>
            <a:r>
              <a:rPr lang="en-US" sz="1400" b="1" spc="600" dirty="0">
                <a:solidFill>
                  <a:srgbClr val="F4F3EE"/>
                </a:solidFill>
              </a:rPr>
              <a:t>… Il </a:t>
            </a:r>
            <a:r>
              <a:rPr lang="en-US" sz="1400" b="1" spc="600" dirty="0" err="1">
                <a:solidFill>
                  <a:srgbClr val="F4F3EE"/>
                </a:solidFill>
              </a:rPr>
              <a:t>fatto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che</a:t>
            </a:r>
            <a:r>
              <a:rPr lang="en-US" sz="1400" b="1" spc="600" dirty="0">
                <a:solidFill>
                  <a:srgbClr val="F4F3EE"/>
                </a:solidFill>
              </a:rPr>
              <a:t> se </a:t>
            </a:r>
            <a:r>
              <a:rPr lang="en-US" sz="1400" b="1" spc="600" dirty="0" err="1">
                <a:solidFill>
                  <a:srgbClr val="F4F3EE"/>
                </a:solidFill>
              </a:rPr>
              <a:t>misuro</a:t>
            </a:r>
            <a:r>
              <a:rPr lang="en-US" sz="1400" b="1" spc="600" dirty="0">
                <a:solidFill>
                  <a:srgbClr val="F4F3EE"/>
                </a:solidFill>
              </a:rPr>
              <a:t> in base W e ho 01 o 10 </a:t>
            </a:r>
            <a:r>
              <a:rPr lang="en-US" sz="1400" b="1" spc="600" dirty="0" err="1">
                <a:solidFill>
                  <a:srgbClr val="F4F3EE"/>
                </a:solidFill>
              </a:rPr>
              <a:t>allora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posso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ottenere</a:t>
            </a:r>
            <a:r>
              <a:rPr lang="en-US" sz="1400" b="1" spc="600" dirty="0">
                <a:solidFill>
                  <a:srgbClr val="F4F3EE"/>
                </a:solidFill>
              </a:rPr>
              <a:t> tutti </a:t>
            </a:r>
            <a:r>
              <a:rPr lang="en-US" sz="1400" b="1" spc="600" dirty="0" err="1">
                <a:solidFill>
                  <a:srgbClr val="F4F3EE"/>
                </a:solidFill>
              </a:rPr>
              <a:t>gli</a:t>
            </a:r>
            <a:r>
              <a:rPr lang="en-US" sz="1400" b="1" spc="600" dirty="0">
                <a:solidFill>
                  <a:srgbClr val="F4F3EE"/>
                </a:solidFill>
              </a:rPr>
              <a:t> outcome con diverse </a:t>
            </a:r>
            <a:r>
              <a:rPr lang="en-US" sz="1400" b="1" spc="600" dirty="0" err="1">
                <a:solidFill>
                  <a:srgbClr val="F4F3EE"/>
                </a:solidFill>
              </a:rPr>
              <a:t>probabilità</a:t>
            </a:r>
            <a:endParaRPr lang="en-US" sz="14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7EAE6-4644-0A2F-C47A-969179D4A191}"/>
              </a:ext>
            </a:extLst>
          </p:cNvPr>
          <p:cNvSpPr txBox="1"/>
          <p:nvPr/>
        </p:nvSpPr>
        <p:spPr>
          <a:xfrm>
            <a:off x="-169744" y="2114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32B61-B8A5-83E9-2DA5-AA3CF01B9A56}"/>
              </a:ext>
            </a:extLst>
          </p:cNvPr>
          <p:cNvSpPr txBox="1"/>
          <p:nvPr/>
        </p:nvSpPr>
        <p:spPr>
          <a:xfrm>
            <a:off x="-169744" y="18520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/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01⟩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/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10⟩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/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80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48301-0B64-3714-0020-8C475799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F38CA6-88FF-83E8-DC48-4E27896E8847}"/>
              </a:ext>
            </a:extLst>
          </p:cNvPr>
          <p:cNvGrpSpPr/>
          <p:nvPr/>
        </p:nvGrpSpPr>
        <p:grpSpPr>
          <a:xfrm>
            <a:off x="763815" y="2716909"/>
            <a:ext cx="10728241" cy="636880"/>
            <a:chOff x="598023" y="1570208"/>
            <a:chExt cx="10728241" cy="636880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A5AB64A-72E8-5651-5A1A-0770C8799FD6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[2]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B5891B7-9D39-8E47-E6E2-BFD2D086D9C1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QUANTUM CORRELATION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6CE0861-4344-5B7F-E5A9-5B92C54D0040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https://en.wikipedia.org/wiki/Quantum_correlation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26F3D06-9F58-EE2B-2547-ACE6BA1B9967}"/>
              </a:ext>
            </a:extLst>
          </p:cNvPr>
          <p:cNvGrpSpPr/>
          <p:nvPr/>
        </p:nvGrpSpPr>
        <p:grpSpPr>
          <a:xfrm>
            <a:off x="763816" y="1523351"/>
            <a:ext cx="10728241" cy="636880"/>
            <a:chOff x="598023" y="1570208"/>
            <a:chExt cx="10728241" cy="636880"/>
          </a:xfrm>
        </p:grpSpPr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F7DA0795-1139-A906-50B3-E37BABAE0FAF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[1]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A759522-5A6D-104C-857F-C321D011F17B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CHSH INEQUALITY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231E9BF-3DFB-789D-5E82-07244C8892F5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https://en.wikipedia.org/wiki/CHSH_inequality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B820F5B-F771-661B-C165-D97514EA61B3}"/>
              </a:ext>
            </a:extLst>
          </p:cNvPr>
          <p:cNvGrpSpPr/>
          <p:nvPr/>
        </p:nvGrpSpPr>
        <p:grpSpPr>
          <a:xfrm>
            <a:off x="763816" y="3910466"/>
            <a:ext cx="10728241" cy="636880"/>
            <a:chOff x="598023" y="1570208"/>
            <a:chExt cx="10728241" cy="6368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D8A226B-4508-1EE7-14E8-DD5738A64FB1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[3]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0C8EBB9-B6DE-07D7-E194-56353F830412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TSIRELSON'S BOUND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16AA612-00CA-8D10-EB16-368E196F579B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https://en.wikipedia.org/wiki/Tsirelson's_bound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36D3F-3505-1CEB-AC8F-D48E445E2C0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3647A-D0D1-E64F-654A-0430CC9A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288F2BB-B3B9-1D72-0D87-3417CFBC7457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D262629-EF22-E520-8C9D-63BB090D1264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31EC85A-2F73-D3E4-FF76-B350900CD471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8474780-3AFE-0617-7416-7F69F764DC71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B74CFA-9B8F-8541-9ACB-4A4F185D8F1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40F3D2A8-230D-1531-3084-BE1FB2EC1586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85DA53-38AF-475D-F190-DF68FD5AA4BB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3251085-90C6-A65F-6F40-0B631EB5CC1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4DB3712-8D62-4FBC-34CB-B67797B6CD75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D60FCF1-7DEC-65D8-F1DA-D2AD4C5C82F5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6C5DBF-7856-69E5-F080-A032987070F3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983B784-C7D5-F1E9-D78F-0FC02AD369C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3A3C498-4966-596C-371C-16404A4878AE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31FC57-048E-3A8F-CC85-E28AE2DFC64A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937398F-35C0-6793-DAA6-745C8C838631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F57DB52-4F9D-78A3-72FF-6A94788D9CF6}"/>
              </a:ext>
            </a:extLst>
          </p:cNvPr>
          <p:cNvGrpSpPr/>
          <p:nvPr/>
        </p:nvGrpSpPr>
        <p:grpSpPr>
          <a:xfrm>
            <a:off x="6477411" y="1925073"/>
            <a:ext cx="5315493" cy="3438165"/>
            <a:chOff x="6477411" y="1920130"/>
            <a:chExt cx="5315493" cy="3438165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64AFD1D-9D35-15C6-7EC4-83D63DC97BDB}"/>
                </a:ext>
              </a:extLst>
            </p:cNvPr>
            <p:cNvGrpSpPr/>
            <p:nvPr/>
          </p:nvGrpSpPr>
          <p:grpSpPr>
            <a:xfrm>
              <a:off x="6477411" y="1920130"/>
              <a:ext cx="5315493" cy="1483423"/>
              <a:chOff x="6707318" y="1941704"/>
              <a:chExt cx="5315493" cy="1483423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D8F1007A-4583-419F-37B2-0A7AF97A0260}"/>
                  </a:ext>
                </a:extLst>
              </p:cNvPr>
              <p:cNvGrpSpPr/>
              <p:nvPr/>
            </p:nvGrpSpPr>
            <p:grpSpPr>
              <a:xfrm>
                <a:off x="8753178" y="1941704"/>
                <a:ext cx="1223772" cy="1107127"/>
                <a:chOff x="4296540" y="4412389"/>
                <a:chExt cx="2395613" cy="2167272"/>
              </a:xfrm>
            </p:grpSpPr>
            <p:pic>
              <p:nvPicPr>
                <p:cNvPr id="9" name="Picture 16" descr="Coolors - Apps on Google Play">
                  <a:extLst>
                    <a:ext uri="{FF2B5EF4-FFF2-40B4-BE49-F238E27FC236}">
                      <a16:creationId xmlns:a16="http://schemas.microsoft.com/office/drawing/2014/main" id="{FB9057EF-D102-2A97-B666-3236A51B7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61" t="2922" r="26461" b="2922"/>
                <a:stretch/>
              </p:blipFill>
              <p:spPr bwMode="auto">
                <a:xfrm>
                  <a:off x="4513807" y="4540212"/>
                  <a:ext cx="1932714" cy="19327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Ovale 15">
                  <a:extLst>
                    <a:ext uri="{FF2B5EF4-FFF2-40B4-BE49-F238E27FC236}">
                      <a16:creationId xmlns:a16="http://schemas.microsoft.com/office/drawing/2014/main" id="{60D5FF16-CCE4-7D53-CD47-B83D8C9A1B74}"/>
                    </a:ext>
                  </a:extLst>
                </p:cNvPr>
                <p:cNvSpPr/>
                <p:nvPr/>
              </p:nvSpPr>
              <p:spPr>
                <a:xfrm>
                  <a:off x="4296540" y="4412389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1F616104-D292-C0B1-845B-25DD8C699110}"/>
                    </a:ext>
                  </a:extLst>
                </p:cNvPr>
                <p:cNvSpPr/>
                <p:nvPr/>
              </p:nvSpPr>
              <p:spPr>
                <a:xfrm>
                  <a:off x="6387353" y="4441153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Ovale 17">
                  <a:extLst>
                    <a:ext uri="{FF2B5EF4-FFF2-40B4-BE49-F238E27FC236}">
                      <a16:creationId xmlns:a16="http://schemas.microsoft.com/office/drawing/2014/main" id="{5A506427-053C-1A3F-6B6D-1C943FD93D63}"/>
                    </a:ext>
                  </a:extLst>
                </p:cNvPr>
                <p:cNvSpPr/>
                <p:nvPr/>
              </p:nvSpPr>
              <p:spPr>
                <a:xfrm>
                  <a:off x="6387353" y="6373858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" name="Ovale 18">
                  <a:extLst>
                    <a:ext uri="{FF2B5EF4-FFF2-40B4-BE49-F238E27FC236}">
                      <a16:creationId xmlns:a16="http://schemas.microsoft.com/office/drawing/2014/main" id="{A4FC51F9-F587-167A-72C2-BF39B2A93121}"/>
                    </a:ext>
                  </a:extLst>
                </p:cNvPr>
                <p:cNvSpPr/>
                <p:nvPr/>
              </p:nvSpPr>
              <p:spPr>
                <a:xfrm>
                  <a:off x="4296540" y="6381541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4701C3E8-A34C-58F5-44B7-BECBA9AF7479}"/>
                    </a:ext>
                  </a:extLst>
                </p:cNvPr>
                <p:cNvSpPr/>
                <p:nvPr/>
              </p:nvSpPr>
              <p:spPr>
                <a:xfrm>
                  <a:off x="4513808" y="4540212"/>
                  <a:ext cx="1932712" cy="1932707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11BA75F-5F86-F80E-0D97-DA9F41FF0609}"/>
                  </a:ext>
                </a:extLst>
              </p:cNvPr>
              <p:cNvSpPr txBox="1"/>
              <p:nvPr/>
            </p:nvSpPr>
            <p:spPr>
              <a:xfrm>
                <a:off x="6707318" y="3132739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https://coolors.co/palette/463f3a-8a817c-bcb8b1-f4f3ee-e0afa0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11183EC-CB65-38C4-2916-4D1D6F16C62D}"/>
                </a:ext>
              </a:extLst>
            </p:cNvPr>
            <p:cNvGrpSpPr/>
            <p:nvPr/>
          </p:nvGrpSpPr>
          <p:grpSpPr>
            <a:xfrm>
              <a:off x="6477411" y="3885591"/>
              <a:ext cx="5315493" cy="1472704"/>
              <a:chOff x="6902823" y="3739525"/>
              <a:chExt cx="5315493" cy="1472704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F8F715CD-19FB-ACA3-CE6E-F74E1385CE2F}"/>
                  </a:ext>
                </a:extLst>
              </p:cNvPr>
              <p:cNvGrpSpPr/>
              <p:nvPr/>
            </p:nvGrpSpPr>
            <p:grpSpPr>
              <a:xfrm>
                <a:off x="8964436" y="3739525"/>
                <a:ext cx="1208176" cy="1108851"/>
                <a:chOff x="7773935" y="4683453"/>
                <a:chExt cx="1446874" cy="1327926"/>
              </a:xfrm>
            </p:grpSpPr>
            <p:pic>
              <p:nvPicPr>
                <p:cNvPr id="23" name="Picture 12" descr="Flaticon - Creatorwala">
                  <a:extLst>
                    <a:ext uri="{FF2B5EF4-FFF2-40B4-BE49-F238E27FC236}">
                      <a16:creationId xmlns:a16="http://schemas.microsoft.com/office/drawing/2014/main" id="{F5894FEF-4B2C-B92F-548C-169DDFB0D2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7" t="4958" r="4957" b="4958"/>
                <a:stretch/>
              </p:blipFill>
              <p:spPr bwMode="auto">
                <a:xfrm>
                  <a:off x="7893050" y="4746275"/>
                  <a:ext cx="1189594" cy="1189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e 25">
                  <a:extLst>
                    <a:ext uri="{FF2B5EF4-FFF2-40B4-BE49-F238E27FC236}">
                      <a16:creationId xmlns:a16="http://schemas.microsoft.com/office/drawing/2014/main" id="{19F7107D-A21A-D180-0E14-CE4E0C921B05}"/>
                    </a:ext>
                  </a:extLst>
                </p:cNvPr>
                <p:cNvSpPr/>
                <p:nvPr/>
              </p:nvSpPr>
              <p:spPr>
                <a:xfrm>
                  <a:off x="7773935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Ovale 26">
                  <a:extLst>
                    <a:ext uri="{FF2B5EF4-FFF2-40B4-BE49-F238E27FC236}">
                      <a16:creationId xmlns:a16="http://schemas.microsoft.com/office/drawing/2014/main" id="{903D7389-9DC3-DB56-C142-520ADE7AABE6}"/>
                    </a:ext>
                  </a:extLst>
                </p:cNvPr>
                <p:cNvSpPr/>
                <p:nvPr/>
              </p:nvSpPr>
              <p:spPr>
                <a:xfrm>
                  <a:off x="9035093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EF7233D-B783-E9B1-7A44-876EEFCD88F0}"/>
                    </a:ext>
                  </a:extLst>
                </p:cNvPr>
                <p:cNvSpPr/>
                <p:nvPr/>
              </p:nvSpPr>
              <p:spPr>
                <a:xfrm>
                  <a:off x="9035093" y="5877972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Ovale 28">
                  <a:extLst>
                    <a:ext uri="{FF2B5EF4-FFF2-40B4-BE49-F238E27FC236}">
                      <a16:creationId xmlns:a16="http://schemas.microsoft.com/office/drawing/2014/main" id="{E6C9BC92-55BB-9F47-91DB-79A51C92D2C9}"/>
                    </a:ext>
                  </a:extLst>
                </p:cNvPr>
                <p:cNvSpPr/>
                <p:nvPr/>
              </p:nvSpPr>
              <p:spPr>
                <a:xfrm>
                  <a:off x="7783103" y="589066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9C5F9619-3AB9-8340-1AC3-E00001A83935}"/>
                    </a:ext>
                  </a:extLst>
                </p:cNvPr>
                <p:cNvSpPr/>
                <p:nvPr/>
              </p:nvSpPr>
              <p:spPr>
                <a:xfrm>
                  <a:off x="7893050" y="4746275"/>
                  <a:ext cx="1189594" cy="1189591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D20BE5-8099-546C-7538-891D037DE6F1}"/>
                  </a:ext>
                </a:extLst>
              </p:cNvPr>
              <p:cNvSpPr txBox="1"/>
              <p:nvPr/>
            </p:nvSpPr>
            <p:spPr>
              <a:xfrm>
                <a:off x="6902823" y="4919841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www.flaticon.com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5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/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/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/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/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/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/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802466" y="6188583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BCB8B1"/>
                </a:solidFill>
              </a:rPr>
              <a:t>0-indexed as in the Python code to avoid confusion between slides and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206D11-6B75-AE2A-A50F-ADD5EDBF75A2}"/>
              </a:ext>
            </a:extLst>
          </p:cNvPr>
          <p:cNvSpPr txBox="1"/>
          <p:nvPr/>
        </p:nvSpPr>
        <p:spPr>
          <a:xfrm>
            <a:off x="2092425" y="1289351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ALICE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410225" y="4187611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CHSH </a:t>
            </a:r>
            <a:r>
              <a:rPr lang="en-US" sz="1600" spc="600" noProof="0" dirty="0">
                <a:solidFill>
                  <a:srgbClr val="F4F3EE"/>
                </a:solidFill>
              </a:rPr>
              <a:t>CORRELATION VALUE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1474B86-3CD9-2529-29FE-981563E88538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DETAILS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17784-4702-D937-6348-A42114CAC421}"/>
              </a:ext>
            </a:extLst>
          </p:cNvPr>
          <p:cNvSpPr txBox="1"/>
          <p:nvPr/>
        </p:nvSpPr>
        <p:spPr>
          <a:xfrm>
            <a:off x="3851166" y="2186639"/>
            <a:ext cx="41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OBSERVABLES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21C9147-5B26-945F-B4D4-02B0D1A570B7}"/>
              </a:ext>
            </a:extLst>
          </p:cNvPr>
          <p:cNvGrpSpPr/>
          <p:nvPr/>
        </p:nvGrpSpPr>
        <p:grpSpPr>
          <a:xfrm>
            <a:off x="2082149" y="1132075"/>
            <a:ext cx="2122843" cy="2621927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6B4D371F-5694-36DC-DC80-5987711F0F15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ED649A36-13ED-7A57-4E3C-6C7B5B5F842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FC677E04-9D00-9C58-DAC7-A75611D44DA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735BDDEE-A1E8-D9C9-2999-8B8F46A741A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A5E2B13-77D5-624E-155B-96D887695BB4}"/>
              </a:ext>
            </a:extLst>
          </p:cNvPr>
          <p:cNvSpPr txBox="1"/>
          <p:nvPr/>
        </p:nvSpPr>
        <p:spPr>
          <a:xfrm>
            <a:off x="7615500" y="1094603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BOB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CF7AF0F-307A-0B2C-C82E-02FCAC38A4B0}"/>
              </a:ext>
            </a:extLst>
          </p:cNvPr>
          <p:cNvGrpSpPr/>
          <p:nvPr/>
        </p:nvGrpSpPr>
        <p:grpSpPr>
          <a:xfrm>
            <a:off x="7305367" y="1051759"/>
            <a:ext cx="2122845" cy="2621171"/>
            <a:chOff x="2845150" y="4439485"/>
            <a:chExt cx="6027572" cy="1467994"/>
          </a:xfrm>
        </p:grpSpPr>
        <p:sp>
          <p:nvSpPr>
            <p:cNvPr id="26" name="Parentesi quadra aperta 25">
              <a:extLst>
                <a:ext uri="{FF2B5EF4-FFF2-40B4-BE49-F238E27FC236}">
                  <a16:creationId xmlns:a16="http://schemas.microsoft.com/office/drawing/2014/main" id="{4C3E2B0E-0954-7350-1777-F4D2755CE51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96758E62-887D-F029-DE9E-F0A83E780305}"/>
                </a:ext>
              </a:extLst>
            </p:cNvPr>
            <p:cNvSpPr/>
            <p:nvPr/>
          </p:nvSpPr>
          <p:spPr>
            <a:xfrm flipH="1">
              <a:off x="8595357" y="4439940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7A5B66B-5392-7FA6-AD24-B583849D4BF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6981B55-0492-20A5-DFD8-396617982C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4631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1DF60B6-98F8-C6E7-877B-FE897140690F}"/>
              </a:ext>
            </a:extLst>
          </p:cNvPr>
          <p:cNvSpPr txBox="1"/>
          <p:nvPr/>
        </p:nvSpPr>
        <p:spPr>
          <a:xfrm>
            <a:off x="-4116554" y="1551948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THE STATE ?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C4F4-5593-1E30-BFF9-34FD45A5F152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2000" spc="600" noProof="0" dirty="0">
                <a:solidFill>
                  <a:srgbClr val="F4F3EE"/>
                </a:solidFill>
              </a:rPr>
              <a:t> TO ANALYZE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B4075-9B85-D932-9EC8-851B830EE8D2}"/>
              </a:ext>
            </a:extLst>
          </p:cNvPr>
          <p:cNvSpPr txBox="1"/>
          <p:nvPr/>
        </p:nvSpPr>
        <p:spPr>
          <a:xfrm>
            <a:off x="1252530" y="1848313"/>
            <a:ext cx="4633135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Ideal Conditions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Channel Errors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C01D6-7CD5-F379-C428-2A72AD5F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9B606-8080-583B-E624-9B58AFC41F71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FAF5759-D5A9-0AD1-9542-6DE25436E7EB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9DE311-D038-AC15-512A-2292DA959FCB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05B521A7-80CC-DFAE-E73E-DB6B95F4DB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039C850-8C64-781A-3FE8-846F14954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3A4BF1-A421-22ED-E8EF-6FCB609FE6B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C53E998-582B-9C6B-A974-EC81261322C3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4A09DB-B606-D5D0-50AA-4454D59B2710}"/>
              </a:ext>
            </a:extLst>
          </p:cNvPr>
          <p:cNvSpPr txBox="1"/>
          <p:nvPr/>
        </p:nvSpPr>
        <p:spPr>
          <a:xfrm>
            <a:off x="-1766834" y="548442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THAT is a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state if we put w(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parameter) equals to: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DDB7EAD3-3541-51CA-7F35-65558201430C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D5C4E7F-AFD0-6585-E797-0AB11A42F29E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7078C50-41DB-7F8F-6907-F8482F11A3E0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592BC7A-06B4-286F-3A69-4ADEED0D7E35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114C0469-62DE-5C4B-97E6-A255EA057758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1DCDD57-804C-94AB-B4C1-5C66ECB46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7F5F07A4-0445-EF37-5273-4119C1FC1A21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361061D-EBA3-88D1-8571-8ADFE9E3B27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77B80B0-579F-6203-5773-840DE09263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BA361EAF-A0B3-5680-55EE-B92910872016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77E061E-9331-6514-979A-6D0B277618C6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BDBAC6A6-E8AC-AE4D-4E0E-55C47FB1BCBF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13BFB21-C78B-0C33-0CF7-2590DE1EA099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1CBAA205-D71F-EAE6-8FE4-3C63C2B99E7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7FD82627-9ED5-9EE2-85CF-3B75286D116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5E18009A-A072-BCEF-C811-03542F692607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51D4319C-0C51-CBC8-A4A5-758B35686A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F88A5788-693B-E9F5-3115-7953034D31E6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B05BFA79-DF81-6F6D-9374-51872C2592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B815ACD0-A191-CE4C-AB60-AC31D895B431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7B8009E0-7850-1F4D-4216-1B48C37FD6F2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D279B7EC-4511-ABAF-BCB3-E7970ED9BF7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AD6BF0EF-F268-2A2B-6B66-93BD851C8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C878B1EE-7430-A81E-1EBE-C8F19DF1D944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B06BC650-730F-9EDD-9B34-C7B7B747655F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8C5D021-CD3B-2FE9-6F3B-26B18CC757D0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63926738-0643-3363-E202-E6BA3DA35BA0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0D7AC99-A715-6A5B-A2BC-B22D9135DD7B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8FDBB53E-3A89-1370-505C-D5AAC64D34D0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2A091C4E-2300-7ABD-9525-92F048CE2E5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F8CCE1E0-850C-3E73-CFFF-7D83898F3F11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19C0795D-126E-5D1D-4ACE-4345FDE36B37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B4833126-F9A2-A5B9-B957-51C99D19674D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9DD55457-1F66-1DAB-9668-5E032BF780F4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CF6557C-FF45-BA38-C006-C678A148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37C9135C-0D34-C3A5-B58B-D303916A02C5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057B495-3522-C04B-9265-E4F74F3576F5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34FA2298-507C-4325-B87E-23308E76D90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9D723470-8C3D-A71B-F97A-1FCE9F1D5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E30B4678-B8A3-E5A2-7B80-D5B6291011B0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6804D334-76F6-4FE2-E41C-14E07BFF65DC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55EF8A15-368A-1D06-29FE-6D67511BBF10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463C261B-34DC-9186-3CE9-DBB14490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/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/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54F2023-A8AA-EE4D-5B5D-D0FACD4EF552}"/>
              </a:ext>
            </a:extLst>
          </p:cNvPr>
          <p:cNvSpPr txBox="1"/>
          <p:nvPr/>
        </p:nvSpPr>
        <p:spPr>
          <a:xfrm>
            <a:off x="4353062" y="561443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Furthermore to obtain the fidelity from the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 it is sufficient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/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6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829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3230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3230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5109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6229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50055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7405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4590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4716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4716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75AAD4-1EE3-11B3-3054-33C25CE89230}"/>
              </a:ext>
            </a:extLst>
          </p:cNvPr>
          <p:cNvSpPr txBox="1"/>
          <p:nvPr/>
        </p:nvSpPr>
        <p:spPr>
          <a:xfrm>
            <a:off x="150866" y="2166982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THAT is a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state if we put w(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parameter) equals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5231EE-B04B-2CED-0D35-785E0D8DA296}"/>
                  </a:ext>
                </a:extLst>
              </p:cNvPr>
              <p:cNvSpPr txBox="1"/>
              <p:nvPr/>
            </p:nvSpPr>
            <p:spPr>
              <a:xfrm>
                <a:off x="1159966" y="2813313"/>
                <a:ext cx="437669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5231EE-B04B-2CED-0D35-785E0D8D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66" y="2813313"/>
                <a:ext cx="437669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3B2E3-9F55-9890-5A2C-2F37263A1070}"/>
              </a:ext>
            </a:extLst>
          </p:cNvPr>
          <p:cNvSpPr txBox="1"/>
          <p:nvPr/>
        </p:nvSpPr>
        <p:spPr>
          <a:xfrm>
            <a:off x="5853210" y="2055538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Furthermore to obtain the fidelity from the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 it is sufficient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7124249" y="2813313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49" y="2813313"/>
                <a:ext cx="4376694" cy="695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1942</Words>
  <Application>Microsoft Office PowerPoint</Application>
  <PresentationFormat>Widescreen</PresentationFormat>
  <Paragraphs>413</Paragraphs>
  <Slides>53</Slides>
  <Notes>10</Notes>
  <HiddenSlides>14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58" baseType="lpstr">
      <vt:lpstr>Aptos</vt:lpstr>
      <vt:lpstr>Arial</vt:lpstr>
      <vt:lpstr>Cambria Math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13</cp:revision>
  <dcterms:created xsi:type="dcterms:W3CDTF">2024-07-20T20:01:06Z</dcterms:created>
  <dcterms:modified xsi:type="dcterms:W3CDTF">2025-01-31T09:25:10Z</dcterms:modified>
</cp:coreProperties>
</file>