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6" r:id="rId2"/>
    <p:sldId id="287" r:id="rId3"/>
    <p:sldId id="555" r:id="rId4"/>
    <p:sldId id="532" r:id="rId5"/>
    <p:sldId id="533" r:id="rId6"/>
    <p:sldId id="539" r:id="rId7"/>
    <p:sldId id="540" r:id="rId8"/>
    <p:sldId id="310" r:id="rId9"/>
    <p:sldId id="541" r:id="rId10"/>
    <p:sldId id="312" r:id="rId11"/>
    <p:sldId id="542" r:id="rId12"/>
    <p:sldId id="313" r:id="rId13"/>
    <p:sldId id="551" r:id="rId14"/>
    <p:sldId id="307" r:id="rId15"/>
    <p:sldId id="537" r:id="rId16"/>
    <p:sldId id="549" r:id="rId17"/>
    <p:sldId id="315" r:id="rId18"/>
    <p:sldId id="561" r:id="rId19"/>
    <p:sldId id="553" r:id="rId20"/>
    <p:sldId id="293" r:id="rId21"/>
    <p:sldId id="520" r:id="rId22"/>
    <p:sldId id="519" r:id="rId23"/>
    <p:sldId id="521" r:id="rId24"/>
    <p:sldId id="558" r:id="rId25"/>
    <p:sldId id="297" r:id="rId26"/>
    <p:sldId id="526" r:id="rId27"/>
    <p:sldId id="301" r:id="rId28"/>
    <p:sldId id="559" r:id="rId29"/>
    <p:sldId id="545" r:id="rId30"/>
    <p:sldId id="546" r:id="rId31"/>
    <p:sldId id="528" r:id="rId32"/>
    <p:sldId id="529" r:id="rId33"/>
    <p:sldId id="560" r:id="rId34"/>
    <p:sldId id="547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FA0"/>
    <a:srgbClr val="F4F3EE"/>
    <a:srgbClr val="BCB8B1"/>
    <a:srgbClr val="8A817C"/>
    <a:srgbClr val="463F3A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8" autoAdjust="0"/>
    <p:restoredTop sz="95884" autoAdjust="0"/>
  </p:normalViewPr>
  <p:slideViewPr>
    <p:cSldViewPr snapToGrid="0">
      <p:cViewPr>
        <p:scale>
          <a:sx n="100" d="100"/>
          <a:sy n="100" d="100"/>
        </p:scale>
        <p:origin x="25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D3E-170E-A05E-AA4E-9F991B1B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6EA324-E988-B412-04DE-070A1AF7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C918B4-CD73-DED7-D675-2191BDB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2C784-0E63-A697-3CD8-49DC65DE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136-9A58-3BFA-4BEF-53751790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5330E-3A32-7688-8713-C9797E32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23CDEE-AB10-87CC-92E5-9E9A4309A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4E46E8-914D-7ED3-2DBE-562BB6CC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50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53.png"/><Relationship Id="rId4" Type="http://schemas.openxmlformats.org/officeDocument/2006/relationships/image" Target="../media/image360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9.png"/><Relationship Id="rId7" Type="http://schemas.openxmlformats.org/officeDocument/2006/relationships/image" Target="../media/image9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10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/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PRESENCE OF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CHANNEL ERRORS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THEY ARE SIMULATED USING THE GENERAL CIRCUIT PREVIOUSLY ILLUSTRATED, WITH THE FOLLOWING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 VALUES: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/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rgbClr val="E0AFA0"/>
                    </a:solidFill>
                  </a:rPr>
                  <a:t>NOTE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 THAT WHEN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, THE OUTPUT OF THE CIRCUIT WILL BE A COMPLETELY DEPOLARIZED STATE.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blipFill>
                <a:blip r:embed="rId5"/>
                <a:stretch>
                  <a:fillRect t="-3158" r="-926" b="-1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CF9F0-C06A-95C6-FE70-E8FCA375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1C39E-AF48-E61A-6DAA-859B06461B16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3. </a:t>
            </a:r>
            <a:r>
              <a:rPr lang="en-US" sz="4800" spc="300" noProof="0" dirty="0">
                <a:solidFill>
                  <a:srgbClr val="F4F3EE"/>
                </a:solidFill>
              </a:rPr>
              <a:t>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2564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4A1AEE-6218-D88B-2D9F-0506D7A9AD23}"/>
              </a:ext>
            </a:extLst>
          </p:cNvPr>
          <p:cNvSpPr txBox="1"/>
          <p:nvPr/>
        </p:nvSpPr>
        <p:spPr>
          <a:xfrm>
            <a:off x="1118598" y="494533"/>
            <a:ext cx="99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F4F3EE"/>
                </a:solidFill>
              </a:rPr>
              <a:t>IN THE EAVESDROPPING SCENARIO </a:t>
            </a:r>
            <a:r>
              <a:rPr lang="en-US" sz="1600" b="1" spc="300" dirty="0">
                <a:solidFill>
                  <a:srgbClr val="F4F3EE"/>
                </a:solidFill>
              </a:rPr>
              <a:t>EVE</a:t>
            </a:r>
            <a:r>
              <a:rPr lang="en-US" sz="1600" spc="300" dirty="0">
                <a:solidFill>
                  <a:srgbClr val="F4F3EE"/>
                </a:solidFill>
              </a:rPr>
              <a:t> TAKES CONTROL OF THE SITE-GENERATING ENTANGLED PHOTON PAIRS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37C35F22-1D8A-C384-2780-EA6E9CAD129A}"/>
              </a:ext>
            </a:extLst>
          </p:cNvPr>
          <p:cNvGrpSpPr/>
          <p:nvPr/>
        </p:nvGrpSpPr>
        <p:grpSpPr>
          <a:xfrm>
            <a:off x="6768143" y="1635466"/>
            <a:ext cx="4538347" cy="4710074"/>
            <a:chOff x="6768143" y="1635466"/>
            <a:chExt cx="4538347" cy="471007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362A32FE-6B26-636A-A3F3-30D92C03DEBC}"/>
                </a:ext>
              </a:extLst>
            </p:cNvPr>
            <p:cNvGrpSpPr/>
            <p:nvPr/>
          </p:nvGrpSpPr>
          <p:grpSpPr>
            <a:xfrm>
              <a:off x="6768145" y="4194011"/>
              <a:ext cx="4538345" cy="2151529"/>
              <a:chOff x="885302" y="2590800"/>
              <a:chExt cx="4538345" cy="2151529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23660690-9B83-FFB6-E6F1-1962DC8B4BD9}"/>
                  </a:ext>
                </a:extLst>
              </p:cNvPr>
              <p:cNvGrpSpPr/>
              <p:nvPr/>
            </p:nvGrpSpPr>
            <p:grpSpPr>
              <a:xfrm>
                <a:off x="885302" y="2590800"/>
                <a:ext cx="4538345" cy="2151529"/>
                <a:chOff x="2845150" y="4438606"/>
                <a:chExt cx="6027566" cy="1468418"/>
              </a:xfrm>
            </p:grpSpPr>
            <p:sp>
              <p:nvSpPr>
                <p:cNvPr id="47" name="Parentesi quadra aperta 46">
                  <a:extLst>
                    <a:ext uri="{FF2B5EF4-FFF2-40B4-BE49-F238E27FC236}">
                      <a16:creationId xmlns:a16="http://schemas.microsoft.com/office/drawing/2014/main" id="{A312CCCE-0B22-C601-9B90-E848FF925317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Parentesi quadra aperta 47">
                  <a:extLst>
                    <a:ext uri="{FF2B5EF4-FFF2-40B4-BE49-F238E27FC236}">
                      <a16:creationId xmlns:a16="http://schemas.microsoft.com/office/drawing/2014/main" id="{4683C441-96D0-CEAF-AD87-CECC78557FDE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CE351977-BEE0-B6A5-9D4B-4B740C968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34549BD6-9770-0F14-3352-F55522B6B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3A8F06C-3F73-A0B3-53E9-15B6FC6F5BD7}"/>
                  </a:ext>
                </a:extLst>
              </p:cNvPr>
              <p:cNvGrpSpPr/>
              <p:nvPr/>
            </p:nvGrpSpPr>
            <p:grpSpPr>
              <a:xfrm>
                <a:off x="1043164" y="2814439"/>
                <a:ext cx="4222620" cy="1640732"/>
                <a:chOff x="989703" y="2814439"/>
                <a:chExt cx="4222620" cy="1640732"/>
              </a:xfrm>
            </p:grpSpPr>
            <p:grpSp>
              <p:nvGrpSpPr>
                <p:cNvPr id="45" name="Gruppo 44">
                  <a:extLst>
                    <a:ext uri="{FF2B5EF4-FFF2-40B4-BE49-F238E27FC236}">
                      <a16:creationId xmlns:a16="http://schemas.microsoft.com/office/drawing/2014/main" id="{EA22F029-C4A3-306D-AEA3-4CEF266E746A}"/>
                    </a:ext>
                  </a:extLst>
                </p:cNvPr>
                <p:cNvGrpSpPr/>
                <p:nvPr/>
              </p:nvGrpSpPr>
              <p:grpSpPr>
                <a:xfrm>
                  <a:off x="989703" y="2853787"/>
                  <a:ext cx="2709639" cy="1601384"/>
                  <a:chOff x="1276574" y="2853787"/>
                  <a:chExt cx="2709639" cy="1601384"/>
                </a:xfrm>
              </p:grpSpPr>
              <p:cxnSp>
                <p:nvCxnSpPr>
                  <p:cNvPr id="3" name="Connettore diritto 2">
                    <a:extLst>
                      <a:ext uri="{FF2B5EF4-FFF2-40B4-BE49-F238E27FC236}">
                        <a16:creationId xmlns:a16="http://schemas.microsoft.com/office/drawing/2014/main" id="{753FD8D0-056F-ED25-F63D-27E87871B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3075455"/>
                    <a:ext cx="1927692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134E4FA5-3709-E047-8341-B5FCC88F6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4141397"/>
                    <a:ext cx="1894354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7DD01C58-AF4D-A5AA-9284-2109EDBA2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87950" y="3821568"/>
                    <a:ext cx="716591" cy="633603"/>
                    <a:chOff x="4962524" y="3262007"/>
                    <a:chExt cx="716591" cy="633603"/>
                  </a:xfrm>
                </p:grpSpPr>
                <p:sp>
                  <p:nvSpPr>
                    <p:cNvPr id="10" name="Rettangolo con angoli arrotondati 9">
                      <a:extLst>
                        <a:ext uri="{FF2B5EF4-FFF2-40B4-BE49-F238E27FC236}">
                          <a16:creationId xmlns:a16="http://schemas.microsoft.com/office/drawing/2014/main" id="{DDE027E9-5AB2-5556-B779-1EA7B9D28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524" y="3262007"/>
                      <a:ext cx="716591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8575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00" dirty="0">
                              <a:solidFill>
                                <a:srgbClr val="F4F3EE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4F3EE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lit/>
                              </m:r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 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869" r="-146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Parentesi graffa chiusa 14">
                  <a:extLst>
                    <a:ext uri="{FF2B5EF4-FFF2-40B4-BE49-F238E27FC236}">
                      <a16:creationId xmlns:a16="http://schemas.microsoft.com/office/drawing/2014/main" id="{CC01F7B0-9C46-BA4F-26DD-1430DA5DB9C9}"/>
                    </a:ext>
                  </a:extLst>
                </p:cNvPr>
                <p:cNvSpPr/>
                <p:nvPr/>
              </p:nvSpPr>
              <p:spPr>
                <a:xfrm>
                  <a:off x="3678195" y="2814439"/>
                  <a:ext cx="585620" cy="1612685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28575" cap="rnd">
                  <a:solidFill>
                    <a:srgbClr val="E0AFA0"/>
                  </a:solidFill>
                  <a:bevel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DA966136-6714-9A6E-CF66-09F171F4B40F}"/>
                </a:ext>
              </a:extLst>
            </p:cNvPr>
            <p:cNvGrpSpPr/>
            <p:nvPr/>
          </p:nvGrpSpPr>
          <p:grpSpPr>
            <a:xfrm>
              <a:off x="6768143" y="1635466"/>
              <a:ext cx="4538345" cy="2151529"/>
              <a:chOff x="6535057" y="1772586"/>
              <a:chExt cx="4538345" cy="2151529"/>
            </a:xfrm>
          </p:grpSpPr>
          <p:sp>
            <p:nvSpPr>
              <p:cNvPr id="23" name="Parentesi quadra aperta 22">
                <a:extLst>
                  <a:ext uri="{FF2B5EF4-FFF2-40B4-BE49-F238E27FC236}">
                    <a16:creationId xmlns:a16="http://schemas.microsoft.com/office/drawing/2014/main" id="{57F3872B-1353-3644-132C-215D28973C00}"/>
                  </a:ext>
                </a:extLst>
              </p:cNvPr>
              <p:cNvSpPr/>
              <p:nvPr/>
            </p:nvSpPr>
            <p:spPr>
              <a:xfrm>
                <a:off x="6535057" y="1773874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quadra aperta 23">
                <a:extLst>
                  <a:ext uri="{FF2B5EF4-FFF2-40B4-BE49-F238E27FC236}">
                    <a16:creationId xmlns:a16="http://schemas.microsoft.com/office/drawing/2014/main" id="{4CA5B2F6-AA03-6F7A-1EFF-AC70BAFD9043}"/>
                  </a:ext>
                </a:extLst>
              </p:cNvPr>
              <p:cNvSpPr/>
              <p:nvPr/>
            </p:nvSpPr>
            <p:spPr>
              <a:xfrm flipH="1">
                <a:off x="10864565" y="1772586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376BFDE-5EB8-93C2-D633-10527F776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4" y="1773874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26926B30-A70D-0AF2-56E3-F7097306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3" y="3923215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A688F452-80EA-7FC8-4B70-68409C439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2257241"/>
                <a:ext cx="1927692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C36AEA63-EC21-AB5A-00CA-EBADA9910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3323183"/>
                <a:ext cx="1894354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E9FDDCF1-DB17-B647-FF13-D6AD625E12F4}"/>
                  </a:ext>
                </a:extLst>
              </p:cNvPr>
              <p:cNvGrpSpPr/>
              <p:nvPr/>
            </p:nvGrpSpPr>
            <p:grpSpPr>
              <a:xfrm>
                <a:off x="8004295" y="1941305"/>
                <a:ext cx="716591" cy="633603"/>
                <a:chOff x="4962524" y="3262007"/>
                <a:chExt cx="716591" cy="633603"/>
              </a:xfrm>
            </p:grpSpPr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F16C620B-6042-C6F8-8412-30F7F8E7FD50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C4D2518D-7535-ED44-3A02-82D0E8514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DFB2DA07-1835-B2E8-2F82-E273D9DD06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869" r="-146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Parentesi graffa chiusa 29">
                <a:extLst>
                  <a:ext uri="{FF2B5EF4-FFF2-40B4-BE49-F238E27FC236}">
                    <a16:creationId xmlns:a16="http://schemas.microsoft.com/office/drawing/2014/main" id="{C21228E1-B529-4E59-E064-A1071E978420}"/>
                  </a:ext>
                </a:extLst>
              </p:cNvPr>
              <p:cNvSpPr/>
              <p:nvPr/>
            </p:nvSpPr>
            <p:spPr>
              <a:xfrm>
                <a:off x="9381411" y="1996225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5538D82-0E09-D997-E6DF-073C054AD14B}"/>
              </a:ext>
            </a:extLst>
          </p:cNvPr>
          <p:cNvSpPr txBox="1"/>
          <p:nvPr/>
        </p:nvSpPr>
        <p:spPr>
          <a:xfrm>
            <a:off x="648747" y="3513450"/>
            <a:ext cx="442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pc="300" dirty="0">
                <a:solidFill>
                  <a:srgbClr val="F4F3EE"/>
                </a:solidFill>
              </a:rPr>
              <a:t>EVE SENDS ONE OF THE FOLLOWING TWO STATES TO ALICE AND BOB WITH EQUAL PROBABILITY (1/2), INSTEAD OF AN ENTANGLED PAIR OF PHOTONS.</a:t>
            </a:r>
          </a:p>
        </p:txBody>
      </p:sp>
      <p:cxnSp>
        <p:nvCxnSpPr>
          <p:cNvPr id="65" name="Connettore a gomito 78">
            <a:extLst>
              <a:ext uri="{FF2B5EF4-FFF2-40B4-BE49-F238E27FC236}">
                <a16:creationId xmlns:a16="http://schemas.microsoft.com/office/drawing/2014/main" id="{1C7FD14D-7FA3-DAFA-D9A6-675C48371D2C}"/>
              </a:ext>
            </a:extLst>
          </p:cNvPr>
          <p:cNvCxnSpPr>
            <a:cxnSpLocks/>
            <a:stCxn id="63" idx="3"/>
            <a:endCxn id="23" idx="1"/>
          </p:cNvCxnSpPr>
          <p:nvPr/>
        </p:nvCxnSpPr>
        <p:spPr>
          <a:xfrm flipV="1">
            <a:off x="5077528" y="2711875"/>
            <a:ext cx="1690615" cy="1278629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78">
            <a:extLst>
              <a:ext uri="{FF2B5EF4-FFF2-40B4-BE49-F238E27FC236}">
                <a16:creationId xmlns:a16="http://schemas.microsoft.com/office/drawing/2014/main" id="{7EF24B08-BAB3-FF40-91E0-DA9E2E171794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5077528" y="3990504"/>
            <a:ext cx="1690617" cy="127991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/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9B040-DBB9-0CB9-D6EE-B892CB45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97FE1C-3684-B1F7-A0CD-14C46DD8EC39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KEY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53AFA9-1B38-C677-5361-DFB43D107D8F}"/>
              </a:ext>
            </a:extLst>
          </p:cNvPr>
          <p:cNvSpPr txBox="1"/>
          <p:nvPr/>
        </p:nvSpPr>
        <p:spPr>
          <a:xfrm>
            <a:off x="999818" y="3674168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DETAILS</a:t>
            </a:r>
            <a:endParaRPr lang="en-US" sz="4800" spc="300" noProof="0" dirty="0">
              <a:solidFill>
                <a:srgbClr val="E0A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FE72EA-3BFE-A509-2726-BB9C27E90BC3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</a:t>
            </a:r>
            <a:r>
              <a:rPr lang="en-US" sz="1600" b="1" spc="600" noProof="0" dirty="0">
                <a:solidFill>
                  <a:srgbClr val="F4F3EE"/>
                </a:solidFill>
              </a:rPr>
              <a:t>DETAILS</a:t>
            </a:r>
            <a:endParaRPr lang="en-US" sz="2000" b="1" spc="600" noProof="0" dirty="0">
              <a:solidFill>
                <a:srgbClr val="F4F3EE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250856" y="6352588"/>
            <a:ext cx="969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The </a:t>
            </a:r>
            <a:r>
              <a:rPr lang="en-US" sz="1300" b="1" noProof="0" dirty="0">
                <a:solidFill>
                  <a:srgbClr val="BCB8B1"/>
                </a:solidFill>
              </a:rPr>
              <a:t>0-indexed</a:t>
            </a:r>
            <a:r>
              <a:rPr lang="en-US" sz="1300" noProof="0" dirty="0">
                <a:solidFill>
                  <a:srgbClr val="BCB8B1"/>
                </a:solidFill>
              </a:rPr>
              <a:t> notation is used, as in the Python code, to avoid confusion between slides and implementation.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688768" y="4772797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noProof="0" dirty="0">
                <a:solidFill>
                  <a:srgbClr val="F4F3EE"/>
                </a:solidFill>
              </a:rPr>
              <a:t>CHSH </a:t>
            </a:r>
            <a:r>
              <a:rPr lang="en-US" sz="1600" spc="300" noProof="0" dirty="0">
                <a:solidFill>
                  <a:srgbClr val="F4F3EE"/>
                </a:solidFill>
              </a:rPr>
              <a:t>CORRELATION VALUE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55188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A04D034-5156-FBAF-5901-8201335CDDF9}"/>
              </a:ext>
            </a:extLst>
          </p:cNvPr>
          <p:cNvGrpSpPr/>
          <p:nvPr/>
        </p:nvGrpSpPr>
        <p:grpSpPr>
          <a:xfrm>
            <a:off x="1805677" y="990297"/>
            <a:ext cx="8580647" cy="2907559"/>
            <a:chOff x="1698128" y="1028397"/>
            <a:chExt cx="8580647" cy="2907559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0F17784-4702-D937-6348-A42114CAC421}"/>
                </a:ext>
              </a:extLst>
            </p:cNvPr>
            <p:cNvSpPr txBox="1"/>
            <p:nvPr/>
          </p:nvSpPr>
          <p:spPr>
            <a:xfrm>
              <a:off x="4321602" y="2312899"/>
              <a:ext cx="333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noProof="0" dirty="0">
                  <a:solidFill>
                    <a:srgbClr val="F4F3EE"/>
                  </a:solidFill>
                </a:rPr>
                <a:t>OBSERVABLES</a:t>
              </a:r>
              <a:endParaRPr lang="en-US" sz="2000" spc="300" noProof="0" dirty="0">
                <a:solidFill>
                  <a:srgbClr val="F4F3EE"/>
                </a:solidFill>
              </a:endParaRP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A193847-AF58-8A28-F251-79296AA98E2F}"/>
                </a:ext>
              </a:extLst>
            </p:cNvPr>
            <p:cNvGrpSpPr/>
            <p:nvPr/>
          </p:nvGrpSpPr>
          <p:grpSpPr>
            <a:xfrm>
              <a:off x="1698128" y="1031684"/>
              <a:ext cx="2054086" cy="2900985"/>
              <a:chOff x="798113" y="1228566"/>
              <a:chExt cx="2054086" cy="290098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ADB2BAC4-925C-8103-7927-FE4291D3866D}"/>
                  </a:ext>
                </a:extLst>
              </p:cNvPr>
              <p:cNvGrpSpPr/>
              <p:nvPr/>
            </p:nvGrpSpPr>
            <p:grpSpPr>
              <a:xfrm>
                <a:off x="1027543" y="1818567"/>
                <a:ext cx="1595227" cy="2133033"/>
                <a:chOff x="2192232" y="1428797"/>
                <a:chExt cx="1595227" cy="21330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1206D11-6B75-AE2A-A50F-ADD5EDBF75A2}"/>
                  </a:ext>
                </a:extLst>
              </p:cNvPr>
              <p:cNvSpPr txBox="1"/>
              <p:nvPr/>
            </p:nvSpPr>
            <p:spPr>
              <a:xfrm>
                <a:off x="978284" y="1228566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ALICE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C21C9147-5B26-945F-B4D4-02B0D1A570B7}"/>
                  </a:ext>
                </a:extLst>
              </p:cNvPr>
              <p:cNvGrpSpPr/>
              <p:nvPr/>
            </p:nvGrpSpPr>
            <p:grpSpPr>
              <a:xfrm>
                <a:off x="798113" y="1640615"/>
                <a:ext cx="2054086" cy="2488936"/>
                <a:chOff x="2845150" y="4438606"/>
                <a:chExt cx="6027566" cy="1468418"/>
              </a:xfrm>
            </p:grpSpPr>
            <p:sp>
              <p:nvSpPr>
                <p:cNvPr id="20" name="Parentesi quadra aperta 19">
                  <a:extLst>
                    <a:ext uri="{FF2B5EF4-FFF2-40B4-BE49-F238E27FC236}">
                      <a16:creationId xmlns:a16="http://schemas.microsoft.com/office/drawing/2014/main" id="{6B4D371F-5694-36DC-DC80-5987711F0F15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Parentesi quadra aperta 20">
                  <a:extLst>
                    <a:ext uri="{FF2B5EF4-FFF2-40B4-BE49-F238E27FC236}">
                      <a16:creationId xmlns:a16="http://schemas.microsoft.com/office/drawing/2014/main" id="{ED649A36-13ED-7A57-4E3C-6C7B5B5F8427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Connettore diritto 21">
                  <a:extLst>
                    <a:ext uri="{FF2B5EF4-FFF2-40B4-BE49-F238E27FC236}">
                      <a16:creationId xmlns:a16="http://schemas.microsoft.com/office/drawing/2014/main" id="{FC677E04-9D00-9C58-DAC7-A75611D4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>
                  <a:extLst>
                    <a:ext uri="{FF2B5EF4-FFF2-40B4-BE49-F238E27FC236}">
                      <a16:creationId xmlns:a16="http://schemas.microsoft.com/office/drawing/2014/main" id="{735BDDEE-A1E8-D9C9-2999-8B8F46A74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9183B0B-3E63-1941-2F65-376BE12109A7}"/>
                </a:ext>
              </a:extLst>
            </p:cNvPr>
            <p:cNvGrpSpPr/>
            <p:nvPr/>
          </p:nvGrpSpPr>
          <p:grpSpPr>
            <a:xfrm>
              <a:off x="8224689" y="1028397"/>
              <a:ext cx="2054086" cy="2907559"/>
              <a:chOff x="3258259" y="1225218"/>
              <a:chExt cx="2054086" cy="2907559"/>
            </a:xfrm>
          </p:grpSpPr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43C386E0-0A4A-D14D-A55B-FE10886690C2}"/>
                  </a:ext>
                </a:extLst>
              </p:cNvPr>
              <p:cNvGrpSpPr/>
              <p:nvPr/>
            </p:nvGrpSpPr>
            <p:grpSpPr>
              <a:xfrm>
                <a:off x="3482836" y="1821216"/>
                <a:ext cx="1604932" cy="2134184"/>
                <a:chOff x="9835475" y="1430428"/>
                <a:chExt cx="1604932" cy="21341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5E2B13-77D5-624E-155B-96D887695BB4}"/>
                  </a:ext>
                </a:extLst>
              </p:cNvPr>
              <p:cNvSpPr txBox="1"/>
              <p:nvPr/>
            </p:nvSpPr>
            <p:spPr>
              <a:xfrm>
                <a:off x="3438430" y="1225218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BOB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0991341C-97A1-8B3F-CCEF-AE05422D5C40}"/>
                  </a:ext>
                </a:extLst>
              </p:cNvPr>
              <p:cNvGrpSpPr/>
              <p:nvPr/>
            </p:nvGrpSpPr>
            <p:grpSpPr>
              <a:xfrm>
                <a:off x="3258259" y="1643839"/>
                <a:ext cx="2054086" cy="2488938"/>
                <a:chOff x="2845150" y="4438605"/>
                <a:chExt cx="6027566" cy="1468419"/>
              </a:xfrm>
            </p:grpSpPr>
            <p:sp>
              <p:nvSpPr>
                <p:cNvPr id="14" name="Parentesi quadra aperta 13">
                  <a:extLst>
                    <a:ext uri="{FF2B5EF4-FFF2-40B4-BE49-F238E27FC236}">
                      <a16:creationId xmlns:a16="http://schemas.microsoft.com/office/drawing/2014/main" id="{70949A26-EFFC-49F6-2DB1-C66FA5579F30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Parentesi quadra aperta 29">
                  <a:extLst>
                    <a:ext uri="{FF2B5EF4-FFF2-40B4-BE49-F238E27FC236}">
                      <a16:creationId xmlns:a16="http://schemas.microsoft.com/office/drawing/2014/main" id="{8AE1581D-6E09-ADDE-022D-5409DD9F2D0A}"/>
                    </a:ext>
                  </a:extLst>
                </p:cNvPr>
                <p:cNvSpPr/>
                <p:nvPr/>
              </p:nvSpPr>
              <p:spPr>
                <a:xfrm flipH="1">
                  <a:off x="8595351" y="443860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91101232-F18F-CA52-C2AA-5C70300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F7CE7101-F442-DEA9-8B0B-46071A49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F04A0-46B8-BB6B-12DD-6132883F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BE9034CA-31F4-6C79-DCB8-8C3ECB55EBEA}"/>
              </a:ext>
            </a:extLst>
          </p:cNvPr>
          <p:cNvSpPr/>
          <p:nvPr/>
        </p:nvSpPr>
        <p:spPr>
          <a:xfrm>
            <a:off x="0" y="0"/>
            <a:ext cx="3686730" cy="6858000"/>
          </a:xfrm>
          <a:prstGeom prst="rect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80A679DB-538E-AAEA-7E08-84E131A4867B}"/>
              </a:ext>
            </a:extLst>
          </p:cNvPr>
          <p:cNvGrpSpPr/>
          <p:nvPr/>
        </p:nvGrpSpPr>
        <p:grpSpPr>
          <a:xfrm>
            <a:off x="162183" y="1254633"/>
            <a:ext cx="3362365" cy="5047146"/>
            <a:chOff x="268339" y="1232916"/>
            <a:chExt cx="3362365" cy="504714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CD989B-D01A-3D8D-C130-F7695F8A1303}"/>
                </a:ext>
              </a:extLst>
            </p:cNvPr>
            <p:cNvSpPr txBox="1"/>
            <p:nvPr/>
          </p:nvSpPr>
          <p:spPr>
            <a:xfrm>
              <a:off x="1145924" y="1232916"/>
              <a:ext cx="1607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OBSERVABLE</a:t>
              </a:r>
              <a:endParaRPr lang="en-US" sz="1100" spc="300" noProof="0" dirty="0">
                <a:solidFill>
                  <a:srgbClr val="463F3A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80EFD1ED-3849-4C4B-C78D-EF89E9A6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1647848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4B3DDE3-4043-D265-71AD-F95915532623}"/>
                </a:ext>
              </a:extLst>
            </p:cNvPr>
            <p:cNvSpPr txBox="1"/>
            <p:nvPr/>
          </p:nvSpPr>
          <p:spPr>
            <a:xfrm>
              <a:off x="1206201" y="2175385"/>
              <a:ext cx="1486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HERMITIAN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MATRIX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2FDE72E-AACC-A19E-F742-65C3F5FFF265}"/>
                </a:ext>
              </a:extLst>
            </p:cNvPr>
            <p:cNvSpPr txBox="1"/>
            <p:nvPr/>
          </p:nvSpPr>
          <p:spPr>
            <a:xfrm>
              <a:off x="1119657" y="3287131"/>
              <a:ext cx="1659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REAL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EIGENVALUES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C02F15-D715-9EE0-D339-02A894153265}"/>
                </a:ext>
              </a:extLst>
            </p:cNvPr>
            <p:cNvSpPr txBox="1"/>
            <p:nvPr/>
          </p:nvSpPr>
          <p:spPr>
            <a:xfrm>
              <a:off x="565157" y="4398877"/>
              <a:ext cx="2768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CAN BE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DISPLAYED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ON THE MEASURING DEVICE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EAD17339-90B9-62D0-28E2-20AA67D99399}"/>
                </a:ext>
              </a:extLst>
            </p:cNvPr>
            <p:cNvSpPr txBox="1"/>
            <p:nvPr/>
          </p:nvSpPr>
          <p:spPr>
            <a:xfrm>
              <a:off x="268339" y="5510621"/>
              <a:ext cx="33623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MEASUREMENT CAUSES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COLLAPSE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INTO ONE OF THE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EIGENSPACES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ASSOCIATED WITH THE RELATIVE EIGENVALUE.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613F0C4-397A-0CDB-6628-09D043ACF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2759594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B849A8B-0574-BB66-F06A-6C65B35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3871340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07EAD93-4F81-F0B5-89C9-38EB64B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4983086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96C77E-92C5-E940-A82E-BDF42F2FFBDA}"/>
              </a:ext>
            </a:extLst>
          </p:cNvPr>
          <p:cNvSpPr txBox="1"/>
          <p:nvPr/>
        </p:nvSpPr>
        <p:spPr>
          <a:xfrm>
            <a:off x="537590" y="319255"/>
            <a:ext cx="261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noProof="0" dirty="0">
                <a:solidFill>
                  <a:srgbClr val="463F3A"/>
                </a:solidFill>
              </a:rPr>
              <a:t>THEORY</a:t>
            </a:r>
            <a:endParaRPr lang="en-US" sz="2000" spc="600" noProof="0" dirty="0">
              <a:solidFill>
                <a:srgbClr val="463F3A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F34DCC7-DEC9-9A09-0E7C-E741EA2BAA2C}"/>
              </a:ext>
            </a:extLst>
          </p:cNvPr>
          <p:cNvSpPr txBox="1"/>
          <p:nvPr/>
        </p:nvSpPr>
        <p:spPr>
          <a:xfrm>
            <a:off x="4512471" y="118963"/>
            <a:ext cx="667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>
                <a:solidFill>
                  <a:srgbClr val="F4F3EE"/>
                </a:solidFill>
              </a:rPr>
              <a:t>NOTEWORTHY</a:t>
            </a:r>
            <a:r>
              <a:rPr lang="en-US" sz="1400" spc="600" noProof="0" dirty="0">
                <a:solidFill>
                  <a:srgbClr val="F4F3EE"/>
                </a:solidFill>
              </a:rPr>
              <a:t> IMPLEMENTATION STEPS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E3BC6AF5-2FF8-EF8A-780D-2DE1DE97ACB1}"/>
              </a:ext>
            </a:extLst>
          </p:cNvPr>
          <p:cNvCxnSpPr>
            <a:cxnSpLocks/>
          </p:cNvCxnSpPr>
          <p:nvPr/>
        </p:nvCxnSpPr>
        <p:spPr>
          <a:xfrm>
            <a:off x="1321872" y="648270"/>
            <a:ext cx="985837" cy="0"/>
          </a:xfrm>
          <a:prstGeom prst="line">
            <a:avLst/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01BA9F7-9D2F-226D-1005-7BD61B35E178}"/>
              </a:ext>
            </a:extLst>
          </p:cNvPr>
          <p:cNvGrpSpPr/>
          <p:nvPr/>
        </p:nvGrpSpPr>
        <p:grpSpPr>
          <a:xfrm>
            <a:off x="4512471" y="558604"/>
            <a:ext cx="6926493" cy="6183740"/>
            <a:chOff x="4512471" y="513779"/>
            <a:chExt cx="6926493" cy="618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/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pc="300" dirty="0">
                      <a:solidFill>
                        <a:srgbClr val="F4F3EE"/>
                      </a:solidFill>
                    </a:rPr>
                    <a:t>THIS ENTIRE PROCESS ENABLES </a:t>
                  </a:r>
                </a:p>
                <a:p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MEASUREMENT AS IF USING THE ORIGINAL OBSERVABLE</a:t>
                  </a:r>
                  <a14:m>
                    <m:oMath xmlns:m="http://schemas.openxmlformats.org/officeDocument/2006/math"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a14:m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 </a:t>
                  </a:r>
                  <a:endParaRPr lang="en-US" sz="1100" b="1" spc="3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6ED096A-D3D7-B290-D697-1279DF834F12}"/>
                </a:ext>
              </a:extLst>
            </p:cNvPr>
            <p:cNvGrpSpPr/>
            <p:nvPr/>
          </p:nvGrpSpPr>
          <p:grpSpPr>
            <a:xfrm>
              <a:off x="5018553" y="513779"/>
              <a:ext cx="5966697" cy="5752140"/>
              <a:chOff x="5015068" y="513779"/>
              <a:chExt cx="5966697" cy="5752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1.</a:t>
                    </a:r>
                    <a:r>
                      <a:rPr lang="en-US" sz="1100" spc="300" noProof="0" dirty="0">
                        <a:solidFill>
                          <a:srgbClr val="F4F3EE"/>
                        </a:solidFill>
                      </a:rPr>
                      <a:t> DEFINE THE </a:t>
                    </a:r>
                    <a:r>
                      <a:rPr lang="en-US" sz="1100" b="1" spc="300" noProof="0" dirty="0">
                        <a:solidFill>
                          <a:srgbClr val="F4F3EE"/>
                        </a:solidFill>
                      </a:rPr>
                      <a:t>OBSERVABLE</a:t>
                    </a:r>
                    <a14:m>
                      <m:oMath xmlns:m="http://schemas.openxmlformats.org/officeDocument/2006/math"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a14:m>
                    <a:endParaRPr lang="en-US" sz="1100" b="1" spc="300" noProof="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CB92E4-A3C5-1EF2-2A9C-DA3C141D96DF}"/>
                  </a:ext>
                </a:extLst>
              </p:cNvPr>
              <p:cNvSpPr txBox="1"/>
              <p:nvPr/>
            </p:nvSpPr>
            <p:spPr>
              <a:xfrm>
                <a:off x="5015068" y="2000019"/>
                <a:ext cx="5653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3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DETERMINE THE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 TRANSFORMATION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MAPPING     </a:t>
                </a:r>
              </a:p>
              <a:p>
                <a:r>
                  <a:rPr lang="it-IT" sz="1100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EIGENVECTORS TO STANDARD BASIS STATES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94D89190-2727-ED93-18F3-5BE4E66B069E}"/>
                  </a:ext>
                </a:extLst>
              </p:cNvPr>
              <p:cNvGrpSpPr/>
              <p:nvPr/>
            </p:nvGrpSpPr>
            <p:grpSpPr>
              <a:xfrm>
                <a:off x="5398686" y="2443391"/>
                <a:ext cx="5307107" cy="1442190"/>
                <a:chOff x="6042024" y="3764912"/>
                <a:chExt cx="5307107" cy="14421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Parentesi graffa chiusa 43">
                  <a:extLst>
                    <a:ext uri="{FF2B5EF4-FFF2-40B4-BE49-F238E27FC236}">
                      <a16:creationId xmlns:a16="http://schemas.microsoft.com/office/drawing/2014/main" id="{10930BA7-7DBA-980F-4B8D-949BC9F6E82F}"/>
                    </a:ext>
                  </a:extLst>
                </p:cNvPr>
                <p:cNvSpPr/>
                <p:nvPr/>
              </p:nvSpPr>
              <p:spPr>
                <a:xfrm>
                  <a:off x="10234802" y="40585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0⟩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Parentesi graffa chiusa 49">
                  <a:extLst>
                    <a:ext uri="{FF2B5EF4-FFF2-40B4-BE49-F238E27FC236}">
                      <a16:creationId xmlns:a16="http://schemas.microsoft.com/office/drawing/2014/main" id="{314D783B-DEA4-73E6-488A-92D24243C5ED}"/>
                    </a:ext>
                  </a:extLst>
                </p:cNvPr>
                <p:cNvSpPr/>
                <p:nvPr/>
              </p:nvSpPr>
              <p:spPr>
                <a:xfrm>
                  <a:off x="10234802" y="45192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1⟩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DF2BB8-A107-E696-422E-DA5108C2541D}"/>
                  </a:ext>
                </a:extLst>
              </p:cNvPr>
              <p:cNvSpPr txBox="1"/>
              <p:nvPr/>
            </p:nvSpPr>
            <p:spPr>
              <a:xfrm>
                <a:off x="5015070" y="3960234"/>
                <a:ext cx="5690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noProof="0" dirty="0">
                    <a:solidFill>
                      <a:srgbClr val="E0AFA0"/>
                    </a:solidFill>
                  </a:rPr>
                  <a:t>4.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VERIFY THE FOUND MATRIX IS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1B4D68F4-5A5C-84FE-428D-7FE452A94D5A}"/>
                  </a:ext>
                </a:extLst>
              </p:cNvPr>
              <p:cNvSpPr txBox="1"/>
              <p:nvPr/>
            </p:nvSpPr>
            <p:spPr>
              <a:xfrm>
                <a:off x="5015069" y="4835498"/>
                <a:ext cx="59666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5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APPLY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THE UNITARY TRANSFORMATION TO THE QUBIT AND </a:t>
                </a:r>
              </a:p>
              <a:p>
                <a:r>
                  <a:rPr lang="it-IT" sz="1100" b="1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MEASURE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IN THE STANDARD BASIS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116" name="Gruppo 115">
                <a:extLst>
                  <a:ext uri="{FF2B5EF4-FFF2-40B4-BE49-F238E27FC236}">
                    <a16:creationId xmlns:a16="http://schemas.microsoft.com/office/drawing/2014/main" id="{F5C0086B-0FBD-C781-3293-768303B35DF7}"/>
                  </a:ext>
                </a:extLst>
              </p:cNvPr>
              <p:cNvGrpSpPr/>
              <p:nvPr/>
            </p:nvGrpSpPr>
            <p:grpSpPr>
              <a:xfrm>
                <a:off x="6373986" y="5378525"/>
                <a:ext cx="3130319" cy="887394"/>
                <a:chOff x="6614250" y="5913148"/>
                <a:chExt cx="3130319" cy="887394"/>
              </a:xfrm>
            </p:grpSpPr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18E69D82-4787-8F32-5285-D23DA8EA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6746" y="6160510"/>
                  <a:ext cx="2487823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86D5AB93-8648-3931-BEDA-B3C35BBD7F8C}"/>
                    </a:ext>
                  </a:extLst>
                </p:cNvPr>
                <p:cNvGrpSpPr/>
                <p:nvPr/>
              </p:nvGrpSpPr>
              <p:grpSpPr>
                <a:xfrm>
                  <a:off x="7608204" y="5913148"/>
                  <a:ext cx="559522" cy="494724"/>
                  <a:chOff x="4962524" y="3262007"/>
                  <a:chExt cx="716591" cy="633603"/>
                </a:xfrm>
              </p:grpSpPr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B8D25410-1AF8-9DC3-27EC-55A5DAC6DBAE}"/>
                      </a:ext>
                    </a:extLst>
                  </p:cNvPr>
                  <p:cNvSpPr/>
                  <p:nvPr/>
                </p:nvSpPr>
                <p:spPr>
                  <a:xfrm>
                    <a:off x="4962524" y="3262007"/>
                    <a:ext cx="716591" cy="633603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540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1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oMath>
                        </a14:m>
                        <a:endParaRPr lang="en-US" sz="14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105E715C-643D-72D6-DC02-0E1369AA19D8}"/>
                    </a:ext>
                  </a:extLst>
                </p:cNvPr>
                <p:cNvGrpSpPr/>
                <p:nvPr/>
              </p:nvGrpSpPr>
              <p:grpSpPr>
                <a:xfrm>
                  <a:off x="8571184" y="5913148"/>
                  <a:ext cx="650819" cy="887394"/>
                  <a:chOff x="7429595" y="5890985"/>
                  <a:chExt cx="650819" cy="887394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6CA95BAC-BCE4-17B9-E993-FA807898697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595" y="5890985"/>
                    <a:ext cx="650819" cy="887394"/>
                    <a:chOff x="3696595" y="2483548"/>
                    <a:chExt cx="830580" cy="1132498"/>
                  </a:xfrm>
                </p:grpSpPr>
                <p:sp>
                  <p:nvSpPr>
                    <p:cNvPr id="104" name="Rettangolo con angoli arrotondati 103">
                      <a:extLst>
                        <a:ext uri="{FF2B5EF4-FFF2-40B4-BE49-F238E27FC236}">
                          <a16:creationId xmlns:a16="http://schemas.microsoft.com/office/drawing/2014/main" id="{1B73D261-D4A3-40FE-9FB6-0BAE591F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0831" y="2483548"/>
                      <a:ext cx="722108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5" name="Arco 104">
                      <a:extLst>
                        <a:ext uri="{FF2B5EF4-FFF2-40B4-BE49-F238E27FC236}">
                          <a16:creationId xmlns:a16="http://schemas.microsoft.com/office/drawing/2014/main" id="{0DB6CEAF-CC19-DD20-421A-70F9B0B48901}"/>
                        </a:ext>
                      </a:extLst>
                    </p:cNvPr>
                    <p:cNvSpPr/>
                    <p:nvPr/>
                  </p:nvSpPr>
                  <p:spPr>
                    <a:xfrm rot="19408274">
                      <a:off x="3696595" y="2785466"/>
                      <a:ext cx="830580" cy="830580"/>
                    </a:xfrm>
                    <a:prstGeom prst="arc">
                      <a:avLst>
                        <a:gd name="adj1" fmla="val 16200000"/>
                        <a:gd name="adj2" fmla="val 20769370"/>
                      </a:avLst>
                    </a:prstGeom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06" name="Connettore diritto 105">
                      <a:extLst>
                        <a:ext uri="{FF2B5EF4-FFF2-40B4-BE49-F238E27FC236}">
                          <a16:creationId xmlns:a16="http://schemas.microsoft.com/office/drawing/2014/main" id="{EDFEC2B2-1A9B-E6EB-5F9A-BE1687013C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99445" y="2619854"/>
                      <a:ext cx="248718" cy="316804"/>
                    </a:xfrm>
                    <a:prstGeom prst="line">
                      <a:avLst/>
                    </a:prstGeom>
                    <a:ln w="15875">
                      <a:solidFill>
                        <a:srgbClr val="F4F3EE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uppo 106">
                    <a:extLst>
                      <a:ext uri="{FF2B5EF4-FFF2-40B4-BE49-F238E27FC236}">
                        <a16:creationId xmlns:a16="http://schemas.microsoft.com/office/drawing/2014/main" id="{A3A9EAB3-3762-8D08-8EB0-75AF076051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02954" y="6529461"/>
                    <a:ext cx="310451" cy="51572"/>
                    <a:chOff x="1704975" y="5048027"/>
                    <a:chExt cx="8782050" cy="60960"/>
                  </a:xfrm>
                </p:grpSpPr>
                <p:cxnSp>
                  <p:nvCxnSpPr>
                    <p:cNvPr id="108" name="Connettore diritto 107">
                      <a:extLst>
                        <a:ext uri="{FF2B5EF4-FFF2-40B4-BE49-F238E27FC236}">
                          <a16:creationId xmlns:a16="http://schemas.microsoft.com/office/drawing/2014/main" id="{1C7D1BF3-0FCA-34D9-FD9A-1F6972C96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04802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diritto 108">
                      <a:extLst>
                        <a:ext uri="{FF2B5EF4-FFF2-40B4-BE49-F238E27FC236}">
                          <a16:creationId xmlns:a16="http://schemas.microsoft.com/office/drawing/2014/main" id="{A052A426-A8AD-82F4-2841-6B4649E64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10898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FDFAD669-660B-7F5F-EFEF-71E939899D70}"/>
                  </a:ext>
                </a:extLst>
              </p:cNvPr>
              <p:cNvGrpSpPr/>
              <p:nvPr/>
            </p:nvGrpSpPr>
            <p:grpSpPr>
              <a:xfrm>
                <a:off x="5015069" y="793090"/>
                <a:ext cx="5653778" cy="1146766"/>
                <a:chOff x="5156144" y="1144251"/>
                <a:chExt cx="5653778" cy="11467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327E87B-D04F-FB50-16C3-2ADBED69C7A0}"/>
                    </a:ext>
                  </a:extLst>
                </p:cNvPr>
                <p:cNvSpPr/>
                <p:nvPr/>
              </p:nvSpPr>
              <p:spPr>
                <a:xfrm>
                  <a:off x="6927688" y="1278914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56FA7753-31F9-E594-1BD8-A957FCD78BB9}"/>
                    </a:ext>
                  </a:extLst>
                </p:cNvPr>
                <p:cNvSpPr/>
                <p:nvPr/>
              </p:nvSpPr>
              <p:spPr>
                <a:xfrm>
                  <a:off x="8789488" y="1284496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79" name="Connettore a gomito 78">
                  <a:extLst>
                    <a:ext uri="{FF2B5EF4-FFF2-40B4-BE49-F238E27FC236}">
                      <a16:creationId xmlns:a16="http://schemas.microsoft.com/office/drawing/2014/main" id="{DA06D42E-D4BB-21A4-4E1B-297F349E902C}"/>
                    </a:ext>
                  </a:extLst>
                </p:cNvPr>
                <p:cNvCxnSpPr>
                  <a:cxnSpLocks/>
                  <a:stCxn id="88" idx="2"/>
                  <a:endCxn id="83" idx="0"/>
                </p:cNvCxnSpPr>
                <p:nvPr/>
              </p:nvCxnSpPr>
              <p:spPr>
                <a:xfrm flipH="1">
                  <a:off x="6966353" y="1368905"/>
                  <a:ext cx="1573" cy="414881"/>
                </a:xfrm>
                <a:prstGeom prst="straightConnector1">
                  <a:avLst/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10F2C7C8-CCE6-E641-2B31-D61BA043FC35}"/>
                    </a:ext>
                  </a:extLst>
                </p:cNvPr>
                <p:cNvGrpSpPr/>
                <p:nvPr/>
              </p:nvGrpSpPr>
              <p:grpSpPr>
                <a:xfrm>
                  <a:off x="5502815" y="1536451"/>
                  <a:ext cx="5307107" cy="754566"/>
                  <a:chOff x="5423912" y="1667741"/>
                  <a:chExt cx="5307107" cy="754566"/>
                </a:xfrm>
              </p:grpSpPr>
              <p:sp>
                <p:nvSpPr>
                  <p:cNvPr id="87" name="Rettangolo con angoli arrotondati 86">
                    <a:extLst>
                      <a:ext uri="{FF2B5EF4-FFF2-40B4-BE49-F238E27FC236}">
                        <a16:creationId xmlns:a16="http://schemas.microsoft.com/office/drawing/2014/main" id="{DCA9EFE0-54F4-C86B-7FCD-52E062CC482D}"/>
                      </a:ext>
                    </a:extLst>
                  </p:cNvPr>
                  <p:cNvSpPr/>
                  <p:nvPr/>
                </p:nvSpPr>
                <p:spPr>
                  <a:xfrm>
                    <a:off x="7437763" y="1915075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3" name="Rettangolo con angoli arrotondati 82">
                    <a:extLst>
                      <a:ext uri="{FF2B5EF4-FFF2-40B4-BE49-F238E27FC236}">
                        <a16:creationId xmlns:a16="http://schemas.microsoft.com/office/drawing/2014/main" id="{E2FFABA8-E72C-B3EE-1C96-913B4A691FE8}"/>
                      </a:ext>
                    </a:extLst>
                  </p:cNvPr>
                  <p:cNvSpPr/>
                  <p:nvPr/>
                </p:nvSpPr>
                <p:spPr>
                  <a:xfrm>
                    <a:off x="6847212" y="1915076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=1,2 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Connettore a gomito 90">
                  <a:extLst>
                    <a:ext uri="{FF2B5EF4-FFF2-40B4-BE49-F238E27FC236}">
                      <a16:creationId xmlns:a16="http://schemas.microsoft.com/office/drawing/2014/main" id="{3934916A-5CF1-27D7-39D8-B184302C33F5}"/>
                    </a:ext>
                  </a:extLst>
                </p:cNvPr>
                <p:cNvCxnSpPr>
                  <a:cxnSpLocks/>
                  <a:stCxn id="89" idx="2"/>
                  <a:endCxn id="87" idx="0"/>
                </p:cNvCxnSpPr>
                <p:nvPr/>
              </p:nvCxnSpPr>
              <p:spPr>
                <a:xfrm rot="5400000">
                  <a:off x="7988666" y="942725"/>
                  <a:ext cx="409298" cy="1272822"/>
                </a:xfrm>
                <a:prstGeom prst="bentConnector3">
                  <a:avLst>
                    <a:gd name="adj1" fmla="val 29831"/>
                  </a:avLst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65CC3737-E7CA-DBD0-BB30-C3D414E638AE}"/>
                    </a:ext>
                  </a:extLst>
                </p:cNvPr>
                <p:cNvSpPr txBox="1"/>
                <p:nvPr/>
              </p:nvSpPr>
              <p:spPr>
                <a:xfrm>
                  <a:off x="5156144" y="1144251"/>
                  <a:ext cx="55195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2.</a:t>
                  </a:r>
                  <a:r>
                    <a:rPr lang="en-US" sz="1100" spc="300" noProof="0" dirty="0">
                      <a:solidFill>
                        <a:srgbClr val="F4F3EE"/>
                      </a:solidFill>
                    </a:rPr>
                    <a:t> 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FIND ITS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EIGENVALUES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AND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EIGENVECTORS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</a:t>
                  </a:r>
                  <a:endParaRPr lang="en-US" sz="1100" spc="300" noProof="0" dirty="0">
                    <a:solidFill>
                      <a:srgbClr val="F4F3EE"/>
                    </a:solidFill>
                  </a:endParaRPr>
                </a:p>
              </p:txBody>
            </p:sp>
          </p:grpSp>
        </p:grp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73C38E30-65B6-AEF5-5FEB-72D3BD7CB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471" y="6390926"/>
              <a:ext cx="498937" cy="0"/>
            </a:xfrm>
            <a:prstGeom prst="straightConnector1">
              <a:avLst/>
            </a:prstGeom>
            <a:ln w="3175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9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2C489-EC76-DD09-389D-481A6F75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DE739-56AE-5353-61C9-F1C30CC0808A}"/>
              </a:ext>
            </a:extLst>
          </p:cNvPr>
          <p:cNvSpPr txBox="1"/>
          <p:nvPr/>
        </p:nvSpPr>
        <p:spPr>
          <a:xfrm>
            <a:off x="999818" y="3013501"/>
            <a:ext cx="968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METRICS </a:t>
            </a:r>
            <a:r>
              <a:rPr lang="en-US" sz="4800" spc="300" dirty="0">
                <a:solidFill>
                  <a:srgbClr val="E0AFA0"/>
                </a:solidFill>
              </a:rPr>
              <a:t>AND</a:t>
            </a:r>
            <a:r>
              <a:rPr lang="en-US" sz="4800" b="1" spc="300" dirty="0">
                <a:solidFill>
                  <a:srgbClr val="F4F3EE"/>
                </a:solidFill>
              </a:rPr>
              <a:t> PARAMETERS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D9E3DBAE-F134-86C6-A178-C8B8D940F8D5}"/>
              </a:ext>
            </a:extLst>
          </p:cNvPr>
          <p:cNvGrpSpPr/>
          <p:nvPr/>
        </p:nvGrpSpPr>
        <p:grpSpPr>
          <a:xfrm>
            <a:off x="1809909" y="1568461"/>
            <a:ext cx="9604847" cy="3583470"/>
            <a:chOff x="1809909" y="1573470"/>
            <a:chExt cx="9604847" cy="3583470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ECEBB3A-C13E-8C8E-94C6-9436F3A17D62}"/>
                </a:ext>
              </a:extLst>
            </p:cNvPr>
            <p:cNvGrpSpPr/>
            <p:nvPr/>
          </p:nvGrpSpPr>
          <p:grpSpPr>
            <a:xfrm>
              <a:off x="1809909" y="3196039"/>
              <a:ext cx="9604847" cy="1960901"/>
              <a:chOff x="1809909" y="3357964"/>
              <a:chExt cx="9604847" cy="1960901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AA29C98-F3FD-4F75-2C89-A01503E14C05}"/>
                  </a:ext>
                </a:extLst>
              </p:cNvPr>
              <p:cNvSpPr txBox="1"/>
              <p:nvPr/>
            </p:nvSpPr>
            <p:spPr>
              <a:xfrm>
                <a:off x="1809909" y="4233686"/>
                <a:ext cx="2773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dirty="0">
                    <a:solidFill>
                      <a:srgbClr val="F4F3EE"/>
                    </a:solidFill>
                  </a:rPr>
                  <a:t>MISMATCH RATIO</a:t>
                </a:r>
                <a:endParaRPr lang="en-US" sz="1500" b="1" spc="300" noProof="0" dirty="0">
                  <a:solidFill>
                    <a:srgbClr val="F4F3EE"/>
                  </a:solidFill>
                </a:endParaRPr>
              </a:p>
            </p:txBody>
          </p:sp>
          <p:cxnSp>
            <p:nvCxnSpPr>
              <p:cNvPr id="6" name="Connettore a gomito 78">
                <a:extLst>
                  <a:ext uri="{FF2B5EF4-FFF2-40B4-BE49-F238E27FC236}">
                    <a16:creationId xmlns:a16="http://schemas.microsoft.com/office/drawing/2014/main" id="{1717012D-1F43-6C38-9A61-E510119D7E33}"/>
                  </a:ext>
                </a:extLst>
              </p:cNvPr>
              <p:cNvCxnSpPr>
                <a:cxnSpLocks/>
                <a:stCxn id="7" idx="0"/>
                <a:endCxn id="13" idx="1"/>
              </p:cNvCxnSpPr>
              <p:nvPr/>
            </p:nvCxnSpPr>
            <p:spPr>
              <a:xfrm rot="5400000" flipH="1" flipV="1">
                <a:off x="6145006" y="3217471"/>
                <a:ext cx="494861" cy="1237515"/>
              </a:xfrm>
              <a:prstGeom prst="bentConnector2">
                <a:avLst/>
              </a:prstGeom>
              <a:ln w="19050" cap="rnd">
                <a:solidFill>
                  <a:srgbClr val="E0AFA0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AEDB5FE1-66D6-69B2-CB9C-00B45B4960CF}"/>
                  </a:ext>
                </a:extLst>
              </p:cNvPr>
              <p:cNvGrpSpPr/>
              <p:nvPr/>
            </p:nvGrpSpPr>
            <p:grpSpPr>
              <a:xfrm>
                <a:off x="4332967" y="4079616"/>
                <a:ext cx="2125812" cy="631305"/>
                <a:chOff x="2903389" y="4119121"/>
                <a:chExt cx="2125812" cy="6313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3DAD3313-C343-15ED-F1B4-FCD4F179A623}"/>
                    </a:ext>
                  </a:extLst>
                </p:cNvPr>
                <p:cNvSpPr/>
                <p:nvPr/>
              </p:nvSpPr>
              <p:spPr>
                <a:xfrm>
                  <a:off x="4218595" y="412316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8DD6A5EB-5618-E605-C91E-374229F5A960}"/>
                    </a:ext>
                  </a:extLst>
                </p:cNvPr>
                <p:cNvSpPr/>
                <p:nvPr/>
              </p:nvSpPr>
              <p:spPr>
                <a:xfrm>
                  <a:off x="4218595" y="459172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1" name="Connettore a gomito 78">
                <a:extLst>
                  <a:ext uri="{FF2B5EF4-FFF2-40B4-BE49-F238E27FC236}">
                    <a16:creationId xmlns:a16="http://schemas.microsoft.com/office/drawing/2014/main" id="{D3B200BA-232E-628B-2EC0-5A7F2FDA284D}"/>
                  </a:ext>
                </a:extLst>
              </p:cNvPr>
              <p:cNvCxnSpPr>
                <a:cxnSpLocks/>
                <a:stCxn id="8" idx="2"/>
                <a:endCxn id="14" idx="1"/>
              </p:cNvCxnSpPr>
              <p:nvPr/>
            </p:nvCxnSpPr>
            <p:spPr>
              <a:xfrm rot="16200000" flipH="1">
                <a:off x="6157715" y="4326885"/>
                <a:ext cx="469445" cy="1237516"/>
              </a:xfrm>
              <a:prstGeom prst="bentConnector2">
                <a:avLst/>
              </a:prstGeom>
              <a:ln w="19050" cap="rnd">
                <a:solidFill>
                  <a:srgbClr val="E0AFA0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0520D4E-52AD-3287-36D4-B1B1D90FCD45}"/>
                  </a:ext>
                </a:extLst>
              </p:cNvPr>
              <p:cNvSpPr txBox="1"/>
              <p:nvPr/>
            </p:nvSpPr>
            <p:spPr>
              <a:xfrm>
                <a:off x="7011194" y="3357964"/>
                <a:ext cx="4403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NUMBER OF </a:t>
                </a:r>
                <a:r>
                  <a:rPr lang="it-IT" sz="1200" b="1" spc="300" dirty="0">
                    <a:solidFill>
                      <a:srgbClr val="F4F3EE"/>
                    </a:solidFill>
                  </a:rPr>
                  <a:t>MISMATCHED BITS </a:t>
                </a:r>
                <a:r>
                  <a:rPr lang="it-IT" sz="1200" spc="300" dirty="0">
                    <a:solidFill>
                      <a:srgbClr val="F4F3EE"/>
                    </a:solidFill>
                  </a:rPr>
                  <a:t>BETWEEN ALICE’S AMD BOB’S SECRET KEYS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762ED1-0EA8-D6E3-DEB9-BAB2556E30B2}"/>
                  </a:ext>
                </a:extLst>
              </p:cNvPr>
              <p:cNvSpPr txBox="1"/>
              <p:nvPr/>
            </p:nvSpPr>
            <p:spPr>
              <a:xfrm>
                <a:off x="7011195" y="5041866"/>
                <a:ext cx="2300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TOTAL KEY LENGTH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6AC579E-2225-9983-FA40-7D63A88897AF}"/>
                </a:ext>
              </a:extLst>
            </p:cNvPr>
            <p:cNvGrpSpPr/>
            <p:nvPr/>
          </p:nvGrpSpPr>
          <p:grpSpPr>
            <a:xfrm>
              <a:off x="1848704" y="1573470"/>
              <a:ext cx="8494593" cy="553998"/>
              <a:chOff x="1339116" y="1554420"/>
              <a:chExt cx="8494593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A7F8CEB-40C5-A4E9-44F2-62100B79B050}"/>
                  </a:ext>
                </a:extLst>
              </p:cNvPr>
              <p:cNvSpPr txBox="1"/>
              <p:nvPr/>
            </p:nvSpPr>
            <p:spPr>
              <a:xfrm>
                <a:off x="1339116" y="1554420"/>
                <a:ext cx="26955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noProof="0" dirty="0">
                    <a:solidFill>
                      <a:srgbClr val="F4F3EE"/>
                    </a:solidFill>
                  </a:rPr>
                  <a:t>CHSH</a:t>
                </a:r>
              </a:p>
              <a:p>
                <a:pPr algn="ctr"/>
                <a:r>
                  <a:rPr lang="en-US" sz="1500" spc="300" noProof="0" dirty="0">
                    <a:solidFill>
                      <a:srgbClr val="F4F3EE"/>
                    </a:solidFill>
                  </a:rPr>
                  <a:t>CORRELATION VALUE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/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300" noProof="0" dirty="0">
                    <a:solidFill>
                      <a:srgbClr val="F4F3EE"/>
                    </a:solidFill>
                  </a:rPr>
                  <a:t>PLOTTED AS A</a:t>
                </a:r>
                <a:r>
                  <a:rPr lang="en-US" sz="1500" spc="300" dirty="0">
                    <a:solidFill>
                      <a:srgbClr val="F4F3EE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it-IT" sz="15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 OR OF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blipFill>
                <a:blip r:embed="rId4"/>
                <a:stretch>
                  <a:fillRect l="-319" t="-1887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2A8DA67-CC93-CADA-243D-D6B16A1E026B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METRICS</a:t>
            </a:r>
            <a:r>
              <a:rPr lang="en-US" sz="1600" spc="600" noProof="0" dirty="0">
                <a:solidFill>
                  <a:srgbClr val="F4F3EE"/>
                </a:solidFill>
              </a:rPr>
              <a:t> TO EVALUATE</a:t>
            </a:r>
          </a:p>
        </p:txBody>
      </p:sp>
      <p:sp>
        <p:nvSpPr>
          <p:cNvPr id="50" name="Parentesi graffa chiusa 49">
            <a:extLst>
              <a:ext uri="{FF2B5EF4-FFF2-40B4-BE49-F238E27FC236}">
                <a16:creationId xmlns:a16="http://schemas.microsoft.com/office/drawing/2014/main" id="{3DCB887A-26F0-2CD4-855E-BCF377EB32C7}"/>
              </a:ext>
            </a:extLst>
          </p:cNvPr>
          <p:cNvSpPr/>
          <p:nvPr/>
        </p:nvSpPr>
        <p:spPr>
          <a:xfrm flipH="1">
            <a:off x="1263083" y="1308548"/>
            <a:ext cx="585620" cy="4103296"/>
          </a:xfrm>
          <a:prstGeom prst="rightBrace">
            <a:avLst>
              <a:gd name="adj1" fmla="val 0"/>
              <a:gd name="adj2" fmla="val 50000"/>
            </a:avLst>
          </a:prstGeom>
          <a:ln w="28575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2" name="Connettore a gomito 78">
            <a:extLst>
              <a:ext uri="{FF2B5EF4-FFF2-40B4-BE49-F238E27FC236}">
                <a16:creationId xmlns:a16="http://schemas.microsoft.com/office/drawing/2014/main" id="{07EB00A7-AF21-A064-4D59-4557150973BE}"/>
              </a:ext>
            </a:extLst>
          </p:cNvPr>
          <p:cNvCxnSpPr>
            <a:cxnSpLocks/>
            <a:stCxn id="50" idx="1"/>
            <a:endCxn id="21" idx="1"/>
          </p:cNvCxnSpPr>
          <p:nvPr/>
        </p:nvCxnSpPr>
        <p:spPr>
          <a:xfrm>
            <a:off x="1263083" y="3360196"/>
            <a:ext cx="1015900" cy="2880156"/>
          </a:xfrm>
          <a:prstGeom prst="bentConnector3">
            <a:avLst>
              <a:gd name="adj1" fmla="val -49716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43D9B-9D06-C3BE-B60A-C0802129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o 49">
            <a:extLst>
              <a:ext uri="{FF2B5EF4-FFF2-40B4-BE49-F238E27FC236}">
                <a16:creationId xmlns:a16="http://schemas.microsoft.com/office/drawing/2014/main" id="{B886B488-3E9C-80B5-8F8F-4975749A2206}"/>
              </a:ext>
            </a:extLst>
          </p:cNvPr>
          <p:cNvGrpSpPr/>
          <p:nvPr/>
        </p:nvGrpSpPr>
        <p:grpSpPr>
          <a:xfrm>
            <a:off x="580255" y="2123112"/>
            <a:ext cx="2863702" cy="2611776"/>
            <a:chOff x="358326" y="2076650"/>
            <a:chExt cx="2863702" cy="261177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F57934-F61F-BF86-56F0-557E12341DD0}"/>
                </a:ext>
              </a:extLst>
            </p:cNvPr>
            <p:cNvSpPr txBox="1"/>
            <p:nvPr/>
          </p:nvSpPr>
          <p:spPr>
            <a:xfrm>
              <a:off x="358326" y="3980540"/>
              <a:ext cx="2863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sz="2000" b="1" spc="300" noProof="0" dirty="0">
                  <a:solidFill>
                    <a:srgbClr val="F4F3EE"/>
                  </a:solidFill>
                </a:rPr>
                <a:t> 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PARAMETERS</a:t>
              </a:r>
              <a:endParaRPr lang="en-US" sz="2000" spc="300" noProof="0" dirty="0">
                <a:solidFill>
                  <a:srgbClr val="E0AFA0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3C4E65-D8D6-0788-BF67-021CE012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39" y="2076650"/>
              <a:ext cx="1860676" cy="1860676"/>
            </a:xfrm>
            <a:prstGeom prst="rect">
              <a:avLst/>
            </a:prstGeom>
          </p:spPr>
        </p:pic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037600F-51A5-99D0-192B-9B4FF8D4816F}"/>
              </a:ext>
            </a:extLst>
          </p:cNvPr>
          <p:cNvGrpSpPr/>
          <p:nvPr/>
        </p:nvGrpSpPr>
        <p:grpSpPr>
          <a:xfrm>
            <a:off x="4335500" y="1064584"/>
            <a:ext cx="7368153" cy="4728832"/>
            <a:chOff x="4297400" y="1148415"/>
            <a:chExt cx="7368153" cy="4728832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9D9B69C9-F209-9F43-C21B-73F000A1620C}"/>
                </a:ext>
              </a:extLst>
            </p:cNvPr>
            <p:cNvGrpSpPr/>
            <p:nvPr/>
          </p:nvGrpSpPr>
          <p:grpSpPr>
            <a:xfrm>
              <a:off x="4297400" y="1148415"/>
              <a:ext cx="7368153" cy="539750"/>
              <a:chOff x="4297400" y="1148415"/>
              <a:chExt cx="7368153" cy="539750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D47C85-EB37-6502-A971-1DF4219AFE66}"/>
                  </a:ext>
                </a:extLst>
              </p:cNvPr>
              <p:cNvSpPr txBox="1"/>
              <p:nvPr/>
            </p:nvSpPr>
            <p:spPr>
              <a:xfrm>
                <a:off x="6993431" y="1272096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52063514-8DD1-5178-F95B-E8BA1460799F}"/>
                  </a:ext>
                </a:extLst>
              </p:cNvPr>
              <p:cNvGrpSpPr/>
              <p:nvPr/>
            </p:nvGrpSpPr>
            <p:grpSpPr>
              <a:xfrm>
                <a:off x="4297400" y="1148415"/>
                <a:ext cx="603797" cy="539750"/>
                <a:chOff x="4034296" y="1129410"/>
                <a:chExt cx="603797" cy="539750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86A9EF7-CCEA-B583-83AC-C12AAE58A6DA}"/>
                    </a:ext>
                  </a:extLst>
                </p:cNvPr>
                <p:cNvSpPr txBox="1"/>
                <p:nvPr/>
              </p:nvSpPr>
              <p:spPr>
                <a:xfrm>
                  <a:off x="4065489" y="1222388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noProof="0" dirty="0">
                      <a:solidFill>
                        <a:srgbClr val="E0AFA0"/>
                      </a:solidFill>
                    </a:rPr>
                    <a:t>n</a:t>
                  </a: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28830AB-D931-3AFD-262A-1EA2D77120CC}"/>
                    </a:ext>
                  </a:extLst>
                </p:cNvPr>
                <p:cNvGrpSpPr/>
                <p:nvPr/>
              </p:nvGrpSpPr>
              <p:grpSpPr>
                <a:xfrm>
                  <a:off x="4034296" y="1129410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2489544C-AD0B-33DD-904E-40664032C1F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84EE25C-CD01-D291-E6B5-9E0E1FCA012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30442950-985C-E31A-0EC8-96050AB2D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EC1D92D4-A6D1-5C55-ECD0-9AA54F78FF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40EBEE5C-EA51-C054-D0CE-B5B4DFF0B248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4901197" y="1410670"/>
                <a:ext cx="2092234" cy="762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E50A2A02-A37D-BA6C-4FB4-D47E21DEDD6E}"/>
                </a:ext>
              </a:extLst>
            </p:cNvPr>
            <p:cNvGrpSpPr/>
            <p:nvPr/>
          </p:nvGrpSpPr>
          <p:grpSpPr>
            <a:xfrm>
              <a:off x="4297400" y="2544776"/>
              <a:ext cx="7368152" cy="539750"/>
              <a:chOff x="4297400" y="2503793"/>
              <a:chExt cx="7368152" cy="539750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3C04EF7-AC96-4A2E-E710-24CE12DA849C}"/>
                  </a:ext>
                </a:extLst>
              </p:cNvPr>
              <p:cNvSpPr txBox="1"/>
              <p:nvPr/>
            </p:nvSpPr>
            <p:spPr>
              <a:xfrm>
                <a:off x="6993430" y="2527447"/>
                <a:ext cx="467212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</a:p>
            </p:txBody>
          </p: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FB3BF3BD-9C7B-814B-26CA-EE3FE971421D}"/>
                  </a:ext>
                </a:extLst>
              </p:cNvPr>
              <p:cNvCxnSpPr>
                <a:cxnSpLocks/>
                <a:stCxn id="12" idx="1"/>
                <a:endCxn id="14" idx="1"/>
              </p:cNvCxnSpPr>
              <p:nvPr/>
            </p:nvCxnSpPr>
            <p:spPr>
              <a:xfrm>
                <a:off x="4894286" y="2773507"/>
                <a:ext cx="2099144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6011C195-330C-D1FC-BF3B-B4DBC2142F80}"/>
                  </a:ext>
                </a:extLst>
              </p:cNvPr>
              <p:cNvGrpSpPr/>
              <p:nvPr/>
            </p:nvGrpSpPr>
            <p:grpSpPr>
              <a:xfrm>
                <a:off x="4297400" y="2503793"/>
                <a:ext cx="603797" cy="539750"/>
                <a:chOff x="5127354" y="1542231"/>
                <a:chExt cx="603797" cy="539750"/>
              </a:xfrm>
            </p:grpSpPr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7682A73-D346-3A25-AE9C-F57671ACA80A}"/>
                    </a:ext>
                  </a:extLst>
                </p:cNvPr>
                <p:cNvSpPr txBox="1"/>
                <p:nvPr/>
              </p:nvSpPr>
              <p:spPr>
                <a:xfrm>
                  <a:off x="5158547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300" noProof="0" dirty="0">
                      <a:solidFill>
                        <a:srgbClr val="E0AFA0"/>
                      </a:solidFill>
                    </a:rPr>
                    <a:t>𝛉</a:t>
                  </a:r>
                </a:p>
              </p:txBody>
            </p:sp>
            <p:grpSp>
              <p:nvGrpSpPr>
                <p:cNvPr id="7" name="Gruppo 6">
                  <a:extLst>
                    <a:ext uri="{FF2B5EF4-FFF2-40B4-BE49-F238E27FC236}">
                      <a16:creationId xmlns:a16="http://schemas.microsoft.com/office/drawing/2014/main" id="{41E81AA0-D57D-B384-EE51-AE7DDBE08748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1" name="Parentesi quadra aperta 10">
                    <a:extLst>
                      <a:ext uri="{FF2B5EF4-FFF2-40B4-BE49-F238E27FC236}">
                        <a16:creationId xmlns:a16="http://schemas.microsoft.com/office/drawing/2014/main" id="{FDA2BECB-4853-08D4-2B13-5804C0726E7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" name="Parentesi quadra aperta 11">
                    <a:extLst>
                      <a:ext uri="{FF2B5EF4-FFF2-40B4-BE49-F238E27FC236}">
                        <a16:creationId xmlns:a16="http://schemas.microsoft.com/office/drawing/2014/main" id="{4C8BD03D-1C56-6FF0-FDE1-1E38B71EAF2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13" name="Connettore diritto 12">
                    <a:extLst>
                      <a:ext uri="{FF2B5EF4-FFF2-40B4-BE49-F238E27FC236}">
                        <a16:creationId xmlns:a16="http://schemas.microsoft.com/office/drawing/2014/main" id="{E5743865-EA1F-F4FF-A8B2-EF9652FA6F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diritto 33">
                    <a:extLst>
                      <a:ext uri="{FF2B5EF4-FFF2-40B4-BE49-F238E27FC236}">
                        <a16:creationId xmlns:a16="http://schemas.microsoft.com/office/drawing/2014/main" id="{AF3CB780-BCF6-DE5F-6DDD-4B2D73B60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10A22427-FCA0-E3F8-A806-BB6C0421C909}"/>
                </a:ext>
              </a:extLst>
            </p:cNvPr>
            <p:cNvGrpSpPr/>
            <p:nvPr/>
          </p:nvGrpSpPr>
          <p:grpSpPr>
            <a:xfrm>
              <a:off x="4297400" y="3941137"/>
              <a:ext cx="7368153" cy="539750"/>
              <a:chOff x="4297400" y="3859171"/>
              <a:chExt cx="7368153" cy="539750"/>
            </a:xfrm>
          </p:grpSpPr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1B11530E-CF16-C8AE-CBC0-3E416BBB6FE2}"/>
                  </a:ext>
                </a:extLst>
              </p:cNvPr>
              <p:cNvGrpSpPr/>
              <p:nvPr/>
            </p:nvGrpSpPr>
            <p:grpSpPr>
              <a:xfrm>
                <a:off x="4297400" y="3859171"/>
                <a:ext cx="1839379" cy="539750"/>
                <a:chOff x="5127354" y="1542231"/>
                <a:chExt cx="596886" cy="539750"/>
              </a:xfrm>
            </p:grpSpPr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518112E-FC31-F5FD-1DF0-A9110D9292A6}"/>
                    </a:ext>
                  </a:extLst>
                </p:cNvPr>
                <p:cNvSpPr txBox="1"/>
                <p:nvPr/>
              </p:nvSpPr>
              <p:spPr>
                <a:xfrm>
                  <a:off x="5143709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Eavesdropping</a:t>
                  </a:r>
                  <a:endParaRPr lang="en-US" sz="1600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25" name="Gruppo 24">
                  <a:extLst>
                    <a:ext uri="{FF2B5EF4-FFF2-40B4-BE49-F238E27FC236}">
                      <a16:creationId xmlns:a16="http://schemas.microsoft.com/office/drawing/2014/main" id="{2A713B14-2726-BC27-F421-F7F09CFEDB53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26" name="Parentesi quadra aperta 25">
                    <a:extLst>
                      <a:ext uri="{FF2B5EF4-FFF2-40B4-BE49-F238E27FC236}">
                        <a16:creationId xmlns:a16="http://schemas.microsoft.com/office/drawing/2014/main" id="{A917FD0D-A93F-76AB-45FE-F7536804633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568E3657-F992-54A9-A0F7-8AA385E1543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8" name="Connettore diritto 27">
                    <a:extLst>
                      <a:ext uri="{FF2B5EF4-FFF2-40B4-BE49-F238E27FC236}">
                        <a16:creationId xmlns:a16="http://schemas.microsoft.com/office/drawing/2014/main" id="{B5F8F750-8714-F393-7508-7C534F395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92D1D4B2-A6E0-91BB-859D-E897AC8EE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35835CF9-176E-596C-A090-EB2666C70FC0}"/>
                  </a:ext>
                </a:extLst>
              </p:cNvPr>
              <p:cNvCxnSpPr>
                <a:cxnSpLocks/>
                <a:stCxn id="27" idx="1"/>
                <a:endCxn id="46" idx="1"/>
              </p:cNvCxnSpPr>
              <p:nvPr/>
            </p:nvCxnSpPr>
            <p:spPr>
              <a:xfrm>
                <a:off x="6136779" y="4128885"/>
                <a:ext cx="856652" cy="16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7404B00-CA08-0F6B-5173-F73734EC0C35}"/>
                  </a:ext>
                </a:extLst>
              </p:cNvPr>
              <p:cNvSpPr txBox="1"/>
              <p:nvPr/>
            </p:nvSpPr>
            <p:spPr>
              <a:xfrm>
                <a:off x="6993431" y="3982852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DD005AF2-9AB5-9A4D-BFD7-85C20C70BA00}"/>
                </a:ext>
              </a:extLst>
            </p:cNvPr>
            <p:cNvGrpSpPr/>
            <p:nvPr/>
          </p:nvGrpSpPr>
          <p:grpSpPr>
            <a:xfrm>
              <a:off x="4297400" y="5337497"/>
              <a:ext cx="7368152" cy="539750"/>
              <a:chOff x="4297400" y="5337497"/>
              <a:chExt cx="7368152" cy="539750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EF7E951A-8DD3-282C-A304-6D9BFE208130}"/>
                  </a:ext>
                </a:extLst>
              </p:cNvPr>
              <p:cNvGrpSpPr/>
              <p:nvPr/>
            </p:nvGrpSpPr>
            <p:grpSpPr>
              <a:xfrm>
                <a:off x="4297400" y="5337497"/>
                <a:ext cx="1423583" cy="539750"/>
                <a:chOff x="5127354" y="1542231"/>
                <a:chExt cx="596886" cy="539750"/>
              </a:xfrm>
            </p:grpSpPr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4394CA0B-9166-AFBE-6082-7C00A93C42CB}"/>
                    </a:ext>
                  </a:extLst>
                </p:cNvPr>
                <p:cNvSpPr txBox="1"/>
                <p:nvPr/>
              </p:nvSpPr>
              <p:spPr>
                <a:xfrm>
                  <a:off x="5141712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16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7D353E40-D851-552E-AA77-D6D39FD2C575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33" name="Parentesi quadra aperta 32">
                    <a:extLst>
                      <a:ext uri="{FF2B5EF4-FFF2-40B4-BE49-F238E27FC236}">
                        <a16:creationId xmlns:a16="http://schemas.microsoft.com/office/drawing/2014/main" id="{3138B4C5-F346-EA28-470C-0FB963823D6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1" name="Parentesi quadra aperta 40">
                    <a:extLst>
                      <a:ext uri="{FF2B5EF4-FFF2-40B4-BE49-F238E27FC236}">
                        <a16:creationId xmlns:a16="http://schemas.microsoft.com/office/drawing/2014/main" id="{1C28E104-5002-4310-E74D-DBBA30F6957D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FB43767-A338-2D60-3221-A469C048F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ttore diritto 43">
                    <a:extLst>
                      <a:ext uri="{FF2B5EF4-FFF2-40B4-BE49-F238E27FC236}">
                        <a16:creationId xmlns:a16="http://schemas.microsoft.com/office/drawing/2014/main" id="{54C384D1-B8FD-6D8B-13DB-685C9B766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F227D7B-202E-7185-357F-406F1240013A}"/>
                  </a:ext>
                </a:extLst>
              </p:cNvPr>
              <p:cNvSpPr txBox="1"/>
              <p:nvPr/>
            </p:nvSpPr>
            <p:spPr>
              <a:xfrm>
                <a:off x="6993431" y="5361151"/>
                <a:ext cx="46721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CF90FD09-4111-1797-0495-DAD54CB188CE}"/>
                  </a:ext>
                </a:extLst>
              </p:cNvPr>
              <p:cNvCxnSpPr>
                <a:cxnSpLocks/>
                <a:stCxn id="41" idx="1"/>
                <a:endCxn id="47" idx="1"/>
              </p:cNvCxnSpPr>
              <p:nvPr/>
            </p:nvCxnSpPr>
            <p:spPr>
              <a:xfrm>
                <a:off x="5720983" y="5607211"/>
                <a:ext cx="1272448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422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50730-597C-A492-AC8D-35412318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478A1E-3D70-647A-EE80-3DBCF85C57CA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RESULTS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631016-196B-ED0D-26C6-DB674343162B}"/>
              </a:ext>
            </a:extLst>
          </p:cNvPr>
          <p:cNvSpPr txBox="1"/>
          <p:nvPr/>
        </p:nvSpPr>
        <p:spPr>
          <a:xfrm>
            <a:off x="999818" y="3674168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ANALYSIS</a:t>
            </a:r>
            <a:endParaRPr lang="en-US" sz="4800" spc="300" noProof="0" dirty="0">
              <a:solidFill>
                <a:srgbClr val="E0A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4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F52C9017-CF25-3F32-EA57-D0832F98016C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D86A72C-CDCE-C23D-AF62-97F6439E62A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57F7E64-1599-8E9C-3CD7-6995E979219F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124051-4117-0A06-096D-CF6973EFDFE2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F3629-CD83-6B8B-301E-413306A0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B4439A68-3D5D-231B-E593-87C3B7FD87AB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254551-9EEB-53D9-3B1B-09C80AC4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EEAA9FA-44D6-DA2C-D404-B15E3DCA1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E2B8336-0763-B1AE-7E10-1B671468925C}"/>
              </a:ext>
            </a:extLst>
          </p:cNvPr>
          <p:cNvGrpSpPr/>
          <p:nvPr/>
        </p:nvGrpSpPr>
        <p:grpSpPr>
          <a:xfrm>
            <a:off x="1227726" y="5429281"/>
            <a:ext cx="2212429" cy="619833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0378C6F6-2BFD-7E1A-F285-B9BB6A7A0B69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11F9FAE2-27C5-F756-0408-63D10C6E40C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E9F227E-BD89-00E6-464B-EBF05DCA8D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3A5F4271-74B5-5471-AC0A-4B1CE78190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AA5F4EF-A8D1-1619-30CA-CA8809761F2C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0CCC4D28-C280-DBFF-E0E3-D34CB2D8E608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3664E5E-0B65-692A-2835-4E453D7D5B45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EF153CA-6221-20D4-FECC-EFFEC4A7D344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23738197-DAF5-AA5E-D844-D5D0F980BBC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5400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8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77" y="-6000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9967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8B713B62-8BAB-A1FD-1930-BF732F9412F5}"/>
              </a:ext>
            </a:extLst>
          </p:cNvPr>
          <p:cNvGrpSpPr/>
          <p:nvPr/>
        </p:nvGrpSpPr>
        <p:grpSpPr>
          <a:xfrm>
            <a:off x="1227727" y="5429281"/>
            <a:ext cx="2015536" cy="619833"/>
            <a:chOff x="2845150" y="4438606"/>
            <a:chExt cx="6027566" cy="1468418"/>
          </a:xfrm>
        </p:grpSpPr>
        <p:sp>
          <p:nvSpPr>
            <p:cNvPr id="5" name="Parentesi quadra aperta 4">
              <a:extLst>
                <a:ext uri="{FF2B5EF4-FFF2-40B4-BE49-F238E27FC236}">
                  <a16:creationId xmlns:a16="http://schemas.microsoft.com/office/drawing/2014/main" id="{75057F0A-6C87-4434-414C-D13D65E47D4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Parentesi quadra aperta 5">
              <a:extLst>
                <a:ext uri="{FF2B5EF4-FFF2-40B4-BE49-F238E27FC236}">
                  <a16:creationId xmlns:a16="http://schemas.microsoft.com/office/drawing/2014/main" id="{CB8BD7ED-E675-A23C-FCB1-994399581D5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BEA6482-EEB4-C46E-92F6-CB64D58F40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D6F66C9-DA23-4C16-7D9D-8D12583F2F9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481E856-3A83-0F66-6FCC-AB1948C59F35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E30D929-FE3A-FF0E-4001-F749913A1E7A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04491F-7E6C-6EB8-8885-8C5B56E863DD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1C9EF9C-23BE-CA85-7516-AAD633E3D4CF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98FF2B2F-4B08-6274-EA46-8A3C7374DA41}"/>
              </a:ext>
            </a:extLst>
          </p:cNvPr>
          <p:cNvCxnSpPr>
            <a:cxnSpLocks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5400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C673E-85C3-4AA1-39BA-8C08DF7E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487FB45-B399-5EE4-AE98-1A65150DAFB2}"/>
              </a:ext>
            </a:extLst>
          </p:cNvPr>
          <p:cNvGrpSpPr/>
          <p:nvPr/>
        </p:nvGrpSpPr>
        <p:grpSpPr>
          <a:xfrm>
            <a:off x="771525" y="573181"/>
            <a:ext cx="7381873" cy="1069241"/>
            <a:chOff x="762000" y="563656"/>
            <a:chExt cx="7381873" cy="1069241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E9C5FA0-CBBF-0823-2181-C1BED7C53B2C}"/>
                </a:ext>
              </a:extLst>
            </p:cNvPr>
            <p:cNvSpPr txBox="1"/>
            <p:nvPr/>
          </p:nvSpPr>
          <p:spPr>
            <a:xfrm>
              <a:off x="762000" y="563656"/>
              <a:ext cx="533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spc="300" dirty="0">
                  <a:solidFill>
                    <a:srgbClr val="E0AFA0"/>
                  </a:solidFill>
                </a:rPr>
                <a:t>WHAT’S THE EFFECT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300CE3F-BAF7-C7CA-5759-1EB86EA219A2}"/>
                </a:ext>
              </a:extLst>
            </p:cNvPr>
            <p:cNvSpPr txBox="1"/>
            <p:nvPr/>
          </p:nvSpPr>
          <p:spPr>
            <a:xfrm>
              <a:off x="762000" y="986566"/>
              <a:ext cx="7381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pc="300" dirty="0">
                  <a:solidFill>
                    <a:srgbClr val="F4F3EE"/>
                  </a:solidFill>
                </a:rPr>
                <a:t>OF VARYING THE NUMBER OF ENTANGLED PAIRS PER PROTOCOL EXECUTION ON THE EVALUATED METRICS?</a:t>
              </a:r>
            </a:p>
          </p:txBody>
        </p: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661D431-160F-8D87-4402-664AF2B0A8CF}"/>
              </a:ext>
            </a:extLst>
          </p:cNvPr>
          <p:cNvCxnSpPr>
            <a:cxnSpLocks/>
          </p:cNvCxnSpPr>
          <p:nvPr/>
        </p:nvCxnSpPr>
        <p:spPr>
          <a:xfrm flipV="1">
            <a:off x="615951" y="624728"/>
            <a:ext cx="0" cy="966147"/>
          </a:xfrm>
          <a:prstGeom prst="line">
            <a:avLst/>
          </a:prstGeom>
          <a:ln w="28575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7573AB-B215-FBA9-868E-558C6DF7CA3F}"/>
              </a:ext>
            </a:extLst>
          </p:cNvPr>
          <p:cNvSpPr txBox="1"/>
          <p:nvPr/>
        </p:nvSpPr>
        <p:spPr>
          <a:xfrm>
            <a:off x="2450852" y="5203318"/>
            <a:ext cx="7290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SAME REASONING APPLIES TO THE EVALUATED METRICS.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85D71B-F3B8-6862-E0F3-E2548339C892}"/>
              </a:ext>
            </a:extLst>
          </p:cNvPr>
          <p:cNvSpPr txBox="1"/>
          <p:nvPr/>
        </p:nvSpPr>
        <p:spPr>
          <a:xfrm>
            <a:off x="2450852" y="2390902"/>
            <a:ext cx="7290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PRIMARY EFFECT IS INCREASED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b="1" spc="300" dirty="0">
                <a:solidFill>
                  <a:srgbClr val="E0AFA0"/>
                </a:solidFill>
              </a:rPr>
              <a:t>INSTABILITY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spc="300" dirty="0">
                <a:solidFill>
                  <a:srgbClr val="F4F3EE"/>
                </a:solidFill>
              </a:rPr>
              <a:t>IN THE MEASURED QUANTITIES, REFLECTED IN THE </a:t>
            </a:r>
            <a:r>
              <a:rPr lang="en-US" sz="1300" b="1" spc="300" dirty="0">
                <a:solidFill>
                  <a:srgbClr val="E0AFA0"/>
                </a:solidFill>
              </a:rPr>
              <a:t>CONFIDENCE INTERVALS</a:t>
            </a:r>
            <a:r>
              <a:rPr lang="en-US" sz="1300" spc="300" dirty="0">
                <a:solidFill>
                  <a:srgbClr val="F4F3EE"/>
                </a:solidFill>
              </a:rPr>
              <a:t>. THIS OCCURS BECAUSE USING FEWER EPR PAIRS PER PROTOCOL EXECUTION AMPLIFIES </a:t>
            </a:r>
            <a:r>
              <a:rPr lang="en-US" sz="1300" b="1" spc="300" dirty="0">
                <a:solidFill>
                  <a:srgbClr val="E0AFA0"/>
                </a:solidFill>
              </a:rPr>
              <a:t>STATISTICAL NOISE</a:t>
            </a:r>
            <a:r>
              <a:rPr lang="en-US" sz="1300" spc="300" dirty="0">
                <a:solidFill>
                  <a:srgbClr val="F4F3EE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7F50FE-92CB-3440-C29E-1D81EB2B016D}"/>
                  </a:ext>
                </a:extLst>
              </p:cNvPr>
              <p:cNvSpPr txBox="1"/>
              <p:nvPr/>
            </p:nvSpPr>
            <p:spPr>
              <a:xfrm>
                <a:off x="2450852" y="3613150"/>
                <a:ext cx="7290297" cy="126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THE NUMBER OF BITS IN THE RESULTING KEY TENDS TOWARD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AS ONLY TWO OUT OF NINE POSSIBLE CHOICES OF OBSERVABLES BY ALICE AND BOB CONTRIBUTE TO KEY GENERATION. WITH MORE EPR PAIRS, THE KEY LENGTH RATIO APPROACHES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1300" i="1" spc="30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WHEREAS WITH FEWER PAIRS, NOISE BECOMES MORE PRONOUNCED.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27F50FE-92CB-3440-C29E-1D81EB2B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852" y="3613150"/>
                <a:ext cx="7290297" cy="1260473"/>
              </a:xfrm>
              <a:prstGeom prst="rect">
                <a:avLst/>
              </a:prstGeom>
              <a:blipFill>
                <a:blip r:embed="rId2"/>
                <a:stretch>
                  <a:fillRect l="-84" r="-167" b="-38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18B19C64-12B7-00DA-0E61-A1561FB471D2}"/>
              </a:ext>
            </a:extLst>
          </p:cNvPr>
          <p:cNvSpPr/>
          <p:nvPr/>
        </p:nvSpPr>
        <p:spPr>
          <a:xfrm flipH="1">
            <a:off x="1952485" y="3529996"/>
            <a:ext cx="585620" cy="1426780"/>
          </a:xfrm>
          <a:prstGeom prst="rightBrace">
            <a:avLst>
              <a:gd name="adj1" fmla="val 0"/>
              <a:gd name="adj2" fmla="val 50000"/>
            </a:avLst>
          </a:prstGeom>
          <a:ln w="28575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3C228F-6D7D-1411-1A4F-9C7E147F7D1C}"/>
              </a:ext>
            </a:extLst>
          </p:cNvPr>
          <p:cNvSpPr txBox="1"/>
          <p:nvPr/>
        </p:nvSpPr>
        <p:spPr>
          <a:xfrm>
            <a:off x="667677" y="4012553"/>
            <a:ext cx="128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pc="300" dirty="0">
                <a:solidFill>
                  <a:srgbClr val="E0AFA0"/>
                </a:solidFill>
              </a:rPr>
              <a:t>CONCRETE EXAMPLE</a:t>
            </a:r>
          </a:p>
        </p:txBody>
      </p:sp>
    </p:spTree>
    <p:extLst>
      <p:ext uri="{BB962C8B-B14F-4D97-AF65-F5344CB8AC3E}">
        <p14:creationId xmlns:p14="http://schemas.microsoft.com/office/powerpoint/2010/main" val="326668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025EF-C64D-7AA8-9C23-D12D185A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48253-F4A1-4700-3AC6-10046F04F8CE}"/>
              </a:ext>
            </a:extLst>
          </p:cNvPr>
          <p:cNvSpPr txBox="1"/>
          <p:nvPr/>
        </p:nvSpPr>
        <p:spPr>
          <a:xfrm>
            <a:off x="2581835" y="384801"/>
            <a:ext cx="702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F4F3EE"/>
                </a:solidFill>
              </a:rPr>
              <a:t>WHAT WILL BE THE </a:t>
            </a:r>
            <a:r>
              <a:rPr lang="en-US" b="1" spc="300" dirty="0">
                <a:solidFill>
                  <a:srgbClr val="F4F3EE"/>
                </a:solidFill>
              </a:rPr>
              <a:t>RESULTS</a:t>
            </a:r>
            <a:r>
              <a:rPr lang="en-US" spc="300" dirty="0">
                <a:solidFill>
                  <a:srgbClr val="F4F3EE"/>
                </a:solidFill>
              </a:rPr>
              <a:t> IN THE SCENARIO WHERE THERE IS </a:t>
            </a:r>
            <a:r>
              <a:rPr lang="en-US" b="1" spc="300" dirty="0">
                <a:solidFill>
                  <a:srgbClr val="E0AFA0"/>
                </a:solidFill>
              </a:rPr>
              <a:t>EVE</a:t>
            </a:r>
            <a:r>
              <a:rPr lang="en-US" spc="300" dirty="0">
                <a:solidFill>
                  <a:srgbClr val="F4F3EE"/>
                </a:solidFill>
              </a:rPr>
              <a:t>, THE EAVESDROPPER?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43CFD7-8E26-21CA-D3C3-3444F15A3510}"/>
                  </a:ext>
                </a:extLst>
              </p:cNvPr>
              <p:cNvSpPr txBox="1"/>
              <p:nvPr/>
            </p:nvSpPr>
            <p:spPr>
              <a:xfrm>
                <a:off x="1152244" y="1589021"/>
                <a:ext cx="9887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IN THIS SCENARIO, EVE SENDS ALICE AND BOB ONLY QUBIT PAIRS IN THE STATES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sz="1200" spc="300" noProof="0" dirty="0">
                    <a:solidFill>
                      <a:srgbClr val="F4F3EE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2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2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43CFD7-8E26-21CA-D3C3-3444F15A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4" y="1589021"/>
                <a:ext cx="9887511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C2BAB6-6CB3-ACDF-1F6D-874F9567ACB2}"/>
                  </a:ext>
                </a:extLst>
              </p:cNvPr>
              <p:cNvSpPr txBox="1"/>
              <p:nvPr/>
            </p:nvSpPr>
            <p:spPr>
              <a:xfrm>
                <a:off x="1152243" y="2146910"/>
                <a:ext cx="9887511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SINCE THESE STATES ARE NOT ENTANGLED, THE </a:t>
                </a:r>
                <a:r>
                  <a:rPr lang="en-US" sz="1200" b="1" spc="300" dirty="0">
                    <a:solidFill>
                      <a:srgbClr val="F4F3EE"/>
                    </a:solidFill>
                  </a:rPr>
                  <a:t>CHSH CORRELATION </a:t>
                </a:r>
                <a:r>
                  <a:rPr lang="en-US" sz="1200" spc="300" dirty="0">
                    <a:solidFill>
                      <a:srgbClr val="F4F3EE"/>
                    </a:solidFill>
                  </a:rPr>
                  <a:t>SHOULD REFLECT THIS. INSTEAD OF REACHING THE THEORETICAL MAXIMUM OF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, THE VALUE WILL BE SIGNIFICANTLY LOWER. THIS ALLOWS ALICE AND BOB TO DETECT THE ANOMALY AND ABORT THE PROTOCOL.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C2BAB6-6CB3-ACDF-1F6D-874F9567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2146910"/>
                <a:ext cx="9887511" cy="664349"/>
              </a:xfrm>
              <a:prstGeom prst="rect">
                <a:avLst/>
              </a:prstGeom>
              <a:blipFill>
                <a:blip r:embed="rId3"/>
                <a:stretch>
                  <a:fillRect r="-62" b="-6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AF19A25-D46D-F1E6-28F0-2B273AC1C133}"/>
                  </a:ext>
                </a:extLst>
              </p:cNvPr>
              <p:cNvSpPr txBox="1"/>
              <p:nvPr/>
            </p:nvSpPr>
            <p:spPr>
              <a:xfrm>
                <a:off x="1152243" y="3018272"/>
                <a:ext cx="9887511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REGARDING THE MISMATCH RATIO, WHEN BOTH ALICE AND BOB MEASURE USING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OBSERVABLE, THEY WILL OBTAIN ANTI-CORRELATED RESULTS (0 OR 1), PRODUCING A CORRECT MATCHING BIT FOR KEY GENERATION. HOWEVER, WHEN THEY BOTH MEASURE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12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2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sz="1200" i="1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, THE OUTCOME IS LESS STRAIGHTFORWARD, REQUIRING FURTHER CALCULATIONS.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AF19A25-D46D-F1E6-28F0-2B273AC1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3018272"/>
                <a:ext cx="9887511" cy="918841"/>
              </a:xfrm>
              <a:prstGeom prst="rect">
                <a:avLst/>
              </a:prstGeom>
              <a:blipFill>
                <a:blip r:embed="rId4"/>
                <a:stretch>
                  <a:fillRect r="-62" b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C257E6-24BA-C02D-0CAD-2307667170BD}"/>
                  </a:ext>
                </a:extLst>
              </p:cNvPr>
              <p:cNvSpPr txBox="1"/>
              <p:nvPr/>
            </p:nvSpPr>
            <p:spPr>
              <a:xfrm>
                <a:off x="1152243" y="4133218"/>
                <a:ext cx="9887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TO MEASURE IN THIS OBSERVABLE, WE NEED A UNITARY TRANSFORMATION THAT MAPS ITS EIGENVECTORS TO THE STANDARD BASIS, FOLLOWED BY A MEASUREMENT IN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BASIS. THE REQUIRED UNITARY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IS GIVEN BELOW AND MUST BE APPLIED TO BOTH QUBITS BEFORE MEASUREMENT.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C257E6-24BA-C02D-0CAD-23076671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4133218"/>
                <a:ext cx="9887511" cy="830997"/>
              </a:xfrm>
              <a:prstGeom prst="rect">
                <a:avLst/>
              </a:prstGeom>
              <a:blipFill>
                <a:blip r:embed="rId5"/>
                <a:stretch>
                  <a:fillRect r="-62"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380CA3C-2788-46A1-ED78-881324E577A8}"/>
                  </a:ext>
                </a:extLst>
              </p:cNvPr>
              <p:cNvSpPr txBox="1"/>
              <p:nvPr/>
            </p:nvSpPr>
            <p:spPr>
              <a:xfrm>
                <a:off x="3366244" y="5160320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380CA3C-2788-46A1-ED78-881324E5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44" y="5160320"/>
                <a:ext cx="5307107" cy="502958"/>
              </a:xfrm>
              <a:prstGeom prst="rect">
                <a:avLst/>
              </a:prstGeom>
              <a:blipFill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9E27108-317B-B2F3-22A2-D512E3FB558F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28755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E51ED-C663-11BD-988A-CED073CB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C46141C6-6F8C-0815-6581-D76DF2B638AC}"/>
              </a:ext>
            </a:extLst>
          </p:cNvPr>
          <p:cNvGrpSpPr/>
          <p:nvPr/>
        </p:nvGrpSpPr>
        <p:grpSpPr>
          <a:xfrm>
            <a:off x="1320989" y="1514052"/>
            <a:ext cx="3027627" cy="3829896"/>
            <a:chOff x="1587020" y="1061043"/>
            <a:chExt cx="3027627" cy="3829896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27C93F9-F146-EDED-F1C8-E43D40BB8B38}"/>
                </a:ext>
              </a:extLst>
            </p:cNvPr>
            <p:cNvSpPr txBox="1"/>
            <p:nvPr/>
          </p:nvSpPr>
          <p:spPr>
            <a:xfrm>
              <a:off x="1587020" y="3936832"/>
              <a:ext cx="30276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noProof="0" dirty="0">
                  <a:solidFill>
                    <a:srgbClr val="F4F3EE"/>
                  </a:solidFill>
                </a:rPr>
                <a:t>SCENARIOS</a:t>
              </a:r>
              <a:endParaRPr lang="en-US" sz="2800" spc="600" noProof="0" dirty="0">
                <a:solidFill>
                  <a:srgbClr val="F4F3EE"/>
                </a:solidFill>
              </a:endParaRPr>
            </a:p>
            <a:p>
              <a:pPr algn="ctr"/>
              <a:r>
                <a:rPr lang="en-US" sz="2800" spc="600" noProof="0" dirty="0">
                  <a:solidFill>
                    <a:srgbClr val="F4F3EE"/>
                  </a:solidFill>
                </a:rPr>
                <a:t>TO ANALYZE</a:t>
              </a:r>
            </a:p>
          </p:txBody>
        </p:sp>
        <p:pic>
          <p:nvPicPr>
            <p:cNvPr id="25" name="Immagine 24" descr="Immagine che contiene clipart, Elementi grafici, design, illustrazione&#10;&#10;Descrizione generata automaticamente">
              <a:extLst>
                <a:ext uri="{FF2B5EF4-FFF2-40B4-BE49-F238E27FC236}">
                  <a16:creationId xmlns:a16="http://schemas.microsoft.com/office/drawing/2014/main" id="{8E1D53AB-AD09-71E0-0586-BC3A5509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358" y="1061043"/>
              <a:ext cx="2774950" cy="2774950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FFFFBB6-ED20-358D-1E94-5F54A19EE3A0}"/>
              </a:ext>
            </a:extLst>
          </p:cNvPr>
          <p:cNvGrpSpPr/>
          <p:nvPr/>
        </p:nvGrpSpPr>
        <p:grpSpPr>
          <a:xfrm>
            <a:off x="7525885" y="1277798"/>
            <a:ext cx="3027627" cy="4302404"/>
            <a:chOff x="7416993" y="1204139"/>
            <a:chExt cx="3027627" cy="430240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52EC5E3-53A1-7CF4-05A4-14E8A2D2028C}"/>
                </a:ext>
              </a:extLst>
            </p:cNvPr>
            <p:cNvSpPr txBox="1"/>
            <p:nvPr/>
          </p:nvSpPr>
          <p:spPr>
            <a:xfrm>
              <a:off x="7416993" y="1204139"/>
              <a:ext cx="2456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IDEAL </a:t>
              </a:r>
            </a:p>
            <a:p>
              <a:r>
                <a:rPr lang="en-US" sz="2000" spc="300" noProof="0" dirty="0">
                  <a:solidFill>
                    <a:srgbClr val="F4F3EE"/>
                  </a:solidFill>
                </a:rPr>
                <a:t>    CONDITIONS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2AB8084-BD40-1F39-9B7D-771E45CFE30A}"/>
                </a:ext>
              </a:extLst>
            </p:cNvPr>
            <p:cNvSpPr txBox="1"/>
            <p:nvPr/>
          </p:nvSpPr>
          <p:spPr>
            <a:xfrm>
              <a:off x="7416993" y="5106433"/>
              <a:ext cx="302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454552A-9B2F-21A3-FB00-867F14A11EF6}"/>
                </a:ext>
              </a:extLst>
            </p:cNvPr>
            <p:cNvSpPr txBox="1"/>
            <p:nvPr/>
          </p:nvSpPr>
          <p:spPr>
            <a:xfrm>
              <a:off x="7416993" y="3155287"/>
              <a:ext cx="20318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dirty="0">
                  <a:solidFill>
                    <a:srgbClr val="E0AFA0"/>
                  </a:solidFill>
                </a:rPr>
                <a:t>2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CHANNEL </a:t>
              </a:r>
            </a:p>
            <a:p>
              <a:r>
                <a:rPr lang="en-US" sz="2000" noProof="0" dirty="0">
                  <a:solidFill>
                    <a:srgbClr val="F4F3EE"/>
                  </a:solidFill>
                </a:rPr>
                <a:t>      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ERRORS</a:t>
              </a: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CF825F2F-D0EA-7562-922A-804DC8263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4484803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9F6D23F-5421-51AA-DC96-9E0B47F1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2533656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28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64FF-7333-DD61-5041-5C742090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/>
              <p:nvPr/>
            </p:nvSpPr>
            <p:spPr>
              <a:xfrm>
                <a:off x="1152244" y="1427096"/>
                <a:ext cx="9887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CONSIDER THE CASE WHERE EVE SENDS </a:t>
                </a:r>
                <a14:m>
                  <m:oMath xmlns:m="http://schemas.openxmlformats.org/officeDocument/2006/math">
                    <m:r>
                      <a:rPr lang="it-IT" sz="12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|10⟩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TO ALICE AND BOB (THE ANALYSIS FOR THE OTHER STATE IS ANALOGOUS). THE STATE OF THE QUBITS AFTER APPLYING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TO BOTH CAN BE COMPUTED.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4" y="1427096"/>
                <a:ext cx="9887511" cy="646331"/>
              </a:xfrm>
              <a:prstGeom prst="rect">
                <a:avLst/>
              </a:prstGeom>
              <a:blipFill>
                <a:blip r:embed="rId2"/>
                <a:stretch>
                  <a:fillRect r="-62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/>
              <p:nvPr/>
            </p:nvSpPr>
            <p:spPr>
              <a:xfrm>
                <a:off x="3442447" y="600805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47" y="600805"/>
                <a:ext cx="5307107" cy="502958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17DEBE4-243F-2B71-C8A8-A196B858EEBB}"/>
                  </a:ext>
                </a:extLst>
              </p:cNvPr>
              <p:cNvSpPr txBox="1"/>
              <p:nvPr/>
            </p:nvSpPr>
            <p:spPr>
              <a:xfrm>
                <a:off x="203724" y="2227483"/>
                <a:ext cx="11784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0.383</m:t>
                          </m:r>
                        </m:e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+0.924|1⟩) ⨂ (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0.924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−0.383|1⟩)=</m:t>
                      </m:r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17DEBE4-243F-2B71-C8A8-A196B858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4" y="2227483"/>
                <a:ext cx="1178455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EAC291-2EB4-9A3F-E757-765E4284BA4B}"/>
                  </a:ext>
                </a:extLst>
              </p:cNvPr>
              <p:cNvSpPr txBox="1"/>
              <p:nvPr/>
            </p:nvSpPr>
            <p:spPr>
              <a:xfrm>
                <a:off x="-434451" y="2624238"/>
                <a:ext cx="11784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0.354|00⟩−0.147|01⟩+0.854|10⟩−0.354|11⟩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EAC291-2EB4-9A3F-E757-765E4284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4451" y="2624238"/>
                <a:ext cx="11784550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/>
              <p:nvPr/>
            </p:nvSpPr>
            <p:spPr>
              <a:xfrm>
                <a:off x="1152243" y="3229114"/>
                <a:ext cx="9887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ALL FOUR MEASUREMENT OUTCOMES IN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BASIS ARE POSSIBLE. WHEN THE OUTCOMES ARE 00 OR 11, THE RESULTS ARE CORRELATED, CAUSING BOB, UPON FLIPPING HIS VALUE, TO INTRODUCE A MISMATCH BETWEEN HIS KEY AND ALICE’S. THE PROBABILITY OF OBTAINING CORRELATED RESULTS IS GIVEN BY: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3229114"/>
                <a:ext cx="9887511" cy="830997"/>
              </a:xfrm>
              <a:prstGeom prst="rect">
                <a:avLst/>
              </a:prstGeom>
              <a:blipFill>
                <a:blip r:embed="rId6"/>
                <a:stretch>
                  <a:fillRect t="-735" r="-62"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/>
              <p:nvPr/>
            </p:nvSpPr>
            <p:spPr>
              <a:xfrm>
                <a:off x="2271931" y="4166355"/>
                <a:ext cx="764813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=0.251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31" y="4166355"/>
                <a:ext cx="7648133" cy="344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/>
              <p:nvPr/>
            </p:nvSpPr>
            <p:spPr>
              <a:xfrm>
                <a:off x="1152243" y="4616732"/>
                <a:ext cx="9887511" cy="90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SINCE THIS SCENARIO REPRESENTS ONLY ONE OF THE TWO CASES CONTRIBUTING TO KEY GENERATION (THE OTHER BEING WHEN BOTH ALICE AND BOB CHOOSE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AS THE OBSERVABLE, WHICH DOES NOT INTRODUCE MISMATCHED BITS),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GIVES THE TOTAL PROBABILITY OF KEY ERRORS.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4616732"/>
                <a:ext cx="9887511" cy="907621"/>
              </a:xfrm>
              <a:prstGeom prst="rect">
                <a:avLst/>
              </a:prstGeom>
              <a:blipFill>
                <a:blip r:embed="rId8"/>
                <a:stretch>
                  <a:fillRect r="-62" b="-40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3E53292-2D82-AB99-5D7B-41ACF7F22C53}"/>
                  </a:ext>
                </a:extLst>
              </p:cNvPr>
              <p:cNvSpPr txBox="1"/>
              <p:nvPr/>
            </p:nvSpPr>
            <p:spPr>
              <a:xfrm>
                <a:off x="2142682" y="5524353"/>
                <a:ext cx="7648133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0.251⋅</m:t>
                    </m:r>
                    <m:f>
                      <m:f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=0.125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3E53292-2D82-AB99-5D7B-41ACF7F2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82" y="5524353"/>
                <a:ext cx="7648133" cy="439992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297BF3-1269-5A62-F41E-4BD6F4AAFAED}"/>
              </a:ext>
            </a:extLst>
          </p:cNvPr>
          <p:cNvSpPr txBox="1"/>
          <p:nvPr/>
        </p:nvSpPr>
        <p:spPr>
          <a:xfrm>
            <a:off x="1152243" y="5950379"/>
            <a:ext cx="988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pc="300" dirty="0">
                <a:solidFill>
                  <a:srgbClr val="F4F3EE"/>
                </a:solidFill>
              </a:rPr>
              <a:t>IN THE MISMATCH RATIO PLOT, THE CONFIDENCE INTERVAL SHOULD ENCOMPASS THIS VALUE.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7D83AD-4BE3-C0B4-3209-1ABC516EF852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3852613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A9891-294C-9E3E-247E-1878BE53F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092DD279-A19A-3324-6847-00D9762D55D5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3383BBA-4668-0FD9-820D-556F7576501F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196EB0-2BF3-969A-A3A7-024BC39399E6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203C850-B162-9EF1-1964-1BF15BB372E6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10CA57-CA80-1013-3E28-94F8151D3FFD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95769BBD-7778-55FC-B547-07F2A23CBE40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D4A7D94-770B-273C-3C22-C0F693D8C318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8F6A601-BE06-C2C0-671E-961F707EB82A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C1934C3-551D-4864-9DBE-081025B68D00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DAFBA3E-0659-57DD-9E95-17C362317FE0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4DFAAC9-5C8B-65A2-1754-D527223095EE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B3E4D7A-D867-1566-91AA-0B1CA623C020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2E3077F-C02E-3B27-F6B3-02B21CA17C3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EF99FD-F847-C644-BC13-0F1AF8763217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60E251A-F9C5-EE24-0981-D80E19DF3B9A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43A9A8F-BB42-DCD8-5C99-0D457CB4988B}"/>
              </a:ext>
            </a:extLst>
          </p:cNvPr>
          <p:cNvGrpSpPr/>
          <p:nvPr/>
        </p:nvGrpSpPr>
        <p:grpSpPr>
          <a:xfrm>
            <a:off x="6477411" y="1680805"/>
            <a:ext cx="5315493" cy="3926700"/>
            <a:chOff x="6477411" y="1627038"/>
            <a:chExt cx="5315493" cy="392670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B184AA93-823B-8D42-6198-AE5F2208C36A}"/>
                </a:ext>
              </a:extLst>
            </p:cNvPr>
            <p:cNvGrpSpPr/>
            <p:nvPr/>
          </p:nvGrpSpPr>
          <p:grpSpPr>
            <a:xfrm>
              <a:off x="6477411" y="1627038"/>
              <a:ext cx="5315493" cy="1781458"/>
              <a:chOff x="6477411" y="1627038"/>
              <a:chExt cx="5315493" cy="1781458"/>
            </a:xfrm>
          </p:grpSpPr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E5BBA966-967F-57FC-927C-BA7DA5CF0B1E}"/>
                  </a:ext>
                </a:extLst>
              </p:cNvPr>
              <p:cNvGrpSpPr/>
              <p:nvPr/>
            </p:nvGrpSpPr>
            <p:grpSpPr>
              <a:xfrm>
                <a:off x="6477411" y="1925073"/>
                <a:ext cx="5315493" cy="1483423"/>
                <a:chOff x="6707318" y="1941704"/>
                <a:chExt cx="5315493" cy="1483423"/>
              </a:xfrm>
            </p:grpSpPr>
            <p:grpSp>
              <p:nvGrpSpPr>
                <p:cNvPr id="8" name="Gruppo 7">
                  <a:extLst>
                    <a:ext uri="{FF2B5EF4-FFF2-40B4-BE49-F238E27FC236}">
                      <a16:creationId xmlns:a16="http://schemas.microsoft.com/office/drawing/2014/main" id="{5430D9BD-C78D-222E-9D0A-7A061EA89893}"/>
                    </a:ext>
                  </a:extLst>
                </p:cNvPr>
                <p:cNvGrpSpPr/>
                <p:nvPr/>
              </p:nvGrpSpPr>
              <p:grpSpPr>
                <a:xfrm>
                  <a:off x="8753178" y="1941704"/>
                  <a:ext cx="1223772" cy="1107127"/>
                  <a:chOff x="4296540" y="4412389"/>
                  <a:chExt cx="2395613" cy="2167272"/>
                </a:xfrm>
              </p:grpSpPr>
              <p:pic>
                <p:nvPicPr>
                  <p:cNvPr id="9" name="Picture 16" descr="Coolors - Apps on Google Play">
                    <a:extLst>
                      <a:ext uri="{FF2B5EF4-FFF2-40B4-BE49-F238E27FC236}">
                        <a16:creationId xmlns:a16="http://schemas.microsoft.com/office/drawing/2014/main" id="{D5B8581F-7461-D6FA-BBD1-11637ACA5E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461" t="2922" r="26461" b="2922"/>
                  <a:stretch/>
                </p:blipFill>
                <p:spPr bwMode="auto">
                  <a:xfrm>
                    <a:off x="4513807" y="4540212"/>
                    <a:ext cx="1932714" cy="1932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Ovale 15">
                    <a:extLst>
                      <a:ext uri="{FF2B5EF4-FFF2-40B4-BE49-F238E27FC236}">
                        <a16:creationId xmlns:a16="http://schemas.microsoft.com/office/drawing/2014/main" id="{2F8A91E2-FA8A-83F8-A36E-CF01852ADEDF}"/>
                      </a:ext>
                    </a:extLst>
                  </p:cNvPr>
                  <p:cNvSpPr/>
                  <p:nvPr/>
                </p:nvSpPr>
                <p:spPr>
                  <a:xfrm>
                    <a:off x="4296540" y="4412389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" name="Ovale 16">
                    <a:extLst>
                      <a:ext uri="{FF2B5EF4-FFF2-40B4-BE49-F238E27FC236}">
                        <a16:creationId xmlns:a16="http://schemas.microsoft.com/office/drawing/2014/main" id="{450A6214-9C63-B90E-BB45-337AC2DA22B0}"/>
                      </a:ext>
                    </a:extLst>
                  </p:cNvPr>
                  <p:cNvSpPr/>
                  <p:nvPr/>
                </p:nvSpPr>
                <p:spPr>
                  <a:xfrm>
                    <a:off x="6387353" y="4441153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" name="Ovale 17">
                    <a:extLst>
                      <a:ext uri="{FF2B5EF4-FFF2-40B4-BE49-F238E27FC236}">
                        <a16:creationId xmlns:a16="http://schemas.microsoft.com/office/drawing/2014/main" id="{E457A02E-4EB7-2D90-0D86-16E7B206B9FD}"/>
                      </a:ext>
                    </a:extLst>
                  </p:cNvPr>
                  <p:cNvSpPr/>
                  <p:nvPr/>
                </p:nvSpPr>
                <p:spPr>
                  <a:xfrm>
                    <a:off x="6387353" y="6373858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Ovale 18">
                    <a:extLst>
                      <a:ext uri="{FF2B5EF4-FFF2-40B4-BE49-F238E27FC236}">
                        <a16:creationId xmlns:a16="http://schemas.microsoft.com/office/drawing/2014/main" id="{1DC478A6-D8DC-1712-5315-4419389FA38A}"/>
                      </a:ext>
                    </a:extLst>
                  </p:cNvPr>
                  <p:cNvSpPr/>
                  <p:nvPr/>
                </p:nvSpPr>
                <p:spPr>
                  <a:xfrm>
                    <a:off x="4296540" y="6381541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" name="Rettangolo con angoli arrotondati 19">
                    <a:extLst>
                      <a:ext uri="{FF2B5EF4-FFF2-40B4-BE49-F238E27FC236}">
                        <a16:creationId xmlns:a16="http://schemas.microsoft.com/office/drawing/2014/main" id="{460C04DD-8064-8F7C-DA3E-84FA88C7B064}"/>
                      </a:ext>
                    </a:extLst>
                  </p:cNvPr>
                  <p:cNvSpPr/>
                  <p:nvPr/>
                </p:nvSpPr>
                <p:spPr>
                  <a:xfrm>
                    <a:off x="4513808" y="4540212"/>
                    <a:ext cx="1932712" cy="1932707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50B531A-D268-D758-7110-CD5AB3214535}"/>
                    </a:ext>
                  </a:extLst>
                </p:cNvPr>
                <p:cNvSpPr txBox="1"/>
                <p:nvPr/>
              </p:nvSpPr>
              <p:spPr>
                <a:xfrm>
                  <a:off x="6707318" y="3132739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coolors.co/palette/463f3a-8a817c-bcb8b1-f4f3ee-e0afa0</a:t>
                  </a:r>
                </a:p>
              </p:txBody>
            </p:sp>
          </p:grp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F1F688B-C8B4-23CB-B12B-A9E45D903869}"/>
                  </a:ext>
                </a:extLst>
              </p:cNvPr>
              <p:cNvSpPr txBox="1"/>
              <p:nvPr/>
            </p:nvSpPr>
            <p:spPr>
              <a:xfrm>
                <a:off x="7947626" y="1627038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PALETTE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2BA6D30-74A5-3677-B2DC-51ECD6835F0C}"/>
                </a:ext>
              </a:extLst>
            </p:cNvPr>
            <p:cNvGrpSpPr/>
            <p:nvPr/>
          </p:nvGrpSpPr>
          <p:grpSpPr>
            <a:xfrm>
              <a:off x="6477411" y="3779741"/>
              <a:ext cx="5315493" cy="1773997"/>
              <a:chOff x="6477411" y="3589241"/>
              <a:chExt cx="5315493" cy="1773997"/>
            </a:xfrm>
          </p:grpSpPr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890A394F-62BC-3F7C-2B04-D7FDB4FD52EA}"/>
                  </a:ext>
                </a:extLst>
              </p:cNvPr>
              <p:cNvGrpSpPr/>
              <p:nvPr/>
            </p:nvGrpSpPr>
            <p:grpSpPr>
              <a:xfrm>
                <a:off x="6477411" y="3890534"/>
                <a:ext cx="5315493" cy="1472704"/>
                <a:chOff x="6902823" y="3739525"/>
                <a:chExt cx="5315493" cy="1472704"/>
              </a:xfrm>
            </p:grpSpPr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C2378328-FD37-FC17-C2C1-5A030C53584A}"/>
                    </a:ext>
                  </a:extLst>
                </p:cNvPr>
                <p:cNvGrpSpPr/>
                <p:nvPr/>
              </p:nvGrpSpPr>
              <p:grpSpPr>
                <a:xfrm>
                  <a:off x="8964436" y="3739525"/>
                  <a:ext cx="1208176" cy="1108851"/>
                  <a:chOff x="7773935" y="4683453"/>
                  <a:chExt cx="1446874" cy="1327926"/>
                </a:xfrm>
              </p:grpSpPr>
              <p:pic>
                <p:nvPicPr>
                  <p:cNvPr id="23" name="Picture 12" descr="Flaticon - Creatorwala">
                    <a:extLst>
                      <a:ext uri="{FF2B5EF4-FFF2-40B4-BE49-F238E27FC236}">
                        <a16:creationId xmlns:a16="http://schemas.microsoft.com/office/drawing/2014/main" id="{D094764A-8986-E98E-64B4-FAC414D77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57" t="4958" r="4957" b="4958"/>
                  <a:stretch/>
                </p:blipFill>
                <p:spPr bwMode="auto">
                  <a:xfrm>
                    <a:off x="7893050" y="4746275"/>
                    <a:ext cx="1189594" cy="1189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" name="Ovale 25">
                    <a:extLst>
                      <a:ext uri="{FF2B5EF4-FFF2-40B4-BE49-F238E27FC236}">
                        <a16:creationId xmlns:a16="http://schemas.microsoft.com/office/drawing/2014/main" id="{49899BD1-7A9C-1E58-613B-5E80353AC4CD}"/>
                      </a:ext>
                    </a:extLst>
                  </p:cNvPr>
                  <p:cNvSpPr/>
                  <p:nvPr/>
                </p:nvSpPr>
                <p:spPr>
                  <a:xfrm>
                    <a:off x="7773935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Ovale 26">
                    <a:extLst>
                      <a:ext uri="{FF2B5EF4-FFF2-40B4-BE49-F238E27FC236}">
                        <a16:creationId xmlns:a16="http://schemas.microsoft.com/office/drawing/2014/main" id="{19B7FE8C-05B0-4EE2-BEAE-3EDF8EFD77B4}"/>
                      </a:ext>
                    </a:extLst>
                  </p:cNvPr>
                  <p:cNvSpPr/>
                  <p:nvPr/>
                </p:nvSpPr>
                <p:spPr>
                  <a:xfrm>
                    <a:off x="9035093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Ovale 27">
                    <a:extLst>
                      <a:ext uri="{FF2B5EF4-FFF2-40B4-BE49-F238E27FC236}">
                        <a16:creationId xmlns:a16="http://schemas.microsoft.com/office/drawing/2014/main" id="{F3258DC1-4796-C288-A4C4-AC346AA6485A}"/>
                      </a:ext>
                    </a:extLst>
                  </p:cNvPr>
                  <p:cNvSpPr/>
                  <p:nvPr/>
                </p:nvSpPr>
                <p:spPr>
                  <a:xfrm>
                    <a:off x="9035093" y="5877972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" name="Ovale 28">
                    <a:extLst>
                      <a:ext uri="{FF2B5EF4-FFF2-40B4-BE49-F238E27FC236}">
                        <a16:creationId xmlns:a16="http://schemas.microsoft.com/office/drawing/2014/main" id="{E54F13B6-9FEB-AE73-B2C9-62ACC6E6DD6C}"/>
                      </a:ext>
                    </a:extLst>
                  </p:cNvPr>
                  <p:cNvSpPr/>
                  <p:nvPr/>
                </p:nvSpPr>
                <p:spPr>
                  <a:xfrm>
                    <a:off x="7783103" y="589066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" name="Rettangolo con angoli arrotondati 29">
                    <a:extLst>
                      <a:ext uri="{FF2B5EF4-FFF2-40B4-BE49-F238E27FC236}">
                        <a16:creationId xmlns:a16="http://schemas.microsoft.com/office/drawing/2014/main" id="{5BDE5E46-BB5E-4669-FCDD-6C90B6E30AC4}"/>
                      </a:ext>
                    </a:extLst>
                  </p:cNvPr>
                  <p:cNvSpPr/>
                  <p:nvPr/>
                </p:nvSpPr>
                <p:spPr>
                  <a:xfrm>
                    <a:off x="7893050" y="4746275"/>
                    <a:ext cx="1189594" cy="1189591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647E6BB2-2E8F-F104-7307-FC580184D3CF}"/>
                    </a:ext>
                  </a:extLst>
                </p:cNvPr>
                <p:cNvSpPr txBox="1"/>
                <p:nvPr/>
              </p:nvSpPr>
              <p:spPr>
                <a:xfrm>
                  <a:off x="6902823" y="4919841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www.flaticon.com</a:t>
                  </a:r>
                </a:p>
              </p:txBody>
            </p: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1E1719B-3E8C-A04F-F1A6-20693BF59152}"/>
                  </a:ext>
                </a:extLst>
              </p:cNvPr>
              <p:cNvSpPr txBox="1"/>
              <p:nvPr/>
            </p:nvSpPr>
            <p:spPr>
              <a:xfrm>
                <a:off x="7940380" y="3589241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ICONS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883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067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4347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5467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49293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6643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3828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4D0956-73C3-8673-3AE8-FBF86B9533C3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THE </a:t>
            </a:r>
            <a:r>
              <a:rPr lang="en-US" sz="1500" b="1" spc="300" noProof="0" dirty="0">
                <a:solidFill>
                  <a:srgbClr val="F4F3EE"/>
                </a:solidFill>
              </a:rPr>
              <a:t>SPECIALIZED CIRCUIT </a:t>
            </a:r>
            <a:r>
              <a:rPr lang="en-US" sz="1500" spc="300" noProof="0" dirty="0">
                <a:solidFill>
                  <a:srgbClr val="F4F3EE"/>
                </a:solidFill>
              </a:rPr>
              <a:t>FOR GENERATING </a:t>
            </a:r>
            <a:r>
              <a:rPr lang="en-US" sz="1500" b="1" spc="300" noProof="0" dirty="0">
                <a:solidFill>
                  <a:srgbClr val="F4F3EE"/>
                </a:solidFill>
              </a:rPr>
              <a:t>WERNER STATES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E1072-3C1D-9228-F193-9C3A6145DFE3}"/>
              </a:ext>
            </a:extLst>
          </p:cNvPr>
          <p:cNvSpPr txBox="1"/>
          <p:nvPr/>
        </p:nvSpPr>
        <p:spPr>
          <a:xfrm>
            <a:off x="3640731" y="605867"/>
            <a:ext cx="491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noProof="0" dirty="0">
                <a:solidFill>
                  <a:srgbClr val="F4F3EE"/>
                </a:solidFill>
              </a:rPr>
              <a:t>CONTROLLED BY </a:t>
            </a:r>
            <a:r>
              <a:rPr lang="en-US" sz="1200" b="1" spc="300" noProof="0" dirty="0">
                <a:solidFill>
                  <a:srgbClr val="E0AFA0"/>
                </a:solidFill>
              </a:rPr>
              <a:t>CHARLIE</a:t>
            </a:r>
            <a:r>
              <a:rPr lang="en-US" sz="1200" spc="300" noProof="0" dirty="0">
                <a:solidFill>
                  <a:srgbClr val="F4F3EE"/>
                </a:solidFill>
              </a:rPr>
              <a:t> </a:t>
            </a:r>
            <a:endParaRPr lang="en-US" sz="12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/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spc="300" noProof="0" dirty="0">
                    <a:solidFill>
                      <a:srgbClr val="F4F3EE"/>
                    </a:solidFill>
                  </a:rPr>
                  <a:t>THIS IS A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STATE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WHEN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5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) IS SET TO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blipFill>
                <a:blip r:embed="rId5"/>
                <a:stretch>
                  <a:fillRect l="-283" t="-3774" r="-142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/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B17E77-9E2C-7887-F286-834DEFD0AED6}"/>
              </a:ext>
            </a:extLst>
          </p:cNvPr>
          <p:cNvSpPr txBox="1"/>
          <p:nvPr/>
        </p:nvSpPr>
        <p:spPr>
          <a:xfrm>
            <a:off x="1794439" y="4719627"/>
            <a:ext cx="8603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rgbClr val="F4F3EE"/>
                </a:solidFill>
              </a:rPr>
              <a:t>THE </a:t>
            </a:r>
            <a:r>
              <a:rPr lang="en-US" sz="1500" b="1" spc="300" dirty="0">
                <a:solidFill>
                  <a:srgbClr val="F4F3EE"/>
                </a:solidFill>
              </a:rPr>
              <a:t>FIDELITY</a:t>
            </a:r>
            <a:r>
              <a:rPr lang="en-US" sz="1500" spc="300" dirty="0">
                <a:solidFill>
                  <a:srgbClr val="F4F3EE"/>
                </a:solidFill>
              </a:rPr>
              <a:t> CAN BE OBTAINED FROM THE WERNER PARAMETER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4200E-FAC4-F988-4D46-A6CBC63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FC935-E171-F51D-9086-BA5F57666824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1. </a:t>
            </a:r>
            <a:r>
              <a:rPr lang="en-US" sz="4800" spc="300" noProof="0" dirty="0">
                <a:solidFill>
                  <a:srgbClr val="F4F3EE"/>
                </a:solidFill>
              </a:rPr>
              <a:t>IDEAL CONDITIONS</a:t>
            </a:r>
          </a:p>
        </p:txBody>
      </p:sp>
    </p:spTree>
    <p:extLst>
      <p:ext uri="{BB962C8B-B14F-4D97-AF65-F5344CB8AC3E}">
        <p14:creationId xmlns:p14="http://schemas.microsoft.com/office/powerpoint/2010/main" val="24725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21EEC-98EA-2005-6F39-14D27A9B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2DCE29-4F5F-BE4E-6B10-1B2F5865F824}"/>
              </a:ext>
            </a:extLst>
          </p:cNvPr>
          <p:cNvCxnSpPr>
            <a:cxnSpLocks/>
          </p:cNvCxnSpPr>
          <p:nvPr/>
        </p:nvCxnSpPr>
        <p:spPr>
          <a:xfrm flipV="1">
            <a:off x="3578226" y="1389529"/>
            <a:ext cx="0" cy="3334871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/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55975F6-81C1-7B49-2DFD-17F8AA810C8B}"/>
              </a:ext>
            </a:extLst>
          </p:cNvPr>
          <p:cNvSpPr txBox="1"/>
          <p:nvPr/>
        </p:nvSpPr>
        <p:spPr>
          <a:xfrm>
            <a:off x="1719602" y="5709959"/>
            <a:ext cx="647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F4F3EE"/>
                </a:solidFill>
              </a:rPr>
              <a:t>MEASUREMENT PROBABILITIES </a:t>
            </a:r>
            <a:r>
              <a:rPr lang="en-US" sz="1600" spc="300" dirty="0">
                <a:solidFill>
                  <a:srgbClr val="F4F3EE"/>
                </a:solidFill>
              </a:rPr>
              <a:t>FOR ALICE’S QUBIT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8EE2F5C7-B75E-8C6C-6E60-65BDC87992AD}"/>
              </a:ext>
            </a:extLst>
          </p:cNvPr>
          <p:cNvGrpSpPr/>
          <p:nvPr/>
        </p:nvGrpSpPr>
        <p:grpSpPr>
          <a:xfrm>
            <a:off x="9199676" y="5019404"/>
            <a:ext cx="2190815" cy="1719665"/>
            <a:chOff x="9199676" y="4897484"/>
            <a:chExt cx="2190815" cy="1719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/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/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5A50FAEE-BCE2-DCD3-7182-7668AA95D0E8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864197" y="1820160"/>
            <a:chExt cx="9563997" cy="27836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22F8897-304F-13D9-C267-6E88067BF4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2136962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566A83F-DDA2-7AFF-0B57-3BCAAE22C2AD}"/>
                </a:ext>
              </a:extLst>
            </p:cNvPr>
            <p:cNvGrpSpPr/>
            <p:nvPr/>
          </p:nvGrpSpPr>
          <p:grpSpPr>
            <a:xfrm>
              <a:off x="1646144" y="4195578"/>
              <a:ext cx="7343072" cy="60960"/>
              <a:chOff x="1646144" y="4346987"/>
              <a:chExt cx="8782050" cy="60960"/>
            </a:xfrm>
          </p:grpSpPr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5915ACA8-F53B-700B-6C9C-20FFB15BC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3E61AD05-DF87-489E-7F91-0381D60C5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E8A5B52-A087-6B6E-8EBC-8C7E565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3202904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FB029B8B-3AAB-5645-4989-E00C17025B5A}"/>
                    </a:ext>
                  </a:extLst>
                </p:cNvPr>
                <p:cNvSpPr txBox="1"/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568EC5E1-4FB2-D4D0-AB7D-76C24EFB667D}"/>
                    </a:ext>
                  </a:extLst>
                </p:cNvPr>
                <p:cNvSpPr txBox="1"/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5690FA51-B8FE-2292-A594-89B80515B7CF}"/>
                    </a:ext>
                  </a:extLst>
                </p:cNvPr>
                <p:cNvSpPr txBox="1"/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FD3454A-D313-310D-9DAD-367F55F9E74E}"/>
                </a:ext>
              </a:extLst>
            </p:cNvPr>
            <p:cNvGrpSpPr/>
            <p:nvPr/>
          </p:nvGrpSpPr>
          <p:grpSpPr>
            <a:xfrm>
              <a:off x="2127770" y="1820160"/>
              <a:ext cx="948571" cy="633603"/>
              <a:chOff x="2214521" y="2491235"/>
              <a:chExt cx="948571" cy="633603"/>
            </a:xfrm>
          </p:grpSpPr>
          <p:sp>
            <p:nvSpPr>
              <p:cNvPr id="124" name="Rettangolo con angoli arrotondati 123">
                <a:extLst>
                  <a:ext uri="{FF2B5EF4-FFF2-40B4-BE49-F238E27FC236}">
                    <a16:creationId xmlns:a16="http://schemas.microsoft.com/office/drawing/2014/main" id="{2CD93447-A349-A66C-8F43-2069FAEC6860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sellaDiTesto 124">
                    <a:extLst>
                      <a:ext uri="{FF2B5EF4-FFF2-40B4-BE49-F238E27FC236}">
                        <a16:creationId xmlns:a16="http://schemas.microsoft.com/office/drawing/2014/main" id="{642E8613-719B-DC65-F02C-7AD9586F9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123E8C1C-9E40-CE74-14F4-154A1F87113E}"/>
                </a:ext>
              </a:extLst>
            </p:cNvPr>
            <p:cNvGrpSpPr/>
            <p:nvPr/>
          </p:nvGrpSpPr>
          <p:grpSpPr>
            <a:xfrm>
              <a:off x="3792892" y="1823847"/>
              <a:ext cx="830580" cy="1132498"/>
              <a:chOff x="3696595" y="2483548"/>
              <a:chExt cx="830580" cy="1132498"/>
            </a:xfrm>
          </p:grpSpPr>
          <p:sp>
            <p:nvSpPr>
              <p:cNvPr id="121" name="Rettangolo con angoli arrotondati 120">
                <a:extLst>
                  <a:ext uri="{FF2B5EF4-FFF2-40B4-BE49-F238E27FC236}">
                    <a16:creationId xmlns:a16="http://schemas.microsoft.com/office/drawing/2014/main" id="{C852BA0C-5DFC-94AF-83EE-D137A05A060E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2" name="Arco 121">
                <a:extLst>
                  <a:ext uri="{FF2B5EF4-FFF2-40B4-BE49-F238E27FC236}">
                    <a16:creationId xmlns:a16="http://schemas.microsoft.com/office/drawing/2014/main" id="{AC23816B-EAB7-F3FF-792C-F5BFF6CDC62D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D3FEC108-A668-3C66-5178-032BCBA01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3AF05B9-B31E-E978-5F1D-87297FE18378}"/>
                </a:ext>
              </a:extLst>
            </p:cNvPr>
            <p:cNvGrpSpPr/>
            <p:nvPr/>
          </p:nvGrpSpPr>
          <p:grpSpPr>
            <a:xfrm rot="16200000">
              <a:off x="3332809" y="3289724"/>
              <a:ext cx="1750747" cy="60960"/>
              <a:chOff x="1704975" y="5048027"/>
              <a:chExt cx="8782050" cy="60960"/>
            </a:xfrm>
          </p:grpSpPr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653D0241-820F-BBCF-C23C-F26C84C62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14985008-C08D-55B2-BF51-370C1ED1C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CFFB8C7-9C5E-13FD-5E76-3748E8DC52D7}"/>
                </a:ext>
              </a:extLst>
            </p:cNvPr>
            <p:cNvGrpSpPr/>
            <p:nvPr/>
          </p:nvGrpSpPr>
          <p:grpSpPr>
            <a:xfrm>
              <a:off x="4909248" y="2883075"/>
              <a:ext cx="716591" cy="633603"/>
              <a:chOff x="4962524" y="3262007"/>
              <a:chExt cx="716591" cy="633603"/>
            </a:xfrm>
          </p:grpSpPr>
          <p:sp>
            <p:nvSpPr>
              <p:cNvPr id="117" name="Rettangolo con angoli arrotondati 116">
                <a:extLst>
                  <a:ext uri="{FF2B5EF4-FFF2-40B4-BE49-F238E27FC236}">
                    <a16:creationId xmlns:a16="http://schemas.microsoft.com/office/drawing/2014/main" id="{941965C5-C859-F632-2247-6F931949A54D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sellaDiTesto 117">
                    <a:extLst>
                      <a:ext uri="{FF2B5EF4-FFF2-40B4-BE49-F238E27FC236}">
                        <a16:creationId xmlns:a16="http://schemas.microsoft.com/office/drawing/2014/main" id="{D409C525-F1F9-E9A6-90C4-AA3736011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asellaDiTesto 37">
                    <a:extLst>
                      <a:ext uri="{FF2B5EF4-FFF2-40B4-BE49-F238E27FC236}">
                        <a16:creationId xmlns:a16="http://schemas.microsoft.com/office/drawing/2014/main" id="{FB1FEC5D-B49C-E4D7-3C0B-AF9C9DADA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EF847DEE-CF59-AF4E-F2C6-07A0B262E003}"/>
                </a:ext>
              </a:extLst>
            </p:cNvPr>
            <p:cNvSpPr/>
            <p:nvPr/>
          </p:nvSpPr>
          <p:spPr>
            <a:xfrm>
              <a:off x="5191588" y="4147259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976959F3-305B-8C95-687F-07AC385512F5}"/>
                </a:ext>
              </a:extLst>
            </p:cNvPr>
            <p:cNvGrpSpPr/>
            <p:nvPr/>
          </p:nvGrpSpPr>
          <p:grpSpPr>
            <a:xfrm rot="16200000">
              <a:off x="4947590" y="3808620"/>
              <a:ext cx="644844" cy="60960"/>
              <a:chOff x="1704975" y="5048027"/>
              <a:chExt cx="8782050" cy="60960"/>
            </a:xfrm>
          </p:grpSpPr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A752FC18-FBBD-2A48-D15C-2BCE5127F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A520F055-3DB9-6A94-4446-3F95A9E34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1A2FB874-1629-2D7E-0EAA-83BFF4F414AA}"/>
                    </a:ext>
                  </a:extLst>
                </p:cNvPr>
                <p:cNvSpPr txBox="1"/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171B4E75-3096-C8F9-7412-AD9286187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05786F0B-36D9-70D7-A0E5-A4A19C4A5013}"/>
                </a:ext>
              </a:extLst>
            </p:cNvPr>
            <p:cNvGrpSpPr/>
            <p:nvPr/>
          </p:nvGrpSpPr>
          <p:grpSpPr>
            <a:xfrm>
              <a:off x="5910340" y="1821706"/>
              <a:ext cx="716591" cy="633603"/>
              <a:chOff x="4962524" y="3262007"/>
              <a:chExt cx="716591" cy="633603"/>
            </a:xfrm>
          </p:grpSpPr>
          <p:sp>
            <p:nvSpPr>
              <p:cNvPr id="113" name="Rettangolo con angoli arrotondati 112">
                <a:extLst>
                  <a:ext uri="{FF2B5EF4-FFF2-40B4-BE49-F238E27FC236}">
                    <a16:creationId xmlns:a16="http://schemas.microsoft.com/office/drawing/2014/main" id="{827E3E79-02C0-2468-81FC-D540BBE0AF14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CasellaDiTesto 113">
                    <a:extLst>
                      <a:ext uri="{FF2B5EF4-FFF2-40B4-BE49-F238E27FC236}">
                        <a16:creationId xmlns:a16="http://schemas.microsoft.com/office/drawing/2014/main" id="{1E8C7A7A-3D6F-7AC6-CE6D-85E5AFAAE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asellaDiTesto 66">
                    <a:extLst>
                      <a:ext uri="{FF2B5EF4-FFF2-40B4-BE49-F238E27FC236}">
                        <a16:creationId xmlns:a16="http://schemas.microsoft.com/office/drawing/2014/main" id="{D057BD7F-DAC5-C372-21EA-EC90C0FE9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50AB01C8-750D-F1DB-6909-6F78684052F1}"/>
                </a:ext>
              </a:extLst>
            </p:cNvPr>
            <p:cNvGrpSpPr/>
            <p:nvPr/>
          </p:nvGrpSpPr>
          <p:grpSpPr>
            <a:xfrm>
              <a:off x="5933230" y="2891634"/>
              <a:ext cx="716591" cy="633603"/>
              <a:chOff x="4962524" y="3262007"/>
              <a:chExt cx="716591" cy="633603"/>
            </a:xfrm>
          </p:grpSpPr>
          <p:sp>
            <p:nvSpPr>
              <p:cNvPr id="111" name="Rettangolo con angoli arrotondati 110">
                <a:extLst>
                  <a:ext uri="{FF2B5EF4-FFF2-40B4-BE49-F238E27FC236}">
                    <a16:creationId xmlns:a16="http://schemas.microsoft.com/office/drawing/2014/main" id="{424E5323-39B3-F9A9-D80F-E43B2241EB3B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>
                    <a:extLst>
                      <a:ext uri="{FF2B5EF4-FFF2-40B4-BE49-F238E27FC236}">
                        <a16:creationId xmlns:a16="http://schemas.microsoft.com/office/drawing/2014/main" id="{A3F62121-8DD5-07D6-4367-41B5EC2B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2F3BAE76-8ADC-69E8-ADC7-6DDC1F00E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8805BA70-E59D-E1A4-E6E9-6AB12EEC8AB2}"/>
                </a:ext>
              </a:extLst>
            </p:cNvPr>
            <p:cNvSpPr/>
            <p:nvPr/>
          </p:nvSpPr>
          <p:spPr>
            <a:xfrm>
              <a:off x="6211505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3529117-177E-8C80-8BB1-19823F438896}"/>
                </a:ext>
              </a:extLst>
            </p:cNvPr>
            <p:cNvGrpSpPr/>
            <p:nvPr/>
          </p:nvGrpSpPr>
          <p:grpSpPr>
            <a:xfrm rot="16200000">
              <a:off x="5964614" y="3811512"/>
              <a:ext cx="650630" cy="60960"/>
              <a:chOff x="1704975" y="5048027"/>
              <a:chExt cx="8782050" cy="60960"/>
            </a:xfrm>
          </p:grpSpPr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A59E3454-8237-A839-8B0E-4D4F1BD77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>
                <a:extLst>
                  <a:ext uri="{FF2B5EF4-FFF2-40B4-BE49-F238E27FC236}">
                    <a16:creationId xmlns:a16="http://schemas.microsoft.com/office/drawing/2014/main" id="{E0541E43-82F0-5445-7D55-00C8FFC51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730460B-0D52-BBF9-CEF3-47612A526B9C}"/>
                    </a:ext>
                  </a:extLst>
                </p:cNvPr>
                <p:cNvSpPr txBox="1"/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B4E2FF95-7051-8A3F-022D-1C3C5146D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A6279486-295E-0315-425D-2F6B7CCEB2B4}"/>
                </a:ext>
              </a:extLst>
            </p:cNvPr>
            <p:cNvSpPr/>
            <p:nvPr/>
          </p:nvSpPr>
          <p:spPr>
            <a:xfrm>
              <a:off x="7408878" y="2058185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07A79F9-FA1F-E1B3-E905-8152E3330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360" y="2165235"/>
              <a:ext cx="0" cy="1034641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155CAC47-0189-DFC6-2738-EAE4109B6311}"/>
                </a:ext>
              </a:extLst>
            </p:cNvPr>
            <p:cNvSpPr/>
            <p:nvPr/>
          </p:nvSpPr>
          <p:spPr>
            <a:xfrm>
              <a:off x="7262988" y="2977066"/>
              <a:ext cx="446741" cy="44674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1F1F73A7-F9BF-C7B4-34AF-398FB20BB35F}"/>
                </a:ext>
              </a:extLst>
            </p:cNvPr>
            <p:cNvSpPr txBox="1"/>
            <p:nvPr/>
          </p:nvSpPr>
          <p:spPr>
            <a:xfrm>
              <a:off x="7074495" y="2854492"/>
              <a:ext cx="830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noProof="0" dirty="0">
                  <a:solidFill>
                    <a:srgbClr val="463F3A"/>
                  </a:solidFill>
                </a:rPr>
                <a:t>+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70A84EB-D326-568E-15DF-DC3B16BF86A9}"/>
                </a:ext>
              </a:extLst>
            </p:cNvPr>
            <p:cNvSpPr/>
            <p:nvPr/>
          </p:nvSpPr>
          <p:spPr>
            <a:xfrm>
              <a:off x="7413482" y="4160786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EE8956B2-9B45-DB8B-9EE7-6738200AC6F8}"/>
                </a:ext>
              </a:extLst>
            </p:cNvPr>
            <p:cNvGrpSpPr/>
            <p:nvPr/>
          </p:nvGrpSpPr>
          <p:grpSpPr>
            <a:xfrm rot="16200000">
              <a:off x="7074828" y="3727492"/>
              <a:ext cx="834155" cy="60960"/>
              <a:chOff x="1704975" y="5048027"/>
              <a:chExt cx="8782050" cy="60960"/>
            </a:xfrm>
          </p:grpSpPr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5C9FD8ED-738B-7F1F-675A-4254A30A2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28FD9FDC-A0B0-B977-8144-E535864A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57">
                  <a:extLst>
                    <a:ext uri="{FF2B5EF4-FFF2-40B4-BE49-F238E27FC236}">
                      <a16:creationId xmlns:a16="http://schemas.microsoft.com/office/drawing/2014/main" id="{C66F7467-6B00-C19D-7ECB-D22010F89E60}"/>
                    </a:ext>
                  </a:extLst>
                </p:cNvPr>
                <p:cNvSpPr txBox="1"/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A57628C0-EA6C-EC92-50B0-5C25E4BF6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9820E457-2644-1595-6C2E-D38578F5AF06}"/>
                </a:ext>
              </a:extLst>
            </p:cNvPr>
            <p:cNvGrpSpPr/>
            <p:nvPr/>
          </p:nvGrpSpPr>
          <p:grpSpPr>
            <a:xfrm>
              <a:off x="8571574" y="1827853"/>
              <a:ext cx="830580" cy="1132498"/>
              <a:chOff x="3696595" y="2483548"/>
              <a:chExt cx="830580" cy="1132498"/>
            </a:xfrm>
          </p:grpSpPr>
          <p:sp>
            <p:nvSpPr>
              <p:cNvPr id="104" name="Rettangolo con angoli arrotondati 103">
                <a:extLst>
                  <a:ext uri="{FF2B5EF4-FFF2-40B4-BE49-F238E27FC236}">
                    <a16:creationId xmlns:a16="http://schemas.microsoft.com/office/drawing/2014/main" id="{13E184B9-6506-2B6F-F3A7-F9B0F71FD625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Arco 104">
                <a:extLst>
                  <a:ext uri="{FF2B5EF4-FFF2-40B4-BE49-F238E27FC236}">
                    <a16:creationId xmlns:a16="http://schemas.microsoft.com/office/drawing/2014/main" id="{DC893C2F-7546-339B-A259-FB96686BDFA2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2172CC02-7C4E-FD25-77F8-7EDC1F847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2371A59F-5206-A7F9-55C5-063DAD17BFAD}"/>
                </a:ext>
              </a:extLst>
            </p:cNvPr>
            <p:cNvSpPr/>
            <p:nvPr/>
          </p:nvSpPr>
          <p:spPr>
            <a:xfrm>
              <a:off x="8911593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2F78510C-1949-06E4-A681-763337053475}"/>
                </a:ext>
              </a:extLst>
            </p:cNvPr>
            <p:cNvGrpSpPr/>
            <p:nvPr/>
          </p:nvGrpSpPr>
          <p:grpSpPr>
            <a:xfrm rot="16200000">
              <a:off x="8137091" y="3283902"/>
              <a:ext cx="1705851" cy="60960"/>
              <a:chOff x="1704975" y="5048027"/>
              <a:chExt cx="8782050" cy="60960"/>
            </a:xfrm>
          </p:grpSpPr>
          <p:cxnSp>
            <p:nvCxnSpPr>
              <p:cNvPr id="82" name="Connettore diritto 81">
                <a:extLst>
                  <a:ext uri="{FF2B5EF4-FFF2-40B4-BE49-F238E27FC236}">
                    <a16:creationId xmlns:a16="http://schemas.microsoft.com/office/drawing/2014/main" id="{3E9E31A3-7E7F-368B-5E7E-5BB99C7A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21A89835-1D46-B895-DD82-AFC354C98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67828047-5192-E3C7-4FF2-15FF56573162}"/>
                    </a:ext>
                  </a:extLst>
                </p:cNvPr>
                <p:cNvSpPr txBox="1"/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16A46B6-65AF-BF5F-8E9C-04CBF35D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BC3FD01D-ED3B-8995-F857-D50AD35B2743}"/>
                </a:ext>
              </a:extLst>
            </p:cNvPr>
            <p:cNvGrpSpPr/>
            <p:nvPr/>
          </p:nvGrpSpPr>
          <p:grpSpPr>
            <a:xfrm>
              <a:off x="8571574" y="2890982"/>
              <a:ext cx="830580" cy="1132498"/>
              <a:chOff x="3696595" y="2483548"/>
              <a:chExt cx="830580" cy="1132498"/>
            </a:xfrm>
          </p:grpSpPr>
          <p:sp>
            <p:nvSpPr>
              <p:cNvPr id="72" name="Rettangolo con angoli arrotondati 71">
                <a:extLst>
                  <a:ext uri="{FF2B5EF4-FFF2-40B4-BE49-F238E27FC236}">
                    <a16:creationId xmlns:a16="http://schemas.microsoft.com/office/drawing/2014/main" id="{0B6F5D51-6371-69EE-83BE-DEA7CFCE66B1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Arco 72">
                <a:extLst>
                  <a:ext uri="{FF2B5EF4-FFF2-40B4-BE49-F238E27FC236}">
                    <a16:creationId xmlns:a16="http://schemas.microsoft.com/office/drawing/2014/main" id="{1FED1D15-E230-7C3E-7FF5-5AF75DFA8DFF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Connettore diritto 73">
                <a:extLst>
                  <a:ext uri="{FF2B5EF4-FFF2-40B4-BE49-F238E27FC236}">
                    <a16:creationId xmlns:a16="http://schemas.microsoft.com/office/drawing/2014/main" id="{8AA9ACB5-CE3E-3698-3DBF-17F58A51D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nettore a gomito 78">
            <a:extLst>
              <a:ext uri="{FF2B5EF4-FFF2-40B4-BE49-F238E27FC236}">
                <a16:creationId xmlns:a16="http://schemas.microsoft.com/office/drawing/2014/main" id="{9DFFD6C3-FAF1-641C-DDE3-5ABA048750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191500" y="5376746"/>
            <a:ext cx="1008176" cy="50249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a gomito 78">
            <a:extLst>
              <a:ext uri="{FF2B5EF4-FFF2-40B4-BE49-F238E27FC236}">
                <a16:creationId xmlns:a16="http://schemas.microsoft.com/office/drawing/2014/main" id="{FFB4F66A-28B8-231B-C9BB-252D3F6125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191500" y="5879236"/>
            <a:ext cx="1008176" cy="50249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7FD7CE-FDDC-803E-E4AF-11E2E4DBFDEA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CIRCUIT </a:t>
            </a:r>
            <a:r>
              <a:rPr lang="en-US" sz="1500" b="1" spc="300" noProof="0" dirty="0">
                <a:solidFill>
                  <a:srgbClr val="F4F3EE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5822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53D1CED-B3DD-ABA5-FF69-524AA631624D}"/>
              </a:ext>
            </a:extLst>
          </p:cNvPr>
          <p:cNvGrpSpPr/>
          <p:nvPr/>
        </p:nvGrpSpPr>
        <p:grpSpPr>
          <a:xfrm>
            <a:off x="1884015" y="1715453"/>
            <a:ext cx="8423971" cy="562975"/>
            <a:chOff x="1613861" y="1734503"/>
            <a:chExt cx="8423971" cy="562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/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/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/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IDEAL CASE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SETTING </a:t>
                </a:r>
                <a14:m>
                  <m:oMath xmlns:m="http://schemas.openxmlformats.org/officeDocument/2006/math"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SIMPLIFIES THE CIRCUIT AS FOLLOWS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2BAC6B-5209-8D93-BE8F-191FB5181046}"/>
              </a:ext>
            </a:extLst>
          </p:cNvPr>
          <p:cNvSpPr txBox="1"/>
          <p:nvPr/>
        </p:nvSpPr>
        <p:spPr>
          <a:xfrm>
            <a:off x="3145881" y="909612"/>
            <a:ext cx="590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4F3EE"/>
                </a:solidFill>
              </a:rPr>
              <a:t>(AFTER MEASURING ALICE'S QUBIT)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CD70F60-0A23-BF32-CDA3-0FBE2B4EC9EF}"/>
              </a:ext>
            </a:extLst>
          </p:cNvPr>
          <p:cNvGrpSpPr/>
          <p:nvPr/>
        </p:nvGrpSpPr>
        <p:grpSpPr>
          <a:xfrm>
            <a:off x="1632841" y="3093240"/>
            <a:ext cx="8926319" cy="2558355"/>
            <a:chOff x="1388072" y="3093240"/>
            <a:chExt cx="8926319" cy="2558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/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−|10⟩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9929F3B-4E41-9960-8A3C-AC23CEC8DEE9}"/>
                </a:ext>
              </a:extLst>
            </p:cNvPr>
            <p:cNvGrpSpPr/>
            <p:nvPr/>
          </p:nvGrpSpPr>
          <p:grpSpPr>
            <a:xfrm>
              <a:off x="1388072" y="3093240"/>
              <a:ext cx="6243285" cy="2558355"/>
              <a:chOff x="1302347" y="2940840"/>
              <a:chExt cx="6243285" cy="2558355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22BFBC88-62B7-118E-08DD-20449E2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3479987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892DF1F-7CDE-04B2-3AAB-7F0ECAD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4545929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AD6E24C2-C886-B7CB-205A-76CC2733CFCE}"/>
                  </a:ext>
                </a:extLst>
              </p:cNvPr>
              <p:cNvGrpSpPr/>
              <p:nvPr/>
            </p:nvGrpSpPr>
            <p:grpSpPr>
              <a:xfrm>
                <a:off x="2537523" y="4226100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3A04D80B-82D2-366A-E680-BC1F6FB07E49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600AEED7-69E5-F909-BCFA-515214B4D862}"/>
                  </a:ext>
                </a:extLst>
              </p:cNvPr>
              <p:cNvGrpSpPr/>
              <p:nvPr/>
            </p:nvGrpSpPr>
            <p:grpSpPr>
              <a:xfrm>
                <a:off x="3938665" y="3164731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BBEC394C-0A76-E00B-810D-36DC945E35A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5436F0B-E89F-CB42-441D-D208423A5516}"/>
                  </a:ext>
                </a:extLst>
              </p:cNvPr>
              <p:cNvSpPr/>
              <p:nvPr/>
            </p:nvSpPr>
            <p:spPr>
              <a:xfrm>
                <a:off x="5437203" y="340121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CDE7A40C-1225-C6EE-C398-C75CCC439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685" y="3508260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96AF455A-FA19-1649-6ACD-9353A8BD297A}"/>
                  </a:ext>
                </a:extLst>
              </p:cNvPr>
              <p:cNvSpPr/>
              <p:nvPr/>
            </p:nvSpPr>
            <p:spPr>
              <a:xfrm>
                <a:off x="5291313" y="4320091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4551327-8184-9998-5D0C-5875E86C251E}"/>
                  </a:ext>
                </a:extLst>
              </p:cNvPr>
              <p:cNvSpPr txBox="1"/>
              <p:nvPr/>
            </p:nvSpPr>
            <p:spPr>
              <a:xfrm>
                <a:off x="5102820" y="4197517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A98E4B6-C4F4-58D3-7C81-D32B049C39FE}"/>
                  </a:ext>
                </a:extLst>
              </p:cNvPr>
              <p:cNvSpPr/>
              <p:nvPr/>
            </p:nvSpPr>
            <p:spPr>
              <a:xfrm>
                <a:off x="3643282" y="2940840"/>
                <a:ext cx="2614643" cy="2202579"/>
              </a:xfrm>
              <a:prstGeom prst="roundRect">
                <a:avLst>
                  <a:gd name="adj" fmla="val 3570"/>
                </a:avLst>
              </a:prstGeom>
              <a:noFill/>
              <a:ln w="28575">
                <a:solidFill>
                  <a:srgbClr val="E0AF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Parentesi graffa chiusa 1">
                <a:extLst>
                  <a:ext uri="{FF2B5EF4-FFF2-40B4-BE49-F238E27FC236}">
                    <a16:creationId xmlns:a16="http://schemas.microsoft.com/office/drawing/2014/main" id="{EAE8DF00-0EA5-371C-33B9-8AF4DBC581BA}"/>
                  </a:ext>
                </a:extLst>
              </p:cNvPr>
              <p:cNvSpPr/>
              <p:nvPr/>
            </p:nvSpPr>
            <p:spPr>
              <a:xfrm>
                <a:off x="6960012" y="3216582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CDABF25-BFB7-6B38-A037-07826F95A2DA}"/>
                  </a:ext>
                </a:extLst>
              </p:cNvPr>
              <p:cNvSpPr txBox="1"/>
              <p:nvPr/>
            </p:nvSpPr>
            <p:spPr>
              <a:xfrm>
                <a:off x="3766201" y="5222196"/>
                <a:ext cx="2368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300" dirty="0">
                    <a:solidFill>
                      <a:srgbClr val="E0AFA0"/>
                    </a:solidFill>
                  </a:rPr>
                  <a:t>BELL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9DA1D-924B-341A-642A-84DAF703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084028-9970-3BFE-5CBF-BF64A7326DAD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2</a:t>
            </a:r>
            <a:r>
              <a:rPr lang="en-US" sz="4800" b="1" spc="300" noProof="0" dirty="0">
                <a:solidFill>
                  <a:srgbClr val="E0AFA0"/>
                </a:solidFill>
              </a:rPr>
              <a:t>. </a:t>
            </a:r>
            <a:r>
              <a:rPr lang="en-US" sz="4800" spc="300" noProof="0" dirty="0">
                <a:solidFill>
                  <a:srgbClr val="F4F3EE"/>
                </a:solidFill>
              </a:rPr>
              <a:t>CHANNEL ERRORS</a:t>
            </a:r>
          </a:p>
        </p:txBody>
      </p:sp>
    </p:spTree>
    <p:extLst>
      <p:ext uri="{BB962C8B-B14F-4D97-AF65-F5344CB8AC3E}">
        <p14:creationId xmlns:p14="http://schemas.microsoft.com/office/powerpoint/2010/main" val="2741620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1512</Words>
  <Application>Microsoft Office PowerPoint</Application>
  <PresentationFormat>Widescreen</PresentationFormat>
  <Paragraphs>239</Paragraphs>
  <Slides>34</Slides>
  <Notes>7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Aptos</vt:lpstr>
      <vt:lpstr>Arial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26</cp:revision>
  <dcterms:created xsi:type="dcterms:W3CDTF">2024-07-20T20:01:06Z</dcterms:created>
  <dcterms:modified xsi:type="dcterms:W3CDTF">2025-02-05T13:35:52Z</dcterms:modified>
</cp:coreProperties>
</file>