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5" r:id="rId2"/>
    <p:sldId id="306" r:id="rId3"/>
    <p:sldId id="287" r:id="rId4"/>
    <p:sldId id="268" r:id="rId5"/>
    <p:sldId id="555" r:id="rId6"/>
    <p:sldId id="532" r:id="rId7"/>
    <p:sldId id="533" r:id="rId8"/>
    <p:sldId id="539" r:id="rId9"/>
    <p:sldId id="540" r:id="rId10"/>
    <p:sldId id="310" r:id="rId11"/>
    <p:sldId id="541" r:id="rId12"/>
    <p:sldId id="312" r:id="rId13"/>
    <p:sldId id="289" r:id="rId14"/>
    <p:sldId id="542" r:id="rId15"/>
    <p:sldId id="313" r:id="rId16"/>
    <p:sldId id="550" r:id="rId17"/>
    <p:sldId id="551" r:id="rId18"/>
    <p:sldId id="307" r:id="rId19"/>
    <p:sldId id="537" r:id="rId20"/>
    <p:sldId id="549" r:id="rId21"/>
    <p:sldId id="315" r:id="rId22"/>
    <p:sldId id="531" r:id="rId23"/>
    <p:sldId id="553" r:id="rId24"/>
    <p:sldId id="293" r:id="rId25"/>
    <p:sldId id="520" r:id="rId26"/>
    <p:sldId id="519" r:id="rId27"/>
    <p:sldId id="521" r:id="rId28"/>
    <p:sldId id="522" r:id="rId29"/>
    <p:sldId id="523" r:id="rId30"/>
    <p:sldId id="297" r:id="rId31"/>
    <p:sldId id="527" r:id="rId32"/>
    <p:sldId id="524" r:id="rId33"/>
    <p:sldId id="525" r:id="rId34"/>
    <p:sldId id="301" r:id="rId35"/>
    <p:sldId id="526" r:id="rId36"/>
    <p:sldId id="548" r:id="rId37"/>
    <p:sldId id="545" r:id="rId38"/>
    <p:sldId id="546" r:id="rId39"/>
    <p:sldId id="528" r:id="rId40"/>
    <p:sldId id="529" r:id="rId41"/>
    <p:sldId id="512" r:id="rId42"/>
    <p:sldId id="513" r:id="rId43"/>
    <p:sldId id="547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FA0"/>
    <a:srgbClr val="F4F3EE"/>
    <a:srgbClr val="BCB8B1"/>
    <a:srgbClr val="8A817C"/>
    <a:srgbClr val="463F3A"/>
    <a:srgbClr val="FCA311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8" autoAdjust="0"/>
    <p:restoredTop sz="95884" autoAdjust="0"/>
  </p:normalViewPr>
  <p:slideViewPr>
    <p:cSldViewPr snapToGrid="0">
      <p:cViewPr>
        <p:scale>
          <a:sx n="75" d="100"/>
          <a:sy n="75" d="100"/>
        </p:scale>
        <p:origin x="281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9279-0405-20A4-9D19-DB09BFF1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D63F4D-ADB5-FE4F-292A-21271FCF1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43D2BD-5168-D27B-919E-D982727B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FCEF68-3AF3-D433-B68D-02ABE39F1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1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DD8C-06AA-DC33-6BF7-EABC032D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B29C58-24C9-BEA8-AE36-14F89A5DD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45BAF1-602B-958F-5741-40E7AB4D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FC405-77F1-06A7-3B51-CF3358224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CD3E-170E-A05E-AA4E-9F991B1B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6EA324-E988-B412-04DE-070A1AF76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C918B4-CD73-DED7-D675-2191BDBF3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2C784-0E63-A697-3CD8-49DC65DE1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7BB-4791-B96E-ECD9-720BDC42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4BF8D07-AC9F-D6B2-85D2-C4782C63D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574BBA-470B-443F-6A76-15685A8C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68EE8-7635-A378-228E-3AB5026E6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7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7317-7987-03D9-9B3C-6D211A01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2E8C2EB-9B47-5667-34BE-AE2D6B7A9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619CEC-60A9-DBD3-E66B-F03AC67ED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2244C6-01EF-089A-AD4E-0C42FC33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80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EEF30-ACFA-4E3C-143A-AF478BA2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CA275A3-350A-CC42-2F96-957E4D2F2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18F6E-6AD3-9AB3-7D5C-DB35BF00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176C4A-9685-28E4-F2FE-D16CECB76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5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D91F7-A6C0-D6D1-7714-12BDF6A6D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B930D5-C0EB-4C0A-7FCB-BDFE33B62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35B4B0-4B22-ECA5-B2FE-D9E8EFFC3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6D0824-F739-FA50-5C07-8081D142B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53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D13B4-1B7B-09B8-0F9D-6098E0FC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204A5E-3DE4-39AD-2EC8-5E93B2764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BAE042-9C4C-B71D-C425-855FAB2FB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A1CB64-47B2-5E6F-BF9D-3A20E1A17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74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10.png"/><Relationship Id="rId4" Type="http://schemas.openxmlformats.org/officeDocument/2006/relationships/image" Target="../media/image41.png"/><Relationship Id="rId9" Type="http://schemas.openxmlformats.org/officeDocument/2006/relationships/image" Target="../media/image3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53.png"/><Relationship Id="rId4" Type="http://schemas.openxmlformats.org/officeDocument/2006/relationships/image" Target="../media/image360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8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8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9.png"/><Relationship Id="rId7" Type="http://schemas.openxmlformats.org/officeDocument/2006/relationships/image" Target="../media/image9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0.png"/><Relationship Id="rId9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9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235A5-1A17-2D65-A8D7-BF7E3BF24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BEC461-81F2-200C-9115-2D0681C6FD7F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78CEE7-2136-3C0D-EBB0-D74337283EBF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1885C97F-92D2-48F0-6E6B-0AA2F3068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600560-5303-D950-D3B1-F3C2C6C81922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6466A90-867B-3451-A5BD-47E7482FF548}"/>
              </a:ext>
            </a:extLst>
          </p:cNvPr>
          <p:cNvGrpSpPr/>
          <p:nvPr/>
        </p:nvGrpSpPr>
        <p:grpSpPr>
          <a:xfrm>
            <a:off x="1643692" y="2201168"/>
            <a:ext cx="8904617" cy="966062"/>
            <a:chOff x="1643688" y="2182118"/>
            <a:chExt cx="8904617" cy="96606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C37D170-140C-07B1-E41B-3FE137C93251}"/>
                </a:ext>
              </a:extLst>
            </p:cNvPr>
            <p:cNvSpPr txBox="1"/>
            <p:nvPr/>
          </p:nvSpPr>
          <p:spPr>
            <a:xfrm>
              <a:off x="1643688" y="247107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67529C1-4B32-92E4-E3C5-F4F11831C722}"/>
                </a:ext>
              </a:extLst>
            </p:cNvPr>
            <p:cNvSpPr txBox="1"/>
            <p:nvPr/>
          </p:nvSpPr>
          <p:spPr>
            <a:xfrm>
              <a:off x="3518138" y="21821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5A2F42-B766-2108-F6B5-6BCC1ABE1A8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E70D7EF-1E01-77FA-C17D-2115A43F3BBA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7E5A8170-F3FF-B8D2-8689-4A8A2FE3A5B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143E3A3-BA14-BF09-14A2-C686981AD7B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005B7DD-6148-FB36-D714-061A23E52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7D38E-D58F-5342-97D0-053D8641EDDD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93C3E7B-7C18-D3D8-AD3F-DA8EA16F56AA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069A89F-EE90-4F43-08EF-06EBD080D147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23AE011-33B6-71AA-1F45-7C3557EC2E95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25EFE83-206C-35BE-F512-769E3B837C3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F0941047-AFAA-2C9F-DAEB-340F702C4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45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30972-FAA5-372A-91BE-37A76FF4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653D1CED-B3DD-ABA5-FF69-524AA631624D}"/>
              </a:ext>
            </a:extLst>
          </p:cNvPr>
          <p:cNvGrpSpPr/>
          <p:nvPr/>
        </p:nvGrpSpPr>
        <p:grpSpPr>
          <a:xfrm>
            <a:off x="1884015" y="1715453"/>
            <a:ext cx="8423971" cy="562975"/>
            <a:chOff x="1613861" y="1734503"/>
            <a:chExt cx="8423971" cy="562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/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/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/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300" dirty="0">
                    <a:solidFill>
                      <a:srgbClr val="F4F3EE"/>
                    </a:solidFill>
                  </a:rPr>
                  <a:t>IN THE </a:t>
                </a:r>
                <a:r>
                  <a:rPr lang="en-US" sz="1600" b="1" spc="300" dirty="0">
                    <a:solidFill>
                      <a:srgbClr val="F4F3EE"/>
                    </a:solidFill>
                  </a:rPr>
                  <a:t>IDEAL CASE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, SETTING </a:t>
                </a:r>
                <a14:m>
                  <m:oMath xmlns:m="http://schemas.openxmlformats.org/officeDocument/2006/math"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spc="300" dirty="0">
                    <a:solidFill>
                      <a:srgbClr val="F4F3EE"/>
                    </a:solidFill>
                  </a:rPr>
                  <a:t> 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SIMPLIFIES THE CIRCUIT AS FOLLOWS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2BAC6B-5209-8D93-BE8F-191FB5181046}"/>
              </a:ext>
            </a:extLst>
          </p:cNvPr>
          <p:cNvSpPr txBox="1"/>
          <p:nvPr/>
        </p:nvSpPr>
        <p:spPr>
          <a:xfrm>
            <a:off x="3145881" y="909612"/>
            <a:ext cx="590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4F3EE"/>
                </a:solidFill>
              </a:rPr>
              <a:t>(AFTER MEASURING ALICE'S QUBIT)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CD70F60-0A23-BF32-CDA3-0FBE2B4EC9EF}"/>
              </a:ext>
            </a:extLst>
          </p:cNvPr>
          <p:cNvGrpSpPr/>
          <p:nvPr/>
        </p:nvGrpSpPr>
        <p:grpSpPr>
          <a:xfrm>
            <a:off x="1632841" y="3093240"/>
            <a:ext cx="8926319" cy="2558355"/>
            <a:chOff x="1388072" y="3093240"/>
            <a:chExt cx="8926319" cy="25583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/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d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−|10⟩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9929F3B-4E41-9960-8A3C-AC23CEC8DEE9}"/>
                </a:ext>
              </a:extLst>
            </p:cNvPr>
            <p:cNvGrpSpPr/>
            <p:nvPr/>
          </p:nvGrpSpPr>
          <p:grpSpPr>
            <a:xfrm>
              <a:off x="1388072" y="3093240"/>
              <a:ext cx="6243285" cy="2558355"/>
              <a:chOff x="1302347" y="2940840"/>
              <a:chExt cx="6243285" cy="2558355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22BFBC88-62B7-118E-08DD-20449E2A8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3479987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892DF1F-7CDE-04B2-3AAB-7F0ECADCE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4545929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|1⟩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AD6E24C2-C886-B7CB-205A-76CC2733CFCE}"/>
                  </a:ext>
                </a:extLst>
              </p:cNvPr>
              <p:cNvGrpSpPr/>
              <p:nvPr/>
            </p:nvGrpSpPr>
            <p:grpSpPr>
              <a:xfrm>
                <a:off x="2537523" y="4226100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3A04D80B-82D2-366A-E680-BC1F6FB07E49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600AEED7-69E5-F909-BCFA-515214B4D862}"/>
                  </a:ext>
                </a:extLst>
              </p:cNvPr>
              <p:cNvGrpSpPr/>
              <p:nvPr/>
            </p:nvGrpSpPr>
            <p:grpSpPr>
              <a:xfrm>
                <a:off x="3938665" y="3164731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BBEC394C-0A76-E00B-810D-36DC945E35A7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5436F0B-E89F-CB42-441D-D208423A5516}"/>
                  </a:ext>
                </a:extLst>
              </p:cNvPr>
              <p:cNvSpPr/>
              <p:nvPr/>
            </p:nvSpPr>
            <p:spPr>
              <a:xfrm>
                <a:off x="5437203" y="3401210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CDE7A40C-1225-C6EE-C398-C75CCC439F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4685" y="3508260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96AF455A-FA19-1649-6ACD-9353A8BD297A}"/>
                  </a:ext>
                </a:extLst>
              </p:cNvPr>
              <p:cNvSpPr/>
              <p:nvPr/>
            </p:nvSpPr>
            <p:spPr>
              <a:xfrm>
                <a:off x="5291313" y="4320091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14551327-8184-9998-5D0C-5875E86C251E}"/>
                  </a:ext>
                </a:extLst>
              </p:cNvPr>
              <p:cNvSpPr txBox="1"/>
              <p:nvPr/>
            </p:nvSpPr>
            <p:spPr>
              <a:xfrm>
                <a:off x="5102820" y="4197517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6A98E4B6-C4F4-58D3-7C81-D32B049C39FE}"/>
                  </a:ext>
                </a:extLst>
              </p:cNvPr>
              <p:cNvSpPr/>
              <p:nvPr/>
            </p:nvSpPr>
            <p:spPr>
              <a:xfrm>
                <a:off x="3643282" y="2940840"/>
                <a:ext cx="2614643" cy="2202579"/>
              </a:xfrm>
              <a:prstGeom prst="roundRect">
                <a:avLst>
                  <a:gd name="adj" fmla="val 3570"/>
                </a:avLst>
              </a:prstGeom>
              <a:noFill/>
              <a:ln w="28575">
                <a:solidFill>
                  <a:srgbClr val="E0AF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Parentesi graffa chiusa 1">
                <a:extLst>
                  <a:ext uri="{FF2B5EF4-FFF2-40B4-BE49-F238E27FC236}">
                    <a16:creationId xmlns:a16="http://schemas.microsoft.com/office/drawing/2014/main" id="{EAE8DF00-0EA5-371C-33B9-8AF4DBC581BA}"/>
                  </a:ext>
                </a:extLst>
              </p:cNvPr>
              <p:cNvSpPr/>
              <p:nvPr/>
            </p:nvSpPr>
            <p:spPr>
              <a:xfrm>
                <a:off x="6960012" y="3216582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CDABF25-BFB7-6B38-A037-07826F95A2DA}"/>
                  </a:ext>
                </a:extLst>
              </p:cNvPr>
              <p:cNvSpPr txBox="1"/>
              <p:nvPr/>
            </p:nvSpPr>
            <p:spPr>
              <a:xfrm>
                <a:off x="3766201" y="5222196"/>
                <a:ext cx="23688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spc="300" dirty="0">
                    <a:solidFill>
                      <a:srgbClr val="E0AFA0"/>
                    </a:solidFill>
                  </a:rPr>
                  <a:t>BELL GATE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76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9DA1D-924B-341A-642A-84DAF703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084028-9970-3BFE-5CBF-BF64A7326DAD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E0AFA0"/>
                </a:solidFill>
              </a:rPr>
              <a:t>2</a:t>
            </a:r>
            <a:r>
              <a:rPr lang="en-US" sz="4800" b="1" spc="300" noProof="0" dirty="0">
                <a:solidFill>
                  <a:srgbClr val="E0AFA0"/>
                </a:solidFill>
              </a:rPr>
              <a:t>. </a:t>
            </a:r>
            <a:r>
              <a:rPr lang="en-US" sz="4800" spc="300" noProof="0" dirty="0">
                <a:solidFill>
                  <a:srgbClr val="F4F3EE"/>
                </a:solidFill>
              </a:rPr>
              <a:t>CHANNEL ERRORS</a:t>
            </a:r>
          </a:p>
        </p:txBody>
      </p:sp>
    </p:spTree>
    <p:extLst>
      <p:ext uri="{BB962C8B-B14F-4D97-AF65-F5344CB8AC3E}">
        <p14:creationId xmlns:p14="http://schemas.microsoft.com/office/powerpoint/2010/main" val="274162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8CC0D-2203-EE1A-D556-1E7FFED5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/>
              <p:nvPr/>
            </p:nvSpPr>
            <p:spPr>
              <a:xfrm>
                <a:off x="4762992" y="2661447"/>
                <a:ext cx="266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992" y="2661447"/>
                <a:ext cx="266601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35876D5-1689-670F-3FE2-44CC8FEEA9F0}"/>
                  </a:ext>
                </a:extLst>
              </p:cNvPr>
              <p:cNvSpPr txBox="1"/>
              <p:nvPr/>
            </p:nvSpPr>
            <p:spPr>
              <a:xfrm>
                <a:off x="1118598" y="1615845"/>
                <a:ext cx="99548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300" dirty="0">
                    <a:solidFill>
                      <a:srgbClr val="F4F3EE"/>
                    </a:solidFill>
                  </a:rPr>
                  <a:t>IN THE PRESENCE OF </a:t>
                </a:r>
                <a:r>
                  <a:rPr lang="en-US" sz="1600" b="1" spc="300" dirty="0">
                    <a:solidFill>
                      <a:srgbClr val="F4F3EE"/>
                    </a:solidFill>
                  </a:rPr>
                  <a:t>CHANNEL ERRORS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, THEY ARE SIMULATED USING THE GENERAL CIRCUIT PREVIOUSLY ILLUSTRATED, WITH THE FOLLOWING </a:t>
                </a:r>
                <a14:m>
                  <m:oMath xmlns:m="http://schemas.openxmlformats.org/officeDocument/2006/math"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spc="300" dirty="0">
                    <a:solidFill>
                      <a:srgbClr val="F4F3EE"/>
                    </a:solidFill>
                  </a:rPr>
                  <a:t> VALUES: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35876D5-1689-670F-3FE2-44CC8FEEA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" y="1615845"/>
                <a:ext cx="9954804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B53171D-1F6F-B556-16B4-6705CFA80CAF}"/>
                  </a:ext>
                </a:extLst>
              </p:cNvPr>
              <p:cNvSpPr txBox="1"/>
              <p:nvPr/>
            </p:nvSpPr>
            <p:spPr>
              <a:xfrm>
                <a:off x="2145212" y="4538591"/>
                <a:ext cx="79015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rgbClr val="E0AFA0"/>
                    </a:solidFill>
                  </a:rPr>
                  <a:t>NOTE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 THAT WHEN </a:t>
                </a:r>
                <a14:m>
                  <m:oMath xmlns:m="http://schemas.openxmlformats.org/officeDocument/2006/math"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spc="300" dirty="0">
                    <a:solidFill>
                      <a:srgbClr val="F4F3EE"/>
                    </a:solidFill>
                  </a:rPr>
                  <a:t>, THE OUTPUT OF THE CIRCUIT WILL BE A COMPLETELY DEPOLARIZED STATE.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B53171D-1F6F-B556-16B4-6705CFA8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2" y="4538591"/>
                <a:ext cx="7901577" cy="584775"/>
              </a:xfrm>
              <a:prstGeom prst="rect">
                <a:avLst/>
              </a:prstGeom>
              <a:blipFill>
                <a:blip r:embed="rId5"/>
                <a:stretch>
                  <a:fillRect t="-3158" r="-926" b="-13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6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BF665-B738-6BFC-7417-A31489B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7F271-0D26-D6C0-B8B0-710AE775DE6A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CHANNEL ERRORS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38402-F0AC-8935-CDF4-2125B6E59359}"/>
              </a:ext>
            </a:extLst>
          </p:cNvPr>
          <p:cNvSpPr txBox="1"/>
          <p:nvPr/>
        </p:nvSpPr>
        <p:spPr>
          <a:xfrm>
            <a:off x="3335456" y="2194918"/>
            <a:ext cx="5521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EXPLAIN HOW THEY ARE INTRODUCED VIA THE SPECIALIZED CIRCUIT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ADD THE SCREEN OF THE CIRCUIT AND FORMULAS…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/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9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CF9F0-C06A-95C6-FE70-E8FCA375D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1C39E-AF48-E61A-6DAA-859B06461B16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noProof="0" dirty="0">
                <a:solidFill>
                  <a:srgbClr val="E0AFA0"/>
                </a:solidFill>
              </a:rPr>
              <a:t>3. </a:t>
            </a:r>
            <a:r>
              <a:rPr lang="en-US" sz="4800" spc="300" noProof="0" dirty="0">
                <a:solidFill>
                  <a:srgbClr val="F4F3EE"/>
                </a:solidFill>
              </a:rPr>
              <a:t>EAVESDROPPING</a:t>
            </a:r>
          </a:p>
        </p:txBody>
      </p:sp>
    </p:spTree>
    <p:extLst>
      <p:ext uri="{BB962C8B-B14F-4D97-AF65-F5344CB8AC3E}">
        <p14:creationId xmlns:p14="http://schemas.microsoft.com/office/powerpoint/2010/main" val="422564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FDE68-6F40-5073-6CB4-5D7E5B4BE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/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1400" b="0" dirty="0">
                  <a:solidFill>
                    <a:srgbClr val="BCB8B1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4A1AEE-6218-D88B-2D9F-0506D7A9AD23}"/>
              </a:ext>
            </a:extLst>
          </p:cNvPr>
          <p:cNvSpPr txBox="1"/>
          <p:nvPr/>
        </p:nvSpPr>
        <p:spPr>
          <a:xfrm>
            <a:off x="1118598" y="494533"/>
            <a:ext cx="99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rgbClr val="F4F3EE"/>
                </a:solidFill>
              </a:rPr>
              <a:t>IN THE EAVESDROPPING SCENARIO </a:t>
            </a:r>
            <a:r>
              <a:rPr lang="en-US" sz="1600" b="1" spc="300" dirty="0">
                <a:solidFill>
                  <a:srgbClr val="F4F3EE"/>
                </a:solidFill>
              </a:rPr>
              <a:t>EVE</a:t>
            </a:r>
            <a:r>
              <a:rPr lang="en-US" sz="1600" spc="300" dirty="0">
                <a:solidFill>
                  <a:srgbClr val="F4F3EE"/>
                </a:solidFill>
              </a:rPr>
              <a:t> TAKES CONTROL OF THE SITE-GENERATING ENTANGLED PHOTON PAIRS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37C35F22-1D8A-C384-2780-EA6E9CAD129A}"/>
              </a:ext>
            </a:extLst>
          </p:cNvPr>
          <p:cNvGrpSpPr/>
          <p:nvPr/>
        </p:nvGrpSpPr>
        <p:grpSpPr>
          <a:xfrm>
            <a:off x="6768143" y="1635466"/>
            <a:ext cx="4538347" cy="4710074"/>
            <a:chOff x="6768143" y="1635466"/>
            <a:chExt cx="4538347" cy="4710074"/>
          </a:xfrm>
        </p:grpSpPr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362A32FE-6B26-636A-A3F3-30D92C03DEBC}"/>
                </a:ext>
              </a:extLst>
            </p:cNvPr>
            <p:cNvGrpSpPr/>
            <p:nvPr/>
          </p:nvGrpSpPr>
          <p:grpSpPr>
            <a:xfrm>
              <a:off x="6768145" y="4194011"/>
              <a:ext cx="4538345" cy="2151529"/>
              <a:chOff x="885302" y="2590800"/>
              <a:chExt cx="4538345" cy="2151529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23660690-9B83-FFB6-E6F1-1962DC8B4BD9}"/>
                  </a:ext>
                </a:extLst>
              </p:cNvPr>
              <p:cNvGrpSpPr/>
              <p:nvPr/>
            </p:nvGrpSpPr>
            <p:grpSpPr>
              <a:xfrm>
                <a:off x="885302" y="2590800"/>
                <a:ext cx="4538345" cy="2151529"/>
                <a:chOff x="2845150" y="4438606"/>
                <a:chExt cx="6027566" cy="1468418"/>
              </a:xfrm>
            </p:grpSpPr>
            <p:sp>
              <p:nvSpPr>
                <p:cNvPr id="47" name="Parentesi quadra aperta 46">
                  <a:extLst>
                    <a:ext uri="{FF2B5EF4-FFF2-40B4-BE49-F238E27FC236}">
                      <a16:creationId xmlns:a16="http://schemas.microsoft.com/office/drawing/2014/main" id="{A312CCCE-0B22-C601-9B90-E848FF925317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8" name="Parentesi quadra aperta 47">
                  <a:extLst>
                    <a:ext uri="{FF2B5EF4-FFF2-40B4-BE49-F238E27FC236}">
                      <a16:creationId xmlns:a16="http://schemas.microsoft.com/office/drawing/2014/main" id="{4683C441-96D0-CEAF-AD87-CECC78557FDE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CE351977-BEE0-B6A5-9D4B-4B740C968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34549BD6-9770-0F14-3352-F55522B6B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93A8F06C-3F73-A0B3-53E9-15B6FC6F5BD7}"/>
                  </a:ext>
                </a:extLst>
              </p:cNvPr>
              <p:cNvGrpSpPr/>
              <p:nvPr/>
            </p:nvGrpSpPr>
            <p:grpSpPr>
              <a:xfrm>
                <a:off x="1043164" y="2814439"/>
                <a:ext cx="4222620" cy="1640732"/>
                <a:chOff x="989703" y="2814439"/>
                <a:chExt cx="4222620" cy="1640732"/>
              </a:xfrm>
            </p:grpSpPr>
            <p:grpSp>
              <p:nvGrpSpPr>
                <p:cNvPr id="45" name="Gruppo 44">
                  <a:extLst>
                    <a:ext uri="{FF2B5EF4-FFF2-40B4-BE49-F238E27FC236}">
                      <a16:creationId xmlns:a16="http://schemas.microsoft.com/office/drawing/2014/main" id="{EA22F029-C4A3-306D-AEA3-4CEF266E746A}"/>
                    </a:ext>
                  </a:extLst>
                </p:cNvPr>
                <p:cNvGrpSpPr/>
                <p:nvPr/>
              </p:nvGrpSpPr>
              <p:grpSpPr>
                <a:xfrm>
                  <a:off x="989703" y="2853787"/>
                  <a:ext cx="2709639" cy="1601384"/>
                  <a:chOff x="1276574" y="2853787"/>
                  <a:chExt cx="2709639" cy="1601384"/>
                </a:xfrm>
              </p:grpSpPr>
              <p:cxnSp>
                <p:nvCxnSpPr>
                  <p:cNvPr id="3" name="Connettore diritto 2">
                    <a:extLst>
                      <a:ext uri="{FF2B5EF4-FFF2-40B4-BE49-F238E27FC236}">
                        <a16:creationId xmlns:a16="http://schemas.microsoft.com/office/drawing/2014/main" id="{753FD8D0-056F-ED25-F63D-27E87871BA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3075455"/>
                    <a:ext cx="1927692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nettore diritto 4">
                    <a:extLst>
                      <a:ext uri="{FF2B5EF4-FFF2-40B4-BE49-F238E27FC236}">
                        <a16:creationId xmlns:a16="http://schemas.microsoft.com/office/drawing/2014/main" id="{134E4FA5-3709-E047-8341-B5FCC88F6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4141397"/>
                    <a:ext cx="1894354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F993B1BF-53CC-822D-C6CB-6F68A7408A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F993B1BF-53CC-822D-C6CB-6F68A7408A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0F7D06CD-2246-BF9A-62F0-A637F11591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0F7D06CD-2246-BF9A-62F0-A637F11591D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7DD01C58-AF4D-A5AA-9284-2109EDBA2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87950" y="3821568"/>
                    <a:ext cx="716591" cy="633603"/>
                    <a:chOff x="4962524" y="3262007"/>
                    <a:chExt cx="716591" cy="633603"/>
                  </a:xfrm>
                </p:grpSpPr>
                <p:sp>
                  <p:nvSpPr>
                    <p:cNvPr id="10" name="Rettangolo con angoli arrotondati 9">
                      <a:extLst>
                        <a:ext uri="{FF2B5EF4-FFF2-40B4-BE49-F238E27FC236}">
                          <a16:creationId xmlns:a16="http://schemas.microsoft.com/office/drawing/2014/main" id="{DDE027E9-5AB2-5556-B779-1EA7B9D28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2524" y="3262007"/>
                      <a:ext cx="716591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8575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DFB2DA07-1835-B2E8-2F82-E273D9DD06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00" dirty="0">
                              <a:solidFill>
                                <a:srgbClr val="F4F3EE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F4F3EE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DFB2DA07-1835-B2E8-2F82-E273D9DD06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9972436F-D3B4-1644-5450-B7B2EF3D1C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lit/>
                              </m:rPr>
                              <a:rPr lang="it-IT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 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9972436F-D3B4-1644-5450-B7B2EF3D1C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869" r="-146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Parentesi graffa chiusa 14">
                  <a:extLst>
                    <a:ext uri="{FF2B5EF4-FFF2-40B4-BE49-F238E27FC236}">
                      <a16:creationId xmlns:a16="http://schemas.microsoft.com/office/drawing/2014/main" id="{CC01F7B0-9C46-BA4F-26DD-1430DA5DB9C9}"/>
                    </a:ext>
                  </a:extLst>
                </p:cNvPr>
                <p:cNvSpPr/>
                <p:nvPr/>
              </p:nvSpPr>
              <p:spPr>
                <a:xfrm>
                  <a:off x="3678195" y="2814439"/>
                  <a:ext cx="585620" cy="1612685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28575" cap="rnd">
                  <a:solidFill>
                    <a:srgbClr val="E0AFA0"/>
                  </a:solidFill>
                  <a:bevel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DA966136-6714-9A6E-CF66-09F171F4B40F}"/>
                </a:ext>
              </a:extLst>
            </p:cNvPr>
            <p:cNvGrpSpPr/>
            <p:nvPr/>
          </p:nvGrpSpPr>
          <p:grpSpPr>
            <a:xfrm>
              <a:off x="6768143" y="1635466"/>
              <a:ext cx="4538345" cy="2151529"/>
              <a:chOff x="6535057" y="1772586"/>
              <a:chExt cx="4538345" cy="2151529"/>
            </a:xfrm>
          </p:grpSpPr>
          <p:sp>
            <p:nvSpPr>
              <p:cNvPr id="23" name="Parentesi quadra aperta 22">
                <a:extLst>
                  <a:ext uri="{FF2B5EF4-FFF2-40B4-BE49-F238E27FC236}">
                    <a16:creationId xmlns:a16="http://schemas.microsoft.com/office/drawing/2014/main" id="{57F3872B-1353-3644-132C-215D28973C00}"/>
                  </a:ext>
                </a:extLst>
              </p:cNvPr>
              <p:cNvSpPr/>
              <p:nvPr/>
            </p:nvSpPr>
            <p:spPr>
              <a:xfrm>
                <a:off x="6535057" y="1773874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quadra aperta 23">
                <a:extLst>
                  <a:ext uri="{FF2B5EF4-FFF2-40B4-BE49-F238E27FC236}">
                    <a16:creationId xmlns:a16="http://schemas.microsoft.com/office/drawing/2014/main" id="{4CA5B2F6-AA03-6F7A-1EFF-AC70BAFD9043}"/>
                  </a:ext>
                </a:extLst>
              </p:cNvPr>
              <p:cNvSpPr/>
              <p:nvPr/>
            </p:nvSpPr>
            <p:spPr>
              <a:xfrm flipH="1">
                <a:off x="10864565" y="1772586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4376BFDE-5EB8-93C2-D633-10527F776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4" y="1773874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26926B30-A70D-0AF2-56E3-F70973062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3" y="3923215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A688F452-80EA-7FC8-4B70-68409C439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2257241"/>
                <a:ext cx="1927692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C36AEA63-EC21-AB5A-00CA-EBADA9910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3323183"/>
                <a:ext cx="1894354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B268A130-01D6-F7E2-A76E-81A50E2AA25A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B268A130-01D6-F7E2-A76E-81A50E2AA2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A17AA134-44AE-B879-839A-18B9574CE72C}"/>
                      </a:ext>
                    </a:extLst>
                  </p:cNvPr>
                  <p:cNvSpPr txBox="1"/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A17AA134-44AE-B879-839A-18B9574CE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uppo 57">
                <a:extLst>
                  <a:ext uri="{FF2B5EF4-FFF2-40B4-BE49-F238E27FC236}">
                    <a16:creationId xmlns:a16="http://schemas.microsoft.com/office/drawing/2014/main" id="{E9FDDCF1-DB17-B647-FF13-D6AD625E12F4}"/>
                  </a:ext>
                </a:extLst>
              </p:cNvPr>
              <p:cNvGrpSpPr/>
              <p:nvPr/>
            </p:nvGrpSpPr>
            <p:grpSpPr>
              <a:xfrm>
                <a:off x="8004295" y="1941305"/>
                <a:ext cx="716591" cy="633603"/>
                <a:chOff x="4962524" y="3262007"/>
                <a:chExt cx="716591" cy="633603"/>
              </a:xfrm>
            </p:grpSpPr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F16C620B-6042-C6F8-8412-30F7F8E7FD50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CasellaDiTesto 59">
                      <a:extLst>
                        <a:ext uri="{FF2B5EF4-FFF2-40B4-BE49-F238E27FC236}">
                          <a16:creationId xmlns:a16="http://schemas.microsoft.com/office/drawing/2014/main" id="{C4D2518D-7535-ED44-3A02-82D0E8514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DFB2DA07-1835-B2E8-2F82-E273D9DD06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A7476481-4589-43DF-A385-908ECCF50E2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lit/>
                            </m:r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A7476481-4589-43DF-A385-908ECCF50E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869" r="-146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Parentesi graffa chiusa 29">
                <a:extLst>
                  <a:ext uri="{FF2B5EF4-FFF2-40B4-BE49-F238E27FC236}">
                    <a16:creationId xmlns:a16="http://schemas.microsoft.com/office/drawing/2014/main" id="{C21228E1-B529-4E59-E064-A1071E978420}"/>
                  </a:ext>
                </a:extLst>
              </p:cNvPr>
              <p:cNvSpPr/>
              <p:nvPr/>
            </p:nvSpPr>
            <p:spPr>
              <a:xfrm>
                <a:off x="9381411" y="1996225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05538D82-0E09-D997-E6DF-073C054AD14B}"/>
              </a:ext>
            </a:extLst>
          </p:cNvPr>
          <p:cNvSpPr txBox="1"/>
          <p:nvPr/>
        </p:nvSpPr>
        <p:spPr>
          <a:xfrm>
            <a:off x="648747" y="3513450"/>
            <a:ext cx="4428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spc="300" dirty="0">
                <a:solidFill>
                  <a:srgbClr val="F4F3EE"/>
                </a:solidFill>
              </a:rPr>
              <a:t>EVE SENDS ONE OF THE FOLLOWING TWO STATES TO ALICE AND BOB WITH EQUAL PROBABILITY (1/2), INSTEAD OF AN ENTANGLED PAIR OF PHOTONS.</a:t>
            </a:r>
          </a:p>
        </p:txBody>
      </p:sp>
      <p:cxnSp>
        <p:nvCxnSpPr>
          <p:cNvPr id="65" name="Connettore a gomito 78">
            <a:extLst>
              <a:ext uri="{FF2B5EF4-FFF2-40B4-BE49-F238E27FC236}">
                <a16:creationId xmlns:a16="http://schemas.microsoft.com/office/drawing/2014/main" id="{1C7FD14D-7FA3-DAFA-D9A6-675C48371D2C}"/>
              </a:ext>
            </a:extLst>
          </p:cNvPr>
          <p:cNvCxnSpPr>
            <a:cxnSpLocks/>
            <a:stCxn id="63" idx="3"/>
            <a:endCxn id="23" idx="1"/>
          </p:cNvCxnSpPr>
          <p:nvPr/>
        </p:nvCxnSpPr>
        <p:spPr>
          <a:xfrm flipV="1">
            <a:off x="5077528" y="2711875"/>
            <a:ext cx="1690615" cy="1278629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78">
            <a:extLst>
              <a:ext uri="{FF2B5EF4-FFF2-40B4-BE49-F238E27FC236}">
                <a16:creationId xmlns:a16="http://schemas.microsoft.com/office/drawing/2014/main" id="{7EF24B08-BAB3-FF40-91E0-DA9E2E171794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5077528" y="3990504"/>
            <a:ext cx="1690617" cy="1279916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EEB617BE-FA18-5FE9-B319-08F4D4F9506A}"/>
                  </a:ext>
                </a:extLst>
              </p:cNvPr>
              <p:cNvSpPr txBox="1"/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1400" b="0" dirty="0">
                  <a:solidFill>
                    <a:srgbClr val="BCB8B1"/>
                  </a:solidFill>
                </a:endParaRP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EEB617BE-FA18-5FE9-B319-08F4D4F95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2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30330-026F-0BBA-908A-E0812122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97A8AC-125B-8A82-7436-143E137AFC57}"/>
              </a:ext>
            </a:extLst>
          </p:cNvPr>
          <p:cNvSpPr txBox="1"/>
          <p:nvPr/>
        </p:nvSpPr>
        <p:spPr>
          <a:xfrm>
            <a:off x="347510" y="2820967"/>
            <a:ext cx="1142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noProof="0" dirty="0">
                <a:solidFill>
                  <a:srgbClr val="E0AFA0"/>
                </a:solidFill>
              </a:rPr>
              <a:t>BEFORE ANALYZING THE RESULTS,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EFF813-AFAE-2376-B008-4BFF95DB92B7}"/>
              </a:ext>
            </a:extLst>
          </p:cNvPr>
          <p:cNvSpPr txBox="1"/>
          <p:nvPr/>
        </p:nvSpPr>
        <p:spPr>
          <a:xfrm>
            <a:off x="347510" y="3429000"/>
            <a:ext cx="117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noProof="0" dirty="0">
                <a:solidFill>
                  <a:srgbClr val="F4F3EE"/>
                </a:solidFill>
              </a:rPr>
              <a:t>IT IS IMPORTANT TO HIGHLIGHT SOME KEY DETAILS.</a:t>
            </a:r>
          </a:p>
        </p:txBody>
      </p:sp>
    </p:spTree>
    <p:extLst>
      <p:ext uri="{BB962C8B-B14F-4D97-AF65-F5344CB8AC3E}">
        <p14:creationId xmlns:p14="http://schemas.microsoft.com/office/powerpoint/2010/main" val="14466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9B040-DBB9-0CB9-D6EE-B892CB451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97FE1C-3684-B1F7-A0CD-14C46DD8EC39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F4F3EE"/>
                </a:solidFill>
              </a:rPr>
              <a:t>KEY</a:t>
            </a:r>
            <a:endParaRPr lang="en-US" sz="4800" spc="3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53AFA9-1B38-C677-5361-DFB43D107D8F}"/>
              </a:ext>
            </a:extLst>
          </p:cNvPr>
          <p:cNvSpPr txBox="1"/>
          <p:nvPr/>
        </p:nvSpPr>
        <p:spPr>
          <a:xfrm>
            <a:off x="999818" y="3674168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E0AFA0"/>
                </a:solidFill>
              </a:rPr>
              <a:t>DETAILS</a:t>
            </a:r>
            <a:endParaRPr lang="en-US" sz="4800" spc="300" noProof="0" dirty="0">
              <a:solidFill>
                <a:srgbClr val="E0AF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AAB1-7AB3-B7D5-4870-9B750C9D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FE72EA-3BFE-A509-2726-BB9C27E90BC3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PROTOCOL </a:t>
            </a:r>
            <a:r>
              <a:rPr lang="en-US" sz="1600" b="1" spc="600" noProof="0" dirty="0">
                <a:solidFill>
                  <a:srgbClr val="F4F3EE"/>
                </a:solidFill>
              </a:rPr>
              <a:t>DETAILS</a:t>
            </a:r>
            <a:endParaRPr lang="en-US" sz="2000" b="1" spc="600" noProof="0" dirty="0">
              <a:solidFill>
                <a:srgbClr val="F4F3EE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33ECE6-EC94-B7EF-EE9F-A40138B0A8B6}"/>
              </a:ext>
            </a:extLst>
          </p:cNvPr>
          <p:cNvSpPr txBox="1"/>
          <p:nvPr/>
        </p:nvSpPr>
        <p:spPr>
          <a:xfrm>
            <a:off x="1250856" y="6352588"/>
            <a:ext cx="96902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The </a:t>
            </a:r>
            <a:r>
              <a:rPr lang="en-US" sz="1300" b="1" noProof="0" dirty="0">
                <a:solidFill>
                  <a:srgbClr val="BCB8B1"/>
                </a:solidFill>
              </a:rPr>
              <a:t>0-indexed</a:t>
            </a:r>
            <a:r>
              <a:rPr lang="en-US" sz="1300" noProof="0" dirty="0">
                <a:solidFill>
                  <a:srgbClr val="BCB8B1"/>
                </a:solidFill>
              </a:rPr>
              <a:t> notation is used, as in the Python code, to avoid confusion between slides and implementation.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/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623802-1267-D4D8-75AE-13F6E3FE9920}"/>
              </a:ext>
            </a:extLst>
          </p:cNvPr>
          <p:cNvSpPr txBox="1"/>
          <p:nvPr/>
        </p:nvSpPr>
        <p:spPr>
          <a:xfrm>
            <a:off x="3688768" y="4772797"/>
            <a:ext cx="481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noProof="0" dirty="0">
                <a:solidFill>
                  <a:srgbClr val="F4F3EE"/>
                </a:solidFill>
              </a:rPr>
              <a:t>CHSH </a:t>
            </a:r>
            <a:r>
              <a:rPr lang="en-US" sz="1600" spc="300" noProof="0" dirty="0">
                <a:solidFill>
                  <a:srgbClr val="F4F3EE"/>
                </a:solidFill>
              </a:rPr>
              <a:t>CORRELATION VALUE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FB3D6C5-A4B7-FDB7-32E8-7F952562BE01}"/>
              </a:ext>
            </a:extLst>
          </p:cNvPr>
          <p:cNvSpPr txBox="1"/>
          <p:nvPr/>
        </p:nvSpPr>
        <p:spPr>
          <a:xfrm>
            <a:off x="3335455" y="-55188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CHALLENGES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0A04D034-5156-FBAF-5901-8201335CDDF9}"/>
              </a:ext>
            </a:extLst>
          </p:cNvPr>
          <p:cNvGrpSpPr/>
          <p:nvPr/>
        </p:nvGrpSpPr>
        <p:grpSpPr>
          <a:xfrm>
            <a:off x="1805677" y="990297"/>
            <a:ext cx="8580647" cy="2907559"/>
            <a:chOff x="1698128" y="1028397"/>
            <a:chExt cx="8580647" cy="2907559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0F17784-4702-D937-6348-A42114CAC421}"/>
                </a:ext>
              </a:extLst>
            </p:cNvPr>
            <p:cNvSpPr txBox="1"/>
            <p:nvPr/>
          </p:nvSpPr>
          <p:spPr>
            <a:xfrm>
              <a:off x="4321602" y="2312899"/>
              <a:ext cx="3333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300" noProof="0" dirty="0">
                  <a:solidFill>
                    <a:srgbClr val="F4F3EE"/>
                  </a:solidFill>
                </a:rPr>
                <a:t>OBSERVABLES</a:t>
              </a:r>
              <a:endParaRPr lang="en-US" sz="2000" spc="300" noProof="0" dirty="0">
                <a:solidFill>
                  <a:srgbClr val="F4F3EE"/>
                </a:solidFill>
              </a:endParaRPr>
            </a:p>
          </p:txBody>
        </p: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BA193847-AF58-8A28-F251-79296AA98E2F}"/>
                </a:ext>
              </a:extLst>
            </p:cNvPr>
            <p:cNvGrpSpPr/>
            <p:nvPr/>
          </p:nvGrpSpPr>
          <p:grpSpPr>
            <a:xfrm>
              <a:off x="1698128" y="1031684"/>
              <a:ext cx="2054086" cy="2900985"/>
              <a:chOff x="798113" y="1228566"/>
              <a:chExt cx="2054086" cy="290098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ADB2BAC4-925C-8103-7927-FE4291D3866D}"/>
                  </a:ext>
                </a:extLst>
              </p:cNvPr>
              <p:cNvGrpSpPr/>
              <p:nvPr/>
            </p:nvGrpSpPr>
            <p:grpSpPr>
              <a:xfrm>
                <a:off x="1027543" y="1818567"/>
                <a:ext cx="1595227" cy="2133033"/>
                <a:chOff x="2192232" y="1428797"/>
                <a:chExt cx="1595227" cy="21330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1206D11-6B75-AE2A-A50F-ADD5EDBF75A2}"/>
                  </a:ext>
                </a:extLst>
              </p:cNvPr>
              <p:cNvSpPr txBox="1"/>
              <p:nvPr/>
            </p:nvSpPr>
            <p:spPr>
              <a:xfrm>
                <a:off x="978284" y="1228566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ALICE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C21C9147-5B26-945F-B4D4-02B0D1A570B7}"/>
                  </a:ext>
                </a:extLst>
              </p:cNvPr>
              <p:cNvGrpSpPr/>
              <p:nvPr/>
            </p:nvGrpSpPr>
            <p:grpSpPr>
              <a:xfrm>
                <a:off x="798113" y="1640615"/>
                <a:ext cx="2054086" cy="2488936"/>
                <a:chOff x="2845150" y="4438606"/>
                <a:chExt cx="6027566" cy="1468418"/>
              </a:xfrm>
            </p:grpSpPr>
            <p:sp>
              <p:nvSpPr>
                <p:cNvPr id="20" name="Parentesi quadra aperta 19">
                  <a:extLst>
                    <a:ext uri="{FF2B5EF4-FFF2-40B4-BE49-F238E27FC236}">
                      <a16:creationId xmlns:a16="http://schemas.microsoft.com/office/drawing/2014/main" id="{6B4D371F-5694-36DC-DC80-5987711F0F15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Parentesi quadra aperta 20">
                  <a:extLst>
                    <a:ext uri="{FF2B5EF4-FFF2-40B4-BE49-F238E27FC236}">
                      <a16:creationId xmlns:a16="http://schemas.microsoft.com/office/drawing/2014/main" id="{ED649A36-13ED-7A57-4E3C-6C7B5B5F8427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2" name="Connettore diritto 21">
                  <a:extLst>
                    <a:ext uri="{FF2B5EF4-FFF2-40B4-BE49-F238E27FC236}">
                      <a16:creationId xmlns:a16="http://schemas.microsoft.com/office/drawing/2014/main" id="{FC677E04-9D00-9C58-DAC7-A75611D44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diritto 22">
                  <a:extLst>
                    <a:ext uri="{FF2B5EF4-FFF2-40B4-BE49-F238E27FC236}">
                      <a16:creationId xmlns:a16="http://schemas.microsoft.com/office/drawing/2014/main" id="{735BDDEE-A1E8-D9C9-2999-8B8F46A74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79183B0B-3E63-1941-2F65-376BE12109A7}"/>
                </a:ext>
              </a:extLst>
            </p:cNvPr>
            <p:cNvGrpSpPr/>
            <p:nvPr/>
          </p:nvGrpSpPr>
          <p:grpSpPr>
            <a:xfrm>
              <a:off x="8224689" y="1028397"/>
              <a:ext cx="2054086" cy="2907559"/>
              <a:chOff x="3258259" y="1225218"/>
              <a:chExt cx="2054086" cy="2907559"/>
            </a:xfrm>
          </p:grpSpPr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43C386E0-0A4A-D14D-A55B-FE10886690C2}"/>
                  </a:ext>
                </a:extLst>
              </p:cNvPr>
              <p:cNvGrpSpPr/>
              <p:nvPr/>
            </p:nvGrpSpPr>
            <p:grpSpPr>
              <a:xfrm>
                <a:off x="3482836" y="1821216"/>
                <a:ext cx="1604932" cy="2134184"/>
                <a:chOff x="9835475" y="1430428"/>
                <a:chExt cx="1604932" cy="21341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5E2B13-77D5-624E-155B-96D887695BB4}"/>
                  </a:ext>
                </a:extLst>
              </p:cNvPr>
              <p:cNvSpPr txBox="1"/>
              <p:nvPr/>
            </p:nvSpPr>
            <p:spPr>
              <a:xfrm>
                <a:off x="3438430" y="1225218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BOB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0991341C-97A1-8B3F-CCEF-AE05422D5C40}"/>
                  </a:ext>
                </a:extLst>
              </p:cNvPr>
              <p:cNvGrpSpPr/>
              <p:nvPr/>
            </p:nvGrpSpPr>
            <p:grpSpPr>
              <a:xfrm>
                <a:off x="3258259" y="1643839"/>
                <a:ext cx="2054086" cy="2488938"/>
                <a:chOff x="2845150" y="4438605"/>
                <a:chExt cx="6027566" cy="1468419"/>
              </a:xfrm>
            </p:grpSpPr>
            <p:sp>
              <p:nvSpPr>
                <p:cNvPr id="14" name="Parentesi quadra aperta 13">
                  <a:extLst>
                    <a:ext uri="{FF2B5EF4-FFF2-40B4-BE49-F238E27FC236}">
                      <a16:creationId xmlns:a16="http://schemas.microsoft.com/office/drawing/2014/main" id="{70949A26-EFFC-49F6-2DB1-C66FA5579F30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Parentesi quadra aperta 29">
                  <a:extLst>
                    <a:ext uri="{FF2B5EF4-FFF2-40B4-BE49-F238E27FC236}">
                      <a16:creationId xmlns:a16="http://schemas.microsoft.com/office/drawing/2014/main" id="{8AE1581D-6E09-ADDE-022D-5409DD9F2D0A}"/>
                    </a:ext>
                  </a:extLst>
                </p:cNvPr>
                <p:cNvSpPr/>
                <p:nvPr/>
              </p:nvSpPr>
              <p:spPr>
                <a:xfrm flipH="1">
                  <a:off x="8595351" y="443860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91101232-F18F-CA52-C2AA-5C703000F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F7CE7101-F442-DEA9-8B0B-46071A49D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2910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F04A0-46B8-BB6B-12DD-6132883F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tangolo 138">
            <a:extLst>
              <a:ext uri="{FF2B5EF4-FFF2-40B4-BE49-F238E27FC236}">
                <a16:creationId xmlns:a16="http://schemas.microsoft.com/office/drawing/2014/main" id="{BE9034CA-31F4-6C79-DCB8-8C3ECB55EBEA}"/>
              </a:ext>
            </a:extLst>
          </p:cNvPr>
          <p:cNvSpPr/>
          <p:nvPr/>
        </p:nvSpPr>
        <p:spPr>
          <a:xfrm>
            <a:off x="0" y="0"/>
            <a:ext cx="3686730" cy="6858000"/>
          </a:xfrm>
          <a:prstGeom prst="rect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0" name="Gruppo 119">
            <a:extLst>
              <a:ext uri="{FF2B5EF4-FFF2-40B4-BE49-F238E27FC236}">
                <a16:creationId xmlns:a16="http://schemas.microsoft.com/office/drawing/2014/main" id="{80A679DB-538E-AAEA-7E08-84E131A4867B}"/>
              </a:ext>
            </a:extLst>
          </p:cNvPr>
          <p:cNvGrpSpPr/>
          <p:nvPr/>
        </p:nvGrpSpPr>
        <p:grpSpPr>
          <a:xfrm>
            <a:off x="162183" y="1254633"/>
            <a:ext cx="3362365" cy="5047146"/>
            <a:chOff x="268339" y="1232916"/>
            <a:chExt cx="3362365" cy="504714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CCD989B-D01A-3D8D-C130-F7695F8A1303}"/>
                </a:ext>
              </a:extLst>
            </p:cNvPr>
            <p:cNvSpPr txBox="1"/>
            <p:nvPr/>
          </p:nvSpPr>
          <p:spPr>
            <a:xfrm>
              <a:off x="1145924" y="1232916"/>
              <a:ext cx="1607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OBSERVABLE</a:t>
              </a:r>
              <a:endParaRPr lang="en-US" sz="1100" spc="300" noProof="0" dirty="0">
                <a:solidFill>
                  <a:srgbClr val="463F3A"/>
                </a:solidFill>
              </a:endParaRP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80EFD1ED-3849-4C4B-C78D-EF89E9A6A809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1647848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F4B3DDE3-4043-D265-71AD-F95915532623}"/>
                </a:ext>
              </a:extLst>
            </p:cNvPr>
            <p:cNvSpPr txBox="1"/>
            <p:nvPr/>
          </p:nvSpPr>
          <p:spPr>
            <a:xfrm>
              <a:off x="1206201" y="2175385"/>
              <a:ext cx="1486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HERMITIAN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MATRIX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72FDE72E-AACC-A19E-F742-65C3F5FFF265}"/>
                </a:ext>
              </a:extLst>
            </p:cNvPr>
            <p:cNvSpPr txBox="1"/>
            <p:nvPr/>
          </p:nvSpPr>
          <p:spPr>
            <a:xfrm>
              <a:off x="1119657" y="3287131"/>
              <a:ext cx="16597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REAL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EIGENVALUES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7C02F15-D715-9EE0-D339-02A894153265}"/>
                </a:ext>
              </a:extLst>
            </p:cNvPr>
            <p:cNvSpPr txBox="1"/>
            <p:nvPr/>
          </p:nvSpPr>
          <p:spPr>
            <a:xfrm>
              <a:off x="565157" y="4398877"/>
              <a:ext cx="27687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CAN BE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DISPLAYED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ON THE MEASURING DEVICE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EAD17339-90B9-62D0-28E2-20AA67D99399}"/>
                </a:ext>
              </a:extLst>
            </p:cNvPr>
            <p:cNvSpPr txBox="1"/>
            <p:nvPr/>
          </p:nvSpPr>
          <p:spPr>
            <a:xfrm>
              <a:off x="268339" y="5510621"/>
              <a:ext cx="33623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MEASUREMENT CAUSES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COLLAPSE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INTO ONE OF THE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EIGENSPACES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ASSOCIATED WITH THE RELATIVE EIGENVALUE.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2613F0C4-397A-0CDB-6628-09D043ACF290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2759594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5B849A8B-0574-BB66-F06A-6C65B3514EA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3871340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707EAD93-4F81-F0B5-89C9-38EB64B20D28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4983086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396C77E-92C5-E940-A82E-BDF42F2FFBDA}"/>
              </a:ext>
            </a:extLst>
          </p:cNvPr>
          <p:cNvSpPr txBox="1"/>
          <p:nvPr/>
        </p:nvSpPr>
        <p:spPr>
          <a:xfrm>
            <a:off x="537590" y="319255"/>
            <a:ext cx="261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noProof="0" dirty="0">
                <a:solidFill>
                  <a:srgbClr val="463F3A"/>
                </a:solidFill>
              </a:rPr>
              <a:t>THEORY</a:t>
            </a:r>
            <a:endParaRPr lang="en-US" sz="2000" spc="600" noProof="0" dirty="0">
              <a:solidFill>
                <a:srgbClr val="463F3A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F34DCC7-DEC9-9A09-0E7C-E741EA2BAA2C}"/>
              </a:ext>
            </a:extLst>
          </p:cNvPr>
          <p:cNvSpPr txBox="1"/>
          <p:nvPr/>
        </p:nvSpPr>
        <p:spPr>
          <a:xfrm>
            <a:off x="4512471" y="118963"/>
            <a:ext cx="6675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>
                <a:solidFill>
                  <a:srgbClr val="F4F3EE"/>
                </a:solidFill>
              </a:rPr>
              <a:t>NOTEWORTHY</a:t>
            </a:r>
            <a:r>
              <a:rPr lang="en-US" sz="1400" spc="600" noProof="0" dirty="0">
                <a:solidFill>
                  <a:srgbClr val="F4F3EE"/>
                </a:solidFill>
              </a:rPr>
              <a:t> IMPLEMENTATION STEPS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E3BC6AF5-2FF8-EF8A-780D-2DE1DE97ACB1}"/>
              </a:ext>
            </a:extLst>
          </p:cNvPr>
          <p:cNvCxnSpPr>
            <a:cxnSpLocks/>
          </p:cNvCxnSpPr>
          <p:nvPr/>
        </p:nvCxnSpPr>
        <p:spPr>
          <a:xfrm>
            <a:off x="1321872" y="648270"/>
            <a:ext cx="985837" cy="0"/>
          </a:xfrm>
          <a:prstGeom prst="line">
            <a:avLst/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01BA9F7-9D2F-226D-1005-7BD61B35E178}"/>
              </a:ext>
            </a:extLst>
          </p:cNvPr>
          <p:cNvGrpSpPr/>
          <p:nvPr/>
        </p:nvGrpSpPr>
        <p:grpSpPr>
          <a:xfrm>
            <a:off x="4512471" y="558604"/>
            <a:ext cx="6926493" cy="6183740"/>
            <a:chOff x="4512471" y="513779"/>
            <a:chExt cx="6926493" cy="618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/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spc="300" dirty="0">
                      <a:solidFill>
                        <a:srgbClr val="F4F3EE"/>
                      </a:solidFill>
                    </a:rPr>
                    <a:t>THIS ENTIRE PROCESS ENABLES </a:t>
                  </a:r>
                </a:p>
                <a:p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MEASUREMENT AS IF USING THE ORIGINAL OBSERVABLE</a:t>
                  </a:r>
                  <a14:m>
                    <m:oMath xmlns:m="http://schemas.openxmlformats.org/officeDocument/2006/math"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</m:oMath>
                  </a14:m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 </a:t>
                  </a:r>
                  <a:endParaRPr lang="en-US" sz="1100" b="1" spc="300" noProof="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1" name="Gruppo 140">
              <a:extLst>
                <a:ext uri="{FF2B5EF4-FFF2-40B4-BE49-F238E27FC236}">
                  <a16:creationId xmlns:a16="http://schemas.microsoft.com/office/drawing/2014/main" id="{C6ED096A-D3D7-B290-D697-1279DF834F12}"/>
                </a:ext>
              </a:extLst>
            </p:cNvPr>
            <p:cNvGrpSpPr/>
            <p:nvPr/>
          </p:nvGrpSpPr>
          <p:grpSpPr>
            <a:xfrm>
              <a:off x="5018553" y="513779"/>
              <a:ext cx="5966697" cy="5752140"/>
              <a:chOff x="5015068" y="513779"/>
              <a:chExt cx="5966697" cy="5752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1.</a:t>
                    </a:r>
                    <a:r>
                      <a:rPr lang="en-US" sz="1100" spc="300" noProof="0" dirty="0">
                        <a:solidFill>
                          <a:srgbClr val="F4F3EE"/>
                        </a:solidFill>
                      </a:rPr>
                      <a:t> DEFINE THE </a:t>
                    </a:r>
                    <a:r>
                      <a:rPr lang="en-US" sz="1100" b="1" spc="300" noProof="0" dirty="0">
                        <a:solidFill>
                          <a:srgbClr val="F4F3EE"/>
                        </a:solidFill>
                      </a:rPr>
                      <a:t>OBSERVABLE</a:t>
                    </a:r>
                    <a14:m>
                      <m:oMath xmlns:m="http://schemas.openxmlformats.org/officeDocument/2006/math"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a14:m>
                    <a:endParaRPr lang="en-US" sz="1100" b="1" spc="300" noProof="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FCB92E4-A3C5-1EF2-2A9C-DA3C141D96DF}"/>
                  </a:ext>
                </a:extLst>
              </p:cNvPr>
              <p:cNvSpPr txBox="1"/>
              <p:nvPr/>
            </p:nvSpPr>
            <p:spPr>
              <a:xfrm>
                <a:off x="5015068" y="2000019"/>
                <a:ext cx="56537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3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DETERMINE THE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 TRANSFORMATION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MAPPING     </a:t>
                </a:r>
              </a:p>
              <a:p>
                <a:r>
                  <a:rPr lang="it-IT" sz="1100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EIGENVECTORS TO STANDARD BASIS STATES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52" name="Gruppo 51">
                <a:extLst>
                  <a:ext uri="{FF2B5EF4-FFF2-40B4-BE49-F238E27FC236}">
                    <a16:creationId xmlns:a16="http://schemas.microsoft.com/office/drawing/2014/main" id="{94D89190-2727-ED93-18F3-5BE4E66B069E}"/>
                  </a:ext>
                </a:extLst>
              </p:cNvPr>
              <p:cNvGrpSpPr/>
              <p:nvPr/>
            </p:nvGrpSpPr>
            <p:grpSpPr>
              <a:xfrm>
                <a:off x="5398686" y="2443391"/>
                <a:ext cx="5307107" cy="1442190"/>
                <a:chOff x="6042024" y="3764912"/>
                <a:chExt cx="5307107" cy="14421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Parentesi graffa chiusa 43">
                  <a:extLst>
                    <a:ext uri="{FF2B5EF4-FFF2-40B4-BE49-F238E27FC236}">
                      <a16:creationId xmlns:a16="http://schemas.microsoft.com/office/drawing/2014/main" id="{10930BA7-7DBA-980F-4B8D-949BC9F6E82F}"/>
                    </a:ext>
                  </a:extLst>
                </p:cNvPr>
                <p:cNvSpPr/>
                <p:nvPr/>
              </p:nvSpPr>
              <p:spPr>
                <a:xfrm>
                  <a:off x="10234802" y="40585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0⟩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Parentesi graffa chiusa 49">
                  <a:extLst>
                    <a:ext uri="{FF2B5EF4-FFF2-40B4-BE49-F238E27FC236}">
                      <a16:creationId xmlns:a16="http://schemas.microsoft.com/office/drawing/2014/main" id="{314D783B-DEA4-73E6-488A-92D24243C5ED}"/>
                    </a:ext>
                  </a:extLst>
                </p:cNvPr>
                <p:cNvSpPr/>
                <p:nvPr/>
              </p:nvSpPr>
              <p:spPr>
                <a:xfrm>
                  <a:off x="10234802" y="45192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1⟩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68DF2BB8-A107-E696-422E-DA5108C2541D}"/>
                  </a:ext>
                </a:extLst>
              </p:cNvPr>
              <p:cNvSpPr txBox="1"/>
              <p:nvPr/>
            </p:nvSpPr>
            <p:spPr>
              <a:xfrm>
                <a:off x="5015070" y="3960234"/>
                <a:ext cx="56907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noProof="0" dirty="0">
                    <a:solidFill>
                      <a:srgbClr val="E0AFA0"/>
                    </a:solidFill>
                  </a:rPr>
                  <a:t>4.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VERIFY THE FOUND MATRIX IS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1B4D68F4-5A5C-84FE-428D-7FE452A94D5A}"/>
                  </a:ext>
                </a:extLst>
              </p:cNvPr>
              <p:cNvSpPr txBox="1"/>
              <p:nvPr/>
            </p:nvSpPr>
            <p:spPr>
              <a:xfrm>
                <a:off x="5015069" y="4835498"/>
                <a:ext cx="59666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5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APPLY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THE UNITARY TRANSFORMATION TO THE QUBIT AND </a:t>
                </a:r>
              </a:p>
              <a:p>
                <a:r>
                  <a:rPr lang="it-IT" sz="1100" b="1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MEASURE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IN THE STANDARD BASIS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116" name="Gruppo 115">
                <a:extLst>
                  <a:ext uri="{FF2B5EF4-FFF2-40B4-BE49-F238E27FC236}">
                    <a16:creationId xmlns:a16="http://schemas.microsoft.com/office/drawing/2014/main" id="{F5C0086B-0FBD-C781-3293-768303B35DF7}"/>
                  </a:ext>
                </a:extLst>
              </p:cNvPr>
              <p:cNvGrpSpPr/>
              <p:nvPr/>
            </p:nvGrpSpPr>
            <p:grpSpPr>
              <a:xfrm>
                <a:off x="6373986" y="5378525"/>
                <a:ext cx="3130319" cy="887394"/>
                <a:chOff x="6614250" y="5913148"/>
                <a:chExt cx="3130319" cy="887394"/>
              </a:xfrm>
            </p:grpSpPr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18E69D82-4787-8F32-5285-D23DA8EAF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6746" y="6160510"/>
                  <a:ext cx="2487823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uppo 99">
                  <a:extLst>
                    <a:ext uri="{FF2B5EF4-FFF2-40B4-BE49-F238E27FC236}">
                      <a16:creationId xmlns:a16="http://schemas.microsoft.com/office/drawing/2014/main" id="{86D5AB93-8648-3931-BEDA-B3C35BBD7F8C}"/>
                    </a:ext>
                  </a:extLst>
                </p:cNvPr>
                <p:cNvGrpSpPr/>
                <p:nvPr/>
              </p:nvGrpSpPr>
              <p:grpSpPr>
                <a:xfrm>
                  <a:off x="7608204" y="5913148"/>
                  <a:ext cx="559522" cy="494724"/>
                  <a:chOff x="4962524" y="3262007"/>
                  <a:chExt cx="716591" cy="633603"/>
                </a:xfrm>
              </p:grpSpPr>
              <p:sp>
                <p:nvSpPr>
                  <p:cNvPr id="101" name="Rettangolo con angoli arrotondati 100">
                    <a:extLst>
                      <a:ext uri="{FF2B5EF4-FFF2-40B4-BE49-F238E27FC236}">
                        <a16:creationId xmlns:a16="http://schemas.microsoft.com/office/drawing/2014/main" id="{B8D25410-1AF8-9DC3-27EC-55A5DAC6DBAE}"/>
                      </a:ext>
                    </a:extLst>
                  </p:cNvPr>
                  <p:cNvSpPr/>
                  <p:nvPr/>
                </p:nvSpPr>
                <p:spPr>
                  <a:xfrm>
                    <a:off x="4962524" y="3262007"/>
                    <a:ext cx="716591" cy="633603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540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1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it-IT" sz="14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oMath>
                        </a14:m>
                        <a:endParaRPr lang="en-US" sz="14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1" name="Gruppo 110">
                  <a:extLst>
                    <a:ext uri="{FF2B5EF4-FFF2-40B4-BE49-F238E27FC236}">
                      <a16:creationId xmlns:a16="http://schemas.microsoft.com/office/drawing/2014/main" id="{105E715C-643D-72D6-DC02-0E1369AA19D8}"/>
                    </a:ext>
                  </a:extLst>
                </p:cNvPr>
                <p:cNvGrpSpPr/>
                <p:nvPr/>
              </p:nvGrpSpPr>
              <p:grpSpPr>
                <a:xfrm>
                  <a:off x="8571184" y="5913148"/>
                  <a:ext cx="650819" cy="887394"/>
                  <a:chOff x="7429595" y="5890985"/>
                  <a:chExt cx="650819" cy="887394"/>
                </a:xfrm>
              </p:grpSpPr>
              <p:grpSp>
                <p:nvGrpSpPr>
                  <p:cNvPr id="103" name="Gruppo 102">
                    <a:extLst>
                      <a:ext uri="{FF2B5EF4-FFF2-40B4-BE49-F238E27FC236}">
                        <a16:creationId xmlns:a16="http://schemas.microsoft.com/office/drawing/2014/main" id="{6CA95BAC-BCE4-17B9-E993-FA807898697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595" y="5890985"/>
                    <a:ext cx="650819" cy="887394"/>
                    <a:chOff x="3696595" y="2483548"/>
                    <a:chExt cx="830580" cy="1132498"/>
                  </a:xfrm>
                </p:grpSpPr>
                <p:sp>
                  <p:nvSpPr>
                    <p:cNvPr id="104" name="Rettangolo con angoli arrotondati 103">
                      <a:extLst>
                        <a:ext uri="{FF2B5EF4-FFF2-40B4-BE49-F238E27FC236}">
                          <a16:creationId xmlns:a16="http://schemas.microsoft.com/office/drawing/2014/main" id="{1B73D261-D4A3-40FE-9FB6-0BAE591F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0831" y="2483548"/>
                      <a:ext cx="722108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sp>
                  <p:nvSpPr>
                    <p:cNvPr id="105" name="Arco 104">
                      <a:extLst>
                        <a:ext uri="{FF2B5EF4-FFF2-40B4-BE49-F238E27FC236}">
                          <a16:creationId xmlns:a16="http://schemas.microsoft.com/office/drawing/2014/main" id="{0DB6CEAF-CC19-DD20-421A-70F9B0B48901}"/>
                        </a:ext>
                      </a:extLst>
                    </p:cNvPr>
                    <p:cNvSpPr/>
                    <p:nvPr/>
                  </p:nvSpPr>
                  <p:spPr>
                    <a:xfrm rot="19408274">
                      <a:off x="3696595" y="2785466"/>
                      <a:ext cx="830580" cy="830580"/>
                    </a:xfrm>
                    <a:prstGeom prst="arc">
                      <a:avLst>
                        <a:gd name="adj1" fmla="val 16200000"/>
                        <a:gd name="adj2" fmla="val 20769370"/>
                      </a:avLst>
                    </a:prstGeom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106" name="Connettore diritto 105">
                      <a:extLst>
                        <a:ext uri="{FF2B5EF4-FFF2-40B4-BE49-F238E27FC236}">
                          <a16:creationId xmlns:a16="http://schemas.microsoft.com/office/drawing/2014/main" id="{EDFEC2B2-1A9B-E6EB-5F9A-BE1687013C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99445" y="2619854"/>
                      <a:ext cx="248718" cy="316804"/>
                    </a:xfrm>
                    <a:prstGeom prst="line">
                      <a:avLst/>
                    </a:prstGeom>
                    <a:ln w="15875">
                      <a:solidFill>
                        <a:srgbClr val="F4F3EE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uppo 106">
                    <a:extLst>
                      <a:ext uri="{FF2B5EF4-FFF2-40B4-BE49-F238E27FC236}">
                        <a16:creationId xmlns:a16="http://schemas.microsoft.com/office/drawing/2014/main" id="{A3A9EAB3-3762-8D08-8EB0-75AF0760517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02954" y="6529461"/>
                    <a:ext cx="310451" cy="51572"/>
                    <a:chOff x="1704975" y="5048027"/>
                    <a:chExt cx="8782050" cy="60960"/>
                  </a:xfrm>
                </p:grpSpPr>
                <p:cxnSp>
                  <p:nvCxnSpPr>
                    <p:cNvPr id="108" name="Connettore diritto 107">
                      <a:extLst>
                        <a:ext uri="{FF2B5EF4-FFF2-40B4-BE49-F238E27FC236}">
                          <a16:creationId xmlns:a16="http://schemas.microsoft.com/office/drawing/2014/main" id="{1C7D1BF3-0FCA-34D9-FD9A-1F6972C96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04802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Connettore diritto 108">
                      <a:extLst>
                        <a:ext uri="{FF2B5EF4-FFF2-40B4-BE49-F238E27FC236}">
                          <a16:creationId xmlns:a16="http://schemas.microsoft.com/office/drawing/2014/main" id="{A052A426-A8AD-82F4-2841-6B4649E648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10898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FDFAD669-660B-7F5F-EFEF-71E939899D70}"/>
                  </a:ext>
                </a:extLst>
              </p:cNvPr>
              <p:cNvGrpSpPr/>
              <p:nvPr/>
            </p:nvGrpSpPr>
            <p:grpSpPr>
              <a:xfrm>
                <a:off x="5015069" y="793090"/>
                <a:ext cx="5653778" cy="1146766"/>
                <a:chOff x="5156144" y="1144251"/>
                <a:chExt cx="5653778" cy="11467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327E87B-D04F-FB50-16C3-2ADBED69C7A0}"/>
                    </a:ext>
                  </a:extLst>
                </p:cNvPr>
                <p:cNvSpPr/>
                <p:nvPr/>
              </p:nvSpPr>
              <p:spPr>
                <a:xfrm>
                  <a:off x="6927688" y="1278914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56FA7753-31F9-E594-1BD8-A957FCD78BB9}"/>
                    </a:ext>
                  </a:extLst>
                </p:cNvPr>
                <p:cNvSpPr/>
                <p:nvPr/>
              </p:nvSpPr>
              <p:spPr>
                <a:xfrm>
                  <a:off x="8789488" y="1284496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79" name="Connettore a gomito 78">
                  <a:extLst>
                    <a:ext uri="{FF2B5EF4-FFF2-40B4-BE49-F238E27FC236}">
                      <a16:creationId xmlns:a16="http://schemas.microsoft.com/office/drawing/2014/main" id="{DA06D42E-D4BB-21A4-4E1B-297F349E902C}"/>
                    </a:ext>
                  </a:extLst>
                </p:cNvPr>
                <p:cNvCxnSpPr>
                  <a:cxnSpLocks/>
                  <a:stCxn id="88" idx="2"/>
                  <a:endCxn id="83" idx="0"/>
                </p:cNvCxnSpPr>
                <p:nvPr/>
              </p:nvCxnSpPr>
              <p:spPr>
                <a:xfrm flipH="1">
                  <a:off x="6966353" y="1368905"/>
                  <a:ext cx="1573" cy="414881"/>
                </a:xfrm>
                <a:prstGeom prst="straightConnector1">
                  <a:avLst/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10F2C7C8-CCE6-E641-2B31-D61BA043FC35}"/>
                    </a:ext>
                  </a:extLst>
                </p:cNvPr>
                <p:cNvGrpSpPr/>
                <p:nvPr/>
              </p:nvGrpSpPr>
              <p:grpSpPr>
                <a:xfrm>
                  <a:off x="5502815" y="1536451"/>
                  <a:ext cx="5307107" cy="754566"/>
                  <a:chOff x="5423912" y="1667741"/>
                  <a:chExt cx="5307107" cy="754566"/>
                </a:xfrm>
              </p:grpSpPr>
              <p:sp>
                <p:nvSpPr>
                  <p:cNvPr id="87" name="Rettangolo con angoli arrotondati 86">
                    <a:extLst>
                      <a:ext uri="{FF2B5EF4-FFF2-40B4-BE49-F238E27FC236}">
                        <a16:creationId xmlns:a16="http://schemas.microsoft.com/office/drawing/2014/main" id="{DCA9EFE0-54F4-C86B-7FCD-52E062CC482D}"/>
                      </a:ext>
                    </a:extLst>
                  </p:cNvPr>
                  <p:cNvSpPr/>
                  <p:nvPr/>
                </p:nvSpPr>
                <p:spPr>
                  <a:xfrm>
                    <a:off x="7437763" y="1915075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83" name="Rettangolo con angoli arrotondati 82">
                    <a:extLst>
                      <a:ext uri="{FF2B5EF4-FFF2-40B4-BE49-F238E27FC236}">
                        <a16:creationId xmlns:a16="http://schemas.microsoft.com/office/drawing/2014/main" id="{E2FFABA8-E72C-B3EE-1C96-913B4A691FE8}"/>
                      </a:ext>
                    </a:extLst>
                  </p:cNvPr>
                  <p:cNvSpPr/>
                  <p:nvPr/>
                </p:nvSpPr>
                <p:spPr>
                  <a:xfrm>
                    <a:off x="6847212" y="1915076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=1,2 </m:t>
                            </m:r>
                          </m:oMath>
                        </a14:m>
                        <a:r>
                          <a:rPr lang="en-US" sz="16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1" name="Connettore a gomito 90">
                  <a:extLst>
                    <a:ext uri="{FF2B5EF4-FFF2-40B4-BE49-F238E27FC236}">
                      <a16:creationId xmlns:a16="http://schemas.microsoft.com/office/drawing/2014/main" id="{3934916A-5CF1-27D7-39D8-B184302C33F5}"/>
                    </a:ext>
                  </a:extLst>
                </p:cNvPr>
                <p:cNvCxnSpPr>
                  <a:cxnSpLocks/>
                  <a:stCxn id="89" idx="2"/>
                  <a:endCxn id="87" idx="0"/>
                </p:cNvCxnSpPr>
                <p:nvPr/>
              </p:nvCxnSpPr>
              <p:spPr>
                <a:xfrm rot="5400000">
                  <a:off x="7988666" y="942725"/>
                  <a:ext cx="409298" cy="1272822"/>
                </a:xfrm>
                <a:prstGeom prst="bentConnector3">
                  <a:avLst>
                    <a:gd name="adj1" fmla="val 29831"/>
                  </a:avLst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65CC3737-E7CA-DBD0-BB30-C3D414E638AE}"/>
                    </a:ext>
                  </a:extLst>
                </p:cNvPr>
                <p:cNvSpPr txBox="1"/>
                <p:nvPr/>
              </p:nvSpPr>
              <p:spPr>
                <a:xfrm>
                  <a:off x="5156144" y="1144251"/>
                  <a:ext cx="55195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2.</a:t>
                  </a:r>
                  <a:r>
                    <a:rPr lang="en-US" sz="1100" spc="300" noProof="0" dirty="0">
                      <a:solidFill>
                        <a:srgbClr val="F4F3EE"/>
                      </a:solidFill>
                    </a:rPr>
                    <a:t> 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FIND ITS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EIGENVALUES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AND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EIGENVECTORS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</a:t>
                  </a:r>
                  <a:endParaRPr lang="en-US" sz="1100" spc="300" noProof="0" dirty="0">
                    <a:solidFill>
                      <a:srgbClr val="F4F3EE"/>
                    </a:solidFill>
                  </a:endParaRPr>
                </a:p>
              </p:txBody>
            </p:sp>
          </p:grpSp>
        </p:grp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73C38E30-65B6-AEF5-5FEB-72D3BD7CBE7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471" y="6390926"/>
              <a:ext cx="498937" cy="0"/>
            </a:xfrm>
            <a:prstGeom prst="straightConnector1">
              <a:avLst/>
            </a:prstGeom>
            <a:ln w="3175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9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57788-99AD-21BB-B5C2-6FA55036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ECC753-4BAC-E7F4-BC02-814CA6BE23B6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1E1A44-A6A4-7FEB-097A-7536C6CEED5A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392D860-69E8-DE90-3DF7-109C900B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A6346-34BC-A01B-9F12-045A79F9A9CF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0D41DCF-F9E6-2F13-DEDC-4DEBE2B94130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E7C2771-12B7-6455-5C94-A60933DAFBC3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C8EE79-737D-EA4E-24B9-67E865142841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1E5EFE-B307-13C4-552B-88007AF3E5C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5F2D2B-4640-1ED8-30EB-A7883BB7228E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2254B34-C788-9073-CFEE-2174CCD42F7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76FFA9-632C-1946-D9F1-21F0D926E4E1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8326117-84EA-9A34-3770-BA011BDD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8AD09-6CF3-DE8B-E4EA-84C96CCA1D8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AA2357-6C11-56AC-C130-EB0C11CAF7BE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3515AA-F47D-E993-5EA3-806F120FF823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66220E1-2C4A-855B-C8AB-A74DBFD2B24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07DAEE-E49C-2854-5C62-54169C6358B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BF65C07-2882-6806-8735-A933A81C3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FEBFB0E4-7576-A8E1-129C-60DA3DCB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405757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2C489-EC76-DD09-389D-481A6F75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DE739-56AE-5353-61C9-F1C30CC0808A}"/>
              </a:ext>
            </a:extLst>
          </p:cNvPr>
          <p:cNvSpPr txBox="1"/>
          <p:nvPr/>
        </p:nvSpPr>
        <p:spPr>
          <a:xfrm>
            <a:off x="999818" y="3013501"/>
            <a:ext cx="968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F4F3EE"/>
                </a:solidFill>
              </a:rPr>
              <a:t>METRICS </a:t>
            </a:r>
            <a:r>
              <a:rPr lang="en-US" sz="4800" spc="300" dirty="0">
                <a:solidFill>
                  <a:srgbClr val="E0AFA0"/>
                </a:solidFill>
              </a:rPr>
              <a:t>AND</a:t>
            </a:r>
            <a:r>
              <a:rPr lang="en-US" sz="4800" b="1" spc="300" dirty="0">
                <a:solidFill>
                  <a:srgbClr val="F4F3EE"/>
                </a:solidFill>
              </a:rPr>
              <a:t> PARAMETERS</a:t>
            </a:r>
            <a:endParaRPr lang="en-US" sz="4800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4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0EFC2-8BB0-EBD1-9A15-6924D811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o 50">
            <a:extLst>
              <a:ext uri="{FF2B5EF4-FFF2-40B4-BE49-F238E27FC236}">
                <a16:creationId xmlns:a16="http://schemas.microsoft.com/office/drawing/2014/main" id="{D9E3DBAE-F134-86C6-A178-C8B8D940F8D5}"/>
              </a:ext>
            </a:extLst>
          </p:cNvPr>
          <p:cNvGrpSpPr/>
          <p:nvPr/>
        </p:nvGrpSpPr>
        <p:grpSpPr>
          <a:xfrm>
            <a:off x="1809909" y="1568461"/>
            <a:ext cx="9604847" cy="3583470"/>
            <a:chOff x="1809909" y="1573470"/>
            <a:chExt cx="9604847" cy="3583470"/>
          </a:xfrm>
        </p:grpSpPr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ECEBB3A-C13E-8C8E-94C6-9436F3A17D62}"/>
                </a:ext>
              </a:extLst>
            </p:cNvPr>
            <p:cNvGrpSpPr/>
            <p:nvPr/>
          </p:nvGrpSpPr>
          <p:grpSpPr>
            <a:xfrm>
              <a:off x="1809909" y="3196039"/>
              <a:ext cx="9604847" cy="1960901"/>
              <a:chOff x="1809909" y="3357964"/>
              <a:chExt cx="9604847" cy="1960901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AA29C98-F3FD-4F75-2C89-A01503E14C05}"/>
                  </a:ext>
                </a:extLst>
              </p:cNvPr>
              <p:cNvSpPr txBox="1"/>
              <p:nvPr/>
            </p:nvSpPr>
            <p:spPr>
              <a:xfrm>
                <a:off x="1809909" y="4233686"/>
                <a:ext cx="277316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300" dirty="0">
                    <a:solidFill>
                      <a:srgbClr val="F4F3EE"/>
                    </a:solidFill>
                  </a:rPr>
                  <a:t>MISMATCH RATIO</a:t>
                </a:r>
                <a:endParaRPr lang="en-US" sz="1500" b="1" spc="300" noProof="0" dirty="0">
                  <a:solidFill>
                    <a:srgbClr val="F4F3EE"/>
                  </a:solidFill>
                </a:endParaRPr>
              </a:p>
            </p:txBody>
          </p:sp>
          <p:cxnSp>
            <p:nvCxnSpPr>
              <p:cNvPr id="6" name="Connettore a gomito 78">
                <a:extLst>
                  <a:ext uri="{FF2B5EF4-FFF2-40B4-BE49-F238E27FC236}">
                    <a16:creationId xmlns:a16="http://schemas.microsoft.com/office/drawing/2014/main" id="{1717012D-1F43-6C38-9A61-E510119D7E33}"/>
                  </a:ext>
                </a:extLst>
              </p:cNvPr>
              <p:cNvCxnSpPr>
                <a:cxnSpLocks/>
                <a:stCxn id="7" idx="0"/>
                <a:endCxn id="13" idx="1"/>
              </p:cNvCxnSpPr>
              <p:nvPr/>
            </p:nvCxnSpPr>
            <p:spPr>
              <a:xfrm rot="5400000" flipH="1" flipV="1">
                <a:off x="6145006" y="3217471"/>
                <a:ext cx="494861" cy="1237515"/>
              </a:xfrm>
              <a:prstGeom prst="bentConnector2">
                <a:avLst/>
              </a:prstGeom>
              <a:ln w="19050" cap="rnd">
                <a:solidFill>
                  <a:srgbClr val="E0AFA0"/>
                </a:solidFill>
                <a:beve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AEDB5FE1-66D6-69B2-CB9C-00B45B4960CF}"/>
                  </a:ext>
                </a:extLst>
              </p:cNvPr>
              <p:cNvGrpSpPr/>
              <p:nvPr/>
            </p:nvGrpSpPr>
            <p:grpSpPr>
              <a:xfrm>
                <a:off x="4332967" y="4079616"/>
                <a:ext cx="2125812" cy="631305"/>
                <a:chOff x="2903389" y="4119121"/>
                <a:chExt cx="2125812" cy="63130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2DEE6209-F690-25B6-F0AA-9C77B763A1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389" y="4119121"/>
                      <a:ext cx="2125812" cy="6194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𝑚𝑖𝑠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2DEE6209-F690-25B6-F0AA-9C77B763A1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389" y="4119121"/>
                      <a:ext cx="2125812" cy="6194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3DAD3313-C343-15ED-F1B4-FCD4F179A623}"/>
                    </a:ext>
                  </a:extLst>
                </p:cNvPr>
                <p:cNvSpPr/>
                <p:nvPr/>
              </p:nvSpPr>
              <p:spPr>
                <a:xfrm>
                  <a:off x="4218595" y="4123163"/>
                  <a:ext cx="251012" cy="1587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8DD6A5EB-5618-E605-C91E-374229F5A960}"/>
                    </a:ext>
                  </a:extLst>
                </p:cNvPr>
                <p:cNvSpPr/>
                <p:nvPr/>
              </p:nvSpPr>
              <p:spPr>
                <a:xfrm>
                  <a:off x="4218595" y="4591723"/>
                  <a:ext cx="251012" cy="1587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11" name="Connettore a gomito 78">
                <a:extLst>
                  <a:ext uri="{FF2B5EF4-FFF2-40B4-BE49-F238E27FC236}">
                    <a16:creationId xmlns:a16="http://schemas.microsoft.com/office/drawing/2014/main" id="{D3B200BA-232E-628B-2EC0-5A7F2FDA284D}"/>
                  </a:ext>
                </a:extLst>
              </p:cNvPr>
              <p:cNvCxnSpPr>
                <a:cxnSpLocks/>
                <a:stCxn id="8" idx="2"/>
                <a:endCxn id="14" idx="1"/>
              </p:cNvCxnSpPr>
              <p:nvPr/>
            </p:nvCxnSpPr>
            <p:spPr>
              <a:xfrm rot="16200000" flipH="1">
                <a:off x="6157715" y="4326885"/>
                <a:ext cx="469445" cy="1237516"/>
              </a:xfrm>
              <a:prstGeom prst="bentConnector2">
                <a:avLst/>
              </a:prstGeom>
              <a:ln w="19050" cap="rnd">
                <a:solidFill>
                  <a:srgbClr val="E0AFA0"/>
                </a:solidFill>
                <a:bevel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0520D4E-52AD-3287-36D4-B1B1D90FCD45}"/>
                  </a:ext>
                </a:extLst>
              </p:cNvPr>
              <p:cNvSpPr txBox="1"/>
              <p:nvPr/>
            </p:nvSpPr>
            <p:spPr>
              <a:xfrm>
                <a:off x="7011194" y="3357964"/>
                <a:ext cx="4403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spc="300" dirty="0">
                    <a:solidFill>
                      <a:srgbClr val="F4F3EE"/>
                    </a:solidFill>
                  </a:rPr>
                  <a:t>NUMBER OF </a:t>
                </a:r>
                <a:r>
                  <a:rPr lang="it-IT" sz="1200" b="1" spc="300" dirty="0">
                    <a:solidFill>
                      <a:srgbClr val="F4F3EE"/>
                    </a:solidFill>
                  </a:rPr>
                  <a:t>MISMATCHED BITS </a:t>
                </a:r>
                <a:r>
                  <a:rPr lang="it-IT" sz="1200" spc="300" dirty="0">
                    <a:solidFill>
                      <a:srgbClr val="F4F3EE"/>
                    </a:solidFill>
                  </a:rPr>
                  <a:t>BETWEEN ALICE’S AMD BOB’S SECRET KEYS</a:t>
                </a:r>
                <a:endParaRPr lang="en-US" sz="1200" spc="300" dirty="0">
                  <a:solidFill>
                    <a:srgbClr val="F4F3EE"/>
                  </a:solidFill>
                </a:endParaRPr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E762ED1-0EA8-D6E3-DEB9-BAB2556E30B2}"/>
                  </a:ext>
                </a:extLst>
              </p:cNvPr>
              <p:cNvSpPr txBox="1"/>
              <p:nvPr/>
            </p:nvSpPr>
            <p:spPr>
              <a:xfrm>
                <a:off x="7011195" y="5041866"/>
                <a:ext cx="2300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spc="300" dirty="0">
                    <a:solidFill>
                      <a:srgbClr val="F4F3EE"/>
                    </a:solidFill>
                  </a:rPr>
                  <a:t>TOTAL KEY LENGTH</a:t>
                </a:r>
                <a:endParaRPr lang="en-US" sz="1200" spc="300" dirty="0">
                  <a:solidFill>
                    <a:srgbClr val="F4F3EE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F6AC579E-2225-9983-FA40-7D63A88897AF}"/>
                </a:ext>
              </a:extLst>
            </p:cNvPr>
            <p:cNvGrpSpPr/>
            <p:nvPr/>
          </p:nvGrpSpPr>
          <p:grpSpPr>
            <a:xfrm>
              <a:off x="1848704" y="1573470"/>
              <a:ext cx="8494593" cy="553998"/>
              <a:chOff x="1339116" y="1554420"/>
              <a:chExt cx="8494593" cy="55399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4476A6B-8FC6-A7CF-3AE2-E36AAC36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691" y="1631364"/>
                    <a:ext cx="57990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4476A6B-8FC6-A7CF-3AE2-E36AAC362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4691" y="1631364"/>
                    <a:ext cx="57990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EA7F8CEB-40C5-A4E9-44F2-62100B79B050}"/>
                  </a:ext>
                </a:extLst>
              </p:cNvPr>
              <p:cNvSpPr txBox="1"/>
              <p:nvPr/>
            </p:nvSpPr>
            <p:spPr>
              <a:xfrm>
                <a:off x="1339116" y="1554420"/>
                <a:ext cx="26955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300" noProof="0" dirty="0">
                    <a:solidFill>
                      <a:srgbClr val="F4F3EE"/>
                    </a:solidFill>
                  </a:rPr>
                  <a:t>CHSH</a:t>
                </a:r>
              </a:p>
              <a:p>
                <a:pPr algn="ctr"/>
                <a:r>
                  <a:rPr lang="en-US" sz="1500" spc="300" noProof="0" dirty="0">
                    <a:solidFill>
                      <a:srgbClr val="F4F3EE"/>
                    </a:solidFill>
                  </a:rPr>
                  <a:t>CORRELATION VALUE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0B3994C-9114-56A3-8182-1951880CA390}"/>
                  </a:ext>
                </a:extLst>
              </p:cNvPr>
              <p:cNvSpPr txBox="1"/>
              <p:nvPr/>
            </p:nvSpPr>
            <p:spPr>
              <a:xfrm>
                <a:off x="2278983" y="6078769"/>
                <a:ext cx="76340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spc="300" noProof="0" dirty="0">
                    <a:solidFill>
                      <a:srgbClr val="F4F3EE"/>
                    </a:solidFill>
                  </a:rPr>
                  <a:t>PLOTTED AS A</a:t>
                </a:r>
                <a:r>
                  <a:rPr lang="en-US" sz="1500" spc="300" dirty="0">
                    <a:solidFill>
                      <a:srgbClr val="F4F3EE"/>
                    </a:solidFill>
                  </a:rPr>
                  <a:t> FUNCTION OF </a:t>
                </a:r>
                <a14:m>
                  <m:oMath xmlns:m="http://schemas.openxmlformats.org/officeDocument/2006/math">
                    <m:r>
                      <a:rPr lang="it-IT" sz="15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 OR OF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</a:t>
                </a: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60B3994C-9114-56A3-8182-1951880CA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983" y="6078769"/>
                <a:ext cx="7634035" cy="323165"/>
              </a:xfrm>
              <a:prstGeom prst="rect">
                <a:avLst/>
              </a:prstGeom>
              <a:blipFill>
                <a:blip r:embed="rId4"/>
                <a:stretch>
                  <a:fillRect l="-319" t="-1887" b="-22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2A8DA67-CC93-CADA-243D-D6B16A1E026B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METRICS</a:t>
            </a:r>
            <a:r>
              <a:rPr lang="en-US" sz="1600" spc="600" noProof="0" dirty="0">
                <a:solidFill>
                  <a:srgbClr val="F4F3EE"/>
                </a:solidFill>
              </a:rPr>
              <a:t> TO EVALUATE</a:t>
            </a:r>
          </a:p>
        </p:txBody>
      </p:sp>
      <p:sp>
        <p:nvSpPr>
          <p:cNvPr id="50" name="Parentesi graffa chiusa 49">
            <a:extLst>
              <a:ext uri="{FF2B5EF4-FFF2-40B4-BE49-F238E27FC236}">
                <a16:creationId xmlns:a16="http://schemas.microsoft.com/office/drawing/2014/main" id="{3DCB887A-26F0-2CD4-855E-BCF377EB32C7}"/>
              </a:ext>
            </a:extLst>
          </p:cNvPr>
          <p:cNvSpPr/>
          <p:nvPr/>
        </p:nvSpPr>
        <p:spPr>
          <a:xfrm flipH="1">
            <a:off x="1263083" y="1308548"/>
            <a:ext cx="585620" cy="4103296"/>
          </a:xfrm>
          <a:prstGeom prst="rightBrace">
            <a:avLst>
              <a:gd name="adj1" fmla="val 0"/>
              <a:gd name="adj2" fmla="val 50000"/>
            </a:avLst>
          </a:prstGeom>
          <a:ln w="28575" cap="rnd">
            <a:solidFill>
              <a:srgbClr val="E0AFA0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52" name="Connettore a gomito 78">
            <a:extLst>
              <a:ext uri="{FF2B5EF4-FFF2-40B4-BE49-F238E27FC236}">
                <a16:creationId xmlns:a16="http://schemas.microsoft.com/office/drawing/2014/main" id="{07EB00A7-AF21-A064-4D59-4557150973BE}"/>
              </a:ext>
            </a:extLst>
          </p:cNvPr>
          <p:cNvCxnSpPr>
            <a:cxnSpLocks/>
            <a:stCxn id="50" idx="1"/>
            <a:endCxn id="21" idx="1"/>
          </p:cNvCxnSpPr>
          <p:nvPr/>
        </p:nvCxnSpPr>
        <p:spPr>
          <a:xfrm>
            <a:off x="1263083" y="3360196"/>
            <a:ext cx="1015900" cy="2880156"/>
          </a:xfrm>
          <a:prstGeom prst="bentConnector3">
            <a:avLst>
              <a:gd name="adj1" fmla="val -49716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9FF0A6-C892-462B-5632-50895235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>
            <a:extLst>
              <a:ext uri="{FF2B5EF4-FFF2-40B4-BE49-F238E27FC236}">
                <a16:creationId xmlns:a16="http://schemas.microsoft.com/office/drawing/2014/main" id="{7FDB2063-B8B8-AC22-638F-F50BD3054F14}"/>
              </a:ext>
            </a:extLst>
          </p:cNvPr>
          <p:cNvGrpSpPr/>
          <p:nvPr/>
        </p:nvGrpSpPr>
        <p:grpSpPr>
          <a:xfrm>
            <a:off x="3834100" y="747815"/>
            <a:ext cx="8683710" cy="5362370"/>
            <a:chOff x="3824575" y="712252"/>
            <a:chExt cx="8683710" cy="5362370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81A3E0F6-63DA-A9CF-3875-762321ED8BC2}"/>
                </a:ext>
              </a:extLst>
            </p:cNvPr>
            <p:cNvGrpSpPr/>
            <p:nvPr/>
          </p:nvGrpSpPr>
          <p:grpSpPr>
            <a:xfrm>
              <a:off x="3824575" y="712252"/>
              <a:ext cx="6975314" cy="759102"/>
              <a:chOff x="3824575" y="1083727"/>
              <a:chExt cx="6975314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F8EEA47-5698-88EA-63BD-BF50EEB9ACF9}"/>
                  </a:ext>
                </a:extLst>
              </p:cNvPr>
              <p:cNvSpPr txBox="1"/>
              <p:nvPr/>
            </p:nvSpPr>
            <p:spPr>
              <a:xfrm>
                <a:off x="6766529" y="1309162"/>
                <a:ext cx="403336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300" b="1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F78D3664-E693-9CB8-F805-5E365356D678}"/>
                  </a:ext>
                </a:extLst>
              </p:cNvPr>
              <p:cNvGrpSpPr/>
              <p:nvPr/>
            </p:nvGrpSpPr>
            <p:grpSpPr>
              <a:xfrm>
                <a:off x="3824575" y="1083727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1BC5BAA-BF80-FCA1-6AD6-17E81848F3AA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E44F35F7-A80F-BA47-2D17-52F321261A57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F2A7095D-7D23-2B01-FB45-AFA9B609931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941BBB7D-C820-E71C-0ED6-D71CD52752C0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4C759BA6-652F-463A-26B3-F058DEFCE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ABB044CC-2C8B-8D4C-3581-D1F0D0694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1420ECF8-9C96-8BDE-7E2F-FEF219622D63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 flipV="1">
                <a:off x="4619408" y="1455356"/>
                <a:ext cx="2147121" cy="76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1A7FA5ED-E399-5BCD-A4E3-102190B5408C}"/>
                </a:ext>
              </a:extLst>
            </p:cNvPr>
            <p:cNvGrpSpPr/>
            <p:nvPr/>
          </p:nvGrpSpPr>
          <p:grpSpPr>
            <a:xfrm>
              <a:off x="3824575" y="2246675"/>
              <a:ext cx="8464636" cy="759102"/>
              <a:chOff x="3824575" y="2386375"/>
              <a:chExt cx="8464636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60D5037-DD7C-E460-AE76-EAB00A81C1C1}"/>
                  </a:ext>
                </a:extLst>
              </p:cNvPr>
              <p:cNvSpPr txBox="1"/>
              <p:nvPr/>
            </p:nvSpPr>
            <p:spPr>
              <a:xfrm>
                <a:off x="6766529" y="2611810"/>
                <a:ext cx="552268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300" b="1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2E5D7D42-6F41-9627-96B7-DC9FCB82AACB}"/>
                  </a:ext>
                </a:extLst>
              </p:cNvPr>
              <p:cNvGrpSpPr/>
              <p:nvPr/>
            </p:nvGrpSpPr>
            <p:grpSpPr>
              <a:xfrm>
                <a:off x="3824575" y="2386375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241F244-247C-B14C-93C5-6BFF4AFF71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241F244-247C-B14C-93C5-6BFF4AFF71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494B922F-CEBA-9A93-88EB-0DB86C3D09D6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27DD5DD0-2458-7B78-26A4-F879E12DEA1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CD464D30-3769-AD49-A53E-69DA3555CB04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C18FD703-36E1-5F00-195B-84C4A7AC87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871BB07A-7F19-589C-9697-EA0178B4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85702E7C-9100-CFC5-6162-EA7FF3BB658B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 flipV="1">
                <a:off x="4619408" y="2758004"/>
                <a:ext cx="2147121" cy="76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A1B5B5B8-A03C-D90E-098A-3DE69996C244}"/>
                </a:ext>
              </a:extLst>
            </p:cNvPr>
            <p:cNvGrpSpPr/>
            <p:nvPr/>
          </p:nvGrpSpPr>
          <p:grpSpPr>
            <a:xfrm>
              <a:off x="3824575" y="3781098"/>
              <a:ext cx="7975533" cy="759102"/>
              <a:chOff x="3824575" y="3689023"/>
              <a:chExt cx="7975533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68B6432-7484-3716-2AEA-F058EE02144E}"/>
                  </a:ext>
                </a:extLst>
              </p:cNvPr>
              <p:cNvSpPr txBox="1"/>
              <p:nvPr/>
            </p:nvSpPr>
            <p:spPr>
              <a:xfrm>
                <a:off x="6766528" y="3914457"/>
                <a:ext cx="50335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noProof="0" dirty="0">
                    <a:solidFill>
                      <a:srgbClr val="F4F3EE"/>
                    </a:solidFill>
                  </a:rPr>
                  <a:t>WHETHER EVE IS EAVESDROPPING OR NOT</a:t>
                </a: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43D9E283-3C6A-D3DA-4BF6-2E64EAF915AB}"/>
                  </a:ext>
                </a:extLst>
              </p:cNvPr>
              <p:cNvGrpSpPr/>
              <p:nvPr/>
            </p:nvGrpSpPr>
            <p:grpSpPr>
              <a:xfrm>
                <a:off x="3824575" y="3689023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AC222204-CB03-E145-D478-D1999040BC11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2209172C-2D69-9369-EF4F-876127A573E7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A2F33C39-C55A-3B6A-C777-129E3ED3CF6A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436203C3-9E0F-A580-2983-81A5CC380CE3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752D51E5-C440-F005-2F0A-B6D56DDB5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21292BBA-A80D-0F60-CD84-C5B55E7891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B2E8B882-2820-7964-967C-07E968FD7E76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6125591" y="4060651"/>
                <a:ext cx="640937" cy="76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187FA2BA-9661-9D01-CEA2-5887223A2005}"/>
                </a:ext>
              </a:extLst>
            </p:cNvPr>
            <p:cNvGrpSpPr/>
            <p:nvPr/>
          </p:nvGrpSpPr>
          <p:grpSpPr>
            <a:xfrm>
              <a:off x="3824575" y="5315520"/>
              <a:ext cx="8683710" cy="759102"/>
              <a:chOff x="3824575" y="5267895"/>
              <a:chExt cx="868371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F48551-18AF-150E-D2DB-0F1B2F35A5B3}"/>
                  </a:ext>
                </a:extLst>
              </p:cNvPr>
              <p:cNvSpPr txBox="1"/>
              <p:nvPr/>
            </p:nvSpPr>
            <p:spPr>
              <a:xfrm>
                <a:off x="6766529" y="5493328"/>
                <a:ext cx="574175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7146621F-0F5B-39B4-4E04-417CD45EBD7B}"/>
                  </a:ext>
                </a:extLst>
              </p:cNvPr>
              <p:cNvGrpSpPr/>
              <p:nvPr/>
            </p:nvGrpSpPr>
            <p:grpSpPr>
              <a:xfrm>
                <a:off x="3824575" y="526789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92F1D47A-EC34-1307-3AE2-BC9C67399DB8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4155DEFD-62F9-A6D4-28A1-8E970649D5FF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904A8369-7301-E830-258D-DD19F088AD9D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70A08E1F-0A25-69FD-49F5-8647371C37C6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B4386445-369B-2BA7-E9BA-02804F928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E18327F4-F68F-E637-09CB-165367E03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9993F00F-9D05-590E-B258-98C94C8488A3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5692407" y="5639522"/>
                <a:ext cx="1074122" cy="769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59B23D7-F024-47F2-13CA-EB5FC98FC425}"/>
              </a:ext>
            </a:extLst>
          </p:cNvPr>
          <p:cNvGrpSpPr/>
          <p:nvPr/>
        </p:nvGrpSpPr>
        <p:grpSpPr>
          <a:xfrm>
            <a:off x="377376" y="2274342"/>
            <a:ext cx="2863702" cy="2309316"/>
            <a:chOff x="215451" y="2153676"/>
            <a:chExt cx="2863702" cy="230931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1720F70-D6FD-94CA-E6B1-6EF84D1209B7}"/>
                </a:ext>
              </a:extLst>
            </p:cNvPr>
            <p:cNvSpPr txBox="1"/>
            <p:nvPr/>
          </p:nvSpPr>
          <p:spPr>
            <a:xfrm>
              <a:off x="215451" y="3816661"/>
              <a:ext cx="2863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300" noProof="0" dirty="0">
                  <a:solidFill>
                    <a:srgbClr val="F4F3EE"/>
                  </a:solidFill>
                </a:rPr>
                <a:t>EXPERIMENT</a:t>
              </a:r>
              <a:r>
                <a:rPr lang="en-US" b="1" spc="300" noProof="0" dirty="0">
                  <a:solidFill>
                    <a:srgbClr val="F4F3EE"/>
                  </a:solidFill>
                </a:rPr>
                <a:t> PARAMETERS</a:t>
              </a:r>
              <a:endParaRPr lang="en-US" spc="300" noProof="0" dirty="0">
                <a:solidFill>
                  <a:srgbClr val="F4F3EE"/>
                </a:solidFill>
              </a:endParaRPr>
            </a:p>
          </p:txBody>
        </p:sp>
        <p:pic>
          <p:nvPicPr>
            <p:cNvPr id="86" name="Immagine 85" descr="Immagine che contiene cerchi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47F8816C-8BE2-5DEC-1534-3DDD870D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10" y="2153676"/>
              <a:ext cx="1662985" cy="1662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387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50730-597C-A492-AC8D-35412318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478A1E-3D70-647A-EE80-3DBCF85C57CA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F4F3EE"/>
                </a:solidFill>
              </a:rPr>
              <a:t>RESULTS</a:t>
            </a:r>
            <a:endParaRPr lang="en-US" sz="4800" spc="3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631016-196B-ED0D-26C6-DB674343162B}"/>
              </a:ext>
            </a:extLst>
          </p:cNvPr>
          <p:cNvSpPr txBox="1"/>
          <p:nvPr/>
        </p:nvSpPr>
        <p:spPr>
          <a:xfrm>
            <a:off x="999818" y="3674168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E0AFA0"/>
                </a:solidFill>
              </a:rPr>
              <a:t>ANALYSIS</a:t>
            </a:r>
            <a:endParaRPr lang="en-US" sz="4800" spc="300" noProof="0" dirty="0">
              <a:solidFill>
                <a:srgbClr val="E0AF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48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082089" y="751706"/>
            <a:ext cx="10027823" cy="516798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2398D9C-6545-DFA9-1AFD-751D1F2BC981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1E421B7-B58C-8020-EBBC-122B3D1301F0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99695EB-DFB4-5EE2-8736-F3F8B6804B1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365DAADB-7607-405D-1FEE-39918D8C8BE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D3FD2C7-B109-D059-8688-512DCF8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6989E513-C473-B112-902D-0AB393154A8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90C10D-C816-EAC4-C638-60135DC225F1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D178-D23F-E3CD-E257-32363820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7EF7B7F-CCE6-D673-8A41-FBFCCC0D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1"/>
          <a:stretch/>
        </p:blipFill>
        <p:spPr>
          <a:xfrm>
            <a:off x="1082088" y="751406"/>
            <a:ext cx="10027823" cy="5175423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B2D35C10-7F35-7B28-33D2-C29C0F26E8C9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1BA406F-61AB-7577-2FAD-80AE9C37588D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1BA406F-61AB-7577-2FAD-80AE9C375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A29DF315-F7DE-302E-43D9-A7C706194A66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A29DF315-F7DE-302E-43D9-A7C706194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C8158325-A5FF-4DBB-C736-3183FE857E53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C8158325-A5FF-4DBB-C736-3183FE857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11FECA33-3BB9-19C2-356F-30A198755E80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11FECA33-3BB9-19C2-356F-30A198755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0CEA770-B261-B131-B575-2687B4624F7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602F329-4572-8840-06D9-63BF81E958E8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3ECED63-3EC4-C104-ABC7-223A6A46590A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85E8AF8-1425-C777-B147-33979BD4D92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9674837-4DF8-821B-1F81-8EE0F9EA2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4217B4-0DE1-693E-1E9B-B2545115DB8E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54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6BC80-B27A-A508-1145-68B361CA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EBB770D-0DF5-96AE-4974-5D09C53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0"/>
          <a:stretch/>
        </p:blipFill>
        <p:spPr>
          <a:xfrm>
            <a:off x="1082088" y="746682"/>
            <a:ext cx="10027823" cy="5176526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A0FA0D2-5358-A1CA-B9A5-0519D598AA4A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066FDDB-1440-34EA-C2AC-DE54B23709B8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066FDDB-1440-34EA-C2AC-DE54B2370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B2CF2D6-A313-5C4B-8194-1B4B9814F37A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B2CF2D6-A313-5C4B-8194-1B4B9814F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67BAE43-FAB3-CD3D-A265-F5B611767722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67BAE43-FAB3-CD3D-A265-F5B611767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2ADC9E-48EE-58A6-3CAE-F0E74FACDA6D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2ADC9E-48EE-58A6-3CAE-F0E74FACD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B7EBD8C-F07B-93F5-74EC-30F780333FDB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F32BC490-FD64-4C94-707E-5A75CBB0D0C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11A33C6-F2CB-B86B-00C7-AA290907C7D8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C138EB4-13FC-E332-BF8D-4D8F5FC2513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A642A4FC-48DC-E633-36B9-CE53E082A3A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21DDE4-12A2-F1CE-79A7-D702538404C6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279206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D394B-0560-B127-6212-4CDA4C08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5928CE0-AECA-9A50-D469-DCF36F0A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76"/>
          <a:stretch/>
        </p:blipFill>
        <p:spPr>
          <a:xfrm>
            <a:off x="1082088" y="746382"/>
            <a:ext cx="10027823" cy="5167098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A5F6CB-FBA0-63B1-D477-B1387E5F6FF6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E96E6D4-FC10-176D-A401-4DD175751A60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E96E6D4-FC10-176D-A401-4DD17575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C10AFDAC-9874-54E4-4489-2CDB76492CF2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C10AFDAC-9874-54E4-4489-2CDB7649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AA7AF10-5E1C-1B37-721F-53802BD2D428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AA7AF10-5E1C-1B37-721F-53802BD2D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7962DB1-35E6-33D3-9FF0-E8EB12BAC625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7962DB1-35E6-33D3-9FF0-E8EB12BA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80450B6-915C-6941-B73D-F6BB947C5E18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3D43BF3-C148-C06B-3609-1405C451DED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2E9F8F38-1C4F-3B4E-6E7B-7ACA2A1FE024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8B4BA387-6255-E234-A071-DA86805CE4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2775E69-80F7-394A-E12A-58B2EEEDA8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48A418-50A8-FCF6-8BBE-F1A81EE275D7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35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86799-E650-8060-0B2D-4035647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D798961-C4AF-78FD-3768-248E73E4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21"/>
          <a:stretch/>
        </p:blipFill>
        <p:spPr>
          <a:xfrm>
            <a:off x="1082087" y="751406"/>
            <a:ext cx="10023811" cy="5167989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193D2D4F-0881-4932-C0F2-7553752D948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92D3FD74-90E0-8A59-8E02-D856DF9A0B20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CF4FB1C-A756-18EE-5758-47D37BA96750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C9CC073F-5897-B58F-1569-6ADD4B5C72D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840BD2C1-8B9F-D000-D987-80F24BA09765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6EA1317-C5E9-C0F9-821E-15A19080227C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6A3E94D-59F9-BD78-A152-ADA30082B144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94EE8DD8-CB07-5C1E-14B2-EDD7BB55CEBC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94EE8DD8-CB07-5C1E-14B2-EDD7BB55C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89FEA859-7E23-6B11-5067-D02556272E03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89FEA859-7E23-6B11-5067-D0255627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66E6B6-C777-E742-2D2F-198A5ABF83B3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66E6B6-C777-E742-2D2F-198A5ABF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1CC1940-B67C-CA6A-2D18-8245EF3F265D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1CC1940-B67C-CA6A-2D18-8245EF3F2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8359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7FBAC-55D6-D0BA-E14F-18C1EC96C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69AFAE7-2078-21BB-A850-5AF5AE80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9"/>
          <a:stretch/>
        </p:blipFill>
        <p:spPr>
          <a:xfrm>
            <a:off x="1082088" y="746382"/>
            <a:ext cx="10027823" cy="5172886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D06E7CB9-AD3D-456B-F2CA-F9AB5656DEF9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CC4141F8-EA7C-DA6E-95CA-5E268CE5F54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099F16F4-ECB2-77CD-0E56-3D64DCEC6409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BC3C8AC-9D3D-6466-808A-CE3AE051FF6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58B89B8-CB95-FB87-CC71-1EF1D5B4CE4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206A3C2-BA18-81DA-2893-EAA7E7D50BD5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0B5CECC-07E8-26A9-F5AD-A40E0985AD09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7A72BCE-CC2F-4D88-518E-A9828D9134BA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7A72BCE-CC2F-4D88-518E-A9828D913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C51F5B6C-77CF-AF3E-1BC4-471543B56D38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C51F5B6C-77CF-AF3E-1BC4-471543B56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547BB1C8-0DE9-35CD-0149-7D554AD59298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547BB1C8-0DE9-35CD-0149-7D554AD59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C143BFD-E6B4-4E4E-A232-F517AD56A88D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C143BFD-E6B4-4E4E-A232-F517AD56A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24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5E1F6-B267-E65E-7C7E-BEDACC164997}"/>
              </a:ext>
            </a:extLst>
          </p:cNvPr>
          <p:cNvSpPr txBox="1"/>
          <p:nvPr/>
        </p:nvSpPr>
        <p:spPr>
          <a:xfrm>
            <a:off x="3251106" y="1168959"/>
            <a:ext cx="568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Securely sharing cryptographic keys over </a:t>
            </a:r>
            <a:r>
              <a:rPr lang="en-US" sz="2000" noProof="0" dirty="0">
                <a:solidFill>
                  <a:srgbClr val="E0AFA0"/>
                </a:solidFill>
              </a:rPr>
              <a:t>insecure channels</a:t>
            </a:r>
            <a:r>
              <a:rPr lang="en-US" sz="2000" noProof="0" dirty="0">
                <a:solidFill>
                  <a:srgbClr val="F4F3EE"/>
                </a:solidFill>
              </a:rPr>
              <a:t> is a fundamental challenge in modern cryptography.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0A2621-E46B-F73C-0B16-C3AC844B01C7}"/>
              </a:ext>
            </a:extLst>
          </p:cNvPr>
          <p:cNvSpPr txBox="1"/>
          <p:nvPr/>
        </p:nvSpPr>
        <p:spPr>
          <a:xfrm>
            <a:off x="3251106" y="2858744"/>
            <a:ext cx="568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E0AFA0"/>
                </a:solidFill>
              </a:rPr>
              <a:t>Classical</a:t>
            </a:r>
            <a:r>
              <a:rPr lang="en-US" sz="2000" noProof="0" dirty="0">
                <a:solidFill>
                  <a:srgbClr val="F4F3EE"/>
                </a:solidFill>
              </a:rPr>
              <a:t> key distribution methods rely on computational hardness, which </a:t>
            </a:r>
            <a:r>
              <a:rPr lang="en-US" sz="2000" noProof="0" dirty="0">
                <a:solidFill>
                  <a:srgbClr val="E0AFA0"/>
                </a:solidFill>
              </a:rPr>
              <a:t>can be broken </a:t>
            </a:r>
            <a:r>
              <a:rPr lang="en-US" sz="2000" noProof="0" dirty="0">
                <a:solidFill>
                  <a:srgbClr val="F4F3EE"/>
                </a:solidFill>
              </a:rPr>
              <a:t>by advances in computing.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4EECB-95E3-016D-07C6-697AD0E54EB2}"/>
              </a:ext>
            </a:extLst>
          </p:cNvPr>
          <p:cNvSpPr txBox="1"/>
          <p:nvPr/>
        </p:nvSpPr>
        <p:spPr>
          <a:xfrm>
            <a:off x="3251105" y="4653870"/>
            <a:ext cx="56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The E91 protocol leverages </a:t>
            </a:r>
            <a:r>
              <a:rPr lang="en-US" sz="2000" noProof="0" dirty="0">
                <a:solidFill>
                  <a:srgbClr val="E0AFA0"/>
                </a:solidFill>
              </a:rPr>
              <a:t>quantum mechanics </a:t>
            </a:r>
            <a:r>
              <a:rPr lang="en-US" sz="2000" noProof="0" dirty="0">
                <a:solidFill>
                  <a:srgbClr val="F4F3EE"/>
                </a:solidFill>
              </a:rPr>
              <a:t>(</a:t>
            </a:r>
            <a:r>
              <a:rPr lang="en-US" sz="2000" i="1" noProof="0" dirty="0">
                <a:solidFill>
                  <a:srgbClr val="F4F3EE"/>
                </a:solidFill>
              </a:rPr>
              <a:t>entanglement</a:t>
            </a:r>
            <a:r>
              <a:rPr lang="en-US" sz="2000" noProof="0" dirty="0">
                <a:solidFill>
                  <a:srgbClr val="F4F3EE"/>
                </a:solidFill>
              </a:rPr>
              <a:t> and the </a:t>
            </a:r>
            <a:r>
              <a:rPr lang="en-US" sz="2000" i="1" noProof="0" dirty="0">
                <a:solidFill>
                  <a:srgbClr val="F4F3EE"/>
                </a:solidFill>
              </a:rPr>
              <a:t>no-cloning theorem</a:t>
            </a:r>
            <a:r>
              <a:rPr lang="en-US" sz="2000" noProof="0" dirty="0">
                <a:solidFill>
                  <a:srgbClr val="F4F3EE"/>
                </a:solidFill>
              </a:rPr>
              <a:t>) to enable </a:t>
            </a:r>
            <a:r>
              <a:rPr lang="en-US" sz="2000" noProof="0" dirty="0">
                <a:solidFill>
                  <a:srgbClr val="E0AFA0"/>
                </a:solidFill>
              </a:rPr>
              <a:t>infinitely secure</a:t>
            </a:r>
            <a:r>
              <a:rPr lang="en-US" sz="2000" noProof="0" dirty="0">
                <a:solidFill>
                  <a:srgbClr val="F4F3EE"/>
                </a:solidFill>
              </a:rPr>
              <a:t> key distribution, immune to eavesdropping. 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98C14732-81F1-7A70-6422-498BEC9E89FC}"/>
              </a:ext>
            </a:extLst>
          </p:cNvPr>
          <p:cNvSpPr/>
          <p:nvPr/>
        </p:nvSpPr>
        <p:spPr>
          <a:xfrm>
            <a:off x="3092445" y="1046980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3F1CB7-8B1E-D54A-87B0-5B8A69FA17DE}"/>
              </a:ext>
            </a:extLst>
          </p:cNvPr>
          <p:cNvSpPr txBox="1"/>
          <p:nvPr/>
        </p:nvSpPr>
        <p:spPr>
          <a:xfrm>
            <a:off x="747786" y="152641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BACKGROUND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ADCAC0-02CD-0168-8936-F0A0383D566F}"/>
              </a:ext>
            </a:extLst>
          </p:cNvPr>
          <p:cNvGrpSpPr/>
          <p:nvPr/>
        </p:nvGrpSpPr>
        <p:grpSpPr>
          <a:xfrm>
            <a:off x="747786" y="2594845"/>
            <a:ext cx="2565136" cy="1395023"/>
            <a:chOff x="600627" y="2558579"/>
            <a:chExt cx="2565136" cy="1395023"/>
          </a:xfrm>
        </p:grpSpPr>
        <p:pic>
          <p:nvPicPr>
            <p:cNvPr id="11" name="Immagine 10" descr="Immagine che contiene oggetti in metallo, lucchetto/serratura&#10;&#10;Descrizione generata automaticamente">
              <a:extLst>
                <a:ext uri="{FF2B5EF4-FFF2-40B4-BE49-F238E27FC236}">
                  <a16:creationId xmlns:a16="http://schemas.microsoft.com/office/drawing/2014/main" id="{58B512FB-FF86-21AD-FD37-915EDEE6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4" y="2558579"/>
              <a:ext cx="1205662" cy="12056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7E1F124-3CD5-0687-A915-88E48155ED24}"/>
                </a:ext>
              </a:extLst>
            </p:cNvPr>
            <p:cNvSpPr txBox="1"/>
            <p:nvPr/>
          </p:nvSpPr>
          <p:spPr>
            <a:xfrm>
              <a:off x="600627" y="3645825"/>
              <a:ext cx="256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noProof="0" dirty="0">
                  <a:solidFill>
                    <a:srgbClr val="F4F3EE"/>
                  </a:solidFill>
                </a:rPr>
                <a:t>THE PROBLEM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F4E52DF-D4E1-512B-4526-BC26549CE3B1}"/>
              </a:ext>
            </a:extLst>
          </p:cNvPr>
          <p:cNvGrpSpPr/>
          <p:nvPr/>
        </p:nvGrpSpPr>
        <p:grpSpPr>
          <a:xfrm>
            <a:off x="3087329" y="4581819"/>
            <a:ext cx="6017342" cy="1467539"/>
            <a:chOff x="2845150" y="4439485"/>
            <a:chExt cx="6027575" cy="1467539"/>
          </a:xfrm>
        </p:grpSpPr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F41FEA48-B7E4-6E46-FB73-F4A53E037BA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58CCEF65-4231-B35B-79AF-D92527E1D9BC}"/>
                </a:ext>
              </a:extLst>
            </p:cNvPr>
            <p:cNvSpPr/>
            <p:nvPr/>
          </p:nvSpPr>
          <p:spPr>
            <a:xfrm flipH="1">
              <a:off x="8595360" y="4439485"/>
              <a:ext cx="277365" cy="1465328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88D8789-7181-F53A-D3E9-AFA153E9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D5C1FF-6B46-CFBE-0579-CCA84A58B0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59C45E-94FC-E684-9F09-891AF73B0E14}"/>
              </a:ext>
            </a:extLst>
          </p:cNvPr>
          <p:cNvSpPr txBox="1"/>
          <p:nvPr/>
        </p:nvSpPr>
        <p:spPr>
          <a:xfrm>
            <a:off x="4813431" y="615268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SOLUTION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8454432A-E27E-9FD0-B4CA-4CEA2D0D4E50}"/>
              </a:ext>
            </a:extLst>
          </p:cNvPr>
          <p:cNvSpPr/>
          <p:nvPr/>
        </p:nvSpPr>
        <p:spPr>
          <a:xfrm>
            <a:off x="3092445" y="2740421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17A6F-A5BA-CDF9-414B-199A6418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802E09E-FEB5-CE3E-3B8C-685C1E07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-66676"/>
            <a:ext cx="8520080" cy="45530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67A05B-3E85-BC33-40A3-532C028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80" y="3212602"/>
            <a:ext cx="8372475" cy="44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CD78E-9512-B4ED-447B-612337256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C2122AE2-AF18-0FF4-2512-3F281121E64F}"/>
              </a:ext>
            </a:extLst>
          </p:cNvPr>
          <p:cNvGrpSpPr/>
          <p:nvPr/>
        </p:nvGrpSpPr>
        <p:grpSpPr>
          <a:xfrm>
            <a:off x="5351711" y="143251"/>
            <a:ext cx="6711370" cy="6601010"/>
            <a:chOff x="4347200" y="-639982"/>
            <a:chExt cx="10027823" cy="986292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69C2C75-C1F2-5843-F844-EC9B7B9E1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521"/>
            <a:stretch/>
          </p:blipFill>
          <p:spPr>
            <a:xfrm>
              <a:off x="4347201" y="-639982"/>
              <a:ext cx="10023811" cy="516798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56E82E75-9871-5CFE-299E-9C1151C2B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40"/>
            <a:stretch/>
          </p:blipFill>
          <p:spPr>
            <a:xfrm>
              <a:off x="4347200" y="4080669"/>
              <a:ext cx="10027823" cy="5142277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C995A07D-FB20-CD7F-E184-9E9B8E26AEA1}"/>
              </a:ext>
            </a:extLst>
          </p:cNvPr>
          <p:cNvGrpSpPr/>
          <p:nvPr/>
        </p:nvGrpSpPr>
        <p:grpSpPr>
          <a:xfrm>
            <a:off x="1270033" y="2069271"/>
            <a:ext cx="2770094" cy="2719457"/>
            <a:chOff x="1050958" y="1990081"/>
            <a:chExt cx="2770094" cy="27194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F402591-E632-55E0-8E24-9ED46B0DBC14}"/>
                </a:ext>
              </a:extLst>
            </p:cNvPr>
            <p:cNvGrpSpPr/>
            <p:nvPr/>
          </p:nvGrpSpPr>
          <p:grpSpPr>
            <a:xfrm>
              <a:off x="1321987" y="2250801"/>
              <a:ext cx="2228036" cy="2198016"/>
              <a:chOff x="1070977" y="2413305"/>
              <a:chExt cx="2228036" cy="2198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6020495-ED72-DE4C-C676-32F194A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6020495-ED72-DE4C-C676-32F194AF5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27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82534F49-C501-4AC4-35B1-14596EF177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82534F49-C501-4AC4-35B1-14596EF17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2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5946AA4B-3485-AD74-D07F-9973B59B2E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4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4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 1000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5946AA4B-3485-AD74-D07F-9973B59B2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22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BBE72CE5-2BA6-C758-4F34-E29674DE68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4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4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4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BBE72CE5-2BA6-C758-4F34-E29674DE68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4E56818-73D4-BA51-B7F8-E12247679296}"/>
                </a:ext>
              </a:extLst>
            </p:cNvPr>
            <p:cNvGrpSpPr/>
            <p:nvPr/>
          </p:nvGrpSpPr>
          <p:grpSpPr>
            <a:xfrm>
              <a:off x="1050958" y="1990081"/>
              <a:ext cx="2770094" cy="2719457"/>
              <a:chOff x="2845150" y="4438606"/>
              <a:chExt cx="6027566" cy="1468418"/>
            </a:xfrm>
          </p:grpSpPr>
          <p:sp>
            <p:nvSpPr>
              <p:cNvPr id="15" name="Parentesi quadra aperta 14">
                <a:extLst>
                  <a:ext uri="{FF2B5EF4-FFF2-40B4-BE49-F238E27FC236}">
                    <a16:creationId xmlns:a16="http://schemas.microsoft.com/office/drawing/2014/main" id="{BB5D99E6-AF08-A6C3-E5F1-D773A315ACFC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Parentesi quadra aperta 15">
                <a:extLst>
                  <a:ext uri="{FF2B5EF4-FFF2-40B4-BE49-F238E27FC236}">
                    <a16:creationId xmlns:a16="http://schemas.microsoft.com/office/drawing/2014/main" id="{FB1806C4-A800-AD07-91E6-F0354BFD8909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A2D5E670-71A1-01A2-D07E-7C1395D41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0890402-EC71-47B3-7842-B3F058ACB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5A6B072-1F4F-37F9-B140-A044A84BEA4E}"/>
              </a:ext>
            </a:extLst>
          </p:cNvPr>
          <p:cNvSpPr txBox="1"/>
          <p:nvPr/>
        </p:nvSpPr>
        <p:spPr>
          <a:xfrm>
            <a:off x="405509" y="866735"/>
            <a:ext cx="449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EXPLORING THE EFFECT OF #EPR PAIRS VARIATION</a:t>
            </a:r>
          </a:p>
        </p:txBody>
      </p:sp>
    </p:spTree>
    <p:extLst>
      <p:ext uri="{BB962C8B-B14F-4D97-AF65-F5344CB8AC3E}">
        <p14:creationId xmlns:p14="http://schemas.microsoft.com/office/powerpoint/2010/main" val="3104806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44AF1-6893-EE07-27A6-7D0A39A6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29025CB7-2512-BDC7-8427-C5B2251B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5"/>
          <a:stretch/>
        </p:blipFill>
        <p:spPr>
          <a:xfrm>
            <a:off x="1082087" y="751106"/>
            <a:ext cx="10023811" cy="516078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D57307A-E79F-CFDC-6591-E682B7550AD3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E773F12-4B3A-0B92-F30D-70615AA771F3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17A033A-03A4-7024-E3B0-CEFD2CE34895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17A033A-03A4-7024-E3B0-CEFD2CE34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F82D549-35FF-E83E-08DB-4AA8F5A014E9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F82D549-35FF-E83E-08DB-4AA8F5A01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40A6737D-333E-194B-8A0E-CE43C81D546D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40A6737D-333E-194B-8A0E-CE43C81D5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0566A97B-D62F-B160-EE65-725662917674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0566A97B-D62F-B160-EE65-725662917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F34CC00-FD9E-79B0-67B1-CC872AA848D1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27" name="Parentesi quadra aperta 26">
              <a:extLst>
                <a:ext uri="{FF2B5EF4-FFF2-40B4-BE49-F238E27FC236}">
                  <a16:creationId xmlns:a16="http://schemas.microsoft.com/office/drawing/2014/main" id="{539B021E-0898-C43C-1528-0E63F6B6D66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Parentesi quadra aperta 27">
              <a:extLst>
                <a:ext uri="{FF2B5EF4-FFF2-40B4-BE49-F238E27FC236}">
                  <a16:creationId xmlns:a16="http://schemas.microsoft.com/office/drawing/2014/main" id="{BEBAB121-B5FF-6B05-6ECA-1EB13A5DBDD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18F2747A-13E1-357E-13DD-66025C5E183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EEC77D3-22D9-D802-B705-C140043470C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57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FCB8A-E837-AF57-D470-7C0C11ED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8461D1E-3CC3-1CBE-A547-52CD6FF5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8"/>
          <a:stretch/>
        </p:blipFill>
        <p:spPr>
          <a:xfrm>
            <a:off x="1082088" y="746081"/>
            <a:ext cx="10027822" cy="516913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76C07C2-D43D-0D83-B867-5029E856E2AA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196C843-A7A9-A15A-A5EC-BF429BAB400C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2865AF8-CC4F-DF9E-1D7F-454B1B37063F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2865AF8-CC4F-DF9E-1D7F-454B1B37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0D693322-0B47-6C20-17B0-DE5DAD70D6A6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0D693322-0B47-6C20-17B0-DE5DAD70D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75A552D3-FA48-83A7-623D-AE8D43F4F289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75A552D3-FA48-83A7-623D-AE8D43F4F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E7C2B79-EAB3-FB77-25DF-075853097E5B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E7C2B79-EAB3-FB77-25DF-075853097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471B177-4497-E872-A801-E1B514295211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8D5A6B1C-4617-B189-00EB-1B7356E74E22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7AACB019-29EF-1175-FFFA-7417A70605E6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E253D543-5D90-C969-8D48-7C6BB81518D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31BF2A6-D898-88AE-637B-E38AA74DA95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22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5B972-ECCB-3400-73D1-FE98AE07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634D6D-2858-9F58-6C29-FB2FBF1F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-333375"/>
            <a:ext cx="8359663" cy="44673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DBF328-A918-AACF-9E81-C6D910EC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2968749"/>
            <a:ext cx="8240601" cy="44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82716-90D7-88AC-1B38-835EF1A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937A656-BFB8-7D1D-7340-044378F2E3FA}"/>
              </a:ext>
            </a:extLst>
          </p:cNvPr>
          <p:cNvGrpSpPr/>
          <p:nvPr/>
        </p:nvGrpSpPr>
        <p:grpSpPr>
          <a:xfrm>
            <a:off x="5351712" y="143251"/>
            <a:ext cx="6711370" cy="6601203"/>
            <a:chOff x="5390983" y="131141"/>
            <a:chExt cx="6434292" cy="6328673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B67C9DF2-98C9-7202-D39F-DF6FFAD8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55"/>
            <a:stretch/>
          </p:blipFill>
          <p:spPr>
            <a:xfrm>
              <a:off x="5390983" y="131141"/>
              <a:ext cx="6434292" cy="33127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49FD62A-4534-ACF6-8542-656888B2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28"/>
            <a:stretch/>
          </p:blipFill>
          <p:spPr>
            <a:xfrm>
              <a:off x="5390983" y="3159919"/>
              <a:ext cx="6434292" cy="3299895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DF26B1-FE1A-7228-882F-01F0435A97EC}"/>
              </a:ext>
            </a:extLst>
          </p:cNvPr>
          <p:cNvGrpSpPr/>
          <p:nvPr/>
        </p:nvGrpSpPr>
        <p:grpSpPr>
          <a:xfrm>
            <a:off x="1270033" y="2069271"/>
            <a:ext cx="2770094" cy="2719457"/>
            <a:chOff x="1050958" y="1990081"/>
            <a:chExt cx="2770094" cy="2719457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E7FF9DED-8591-CF5B-2B50-D8587ACE359B}"/>
                </a:ext>
              </a:extLst>
            </p:cNvPr>
            <p:cNvGrpSpPr/>
            <p:nvPr/>
          </p:nvGrpSpPr>
          <p:grpSpPr>
            <a:xfrm>
              <a:off x="1321987" y="2250801"/>
              <a:ext cx="2228036" cy="2198016"/>
              <a:chOff x="1070977" y="2413305"/>
              <a:chExt cx="2228036" cy="2198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3AD1131F-26BB-DF59-182A-FFCA0A3E4A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3AD1131F-26BB-DF59-182A-FFCA0A3E4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27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99B08B58-0B2F-301B-E7DF-EE44DFA7CD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99B08B58-0B2F-301B-E7DF-EE44DFA7C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2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1304F4C3-D865-ED60-3072-10B1A917CC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4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4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 80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1304F4C3-D865-ED60-3072-10B1A917C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22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B90BE7D-ECCA-D366-5C0A-7318CB8CB0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4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4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4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B90BE7D-ECCA-D366-5C0A-7318CB8CB0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C21F5C3-AF9A-E866-994C-2D30DE422C9B}"/>
                </a:ext>
              </a:extLst>
            </p:cNvPr>
            <p:cNvGrpSpPr/>
            <p:nvPr/>
          </p:nvGrpSpPr>
          <p:grpSpPr>
            <a:xfrm>
              <a:off x="1050958" y="1990081"/>
              <a:ext cx="2770094" cy="2719457"/>
              <a:chOff x="2845150" y="4438606"/>
              <a:chExt cx="6027566" cy="1468418"/>
            </a:xfrm>
          </p:grpSpPr>
          <p:sp>
            <p:nvSpPr>
              <p:cNvPr id="19" name="Parentesi quadra aperta 18">
                <a:extLst>
                  <a:ext uri="{FF2B5EF4-FFF2-40B4-BE49-F238E27FC236}">
                    <a16:creationId xmlns:a16="http://schemas.microsoft.com/office/drawing/2014/main" id="{5AF2CB2B-1AA8-7BA8-232E-1F7E392F2602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Parentesi quadra aperta 19">
                <a:extLst>
                  <a:ext uri="{FF2B5EF4-FFF2-40B4-BE49-F238E27FC236}">
                    <a16:creationId xmlns:a16="http://schemas.microsoft.com/office/drawing/2014/main" id="{961F6B34-1A87-5922-67C6-F5DE5C13594B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DFAF47D6-E06A-15FD-D378-84F10769A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8E07C011-0B24-B74A-B919-85C496B10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9952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5021E-2D86-1CFC-949B-DEBD9C90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29BA4C-1DF5-2154-2243-E9693AE44C9F}"/>
              </a:ext>
            </a:extLst>
          </p:cNvPr>
          <p:cNvSpPr txBox="1"/>
          <p:nvPr/>
        </p:nvSpPr>
        <p:spPr>
          <a:xfrm>
            <a:off x="2581835" y="384801"/>
            <a:ext cx="702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F4F3EE"/>
                </a:solidFill>
              </a:rPr>
              <a:t>FARE CONFRONTO NUMERO DIVERSO EPR PAIRS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347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0025EF-C64D-7AA8-9C23-D12D185A5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B48253-F4A1-4700-3AC6-10046F04F8CE}"/>
              </a:ext>
            </a:extLst>
          </p:cNvPr>
          <p:cNvSpPr txBox="1"/>
          <p:nvPr/>
        </p:nvSpPr>
        <p:spPr>
          <a:xfrm>
            <a:off x="2581835" y="384801"/>
            <a:ext cx="702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rgbClr val="F4F3EE"/>
                </a:solidFill>
              </a:rPr>
              <a:t>WHAT WILL BE THE </a:t>
            </a:r>
            <a:r>
              <a:rPr lang="en-US" b="1" spc="300" dirty="0">
                <a:solidFill>
                  <a:srgbClr val="F4F3EE"/>
                </a:solidFill>
              </a:rPr>
              <a:t>RESULTS</a:t>
            </a:r>
            <a:r>
              <a:rPr lang="en-US" spc="300" dirty="0">
                <a:solidFill>
                  <a:srgbClr val="F4F3EE"/>
                </a:solidFill>
              </a:rPr>
              <a:t> IN THE SCENARIO WHERE THERE IS </a:t>
            </a:r>
            <a:r>
              <a:rPr lang="en-US" b="1" spc="300" dirty="0">
                <a:solidFill>
                  <a:srgbClr val="E0AFA0"/>
                </a:solidFill>
              </a:rPr>
              <a:t>EVE</a:t>
            </a:r>
            <a:r>
              <a:rPr lang="en-US" spc="300" dirty="0">
                <a:solidFill>
                  <a:srgbClr val="F4F3EE"/>
                </a:solidFill>
              </a:rPr>
              <a:t>, THE EAVESDROPPER?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443CFD7-8E26-21CA-D3C3-3444F15A3510}"/>
                  </a:ext>
                </a:extLst>
              </p:cNvPr>
              <p:cNvSpPr txBox="1"/>
              <p:nvPr/>
            </p:nvSpPr>
            <p:spPr>
              <a:xfrm>
                <a:off x="1152244" y="1589021"/>
                <a:ext cx="98875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IN THIS SCENARIO, EVE SENDS ALICE AND BOB ONLY QUBIT PAIRS IN THE STATES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|01⟩</m:t>
                    </m:r>
                  </m:oMath>
                </a14:m>
                <a:r>
                  <a:rPr lang="en-US" sz="1200" spc="300" noProof="0" dirty="0">
                    <a:solidFill>
                      <a:srgbClr val="F4F3EE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it-IT" sz="1200" i="1" spc="30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it-IT" sz="1200" i="1" spc="30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443CFD7-8E26-21CA-D3C3-3444F15A3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4" y="1589021"/>
                <a:ext cx="9887511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C2BAB6-6CB3-ACDF-1F6D-874F9567ACB2}"/>
                  </a:ext>
                </a:extLst>
              </p:cNvPr>
              <p:cNvSpPr txBox="1"/>
              <p:nvPr/>
            </p:nvSpPr>
            <p:spPr>
              <a:xfrm>
                <a:off x="1152243" y="2146910"/>
                <a:ext cx="9887511" cy="66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SINCE THESE STATES ARE NOT ENTANGLED, THE CHSH CORRELATION SHOULD REFLECT THIS. INSTEAD OF REACHING THE THEORETICAL MAXIMUM OF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, THE VALUE WILL BE SIGNIFICANTLY LOWER. THIS ALLOWS ALICE AND BOB TO DETECT THE ANOMALY AND ABORT THE PROTOCOL. 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FAC2BAB6-6CB3-ACDF-1F6D-874F9567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2146910"/>
                <a:ext cx="9887511" cy="664349"/>
              </a:xfrm>
              <a:prstGeom prst="rect">
                <a:avLst/>
              </a:prstGeom>
              <a:blipFill>
                <a:blip r:embed="rId3"/>
                <a:stretch>
                  <a:fillRect r="-62" b="-64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AF19A25-D46D-F1E6-28F0-2B273AC1C133}"/>
                  </a:ext>
                </a:extLst>
              </p:cNvPr>
              <p:cNvSpPr txBox="1"/>
              <p:nvPr/>
            </p:nvSpPr>
            <p:spPr>
              <a:xfrm>
                <a:off x="1152243" y="3018272"/>
                <a:ext cx="9887511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REGARDING THE MISMATCH RATIO, WHEN BOTH ALICE AND BOB MEASURE USING THE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OBSERVABLE, THEY WILL OBTAIN ANTI-CORRELATED RESULTS (0 OR 1), PRODUCING A CORRECT MATCHING BIT FOR KEY GENERATION. HOWEVER, WHEN THEY BOTH MEASURE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sz="12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2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t-IT" sz="1200" i="1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, THE OUTCOME IS LESS STRAIGHTFORWARD, REQUIRING FURTHER CALCULATIONS. 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AF19A25-D46D-F1E6-28F0-2B273AC1C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3018272"/>
                <a:ext cx="9887511" cy="918841"/>
              </a:xfrm>
              <a:prstGeom prst="rect">
                <a:avLst/>
              </a:prstGeom>
              <a:blipFill>
                <a:blip r:embed="rId4"/>
                <a:stretch>
                  <a:fillRect r="-62" b="-39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5C257E6-24BA-C02D-0CAD-2307667170BD}"/>
                  </a:ext>
                </a:extLst>
              </p:cNvPr>
              <p:cNvSpPr txBox="1"/>
              <p:nvPr/>
            </p:nvSpPr>
            <p:spPr>
              <a:xfrm>
                <a:off x="1152243" y="4133218"/>
                <a:ext cx="9887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TO MEASURE IN THIS OBSERVABLE, WE NEED A UNITARY TRANSFORMATION THAT MAPS ITS EIGENVECTORS TO THE STANDARD BASIS, FOLLOWED BY A MEASUREMENT IN THE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BASIS. THE REQUIRED UNITARY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IS GIVEN BELOW AND MUST BE APPLIED TO BOTH QUBITS BEFORE MEASUREMENT.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5C257E6-24BA-C02D-0CAD-23076671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4133218"/>
                <a:ext cx="9887511" cy="830997"/>
              </a:xfrm>
              <a:prstGeom prst="rect">
                <a:avLst/>
              </a:prstGeom>
              <a:blipFill>
                <a:blip r:embed="rId5"/>
                <a:stretch>
                  <a:fillRect r="-62" b="-51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380CA3C-2788-46A1-ED78-881324E577A8}"/>
                  </a:ext>
                </a:extLst>
              </p:cNvPr>
              <p:cNvSpPr txBox="1"/>
              <p:nvPr/>
            </p:nvSpPr>
            <p:spPr>
              <a:xfrm>
                <a:off x="3366244" y="5160320"/>
                <a:ext cx="530710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.924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−0.383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0.924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380CA3C-2788-46A1-ED78-881324E5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44" y="5160320"/>
                <a:ext cx="5307107" cy="502958"/>
              </a:xfrm>
              <a:prstGeom prst="rect">
                <a:avLst/>
              </a:prstGeom>
              <a:blipFill>
                <a:blip r:embed="rId6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9E27108-317B-B2F3-22A2-D512E3FB558F}"/>
              </a:ext>
            </a:extLst>
          </p:cNvPr>
          <p:cNvSpPr txBox="1"/>
          <p:nvPr/>
        </p:nvSpPr>
        <p:spPr>
          <a:xfrm>
            <a:off x="766848" y="6352588"/>
            <a:ext cx="10658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Results are</a:t>
            </a:r>
            <a:r>
              <a:rPr lang="en-US" sz="1300" b="1" noProof="0" dirty="0">
                <a:solidFill>
                  <a:srgbClr val="BCB8B1"/>
                </a:solidFill>
              </a:rPr>
              <a:t> rounded to three decimal places</a:t>
            </a:r>
            <a:r>
              <a:rPr lang="en-US" sz="1300" noProof="0" dirty="0">
                <a:solidFill>
                  <a:srgbClr val="BCB8B1"/>
                </a:solidFill>
              </a:rPr>
              <a:t> in the slides for presentation purposes. In Python, more decimals are considered for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2875597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464FF-7333-DD61-5041-5C742090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B4C650E-83EE-970A-38BB-8EF7ED3449B3}"/>
                  </a:ext>
                </a:extLst>
              </p:cNvPr>
              <p:cNvSpPr txBox="1"/>
              <p:nvPr/>
            </p:nvSpPr>
            <p:spPr>
              <a:xfrm>
                <a:off x="1152244" y="1427096"/>
                <a:ext cx="9887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CONSIDER THE CASE WHERE EVE SENDS </a:t>
                </a:r>
                <a14:m>
                  <m:oMath xmlns:m="http://schemas.openxmlformats.org/officeDocument/2006/math">
                    <m:r>
                      <a:rPr lang="it-IT" sz="1200" b="0" i="1" spc="300" noProof="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|10⟩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TO ALICE AND BOB (THE ANALYSIS FOR THE OTHER STATE IS ANALOGOUS). THE STATE OF THE QUBITS AFTER APPLYING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TO BOTH CAN BE COMPUTED. 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B4C650E-83EE-970A-38BB-8EF7ED344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4" y="1427096"/>
                <a:ext cx="9887511" cy="646331"/>
              </a:xfrm>
              <a:prstGeom prst="rect">
                <a:avLst/>
              </a:prstGeom>
              <a:blipFill>
                <a:blip r:embed="rId2"/>
                <a:stretch>
                  <a:fillRect r="-62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5226658-B893-E52C-1B05-43282DD9C806}"/>
                  </a:ext>
                </a:extLst>
              </p:cNvPr>
              <p:cNvSpPr txBox="1"/>
              <p:nvPr/>
            </p:nvSpPr>
            <p:spPr>
              <a:xfrm>
                <a:off x="3442447" y="600805"/>
                <a:ext cx="5307107" cy="50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.924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0.383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−0.383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0.924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85226658-B893-E52C-1B05-43282DD9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447" y="600805"/>
                <a:ext cx="5307107" cy="502958"/>
              </a:xfrm>
              <a:prstGeom prst="rect">
                <a:avLst/>
              </a:prstGeom>
              <a:blipFill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17DEBE4-243F-2B71-C8A8-A196B858EEBB}"/>
                  </a:ext>
                </a:extLst>
              </p:cNvPr>
              <p:cNvSpPr txBox="1"/>
              <p:nvPr/>
            </p:nvSpPr>
            <p:spPr>
              <a:xfrm>
                <a:off x="203724" y="2227483"/>
                <a:ext cx="11784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⨂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⟩"/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0.383</m:t>
                          </m:r>
                        </m:e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1600" b="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+0.924|1⟩) ⨂ (</m:t>
                      </m:r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0.924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16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−0.383|1⟩)=</m:t>
                      </m:r>
                    </m:oMath>
                  </m:oMathPara>
                </a14:m>
                <a:endParaRPr lang="en-US" sz="16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17DEBE4-243F-2B71-C8A8-A196B858E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4" y="2227483"/>
                <a:ext cx="11784550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EAC291-2EB4-9A3F-E757-765E4284BA4B}"/>
                  </a:ext>
                </a:extLst>
              </p:cNvPr>
              <p:cNvSpPr txBox="1"/>
              <p:nvPr/>
            </p:nvSpPr>
            <p:spPr>
              <a:xfrm>
                <a:off x="-434451" y="2624238"/>
                <a:ext cx="11784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0.354|00⟩−0.147|01⟩+0.854|10⟩−0.354|11⟩ </m:t>
                    </m:r>
                  </m:oMath>
                </a14:m>
                <a:r>
                  <a:rPr lang="en-US" sz="1600" dirty="0">
                    <a:solidFill>
                      <a:srgbClr val="F4F3EE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5EAC291-2EB4-9A3F-E757-765E4284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4451" y="2624238"/>
                <a:ext cx="11784550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BC3F19-4966-2826-BFD6-257E920C4712}"/>
                  </a:ext>
                </a:extLst>
              </p:cNvPr>
              <p:cNvSpPr txBox="1"/>
              <p:nvPr/>
            </p:nvSpPr>
            <p:spPr>
              <a:xfrm>
                <a:off x="1152243" y="3229114"/>
                <a:ext cx="98875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ALL FOUR MEASUREMENT OUTCOMES IN THE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BASIS ARE POSSIBLE. WHEN THE OUTCOMES ARE 00 OR 11, THE RESULTS ARE CORRELATED, CAUSING BOB, UPON FLIPPING HIS VALUE, TO INTRODUCE A MISMATCH BETWEEN HIS KEY AND ALICE’S. THE PROBABILITY OF OBTAINING CORRELATED RESULTS IS GIVEN BY: </a:t>
                </a:r>
                <a:endParaRPr lang="en-US" sz="1200" spc="300" noProof="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BC3F19-4966-2826-BFD6-257E920C4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3229114"/>
                <a:ext cx="9887511" cy="830997"/>
              </a:xfrm>
              <a:prstGeom prst="rect">
                <a:avLst/>
              </a:prstGeom>
              <a:blipFill>
                <a:blip r:embed="rId6"/>
                <a:stretch>
                  <a:fillRect t="-735" r="-62" b="-51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6C6D4B-6306-2A58-0D8E-400BF95DB9DC}"/>
                  </a:ext>
                </a:extLst>
              </p:cNvPr>
              <p:cNvSpPr txBox="1"/>
              <p:nvPr/>
            </p:nvSpPr>
            <p:spPr>
              <a:xfrm>
                <a:off x="2271931" y="4166355"/>
                <a:ext cx="764813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0.35</m:t>
                    </m:r>
                    <m:sSup>
                      <m:sSup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+0.35</m:t>
                    </m:r>
                    <m:sSup>
                      <m:sSup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=0.251 </m:t>
                    </m:r>
                  </m:oMath>
                </a14:m>
                <a:r>
                  <a:rPr lang="en-US" sz="1600" dirty="0">
                    <a:solidFill>
                      <a:srgbClr val="F4F3EE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76C6D4B-6306-2A58-0D8E-400BF95DB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31" y="4166355"/>
                <a:ext cx="7648133" cy="344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3ED821-5DBF-5C13-80A7-6F70E7DD686B}"/>
                  </a:ext>
                </a:extLst>
              </p:cNvPr>
              <p:cNvSpPr txBox="1"/>
              <p:nvPr/>
            </p:nvSpPr>
            <p:spPr>
              <a:xfrm>
                <a:off x="1152243" y="4616732"/>
                <a:ext cx="9887511" cy="90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spc="300" dirty="0">
                    <a:solidFill>
                      <a:srgbClr val="F4F3EE"/>
                    </a:solidFill>
                  </a:rPr>
                  <a:t>SINCE THIS SCENARIO REPRESENTS ONLY ONE OF THE TWO CASES CONTRIBUTING TO KEY GENERATION (THE OTHER BEING WHEN BOTH ALICE AND BOB CHOOSE </a:t>
                </a:r>
                <a14:m>
                  <m:oMath xmlns:m="http://schemas.openxmlformats.org/officeDocument/2006/math">
                    <m:r>
                      <a:rPr lang="it-IT" sz="12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AS THE OBSERVABLE, WHICH DOES NOT INTRODUCE MISMATCHED BITS), MULTIPLYING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b="0" i="1" spc="30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spc="300" dirty="0">
                    <a:solidFill>
                      <a:srgbClr val="F4F3EE"/>
                    </a:solidFill>
                  </a:rPr>
                  <a:t> GIVES THE TOTAL PROBABILITY OF KEY ERRORS.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C3ED821-5DBF-5C13-80A7-6F70E7DD6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43" y="4616732"/>
                <a:ext cx="9887511" cy="907621"/>
              </a:xfrm>
              <a:prstGeom prst="rect">
                <a:avLst/>
              </a:prstGeom>
              <a:blipFill>
                <a:blip r:embed="rId8"/>
                <a:stretch>
                  <a:fillRect r="-62" b="-40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3E53292-2D82-AB99-5D7B-41ACF7F22C53}"/>
                  </a:ext>
                </a:extLst>
              </p:cNvPr>
              <p:cNvSpPr txBox="1"/>
              <p:nvPr/>
            </p:nvSpPr>
            <p:spPr>
              <a:xfrm>
                <a:off x="2142682" y="5524353"/>
                <a:ext cx="7648133" cy="43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0.251⋅</m:t>
                    </m:r>
                    <m:f>
                      <m:fPr>
                        <m:ctrlPr>
                          <a:rPr lang="it-IT" sz="160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=0.125</m:t>
                    </m:r>
                    <m:r>
                      <a:rPr lang="it-IT" sz="1600" b="0" i="1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F4F3EE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3E53292-2D82-AB99-5D7B-41ACF7F2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682" y="5524353"/>
                <a:ext cx="7648133" cy="439992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297BF3-1269-5A62-F41E-4BD6F4AAFAED}"/>
              </a:ext>
            </a:extLst>
          </p:cNvPr>
          <p:cNvSpPr txBox="1"/>
          <p:nvPr/>
        </p:nvSpPr>
        <p:spPr>
          <a:xfrm>
            <a:off x="1152243" y="5950379"/>
            <a:ext cx="9887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spc="300" dirty="0">
                <a:solidFill>
                  <a:srgbClr val="F4F3EE"/>
                </a:solidFill>
              </a:rPr>
              <a:t>IN THE MISMATCH RATIO PLOT, THE CONFIDENCE INTERVAL SHOULD ENCOMPASS THIS VALUE.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77D83AD-4BE3-C0B4-3209-1ABC516EF852}"/>
              </a:ext>
            </a:extLst>
          </p:cNvPr>
          <p:cNvSpPr txBox="1"/>
          <p:nvPr/>
        </p:nvSpPr>
        <p:spPr>
          <a:xfrm>
            <a:off x="766848" y="6352588"/>
            <a:ext cx="106583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Results are</a:t>
            </a:r>
            <a:r>
              <a:rPr lang="en-US" sz="1300" b="1" noProof="0" dirty="0">
                <a:solidFill>
                  <a:srgbClr val="BCB8B1"/>
                </a:solidFill>
              </a:rPr>
              <a:t> rounded to three decimal places</a:t>
            </a:r>
            <a:r>
              <a:rPr lang="en-US" sz="1300" noProof="0" dirty="0">
                <a:solidFill>
                  <a:srgbClr val="BCB8B1"/>
                </a:solidFill>
              </a:rPr>
              <a:t> in the slides for presentation purposes. In Python, more decimals are considered for higher accuracy.</a:t>
            </a:r>
          </a:p>
        </p:txBody>
      </p:sp>
    </p:spTree>
    <p:extLst>
      <p:ext uri="{BB962C8B-B14F-4D97-AF65-F5344CB8AC3E}">
        <p14:creationId xmlns:p14="http://schemas.microsoft.com/office/powerpoint/2010/main" val="3852613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95CBE-B08B-DAE2-8B8A-FFB7674B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517BF0D-0B5E-FF90-A039-2C98C296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0"/>
          <a:stretch/>
        </p:blipFill>
        <p:spPr>
          <a:xfrm>
            <a:off x="1082087" y="751106"/>
            <a:ext cx="10027823" cy="515669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6A1B6D6-509A-82DC-3086-817900646091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3C0A364-7022-EE5D-4B70-A720685A42D2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FFF45A5-CA3E-6D7E-3656-18BB1B3DDCFF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B9F1DD3-646E-194B-5561-BCCEF1E72415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29" name="Parentesi quadra aperta 28">
                <a:extLst>
                  <a:ext uri="{FF2B5EF4-FFF2-40B4-BE49-F238E27FC236}">
                    <a16:creationId xmlns:a16="http://schemas.microsoft.com/office/drawing/2014/main" id="{755AE5A6-B4AF-B555-4323-5F0BC5D1A793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7D963FEC-64EB-EC52-6236-EEBAC574DA3E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88A6260E-1CC9-28E8-1A24-C8303754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45856990-F37D-7B1D-447A-EB12659AA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413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88B8465-31EA-8F56-33D4-0D08F94715FF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SCENARIOS</a:t>
            </a:r>
            <a:r>
              <a:rPr lang="en-US" sz="1600" spc="600" noProof="0" dirty="0">
                <a:solidFill>
                  <a:srgbClr val="F4F3EE"/>
                </a:solidFill>
              </a:rPr>
              <a:t> TO ANALYZE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35863B2-A7BD-0CCE-4A46-6BBF65CB6F88}"/>
              </a:ext>
            </a:extLst>
          </p:cNvPr>
          <p:cNvGrpSpPr/>
          <p:nvPr/>
        </p:nvGrpSpPr>
        <p:grpSpPr>
          <a:xfrm>
            <a:off x="1042349" y="2132398"/>
            <a:ext cx="3904898" cy="2593203"/>
            <a:chOff x="1644255" y="1828895"/>
            <a:chExt cx="3904898" cy="2593203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E26FDD4-B604-B928-0ABC-FA4B2E41C5BF}"/>
                </a:ext>
              </a:extLst>
            </p:cNvPr>
            <p:cNvSpPr txBox="1"/>
            <p:nvPr/>
          </p:nvSpPr>
          <p:spPr>
            <a:xfrm>
              <a:off x="1644255" y="1828895"/>
              <a:ext cx="390489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spc="300" noProof="0" dirty="0">
                  <a:solidFill>
                    <a:srgbClr val="E0AFA0"/>
                  </a:solidFill>
                </a:rPr>
                <a:t>1. </a:t>
              </a:r>
              <a:r>
                <a:rPr lang="en-US" sz="1700" spc="300" noProof="0" dirty="0">
                  <a:solidFill>
                    <a:srgbClr val="F4F3EE"/>
                  </a:solidFill>
                </a:rPr>
                <a:t>IDEAL CONDITIONS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DB85B9B-12DB-E697-82A9-21A258BB08E7}"/>
                </a:ext>
              </a:extLst>
            </p:cNvPr>
            <p:cNvSpPr txBox="1"/>
            <p:nvPr/>
          </p:nvSpPr>
          <p:spPr>
            <a:xfrm>
              <a:off x="1644255" y="2948525"/>
              <a:ext cx="390489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spc="300" dirty="0">
                  <a:solidFill>
                    <a:srgbClr val="E0AFA0"/>
                  </a:solidFill>
                </a:rPr>
                <a:t>2</a:t>
              </a:r>
              <a:r>
                <a:rPr lang="en-US" sz="1700" b="1" spc="300" noProof="0" dirty="0">
                  <a:solidFill>
                    <a:srgbClr val="E0AFA0"/>
                  </a:solidFill>
                </a:rPr>
                <a:t>. </a:t>
              </a:r>
              <a:r>
                <a:rPr lang="en-US" sz="1700" spc="300" noProof="0" dirty="0">
                  <a:solidFill>
                    <a:srgbClr val="F4F3EE"/>
                  </a:solidFill>
                </a:rPr>
                <a:t>CHANNEL ERRORS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45FAF6C-7620-701D-ED9E-A843677D5C53}"/>
                </a:ext>
              </a:extLst>
            </p:cNvPr>
            <p:cNvSpPr txBox="1"/>
            <p:nvPr/>
          </p:nvSpPr>
          <p:spPr>
            <a:xfrm>
              <a:off x="1644255" y="4068155"/>
              <a:ext cx="390489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spc="300" noProof="0" dirty="0">
                  <a:solidFill>
                    <a:srgbClr val="E0AFA0"/>
                  </a:solidFill>
                </a:rPr>
                <a:t>3. </a:t>
              </a:r>
              <a:r>
                <a:rPr lang="en-US" sz="1700" spc="300" noProof="0" dirty="0">
                  <a:solidFill>
                    <a:srgbClr val="F4F3EE"/>
                  </a:solidFill>
                </a:rPr>
                <a:t>EAVESDROPPING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27FBC-65E7-74D6-3926-6E998C8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ACE07EBA-4BB4-C715-7CD1-E5FB128F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8"/>
          <a:stretch/>
        </p:blipFill>
        <p:spPr>
          <a:xfrm>
            <a:off x="1074190" y="746383"/>
            <a:ext cx="10043619" cy="516600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F9DD5-C9FC-5F58-98D7-BC24FF04FCC9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3C1B44E-C299-F4E0-16DF-B456D924D7D0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A4EBBEB-E483-82A9-27AC-22777ABD4D6A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D718B589-6E67-3BBC-DF57-C6F0BBC8FC88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D6ED60D6-763A-0B5D-DE3D-FB673EE26640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AF3979C4-C043-14BC-6478-7C27ACE18261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B3A55334-A997-2EB0-C5CF-009A0939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1A95209A-3194-A8AF-6333-2099CB5B4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8944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A48301-0B64-3714-0020-8C475799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F38CA6-88FF-83E8-DC48-4E27896E8847}"/>
              </a:ext>
            </a:extLst>
          </p:cNvPr>
          <p:cNvGrpSpPr/>
          <p:nvPr/>
        </p:nvGrpSpPr>
        <p:grpSpPr>
          <a:xfrm>
            <a:off x="763815" y="2716909"/>
            <a:ext cx="10728241" cy="636880"/>
            <a:chOff x="598023" y="1570208"/>
            <a:chExt cx="10728241" cy="636880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A5AB64A-72E8-5651-5A1A-0770C8799FD6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[2]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B5891B7-9D39-8E47-E6E2-BFD2D086D9C1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QUANTUM CORRELATION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6CE0861-4344-5B7F-E5A9-5B92C54D0040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https://en.wikipedia.org/wiki/Quantum_correlation</a:t>
              </a: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426F3D06-9F58-EE2B-2547-ACE6BA1B9967}"/>
              </a:ext>
            </a:extLst>
          </p:cNvPr>
          <p:cNvGrpSpPr/>
          <p:nvPr/>
        </p:nvGrpSpPr>
        <p:grpSpPr>
          <a:xfrm>
            <a:off x="763816" y="1523351"/>
            <a:ext cx="10728241" cy="636880"/>
            <a:chOff x="598023" y="1570208"/>
            <a:chExt cx="10728241" cy="636880"/>
          </a:xfrm>
        </p:grpSpPr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F7DA0795-1139-A906-50B3-E37BABAE0FAF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[1]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A759522-5A6D-104C-857F-C321D011F17B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CHSH INEQUALITY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231E9BF-3DFB-789D-5E82-07244C8892F5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https://en.wikipedia.org/wiki/CHSH_inequality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B820F5B-F771-661B-C165-D97514EA61B3}"/>
              </a:ext>
            </a:extLst>
          </p:cNvPr>
          <p:cNvGrpSpPr/>
          <p:nvPr/>
        </p:nvGrpSpPr>
        <p:grpSpPr>
          <a:xfrm>
            <a:off x="763816" y="3910466"/>
            <a:ext cx="10728241" cy="636880"/>
            <a:chOff x="598023" y="1570208"/>
            <a:chExt cx="10728241" cy="6368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D8A226B-4508-1EE7-14E8-DD5738A64FB1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[3]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0C8EBB9-B6DE-07D7-E194-56353F830412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TSIRELSON'S BOUND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16AA612-00CA-8D10-EB16-368E196F579B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https://en.wikipedia.org/wiki/Tsirelson's_bound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D36D3F-3505-1CEB-AC8F-D48E445E2C0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82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3647A-D0D1-E64F-654A-0430CC9A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288F2BB-B3B9-1D72-0D87-3417CFBC7457}"/>
              </a:ext>
            </a:extLst>
          </p:cNvPr>
          <p:cNvGrpSpPr/>
          <p:nvPr/>
        </p:nvGrpSpPr>
        <p:grpSpPr>
          <a:xfrm>
            <a:off x="593488" y="2132158"/>
            <a:ext cx="4883948" cy="3023995"/>
            <a:chOff x="593488" y="2204669"/>
            <a:chExt cx="4883948" cy="3023995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D262629-EF22-E520-8C9D-63BB090D1264}"/>
                </a:ext>
              </a:extLst>
            </p:cNvPr>
            <p:cNvGrpSpPr/>
            <p:nvPr/>
          </p:nvGrpSpPr>
          <p:grpSpPr>
            <a:xfrm>
              <a:off x="593488" y="3398227"/>
              <a:ext cx="4883947" cy="636880"/>
              <a:chOff x="598023" y="1570208"/>
              <a:chExt cx="4883947" cy="63688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31EC85A-2F73-D3E4-FF76-B350900CD471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[2]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8474780-3AFE-0617-7416-7F69F764DC71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QUANTUM CORRELATION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8B74CFA-9B8F-8541-9ACB-4A4F185D8F1B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https://en.wikipedia.org/wiki/Quantum_correlation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40F3D2A8-230D-1531-3084-BE1FB2EC1586}"/>
                </a:ext>
              </a:extLst>
            </p:cNvPr>
            <p:cNvGrpSpPr/>
            <p:nvPr/>
          </p:nvGrpSpPr>
          <p:grpSpPr>
            <a:xfrm>
              <a:off x="593489" y="2204669"/>
              <a:ext cx="4883947" cy="636880"/>
              <a:chOff x="598023" y="1570208"/>
              <a:chExt cx="4883947" cy="636880"/>
            </a:xfrm>
          </p:grpSpPr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085DA53-38AF-475D-F190-DF68FD5AA4BB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[1]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C3251085-90C6-A65F-6F40-0B631EB5CC1C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CHSH INEQUALITY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4DB3712-8D62-4FBC-34CB-B67797B6CD75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https://en.wikipedia.org/wiki/CHSH_inequality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D60FCF1-7DEC-65D8-F1DA-D2AD4C5C82F5}"/>
                </a:ext>
              </a:extLst>
            </p:cNvPr>
            <p:cNvGrpSpPr/>
            <p:nvPr/>
          </p:nvGrpSpPr>
          <p:grpSpPr>
            <a:xfrm>
              <a:off x="593489" y="4591784"/>
              <a:ext cx="4883947" cy="636880"/>
              <a:chOff x="598023" y="1570208"/>
              <a:chExt cx="4883947" cy="63688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B6C5DBF-7856-69E5-F080-A032987070F3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[3]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983B784-C7D5-F1E9-D78F-0FC02AD369CC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TSIRELSON'S BOUND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3A3C498-4966-596C-371C-16404A4878AE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329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https://en.wikipedia.org/wiki/Tsirelson's_bound</a:t>
                </a:r>
              </a:p>
            </p:txBody>
          </p:sp>
        </p:grp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31FC57-048E-3A8F-CC85-E28AE2DFC64A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937398F-35C0-6793-DAA6-745C8C838631}"/>
              </a:ext>
            </a:extLst>
          </p:cNvPr>
          <p:cNvCxnSpPr>
            <a:cxnSpLocks/>
          </p:cNvCxnSpPr>
          <p:nvPr/>
        </p:nvCxnSpPr>
        <p:spPr>
          <a:xfrm>
            <a:off x="6096000" y="1479179"/>
            <a:ext cx="0" cy="4329952"/>
          </a:xfrm>
          <a:prstGeom prst="line">
            <a:avLst/>
          </a:prstGeom>
          <a:ln w="38100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8F57DB52-4F9D-78A3-72FF-6A94788D9CF6}"/>
              </a:ext>
            </a:extLst>
          </p:cNvPr>
          <p:cNvGrpSpPr/>
          <p:nvPr/>
        </p:nvGrpSpPr>
        <p:grpSpPr>
          <a:xfrm>
            <a:off x="6477411" y="1925073"/>
            <a:ext cx="5315493" cy="3438165"/>
            <a:chOff x="6477411" y="1920130"/>
            <a:chExt cx="5315493" cy="3438165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164AFD1D-9D35-15C6-7EC4-83D63DC97BDB}"/>
                </a:ext>
              </a:extLst>
            </p:cNvPr>
            <p:cNvGrpSpPr/>
            <p:nvPr/>
          </p:nvGrpSpPr>
          <p:grpSpPr>
            <a:xfrm>
              <a:off x="6477411" y="1920130"/>
              <a:ext cx="5315493" cy="1483423"/>
              <a:chOff x="6707318" y="1941704"/>
              <a:chExt cx="5315493" cy="1483423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D8F1007A-4583-419F-37B2-0A7AF97A0260}"/>
                  </a:ext>
                </a:extLst>
              </p:cNvPr>
              <p:cNvGrpSpPr/>
              <p:nvPr/>
            </p:nvGrpSpPr>
            <p:grpSpPr>
              <a:xfrm>
                <a:off x="8753178" y="1941704"/>
                <a:ext cx="1223772" cy="1107127"/>
                <a:chOff x="4296540" y="4412389"/>
                <a:chExt cx="2395613" cy="2167272"/>
              </a:xfrm>
            </p:grpSpPr>
            <p:pic>
              <p:nvPicPr>
                <p:cNvPr id="9" name="Picture 16" descr="Coolors - Apps on Google Play">
                  <a:extLst>
                    <a:ext uri="{FF2B5EF4-FFF2-40B4-BE49-F238E27FC236}">
                      <a16:creationId xmlns:a16="http://schemas.microsoft.com/office/drawing/2014/main" id="{FB9057EF-D102-2A97-B666-3236A51B74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61" t="2922" r="26461" b="2922"/>
                <a:stretch/>
              </p:blipFill>
              <p:spPr bwMode="auto">
                <a:xfrm>
                  <a:off x="4513807" y="4540212"/>
                  <a:ext cx="1932714" cy="19327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Ovale 15">
                  <a:extLst>
                    <a:ext uri="{FF2B5EF4-FFF2-40B4-BE49-F238E27FC236}">
                      <a16:creationId xmlns:a16="http://schemas.microsoft.com/office/drawing/2014/main" id="{60D5FF16-CCE4-7D53-CD47-B83D8C9A1B74}"/>
                    </a:ext>
                  </a:extLst>
                </p:cNvPr>
                <p:cNvSpPr/>
                <p:nvPr/>
              </p:nvSpPr>
              <p:spPr>
                <a:xfrm>
                  <a:off x="4296540" y="4412389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" name="Ovale 16">
                  <a:extLst>
                    <a:ext uri="{FF2B5EF4-FFF2-40B4-BE49-F238E27FC236}">
                      <a16:creationId xmlns:a16="http://schemas.microsoft.com/office/drawing/2014/main" id="{1F616104-D292-C0B1-845B-25DD8C699110}"/>
                    </a:ext>
                  </a:extLst>
                </p:cNvPr>
                <p:cNvSpPr/>
                <p:nvPr/>
              </p:nvSpPr>
              <p:spPr>
                <a:xfrm>
                  <a:off x="6387353" y="4441153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" name="Ovale 17">
                  <a:extLst>
                    <a:ext uri="{FF2B5EF4-FFF2-40B4-BE49-F238E27FC236}">
                      <a16:creationId xmlns:a16="http://schemas.microsoft.com/office/drawing/2014/main" id="{5A506427-053C-1A3F-6B6D-1C943FD93D63}"/>
                    </a:ext>
                  </a:extLst>
                </p:cNvPr>
                <p:cNvSpPr/>
                <p:nvPr/>
              </p:nvSpPr>
              <p:spPr>
                <a:xfrm>
                  <a:off x="6387353" y="6373858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" name="Ovale 18">
                  <a:extLst>
                    <a:ext uri="{FF2B5EF4-FFF2-40B4-BE49-F238E27FC236}">
                      <a16:creationId xmlns:a16="http://schemas.microsoft.com/office/drawing/2014/main" id="{A4FC51F9-F587-167A-72C2-BF39B2A93121}"/>
                    </a:ext>
                  </a:extLst>
                </p:cNvPr>
                <p:cNvSpPr/>
                <p:nvPr/>
              </p:nvSpPr>
              <p:spPr>
                <a:xfrm>
                  <a:off x="4296540" y="6381541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4701C3E8-A34C-58F5-44B7-BECBA9AF7479}"/>
                    </a:ext>
                  </a:extLst>
                </p:cNvPr>
                <p:cNvSpPr/>
                <p:nvPr/>
              </p:nvSpPr>
              <p:spPr>
                <a:xfrm>
                  <a:off x="4513808" y="4540212"/>
                  <a:ext cx="1932712" cy="1932707"/>
                </a:xfrm>
                <a:prstGeom prst="roundRect">
                  <a:avLst>
                    <a:gd name="adj" fmla="val 7027"/>
                  </a:avLst>
                </a:prstGeom>
                <a:noFill/>
                <a:ln w="57150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11BA75F-5F86-F80E-0D97-DA9F41FF0609}"/>
                  </a:ext>
                </a:extLst>
              </p:cNvPr>
              <p:cNvSpPr txBox="1"/>
              <p:nvPr/>
            </p:nvSpPr>
            <p:spPr>
              <a:xfrm>
                <a:off x="6707318" y="3132739"/>
                <a:ext cx="531549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BCB8B1"/>
                    </a:solidFill>
                  </a:rPr>
                  <a:t>https://coolors.co/palette/463f3a-8a817c-bcb8b1-f4f3ee-e0afa0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911183EC-CB65-38C4-2916-4D1D6F16C62D}"/>
                </a:ext>
              </a:extLst>
            </p:cNvPr>
            <p:cNvGrpSpPr/>
            <p:nvPr/>
          </p:nvGrpSpPr>
          <p:grpSpPr>
            <a:xfrm>
              <a:off x="6477411" y="3885591"/>
              <a:ext cx="5315493" cy="1472704"/>
              <a:chOff x="6902823" y="3739525"/>
              <a:chExt cx="5315493" cy="1472704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F8F715CD-19FB-ACA3-CE6E-F74E1385CE2F}"/>
                  </a:ext>
                </a:extLst>
              </p:cNvPr>
              <p:cNvGrpSpPr/>
              <p:nvPr/>
            </p:nvGrpSpPr>
            <p:grpSpPr>
              <a:xfrm>
                <a:off x="8964436" y="3739525"/>
                <a:ext cx="1208176" cy="1108851"/>
                <a:chOff x="7773935" y="4683453"/>
                <a:chExt cx="1446874" cy="1327926"/>
              </a:xfrm>
            </p:grpSpPr>
            <p:pic>
              <p:nvPicPr>
                <p:cNvPr id="23" name="Picture 12" descr="Flaticon - Creatorwala">
                  <a:extLst>
                    <a:ext uri="{FF2B5EF4-FFF2-40B4-BE49-F238E27FC236}">
                      <a16:creationId xmlns:a16="http://schemas.microsoft.com/office/drawing/2014/main" id="{F5894FEF-4B2C-B92F-548C-169DDFB0D2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57" t="4958" r="4957" b="4958"/>
                <a:stretch/>
              </p:blipFill>
              <p:spPr bwMode="auto">
                <a:xfrm>
                  <a:off x="7893050" y="4746275"/>
                  <a:ext cx="1189594" cy="1189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Ovale 25">
                  <a:extLst>
                    <a:ext uri="{FF2B5EF4-FFF2-40B4-BE49-F238E27FC236}">
                      <a16:creationId xmlns:a16="http://schemas.microsoft.com/office/drawing/2014/main" id="{19F7107D-A21A-D180-0E14-CE4E0C921B05}"/>
                    </a:ext>
                  </a:extLst>
                </p:cNvPr>
                <p:cNvSpPr/>
                <p:nvPr/>
              </p:nvSpPr>
              <p:spPr>
                <a:xfrm>
                  <a:off x="7773935" y="468345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" name="Ovale 26">
                  <a:extLst>
                    <a:ext uri="{FF2B5EF4-FFF2-40B4-BE49-F238E27FC236}">
                      <a16:creationId xmlns:a16="http://schemas.microsoft.com/office/drawing/2014/main" id="{903D7389-9DC3-DB56-C142-520ADE7AABE6}"/>
                    </a:ext>
                  </a:extLst>
                </p:cNvPr>
                <p:cNvSpPr/>
                <p:nvPr/>
              </p:nvSpPr>
              <p:spPr>
                <a:xfrm>
                  <a:off x="9035093" y="468345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8" name="Ovale 27">
                  <a:extLst>
                    <a:ext uri="{FF2B5EF4-FFF2-40B4-BE49-F238E27FC236}">
                      <a16:creationId xmlns:a16="http://schemas.microsoft.com/office/drawing/2014/main" id="{1EF7233D-B783-E9B1-7A44-876EEFCD88F0}"/>
                    </a:ext>
                  </a:extLst>
                </p:cNvPr>
                <p:cNvSpPr/>
                <p:nvPr/>
              </p:nvSpPr>
              <p:spPr>
                <a:xfrm>
                  <a:off x="9035093" y="5877972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9" name="Ovale 28">
                  <a:extLst>
                    <a:ext uri="{FF2B5EF4-FFF2-40B4-BE49-F238E27FC236}">
                      <a16:creationId xmlns:a16="http://schemas.microsoft.com/office/drawing/2014/main" id="{E6C9BC92-55BB-9F47-91DB-79A51C92D2C9}"/>
                    </a:ext>
                  </a:extLst>
                </p:cNvPr>
                <p:cNvSpPr/>
                <p:nvPr/>
              </p:nvSpPr>
              <p:spPr>
                <a:xfrm>
                  <a:off x="7783103" y="589066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9C5F9619-3AB9-8340-1AC3-E00001A83935}"/>
                    </a:ext>
                  </a:extLst>
                </p:cNvPr>
                <p:cNvSpPr/>
                <p:nvPr/>
              </p:nvSpPr>
              <p:spPr>
                <a:xfrm>
                  <a:off x="7893050" y="4746275"/>
                  <a:ext cx="1189594" cy="1189591"/>
                </a:xfrm>
                <a:prstGeom prst="roundRect">
                  <a:avLst>
                    <a:gd name="adj" fmla="val 7027"/>
                  </a:avLst>
                </a:prstGeom>
                <a:noFill/>
                <a:ln w="57150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3D20BE5-8099-546C-7538-891D037DE6F1}"/>
                  </a:ext>
                </a:extLst>
              </p:cNvPr>
              <p:cNvSpPr txBox="1"/>
              <p:nvPr/>
            </p:nvSpPr>
            <p:spPr>
              <a:xfrm>
                <a:off x="6902823" y="4919841"/>
                <a:ext cx="531549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BCB8B1"/>
                    </a:solidFill>
                  </a:rPr>
                  <a:t>www.flaticon.com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756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2B286-BA11-AAAC-B2E9-74CEEA78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552CB89-3AF8-2C3B-186C-3006D60F072D}"/>
              </a:ext>
            </a:extLst>
          </p:cNvPr>
          <p:cNvGrpSpPr/>
          <p:nvPr/>
        </p:nvGrpSpPr>
        <p:grpSpPr>
          <a:xfrm>
            <a:off x="4030333" y="2547119"/>
            <a:ext cx="4131334" cy="1077218"/>
            <a:chOff x="4030333" y="2211960"/>
            <a:chExt cx="4131334" cy="107721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B36775F-A4C5-D8C3-39F4-03F8230A6532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spc="300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78A5D1F-EF56-8812-FFF9-18B7C51996F1}"/>
                </a:ext>
              </a:extLst>
            </p:cNvPr>
            <p:cNvSpPr txBox="1"/>
            <p:nvPr/>
          </p:nvSpPr>
          <p:spPr>
            <a:xfrm>
              <a:off x="4030333" y="2935235"/>
              <a:ext cx="41313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spc="3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4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E51ED-C663-11BD-988A-CED073CB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C46141C6-6F8C-0815-6581-D76DF2B638AC}"/>
              </a:ext>
            </a:extLst>
          </p:cNvPr>
          <p:cNvGrpSpPr/>
          <p:nvPr/>
        </p:nvGrpSpPr>
        <p:grpSpPr>
          <a:xfrm>
            <a:off x="1320989" y="1514052"/>
            <a:ext cx="3027627" cy="3829896"/>
            <a:chOff x="1587020" y="1061043"/>
            <a:chExt cx="3027627" cy="3829896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27C93F9-F146-EDED-F1C8-E43D40BB8B38}"/>
                </a:ext>
              </a:extLst>
            </p:cNvPr>
            <p:cNvSpPr txBox="1"/>
            <p:nvPr/>
          </p:nvSpPr>
          <p:spPr>
            <a:xfrm>
              <a:off x="1587020" y="3936832"/>
              <a:ext cx="302762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spc="600" noProof="0" dirty="0">
                  <a:solidFill>
                    <a:srgbClr val="F4F3EE"/>
                  </a:solidFill>
                </a:rPr>
                <a:t>SCENARIOS</a:t>
              </a:r>
              <a:endParaRPr lang="en-US" sz="2800" spc="600" noProof="0" dirty="0">
                <a:solidFill>
                  <a:srgbClr val="F4F3EE"/>
                </a:solidFill>
              </a:endParaRPr>
            </a:p>
            <a:p>
              <a:pPr algn="ctr"/>
              <a:r>
                <a:rPr lang="en-US" sz="2800" spc="600" noProof="0" dirty="0">
                  <a:solidFill>
                    <a:srgbClr val="F4F3EE"/>
                  </a:solidFill>
                </a:rPr>
                <a:t>TO ANALYZE</a:t>
              </a:r>
            </a:p>
          </p:txBody>
        </p:sp>
        <p:pic>
          <p:nvPicPr>
            <p:cNvPr id="25" name="Immagine 24" descr="Immagine che contiene clipart, Elementi grafici, design, illustrazione&#10;&#10;Descrizione generata automaticamente">
              <a:extLst>
                <a:ext uri="{FF2B5EF4-FFF2-40B4-BE49-F238E27FC236}">
                  <a16:creationId xmlns:a16="http://schemas.microsoft.com/office/drawing/2014/main" id="{8E1D53AB-AD09-71E0-0586-BC3A5509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358" y="1061043"/>
              <a:ext cx="2774950" cy="2774950"/>
            </a:xfrm>
            <a:prstGeom prst="rect">
              <a:avLst/>
            </a:prstGeom>
          </p:spPr>
        </p:pic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FFFFBB6-ED20-358D-1E94-5F54A19EE3A0}"/>
              </a:ext>
            </a:extLst>
          </p:cNvPr>
          <p:cNvGrpSpPr/>
          <p:nvPr/>
        </p:nvGrpSpPr>
        <p:grpSpPr>
          <a:xfrm>
            <a:off x="7525885" y="1277798"/>
            <a:ext cx="3027627" cy="4302404"/>
            <a:chOff x="7416993" y="1204139"/>
            <a:chExt cx="3027627" cy="4302404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52EC5E3-53A1-7CF4-05A4-14E8A2D2028C}"/>
                </a:ext>
              </a:extLst>
            </p:cNvPr>
            <p:cNvSpPr txBox="1"/>
            <p:nvPr/>
          </p:nvSpPr>
          <p:spPr>
            <a:xfrm>
              <a:off x="7416993" y="1204139"/>
              <a:ext cx="24562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noProof="0" dirty="0">
                  <a:solidFill>
                    <a:srgbClr val="E0AFA0"/>
                  </a:solidFill>
                </a:rPr>
                <a:t>1.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IDEAL </a:t>
              </a:r>
            </a:p>
            <a:p>
              <a:r>
                <a:rPr lang="en-US" sz="2000" spc="300" noProof="0" dirty="0">
                  <a:solidFill>
                    <a:srgbClr val="F4F3EE"/>
                  </a:solidFill>
                </a:rPr>
                <a:t>    CONDITIONS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2AB8084-BD40-1F39-9B7D-771E45CFE30A}"/>
                </a:ext>
              </a:extLst>
            </p:cNvPr>
            <p:cNvSpPr txBox="1"/>
            <p:nvPr/>
          </p:nvSpPr>
          <p:spPr>
            <a:xfrm>
              <a:off x="7416993" y="5106433"/>
              <a:ext cx="3027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noProof="0" dirty="0">
                  <a:solidFill>
                    <a:srgbClr val="E0AFA0"/>
                  </a:solidFill>
                </a:rPr>
                <a:t>3.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EAVESDROPPING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454552A-9B2F-21A3-FB00-867F14A11EF6}"/>
                </a:ext>
              </a:extLst>
            </p:cNvPr>
            <p:cNvSpPr txBox="1"/>
            <p:nvPr/>
          </p:nvSpPr>
          <p:spPr>
            <a:xfrm>
              <a:off x="7416993" y="3155287"/>
              <a:ext cx="20318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spc="300" dirty="0">
                  <a:solidFill>
                    <a:srgbClr val="E0AFA0"/>
                  </a:solidFill>
                </a:rPr>
                <a:t>2</a:t>
              </a:r>
              <a:r>
                <a:rPr lang="en-US" sz="2000" b="1" spc="300" noProof="0" dirty="0">
                  <a:solidFill>
                    <a:srgbClr val="E0AFA0"/>
                  </a:solidFill>
                </a:rPr>
                <a:t>.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CHANNEL </a:t>
              </a:r>
            </a:p>
            <a:p>
              <a:r>
                <a:rPr lang="en-US" sz="2000" noProof="0" dirty="0">
                  <a:solidFill>
                    <a:srgbClr val="F4F3EE"/>
                  </a:solidFill>
                </a:rPr>
                <a:t>       </a:t>
              </a:r>
              <a:r>
                <a:rPr lang="en-US" sz="2000" spc="300" noProof="0" dirty="0">
                  <a:solidFill>
                    <a:srgbClr val="F4F3EE"/>
                  </a:solidFill>
                </a:rPr>
                <a:t>ERRORS</a:t>
              </a:r>
            </a:p>
          </p:txBody>
        </p: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CF825F2F-D0EA-7562-922A-804DC8263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331" y="4484803"/>
              <a:ext cx="2774950" cy="0"/>
            </a:xfrm>
            <a:prstGeom prst="line">
              <a:avLst/>
            </a:prstGeom>
            <a:ln w="38100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9F6D23F-5421-51AA-DC96-9E0B47F15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331" y="2533656"/>
              <a:ext cx="2774950" cy="0"/>
            </a:xfrm>
            <a:prstGeom prst="line">
              <a:avLst/>
            </a:prstGeom>
            <a:ln w="38100" cap="rnd">
              <a:solidFill>
                <a:srgbClr val="E0AFA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28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FF369-62F6-68DD-E876-C8DBC371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09D23DBE-550E-88E0-B3FF-EAF5CF4AE114}"/>
              </a:ext>
            </a:extLst>
          </p:cNvPr>
          <p:cNvSpPr/>
          <p:nvPr/>
        </p:nvSpPr>
        <p:spPr>
          <a:xfrm>
            <a:off x="7258152" y="4806737"/>
            <a:ext cx="45725" cy="245175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/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511F5530-418F-A0A5-5EA0-E43F33D7B06C}"/>
              </a:ext>
            </a:extLst>
          </p:cNvPr>
          <p:cNvCxnSpPr>
            <a:cxnSpLocks/>
            <a:stCxn id="5" idx="1"/>
            <a:endCxn id="60" idx="1"/>
          </p:cNvCxnSpPr>
          <p:nvPr/>
        </p:nvCxnSpPr>
        <p:spPr>
          <a:xfrm rot="10800000" flipV="1">
            <a:off x="7258153" y="2434763"/>
            <a:ext cx="3885731" cy="2494561"/>
          </a:xfrm>
          <a:prstGeom prst="bentConnector3">
            <a:avLst>
              <a:gd name="adj1" fmla="val -12023"/>
            </a:avLst>
          </a:prstGeom>
          <a:ln w="28575" cap="rnd">
            <a:solidFill>
              <a:srgbClr val="E0AFA0"/>
            </a:solidFill>
            <a:beve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B41BA668-2BE7-D203-3F23-2EC8EB42E593}"/>
              </a:ext>
            </a:extLst>
          </p:cNvPr>
          <p:cNvGrpSpPr/>
          <p:nvPr/>
        </p:nvGrpSpPr>
        <p:grpSpPr>
          <a:xfrm>
            <a:off x="997317" y="1546782"/>
            <a:ext cx="10146566" cy="2826548"/>
            <a:chOff x="511772" y="1910568"/>
            <a:chExt cx="10146566" cy="2826548"/>
          </a:xfrm>
        </p:grpSpPr>
        <p:sp>
          <p:nvSpPr>
            <p:cNvPr id="5" name="Parentesi graffa chiusa 4">
              <a:extLst>
                <a:ext uri="{FF2B5EF4-FFF2-40B4-BE49-F238E27FC236}">
                  <a16:creationId xmlns:a16="http://schemas.microsoft.com/office/drawing/2014/main" id="{1161270E-5CC7-2D62-85FA-302EE0EB90A3}"/>
                </a:ext>
              </a:extLst>
            </p:cNvPr>
            <p:cNvSpPr/>
            <p:nvPr/>
          </p:nvSpPr>
          <p:spPr>
            <a:xfrm>
              <a:off x="10072718" y="1910568"/>
              <a:ext cx="585620" cy="1775963"/>
            </a:xfrm>
            <a:prstGeom prst="rightBrace">
              <a:avLst>
                <a:gd name="adj1" fmla="val 0"/>
                <a:gd name="adj2" fmla="val 50000"/>
              </a:avLst>
            </a:prstGeom>
            <a:ln w="2857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105254B7-A19E-19F0-4751-C2C8EA6106C6}"/>
                </a:ext>
              </a:extLst>
            </p:cNvPr>
            <p:cNvGrpSpPr/>
            <p:nvPr/>
          </p:nvGrpSpPr>
          <p:grpSpPr>
            <a:xfrm>
              <a:off x="511772" y="1953510"/>
              <a:ext cx="9563997" cy="2783606"/>
              <a:chOff x="864197" y="1820160"/>
              <a:chExt cx="9563997" cy="2783606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C27F812B-857A-D86D-152D-2E0C08250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2136962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5B02CFBA-BBD4-1BA0-5468-CFA5F84A2C3A}"/>
                  </a:ext>
                </a:extLst>
              </p:cNvPr>
              <p:cNvGrpSpPr/>
              <p:nvPr/>
            </p:nvGrpSpPr>
            <p:grpSpPr>
              <a:xfrm>
                <a:off x="1646144" y="4195578"/>
                <a:ext cx="7343072" cy="60960"/>
                <a:chOff x="1646144" y="4346987"/>
                <a:chExt cx="8782050" cy="60960"/>
              </a:xfrm>
            </p:grpSpPr>
            <p:cxnSp>
              <p:nvCxnSpPr>
                <p:cNvPr id="8" name="Connettore diritto 7">
                  <a:extLst>
                    <a:ext uri="{FF2B5EF4-FFF2-40B4-BE49-F238E27FC236}">
                      <a16:creationId xmlns:a16="http://schemas.microsoft.com/office/drawing/2014/main" id="{624776E4-4ED0-0255-E1FB-C70387516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346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39C4CADE-C6B3-3245-9913-2548202B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40794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2FC2927A-A1DE-B4F0-47BB-26B2A771B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3202904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/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/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78E34FEE-F092-B74B-77DE-1A29A02DBC96}"/>
                  </a:ext>
                </a:extLst>
              </p:cNvPr>
              <p:cNvGrpSpPr/>
              <p:nvPr/>
            </p:nvGrpSpPr>
            <p:grpSpPr>
              <a:xfrm>
                <a:off x="2127770" y="1820160"/>
                <a:ext cx="948571" cy="633603"/>
                <a:chOff x="2214521" y="2491235"/>
                <a:chExt cx="948571" cy="633603"/>
              </a:xfrm>
            </p:grpSpPr>
            <p:sp>
              <p:nvSpPr>
                <p:cNvPr id="15" name="Rettangolo con angoli arrotondati 14">
                  <a:extLst>
                    <a:ext uri="{FF2B5EF4-FFF2-40B4-BE49-F238E27FC236}">
                      <a16:creationId xmlns:a16="http://schemas.microsoft.com/office/drawing/2014/main" id="{2B77C8F2-031F-08E2-C575-F8537AFF2494}"/>
                    </a:ext>
                  </a:extLst>
                </p:cNvPr>
                <p:cNvSpPr/>
                <p:nvPr/>
              </p:nvSpPr>
              <p:spPr>
                <a:xfrm>
                  <a:off x="2214521" y="2491235"/>
                  <a:ext cx="919993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F99159E7-EE75-6156-BF3C-715F09AD9B79}"/>
                  </a:ext>
                </a:extLst>
              </p:cNvPr>
              <p:cNvGrpSpPr/>
              <p:nvPr/>
            </p:nvGrpSpPr>
            <p:grpSpPr>
              <a:xfrm>
                <a:off x="3792892" y="1823847"/>
                <a:ext cx="830580" cy="1132498"/>
                <a:chOff x="3696595" y="2483548"/>
                <a:chExt cx="830580" cy="1132498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6654AD6C-C8DD-D7FC-B0DF-0F3CED6EB139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C90E9F9A-407E-D79A-3779-79E6EBBCE93F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0" name="Connettore diritto 19">
                  <a:extLst>
                    <a:ext uri="{FF2B5EF4-FFF2-40B4-BE49-F238E27FC236}">
                      <a16:creationId xmlns:a16="http://schemas.microsoft.com/office/drawing/2014/main" id="{481C5900-1CA6-D94A-9CDD-0229F54C4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A325F561-CB4C-A0EC-F787-D78E1BCE3829}"/>
                  </a:ext>
                </a:extLst>
              </p:cNvPr>
              <p:cNvGrpSpPr/>
              <p:nvPr/>
            </p:nvGrpSpPr>
            <p:grpSpPr>
              <a:xfrm rot="16200000">
                <a:off x="3332809" y="3289724"/>
                <a:ext cx="1750747" cy="60960"/>
                <a:chOff x="1704975" y="5048027"/>
                <a:chExt cx="8782050" cy="60960"/>
              </a:xfrm>
            </p:grpSpPr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B635371E-7692-AFB0-DE64-140D4AE00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C91F8C2E-15A7-741E-9CA4-2B540E2F1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A4EF54E-85B0-3ABE-2D59-DC716A49E64E}"/>
                  </a:ext>
                </a:extLst>
              </p:cNvPr>
              <p:cNvGrpSpPr/>
              <p:nvPr/>
            </p:nvGrpSpPr>
            <p:grpSpPr>
              <a:xfrm>
                <a:off x="4909248" y="2883075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EF467927-15B1-C9DC-6909-7A0ADB3D33DB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B8514F8C-2C54-F234-1F99-B47F571AC4DF}"/>
                  </a:ext>
                </a:extLst>
              </p:cNvPr>
              <p:cNvSpPr/>
              <p:nvPr/>
            </p:nvSpPr>
            <p:spPr>
              <a:xfrm>
                <a:off x="5191588" y="4147259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B859F85A-5BB5-5AE5-E0C4-491423B5AFB2}"/>
                  </a:ext>
                </a:extLst>
              </p:cNvPr>
              <p:cNvGrpSpPr/>
              <p:nvPr/>
            </p:nvGrpSpPr>
            <p:grpSpPr>
              <a:xfrm rot="16200000">
                <a:off x="4947590" y="3808620"/>
                <a:ext cx="644844" cy="60960"/>
                <a:chOff x="1704975" y="5048027"/>
                <a:chExt cx="8782050" cy="60960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71851ABF-037B-4954-162E-06ECECE9E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41F40B11-D2FB-33CF-5085-8A43BF64E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E7AF49B2-0CEA-DF30-9D18-E06EF6359908}"/>
                  </a:ext>
                </a:extLst>
              </p:cNvPr>
              <p:cNvGrpSpPr/>
              <p:nvPr/>
            </p:nvGrpSpPr>
            <p:grpSpPr>
              <a:xfrm>
                <a:off x="5910340" y="1821706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EDF3B2EB-37CA-D8FA-5F51-2F97B4832024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8566F4AB-4F87-B551-77F1-ACB9BFD3F55F}"/>
                  </a:ext>
                </a:extLst>
              </p:cNvPr>
              <p:cNvGrpSpPr/>
              <p:nvPr/>
            </p:nvGrpSpPr>
            <p:grpSpPr>
              <a:xfrm>
                <a:off x="5933230" y="2891634"/>
                <a:ext cx="716591" cy="633603"/>
                <a:chOff x="4962524" y="3262007"/>
                <a:chExt cx="716591" cy="633603"/>
              </a:xfrm>
            </p:grpSpPr>
            <p:sp>
              <p:nvSpPr>
                <p:cNvPr id="69" name="Rettangolo con angoli arrotondati 68">
                  <a:extLst>
                    <a:ext uri="{FF2B5EF4-FFF2-40B4-BE49-F238E27FC236}">
                      <a16:creationId xmlns:a16="http://schemas.microsoft.com/office/drawing/2014/main" id="{1E80AE32-8E95-DB1B-3F56-1C58058AC9D8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448FCFCE-520D-EF96-8AB0-6B0F4329B9DE}"/>
                  </a:ext>
                </a:extLst>
              </p:cNvPr>
              <p:cNvSpPr/>
              <p:nvPr/>
            </p:nvSpPr>
            <p:spPr>
              <a:xfrm>
                <a:off x="6211505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6076F0D5-F33A-DD36-AA05-1E0D3931C198}"/>
                  </a:ext>
                </a:extLst>
              </p:cNvPr>
              <p:cNvGrpSpPr/>
              <p:nvPr/>
            </p:nvGrpSpPr>
            <p:grpSpPr>
              <a:xfrm rot="16200000">
                <a:off x="5964614" y="3811512"/>
                <a:ext cx="650630" cy="60960"/>
                <a:chOff x="1704975" y="5048027"/>
                <a:chExt cx="8782050" cy="60960"/>
              </a:xfrm>
            </p:grpSpPr>
            <p:cxnSp>
              <p:nvCxnSpPr>
                <p:cNvPr id="77" name="Connettore diritto 76">
                  <a:extLst>
                    <a:ext uri="{FF2B5EF4-FFF2-40B4-BE49-F238E27FC236}">
                      <a16:creationId xmlns:a16="http://schemas.microsoft.com/office/drawing/2014/main" id="{EDFABACC-5941-15E0-BFEB-0502A9061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>
                  <a:extLst>
                    <a:ext uri="{FF2B5EF4-FFF2-40B4-BE49-F238E27FC236}">
                      <a16:creationId xmlns:a16="http://schemas.microsoft.com/office/drawing/2014/main" id="{584AD136-70DF-A276-1D3E-F41DE7FBD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2E19B69A-3403-1595-2DED-DFEF14D466EA}"/>
                  </a:ext>
                </a:extLst>
              </p:cNvPr>
              <p:cNvSpPr/>
              <p:nvPr/>
            </p:nvSpPr>
            <p:spPr>
              <a:xfrm>
                <a:off x="7408878" y="2058185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A125BF1F-6060-5807-970B-CE8810487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360" y="2165235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324AD232-418A-045C-6262-324FF9400B87}"/>
                  </a:ext>
                </a:extLst>
              </p:cNvPr>
              <p:cNvSpPr/>
              <p:nvPr/>
            </p:nvSpPr>
            <p:spPr>
              <a:xfrm>
                <a:off x="7262988" y="2977066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A098AA2-1001-38DC-9896-B357B57F07C3}"/>
                  </a:ext>
                </a:extLst>
              </p:cNvPr>
              <p:cNvSpPr txBox="1"/>
              <p:nvPr/>
            </p:nvSpPr>
            <p:spPr>
              <a:xfrm>
                <a:off x="7074495" y="2854492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B368B03D-0467-B7D4-C603-E8A1AEDFEB0E}"/>
                  </a:ext>
                </a:extLst>
              </p:cNvPr>
              <p:cNvSpPr/>
              <p:nvPr/>
            </p:nvSpPr>
            <p:spPr>
              <a:xfrm>
                <a:off x="7413482" y="4160786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A0EDA98F-1FE4-8974-5D21-C00B4D3606BC}"/>
                  </a:ext>
                </a:extLst>
              </p:cNvPr>
              <p:cNvGrpSpPr/>
              <p:nvPr/>
            </p:nvGrpSpPr>
            <p:grpSpPr>
              <a:xfrm rot="16200000">
                <a:off x="7074828" y="3727492"/>
                <a:ext cx="834155" cy="60960"/>
                <a:chOff x="1704975" y="5048027"/>
                <a:chExt cx="8782050" cy="60960"/>
              </a:xfrm>
            </p:grpSpPr>
            <p:cxnSp>
              <p:nvCxnSpPr>
                <p:cNvPr id="88" name="Connettore diritto 87">
                  <a:extLst>
                    <a:ext uri="{FF2B5EF4-FFF2-40B4-BE49-F238E27FC236}">
                      <a16:creationId xmlns:a16="http://schemas.microsoft.com/office/drawing/2014/main" id="{D30A2AD2-1638-76FF-3AE2-F6810A46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>
                  <a:extLst>
                    <a:ext uri="{FF2B5EF4-FFF2-40B4-BE49-F238E27FC236}">
                      <a16:creationId xmlns:a16="http://schemas.microsoft.com/office/drawing/2014/main" id="{5BD9AC3E-55B7-DF52-3327-7C5060F29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po 90">
                <a:extLst>
                  <a:ext uri="{FF2B5EF4-FFF2-40B4-BE49-F238E27FC236}">
                    <a16:creationId xmlns:a16="http://schemas.microsoft.com/office/drawing/2014/main" id="{01BF5850-286E-1877-6736-56C5F13EF1C1}"/>
                  </a:ext>
                </a:extLst>
              </p:cNvPr>
              <p:cNvGrpSpPr/>
              <p:nvPr/>
            </p:nvGrpSpPr>
            <p:grpSpPr>
              <a:xfrm>
                <a:off x="8571574" y="1827853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2" name="Rettangolo con angoli arrotondati 91">
                  <a:extLst>
                    <a:ext uri="{FF2B5EF4-FFF2-40B4-BE49-F238E27FC236}">
                      <a16:creationId xmlns:a16="http://schemas.microsoft.com/office/drawing/2014/main" id="{0ECDE650-07B4-8633-986F-DFCDA5E90FE8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Arco 92">
                  <a:extLst>
                    <a:ext uri="{FF2B5EF4-FFF2-40B4-BE49-F238E27FC236}">
                      <a16:creationId xmlns:a16="http://schemas.microsoft.com/office/drawing/2014/main" id="{5BFD9DA1-4C4A-6F36-B66D-99B04DC6A030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30C18091-2DD1-C1FD-95AA-8D0417520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6C7A6D08-08F7-B125-C196-DB8E99A319FF}"/>
                  </a:ext>
                </a:extLst>
              </p:cNvPr>
              <p:cNvSpPr/>
              <p:nvPr/>
            </p:nvSpPr>
            <p:spPr>
              <a:xfrm>
                <a:off x="8911593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772F80AF-5BE9-E605-3F7C-EE359AFF310A}"/>
                  </a:ext>
                </a:extLst>
              </p:cNvPr>
              <p:cNvGrpSpPr/>
              <p:nvPr/>
            </p:nvGrpSpPr>
            <p:grpSpPr>
              <a:xfrm rot="16200000">
                <a:off x="8137091" y="3283902"/>
                <a:ext cx="1705851" cy="60960"/>
                <a:chOff x="1704975" y="5048027"/>
                <a:chExt cx="8782050" cy="60960"/>
              </a:xfrm>
            </p:grpSpPr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15FF74AA-3272-8C52-84B5-FCBFDA7F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ED222A47-DD89-8C01-BE40-7CE1C7B07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4996A1A2-4A54-04B3-2CC3-19DBF5C10A7D}"/>
                  </a:ext>
                </a:extLst>
              </p:cNvPr>
              <p:cNvGrpSpPr/>
              <p:nvPr/>
            </p:nvGrpSpPr>
            <p:grpSpPr>
              <a:xfrm>
                <a:off x="8571574" y="2890982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0FC95F96-E1DD-841F-D5CA-3E905519F163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7282A714-849E-5B9A-F62D-BC2E30CB86E1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84C1B02D-1EF8-6D57-1540-1352CE268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9FCD8EE9-CE9D-00E2-8EC3-C26D0588F3C2}"/>
              </a:ext>
            </a:extLst>
          </p:cNvPr>
          <p:cNvCxnSpPr>
            <a:cxnSpLocks/>
            <a:stCxn id="60" idx="1"/>
            <a:endCxn id="58" idx="1"/>
          </p:cNvCxnSpPr>
          <p:nvPr/>
        </p:nvCxnSpPr>
        <p:spPr>
          <a:xfrm rot="10800000" flipV="1">
            <a:off x="3710400" y="4929324"/>
            <a:ext cx="3547752" cy="987831"/>
          </a:xfrm>
          <a:prstGeom prst="bentConnector3">
            <a:avLst>
              <a:gd name="adj1" fmla="val 145553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C68C2329-4136-7BD1-2792-7FE8355623B6}"/>
              </a:ext>
            </a:extLst>
          </p:cNvPr>
          <p:cNvSpPr/>
          <p:nvPr/>
        </p:nvSpPr>
        <p:spPr>
          <a:xfrm>
            <a:off x="3710400" y="5664356"/>
            <a:ext cx="80476" cy="505599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08B47C0B-5A9A-2BC5-095C-36F56D6C3FB0}"/>
              </a:ext>
            </a:extLst>
          </p:cNvPr>
          <p:cNvSpPr/>
          <p:nvPr/>
        </p:nvSpPr>
        <p:spPr>
          <a:xfrm>
            <a:off x="11091949" y="2382829"/>
            <a:ext cx="103868" cy="103868"/>
          </a:xfrm>
          <a:prstGeom prst="ellipse">
            <a:avLst/>
          </a:prstGeom>
          <a:solidFill>
            <a:srgbClr val="E0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4D0956-73C3-8673-3AE8-FBF86B9533C3}"/>
              </a:ext>
            </a:extLst>
          </p:cNvPr>
          <p:cNvSpPr txBox="1"/>
          <p:nvPr/>
        </p:nvSpPr>
        <p:spPr>
          <a:xfrm>
            <a:off x="2041859" y="313382"/>
            <a:ext cx="810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300" noProof="0" dirty="0">
                <a:solidFill>
                  <a:srgbClr val="F4F3EE"/>
                </a:solidFill>
              </a:rPr>
              <a:t>THE </a:t>
            </a:r>
            <a:r>
              <a:rPr lang="en-US" sz="1500" b="1" spc="300" noProof="0" dirty="0">
                <a:solidFill>
                  <a:srgbClr val="F4F3EE"/>
                </a:solidFill>
              </a:rPr>
              <a:t>SPECIALIZED CIRCUIT </a:t>
            </a:r>
            <a:r>
              <a:rPr lang="en-US" sz="1500" spc="300" noProof="0" dirty="0">
                <a:solidFill>
                  <a:srgbClr val="F4F3EE"/>
                </a:solidFill>
              </a:rPr>
              <a:t>FOR GENERATING </a:t>
            </a:r>
            <a:r>
              <a:rPr lang="en-US" sz="1500" b="1" spc="300" noProof="0" dirty="0">
                <a:solidFill>
                  <a:srgbClr val="F4F3EE"/>
                </a:solidFill>
              </a:rPr>
              <a:t>WERNER STATES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0E1072-3C1D-9228-F193-9C3A6145DFE3}"/>
              </a:ext>
            </a:extLst>
          </p:cNvPr>
          <p:cNvSpPr txBox="1"/>
          <p:nvPr/>
        </p:nvSpPr>
        <p:spPr>
          <a:xfrm>
            <a:off x="3640731" y="605867"/>
            <a:ext cx="491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noProof="0" dirty="0">
                <a:solidFill>
                  <a:srgbClr val="F4F3EE"/>
                </a:solidFill>
              </a:rPr>
              <a:t>CONTROLLED BY </a:t>
            </a:r>
            <a:r>
              <a:rPr lang="en-US" sz="1200" b="1" spc="300" noProof="0" dirty="0">
                <a:solidFill>
                  <a:srgbClr val="E0AFA0"/>
                </a:solidFill>
              </a:rPr>
              <a:t>CHARLIE</a:t>
            </a:r>
            <a:r>
              <a:rPr lang="en-US" sz="1200" spc="300" noProof="0" dirty="0">
                <a:solidFill>
                  <a:srgbClr val="F4F3EE"/>
                </a:solidFill>
              </a:rPr>
              <a:t> </a:t>
            </a:r>
            <a:endParaRPr lang="en-US" sz="12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7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C29C3-C86B-E45D-EC6A-2B28577E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/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/>
              <p:nvPr/>
            </p:nvSpPr>
            <p:spPr>
              <a:xfrm>
                <a:off x="3907653" y="5513245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53" y="5513245"/>
                <a:ext cx="4376694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/>
              <p:nvPr/>
            </p:nvSpPr>
            <p:spPr>
              <a:xfrm>
                <a:off x="1794439" y="2052560"/>
                <a:ext cx="860312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500" spc="300" noProof="0" dirty="0">
                    <a:solidFill>
                      <a:srgbClr val="F4F3EE"/>
                    </a:solidFill>
                  </a:rPr>
                  <a:t>THIS IS A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STATE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WHEN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1500" b="0" i="1" spc="300" noProof="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) IS SET TO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39" y="2052560"/>
                <a:ext cx="8603122" cy="323165"/>
              </a:xfrm>
              <a:prstGeom prst="rect">
                <a:avLst/>
              </a:prstGeom>
              <a:blipFill>
                <a:blip r:embed="rId5"/>
                <a:stretch>
                  <a:fillRect l="-283" t="-3774" r="-142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/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B17E77-9E2C-7887-F286-834DEFD0AED6}"/>
              </a:ext>
            </a:extLst>
          </p:cNvPr>
          <p:cNvSpPr txBox="1"/>
          <p:nvPr/>
        </p:nvSpPr>
        <p:spPr>
          <a:xfrm>
            <a:off x="1794439" y="4719627"/>
            <a:ext cx="8603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spc="300" dirty="0">
                <a:solidFill>
                  <a:srgbClr val="F4F3EE"/>
                </a:solidFill>
              </a:rPr>
              <a:t>THE </a:t>
            </a:r>
            <a:r>
              <a:rPr lang="en-US" sz="1500" b="1" spc="300" dirty="0">
                <a:solidFill>
                  <a:srgbClr val="F4F3EE"/>
                </a:solidFill>
              </a:rPr>
              <a:t>FIDELITY</a:t>
            </a:r>
            <a:r>
              <a:rPr lang="en-US" sz="1500" spc="300" dirty="0">
                <a:solidFill>
                  <a:srgbClr val="F4F3EE"/>
                </a:solidFill>
              </a:rPr>
              <a:t> CAN BE OBTAINED FROM THE WERNER PARAMETER USING THE FOLLOWING FORMULA:</a:t>
            </a:r>
          </a:p>
        </p:txBody>
      </p:sp>
    </p:spTree>
    <p:extLst>
      <p:ext uri="{BB962C8B-B14F-4D97-AF65-F5344CB8AC3E}">
        <p14:creationId xmlns:p14="http://schemas.microsoft.com/office/powerpoint/2010/main" val="132293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4200E-FAC4-F988-4D46-A6CBC63B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EFC935-E171-F51D-9086-BA5F57666824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noProof="0" dirty="0">
                <a:solidFill>
                  <a:srgbClr val="E0AFA0"/>
                </a:solidFill>
              </a:rPr>
              <a:t>1. </a:t>
            </a:r>
            <a:r>
              <a:rPr lang="en-US" sz="4800" spc="300" noProof="0" dirty="0">
                <a:solidFill>
                  <a:srgbClr val="F4F3EE"/>
                </a:solidFill>
              </a:rPr>
              <a:t>IDEAL CONDITIONS</a:t>
            </a:r>
          </a:p>
        </p:txBody>
      </p:sp>
    </p:spTree>
    <p:extLst>
      <p:ext uri="{BB962C8B-B14F-4D97-AF65-F5344CB8AC3E}">
        <p14:creationId xmlns:p14="http://schemas.microsoft.com/office/powerpoint/2010/main" val="247256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21EEC-98EA-2005-6F39-14D27A9BE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642DCE29-4F5F-BE4E-6B10-1B2F5865F824}"/>
              </a:ext>
            </a:extLst>
          </p:cNvPr>
          <p:cNvCxnSpPr>
            <a:cxnSpLocks/>
          </p:cNvCxnSpPr>
          <p:nvPr/>
        </p:nvCxnSpPr>
        <p:spPr>
          <a:xfrm flipV="1">
            <a:off x="3578226" y="1389529"/>
            <a:ext cx="0" cy="3334871"/>
          </a:xfrm>
          <a:prstGeom prst="line">
            <a:avLst/>
          </a:prstGeom>
          <a:ln w="28575">
            <a:solidFill>
              <a:srgbClr val="E0AF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/>
              <p:nvPr/>
            </p:nvSpPr>
            <p:spPr>
              <a:xfrm>
                <a:off x="1479644" y="4690691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⟩  </m:t>
                      </m:r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44" y="4690691"/>
                <a:ext cx="4316150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55975F6-81C1-7B49-2DFD-17F8AA810C8B}"/>
              </a:ext>
            </a:extLst>
          </p:cNvPr>
          <p:cNvSpPr txBox="1"/>
          <p:nvPr/>
        </p:nvSpPr>
        <p:spPr>
          <a:xfrm>
            <a:off x="1719602" y="5709959"/>
            <a:ext cx="647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solidFill>
                  <a:srgbClr val="F4F3EE"/>
                </a:solidFill>
              </a:rPr>
              <a:t>MEASUREMENT PROBABILITIES </a:t>
            </a:r>
            <a:r>
              <a:rPr lang="en-US" sz="1600" spc="300" dirty="0">
                <a:solidFill>
                  <a:srgbClr val="F4F3EE"/>
                </a:solidFill>
              </a:rPr>
              <a:t>FOR ALICE’S QUBIT</a:t>
            </a:r>
          </a:p>
        </p:txBody>
      </p: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8EE2F5C7-B75E-8C6C-6E60-65BDC87992AD}"/>
              </a:ext>
            </a:extLst>
          </p:cNvPr>
          <p:cNvGrpSpPr/>
          <p:nvPr/>
        </p:nvGrpSpPr>
        <p:grpSpPr>
          <a:xfrm>
            <a:off x="9199676" y="5019404"/>
            <a:ext cx="2190815" cy="1719665"/>
            <a:chOff x="9199676" y="4897484"/>
            <a:chExt cx="2190815" cy="1719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/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/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5A50FAEE-BCE2-DCD3-7182-7668AA95D0E8}"/>
              </a:ext>
            </a:extLst>
          </p:cNvPr>
          <p:cNvGrpSpPr/>
          <p:nvPr/>
        </p:nvGrpSpPr>
        <p:grpSpPr>
          <a:xfrm>
            <a:off x="997317" y="1589724"/>
            <a:ext cx="9563997" cy="2783606"/>
            <a:chOff x="864197" y="1820160"/>
            <a:chExt cx="9563997" cy="2783606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322F8897-304F-13D9-C267-6E88067BF46D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2136962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566A83F-DDA2-7AFF-0B57-3BCAAE22C2AD}"/>
                </a:ext>
              </a:extLst>
            </p:cNvPr>
            <p:cNvGrpSpPr/>
            <p:nvPr/>
          </p:nvGrpSpPr>
          <p:grpSpPr>
            <a:xfrm>
              <a:off x="1646144" y="4195578"/>
              <a:ext cx="7343072" cy="60960"/>
              <a:chOff x="1646144" y="4346987"/>
              <a:chExt cx="8782050" cy="60960"/>
            </a:xfrm>
          </p:grpSpPr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5915ACA8-F53B-700B-6C9C-20FFB15BC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346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3E61AD05-DF87-489E-7F91-0381D60C5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40794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4E8A5B52-A087-6B6E-8EBC-8C7E565434A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3202904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FB029B8B-3AAB-5645-4989-E00C17025B5A}"/>
                    </a:ext>
                  </a:extLst>
                </p:cNvPr>
                <p:cNvSpPr txBox="1"/>
                <p:nvPr/>
              </p:nvSpPr>
              <p:spPr>
                <a:xfrm>
                  <a:off x="864197" y="1915294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F346D716-A63A-8824-0F76-71DC2C596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97" y="1915294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568EC5E1-4FB2-D4D0-AB7D-76C24EFB667D}"/>
                    </a:ext>
                  </a:extLst>
                </p:cNvPr>
                <p:cNvSpPr txBox="1"/>
                <p:nvPr/>
              </p:nvSpPr>
              <p:spPr>
                <a:xfrm>
                  <a:off x="869440" y="2980091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9BA3B92-6BD4-3B82-AB21-751F1F234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40" y="2980091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5690FA51-B8FE-2292-A594-89B80515B7CF}"/>
                    </a:ext>
                  </a:extLst>
                </p:cNvPr>
                <p:cNvSpPr txBox="1"/>
                <p:nvPr/>
              </p:nvSpPr>
              <p:spPr>
                <a:xfrm>
                  <a:off x="872839" y="4033623"/>
                  <a:ext cx="9199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AE5BB57A-4A9E-900E-A904-A1DF6A079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9" y="4033623"/>
                  <a:ext cx="91999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FD3454A-D313-310D-9DAD-367F55F9E74E}"/>
                </a:ext>
              </a:extLst>
            </p:cNvPr>
            <p:cNvGrpSpPr/>
            <p:nvPr/>
          </p:nvGrpSpPr>
          <p:grpSpPr>
            <a:xfrm>
              <a:off x="2127770" y="1820160"/>
              <a:ext cx="948571" cy="633603"/>
              <a:chOff x="2214521" y="2491235"/>
              <a:chExt cx="948571" cy="633603"/>
            </a:xfrm>
          </p:grpSpPr>
          <p:sp>
            <p:nvSpPr>
              <p:cNvPr id="124" name="Rettangolo con angoli arrotondati 123">
                <a:extLst>
                  <a:ext uri="{FF2B5EF4-FFF2-40B4-BE49-F238E27FC236}">
                    <a16:creationId xmlns:a16="http://schemas.microsoft.com/office/drawing/2014/main" id="{2CD93447-A349-A66C-8F43-2069FAEC6860}"/>
                  </a:ext>
                </a:extLst>
              </p:cNvPr>
              <p:cNvSpPr/>
              <p:nvPr/>
            </p:nvSpPr>
            <p:spPr>
              <a:xfrm>
                <a:off x="2214521" y="2491235"/>
                <a:ext cx="919993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CasellaDiTesto 124">
                    <a:extLst>
                      <a:ext uri="{FF2B5EF4-FFF2-40B4-BE49-F238E27FC236}">
                        <a16:creationId xmlns:a16="http://schemas.microsoft.com/office/drawing/2014/main" id="{642E8613-719B-DC65-F02C-7AD9586F9D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0FB1EAB7-6FF4-9AD5-CBD9-B5D128735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123E8C1C-9E40-CE74-14F4-154A1F87113E}"/>
                </a:ext>
              </a:extLst>
            </p:cNvPr>
            <p:cNvGrpSpPr/>
            <p:nvPr/>
          </p:nvGrpSpPr>
          <p:grpSpPr>
            <a:xfrm>
              <a:off x="3792892" y="1823847"/>
              <a:ext cx="830580" cy="1132498"/>
              <a:chOff x="3696595" y="2483548"/>
              <a:chExt cx="830580" cy="1132498"/>
            </a:xfrm>
          </p:grpSpPr>
          <p:sp>
            <p:nvSpPr>
              <p:cNvPr id="121" name="Rettangolo con angoli arrotondati 120">
                <a:extLst>
                  <a:ext uri="{FF2B5EF4-FFF2-40B4-BE49-F238E27FC236}">
                    <a16:creationId xmlns:a16="http://schemas.microsoft.com/office/drawing/2014/main" id="{C852BA0C-5DFC-94AF-83EE-D137A05A060E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2" name="Arco 121">
                <a:extLst>
                  <a:ext uri="{FF2B5EF4-FFF2-40B4-BE49-F238E27FC236}">
                    <a16:creationId xmlns:a16="http://schemas.microsoft.com/office/drawing/2014/main" id="{AC23816B-EAB7-F3FF-792C-F5BFF6CDC62D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D3FEC108-A668-3C66-5178-032BCBA01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3AF05B9-B31E-E978-5F1D-87297FE18378}"/>
                </a:ext>
              </a:extLst>
            </p:cNvPr>
            <p:cNvGrpSpPr/>
            <p:nvPr/>
          </p:nvGrpSpPr>
          <p:grpSpPr>
            <a:xfrm rot="16200000">
              <a:off x="3332809" y="3289724"/>
              <a:ext cx="1750747" cy="60960"/>
              <a:chOff x="1704975" y="5048027"/>
              <a:chExt cx="8782050" cy="60960"/>
            </a:xfrm>
          </p:grpSpPr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653D0241-820F-BBCF-C23C-F26C84C62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14985008-C08D-55B2-BF51-370C1ED1C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9CFFB8C7-9C5E-13FD-5E76-3748E8DC52D7}"/>
                </a:ext>
              </a:extLst>
            </p:cNvPr>
            <p:cNvGrpSpPr/>
            <p:nvPr/>
          </p:nvGrpSpPr>
          <p:grpSpPr>
            <a:xfrm>
              <a:off x="4909248" y="2883075"/>
              <a:ext cx="716591" cy="633603"/>
              <a:chOff x="4962524" y="3262007"/>
              <a:chExt cx="716591" cy="633603"/>
            </a:xfrm>
          </p:grpSpPr>
          <p:sp>
            <p:nvSpPr>
              <p:cNvPr id="117" name="Rettangolo con angoli arrotondati 116">
                <a:extLst>
                  <a:ext uri="{FF2B5EF4-FFF2-40B4-BE49-F238E27FC236}">
                    <a16:creationId xmlns:a16="http://schemas.microsoft.com/office/drawing/2014/main" id="{941965C5-C859-F632-2247-6F931949A54D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CasellaDiTesto 117">
                    <a:extLst>
                      <a:ext uri="{FF2B5EF4-FFF2-40B4-BE49-F238E27FC236}">
                        <a16:creationId xmlns:a16="http://schemas.microsoft.com/office/drawing/2014/main" id="{D409C525-F1F9-E9A6-90C4-AA3736011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asellaDiTesto 37">
                    <a:extLst>
                      <a:ext uri="{FF2B5EF4-FFF2-40B4-BE49-F238E27FC236}">
                        <a16:creationId xmlns:a16="http://schemas.microsoft.com/office/drawing/2014/main" id="{FB1FEC5D-B49C-E4D7-3C0B-AF9C9DADA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EF847DEE-CF59-AF4E-F2C6-07A0B262E003}"/>
                </a:ext>
              </a:extLst>
            </p:cNvPr>
            <p:cNvSpPr/>
            <p:nvPr/>
          </p:nvSpPr>
          <p:spPr>
            <a:xfrm>
              <a:off x="5191588" y="4147259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976959F3-305B-8C95-687F-07AC385512F5}"/>
                </a:ext>
              </a:extLst>
            </p:cNvPr>
            <p:cNvGrpSpPr/>
            <p:nvPr/>
          </p:nvGrpSpPr>
          <p:grpSpPr>
            <a:xfrm rot="16200000">
              <a:off x="4947590" y="3808620"/>
              <a:ext cx="644844" cy="60960"/>
              <a:chOff x="1704975" y="5048027"/>
              <a:chExt cx="8782050" cy="60960"/>
            </a:xfrm>
          </p:grpSpPr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A752FC18-FBBD-2A48-D15C-2BCE5127F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A520F055-3DB9-6A94-4446-3F95A9E34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1A2FB874-1629-2D7E-0EAA-83BFF4F414AA}"/>
                    </a:ext>
                  </a:extLst>
                </p:cNvPr>
                <p:cNvSpPr txBox="1"/>
                <p:nvPr/>
              </p:nvSpPr>
              <p:spPr>
                <a:xfrm>
                  <a:off x="4660688" y="4282462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171B4E75-3096-C8F9-7412-AD9286187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688" y="4282462"/>
                  <a:ext cx="124533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05786F0B-36D9-70D7-A0E5-A4A19C4A5013}"/>
                </a:ext>
              </a:extLst>
            </p:cNvPr>
            <p:cNvGrpSpPr/>
            <p:nvPr/>
          </p:nvGrpSpPr>
          <p:grpSpPr>
            <a:xfrm>
              <a:off x="5910340" y="1821706"/>
              <a:ext cx="716591" cy="633603"/>
              <a:chOff x="4962524" y="3262007"/>
              <a:chExt cx="716591" cy="633603"/>
            </a:xfrm>
          </p:grpSpPr>
          <p:sp>
            <p:nvSpPr>
              <p:cNvPr id="113" name="Rettangolo con angoli arrotondati 112">
                <a:extLst>
                  <a:ext uri="{FF2B5EF4-FFF2-40B4-BE49-F238E27FC236}">
                    <a16:creationId xmlns:a16="http://schemas.microsoft.com/office/drawing/2014/main" id="{827E3E79-02C0-2468-81FC-D540BBE0AF14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CasellaDiTesto 113">
                    <a:extLst>
                      <a:ext uri="{FF2B5EF4-FFF2-40B4-BE49-F238E27FC236}">
                        <a16:creationId xmlns:a16="http://schemas.microsoft.com/office/drawing/2014/main" id="{1E8C7A7A-3D6F-7AC6-CE6D-85E5AFAAE4ED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asellaDiTesto 66">
                    <a:extLst>
                      <a:ext uri="{FF2B5EF4-FFF2-40B4-BE49-F238E27FC236}">
                        <a16:creationId xmlns:a16="http://schemas.microsoft.com/office/drawing/2014/main" id="{D057BD7F-DAC5-C372-21EA-EC90C0FE9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50AB01C8-750D-F1DB-6909-6F78684052F1}"/>
                </a:ext>
              </a:extLst>
            </p:cNvPr>
            <p:cNvGrpSpPr/>
            <p:nvPr/>
          </p:nvGrpSpPr>
          <p:grpSpPr>
            <a:xfrm>
              <a:off x="5933230" y="2891634"/>
              <a:ext cx="716591" cy="633603"/>
              <a:chOff x="4962524" y="3262007"/>
              <a:chExt cx="716591" cy="633603"/>
            </a:xfrm>
          </p:grpSpPr>
          <p:sp>
            <p:nvSpPr>
              <p:cNvPr id="111" name="Rettangolo con angoli arrotondati 110">
                <a:extLst>
                  <a:ext uri="{FF2B5EF4-FFF2-40B4-BE49-F238E27FC236}">
                    <a16:creationId xmlns:a16="http://schemas.microsoft.com/office/drawing/2014/main" id="{424E5323-39B3-F9A9-D80F-E43B2241EB3B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CasellaDiTesto 111">
                    <a:extLst>
                      <a:ext uri="{FF2B5EF4-FFF2-40B4-BE49-F238E27FC236}">
                        <a16:creationId xmlns:a16="http://schemas.microsoft.com/office/drawing/2014/main" id="{A3F62121-8DD5-07D6-4367-41B5EC2B3A1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2F3BAE76-8ADC-69E8-ADC7-6DDC1F00E4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8805BA70-E59D-E1A4-E6E9-6AB12EEC8AB2}"/>
                </a:ext>
              </a:extLst>
            </p:cNvPr>
            <p:cNvSpPr/>
            <p:nvPr/>
          </p:nvSpPr>
          <p:spPr>
            <a:xfrm>
              <a:off x="6211505" y="4155425"/>
              <a:ext cx="154963" cy="154963"/>
            </a:xfrm>
            <a:prstGeom prst="ellipse">
              <a:avLst/>
            </a:prstGeom>
            <a:solidFill>
              <a:srgbClr val="463F3A"/>
            </a:solidFill>
            <a:ln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3529117-177E-8C80-8BB1-19823F438896}"/>
                </a:ext>
              </a:extLst>
            </p:cNvPr>
            <p:cNvGrpSpPr/>
            <p:nvPr/>
          </p:nvGrpSpPr>
          <p:grpSpPr>
            <a:xfrm rot="16200000">
              <a:off x="5964614" y="3811512"/>
              <a:ext cx="650630" cy="60960"/>
              <a:chOff x="1704975" y="5048027"/>
              <a:chExt cx="8782050" cy="60960"/>
            </a:xfrm>
          </p:grpSpPr>
          <p:cxnSp>
            <p:nvCxnSpPr>
              <p:cNvPr id="109" name="Connettore diritto 108">
                <a:extLst>
                  <a:ext uri="{FF2B5EF4-FFF2-40B4-BE49-F238E27FC236}">
                    <a16:creationId xmlns:a16="http://schemas.microsoft.com/office/drawing/2014/main" id="{A59E3454-8237-A839-8B0E-4D4F1BD77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>
                <a:extLst>
                  <a:ext uri="{FF2B5EF4-FFF2-40B4-BE49-F238E27FC236}">
                    <a16:creationId xmlns:a16="http://schemas.microsoft.com/office/drawing/2014/main" id="{E0541E43-82F0-5445-7D55-00C8FFC51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4730460B-0D52-BBF9-CEF3-47612A526B9C}"/>
                    </a:ext>
                  </a:extLst>
                </p:cNvPr>
                <p:cNvSpPr txBox="1"/>
                <p:nvPr/>
              </p:nvSpPr>
              <p:spPr>
                <a:xfrm>
                  <a:off x="5680605" y="4290628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B4E2FF95-7051-8A3F-022D-1C3C5146D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605" y="4290628"/>
                  <a:ext cx="12453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A6279486-295E-0315-425D-2F6B7CCEB2B4}"/>
                </a:ext>
              </a:extLst>
            </p:cNvPr>
            <p:cNvSpPr/>
            <p:nvPr/>
          </p:nvSpPr>
          <p:spPr>
            <a:xfrm>
              <a:off x="7408878" y="2058185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07A79F9-FA1F-E1B3-E905-8152E3330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360" y="2165235"/>
              <a:ext cx="0" cy="1034641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155CAC47-0189-DFC6-2738-EAE4109B6311}"/>
                </a:ext>
              </a:extLst>
            </p:cNvPr>
            <p:cNvSpPr/>
            <p:nvPr/>
          </p:nvSpPr>
          <p:spPr>
            <a:xfrm>
              <a:off x="7262988" y="2977066"/>
              <a:ext cx="446741" cy="446741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1F1F73A7-F9BF-C7B4-34AF-398FB20BB35F}"/>
                </a:ext>
              </a:extLst>
            </p:cNvPr>
            <p:cNvSpPr txBox="1"/>
            <p:nvPr/>
          </p:nvSpPr>
          <p:spPr>
            <a:xfrm>
              <a:off x="7074495" y="2854492"/>
              <a:ext cx="830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noProof="0" dirty="0">
                  <a:solidFill>
                    <a:srgbClr val="463F3A"/>
                  </a:solidFill>
                </a:rPr>
                <a:t>+</a:t>
              </a: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D70A84EB-D326-568E-15DF-DC3B16BF86A9}"/>
                </a:ext>
              </a:extLst>
            </p:cNvPr>
            <p:cNvSpPr/>
            <p:nvPr/>
          </p:nvSpPr>
          <p:spPr>
            <a:xfrm>
              <a:off x="7413482" y="4160786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EE8956B2-9B45-DB8B-9EE7-6738200AC6F8}"/>
                </a:ext>
              </a:extLst>
            </p:cNvPr>
            <p:cNvGrpSpPr/>
            <p:nvPr/>
          </p:nvGrpSpPr>
          <p:grpSpPr>
            <a:xfrm rot="16200000">
              <a:off x="7074828" y="3727492"/>
              <a:ext cx="834155" cy="60960"/>
              <a:chOff x="1704975" y="5048027"/>
              <a:chExt cx="8782050" cy="60960"/>
            </a:xfrm>
          </p:grpSpPr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5C9FD8ED-738B-7F1F-675A-4254A30A2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>
                <a:extLst>
                  <a:ext uri="{FF2B5EF4-FFF2-40B4-BE49-F238E27FC236}">
                    <a16:creationId xmlns:a16="http://schemas.microsoft.com/office/drawing/2014/main" id="{28FD9FDC-A0B0-B977-8144-E535864A1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sellaDiTesto 57">
                  <a:extLst>
                    <a:ext uri="{FF2B5EF4-FFF2-40B4-BE49-F238E27FC236}">
                      <a16:creationId xmlns:a16="http://schemas.microsoft.com/office/drawing/2014/main" id="{C66F7467-6B00-C19D-7ECB-D22010F89E60}"/>
                    </a:ext>
                  </a:extLst>
                </p:cNvPr>
                <p:cNvSpPr txBox="1"/>
                <p:nvPr/>
              </p:nvSpPr>
              <p:spPr>
                <a:xfrm>
                  <a:off x="6882582" y="4295989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A57628C0-EA6C-EC92-50B0-5C25E4BF6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582" y="4295989"/>
                  <a:ext cx="1245336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9820E457-2644-1595-6C2E-D38578F5AF06}"/>
                </a:ext>
              </a:extLst>
            </p:cNvPr>
            <p:cNvGrpSpPr/>
            <p:nvPr/>
          </p:nvGrpSpPr>
          <p:grpSpPr>
            <a:xfrm>
              <a:off x="8571574" y="1827853"/>
              <a:ext cx="830580" cy="1132498"/>
              <a:chOff x="3696595" y="2483548"/>
              <a:chExt cx="830580" cy="1132498"/>
            </a:xfrm>
          </p:grpSpPr>
          <p:sp>
            <p:nvSpPr>
              <p:cNvPr id="104" name="Rettangolo con angoli arrotondati 103">
                <a:extLst>
                  <a:ext uri="{FF2B5EF4-FFF2-40B4-BE49-F238E27FC236}">
                    <a16:creationId xmlns:a16="http://schemas.microsoft.com/office/drawing/2014/main" id="{13E184B9-6506-2B6F-F3A7-F9B0F71FD625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5" name="Arco 104">
                <a:extLst>
                  <a:ext uri="{FF2B5EF4-FFF2-40B4-BE49-F238E27FC236}">
                    <a16:creationId xmlns:a16="http://schemas.microsoft.com/office/drawing/2014/main" id="{DC893C2F-7546-339B-A259-FB96686BDFA2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2172CC02-7C4E-FD25-77F8-7EDC1F8477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2371A59F-5206-A7F9-55C5-063DAD17BFAD}"/>
                </a:ext>
              </a:extLst>
            </p:cNvPr>
            <p:cNvSpPr/>
            <p:nvPr/>
          </p:nvSpPr>
          <p:spPr>
            <a:xfrm>
              <a:off x="8911593" y="4155425"/>
              <a:ext cx="154963" cy="154963"/>
            </a:xfrm>
            <a:prstGeom prst="ellipse">
              <a:avLst/>
            </a:prstGeom>
            <a:solidFill>
              <a:srgbClr val="463F3A"/>
            </a:solidFill>
            <a:ln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2F78510C-1949-06E4-A681-763337053475}"/>
                </a:ext>
              </a:extLst>
            </p:cNvPr>
            <p:cNvGrpSpPr/>
            <p:nvPr/>
          </p:nvGrpSpPr>
          <p:grpSpPr>
            <a:xfrm rot="16200000">
              <a:off x="8137091" y="3283902"/>
              <a:ext cx="1705851" cy="60960"/>
              <a:chOff x="1704975" y="5048027"/>
              <a:chExt cx="8782050" cy="60960"/>
            </a:xfrm>
          </p:grpSpPr>
          <p:cxnSp>
            <p:nvCxnSpPr>
              <p:cNvPr id="82" name="Connettore diritto 81">
                <a:extLst>
                  <a:ext uri="{FF2B5EF4-FFF2-40B4-BE49-F238E27FC236}">
                    <a16:creationId xmlns:a16="http://schemas.microsoft.com/office/drawing/2014/main" id="{3E9E31A3-7E7F-368B-5E7E-5BB99C7A1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diritto 83">
                <a:extLst>
                  <a:ext uri="{FF2B5EF4-FFF2-40B4-BE49-F238E27FC236}">
                    <a16:creationId xmlns:a16="http://schemas.microsoft.com/office/drawing/2014/main" id="{21A89835-1D46-B895-DD82-AFC354C98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67828047-5192-E3C7-4FF2-15FF56573162}"/>
                    </a:ext>
                  </a:extLst>
                </p:cNvPr>
                <p:cNvSpPr txBox="1"/>
                <p:nvPr/>
              </p:nvSpPr>
              <p:spPr>
                <a:xfrm>
                  <a:off x="8380693" y="4290628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416A46B6-65AF-BF5F-8E9C-04CBF35D9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693" y="4290628"/>
                  <a:ext cx="12453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BC3FD01D-ED3B-8995-F857-D50AD35B2743}"/>
                </a:ext>
              </a:extLst>
            </p:cNvPr>
            <p:cNvGrpSpPr/>
            <p:nvPr/>
          </p:nvGrpSpPr>
          <p:grpSpPr>
            <a:xfrm>
              <a:off x="8571574" y="2890982"/>
              <a:ext cx="830580" cy="1132498"/>
              <a:chOff x="3696595" y="2483548"/>
              <a:chExt cx="830580" cy="1132498"/>
            </a:xfrm>
          </p:grpSpPr>
          <p:sp>
            <p:nvSpPr>
              <p:cNvPr id="72" name="Rettangolo con angoli arrotondati 71">
                <a:extLst>
                  <a:ext uri="{FF2B5EF4-FFF2-40B4-BE49-F238E27FC236}">
                    <a16:creationId xmlns:a16="http://schemas.microsoft.com/office/drawing/2014/main" id="{0B6F5D51-6371-69EE-83BE-DEA7CFCE66B1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3" name="Arco 72">
                <a:extLst>
                  <a:ext uri="{FF2B5EF4-FFF2-40B4-BE49-F238E27FC236}">
                    <a16:creationId xmlns:a16="http://schemas.microsoft.com/office/drawing/2014/main" id="{1FED1D15-E230-7C3E-7FF5-5AF75DFA8DFF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4" name="Connettore diritto 73">
                <a:extLst>
                  <a:ext uri="{FF2B5EF4-FFF2-40B4-BE49-F238E27FC236}">
                    <a16:creationId xmlns:a16="http://schemas.microsoft.com/office/drawing/2014/main" id="{8AA9ACB5-CE3E-3698-3DBF-17F58A51D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" name="Connettore a gomito 78">
            <a:extLst>
              <a:ext uri="{FF2B5EF4-FFF2-40B4-BE49-F238E27FC236}">
                <a16:creationId xmlns:a16="http://schemas.microsoft.com/office/drawing/2014/main" id="{9DFFD6C3-FAF1-641C-DDE3-5ABA048750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191500" y="5376746"/>
            <a:ext cx="1008176" cy="502490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a gomito 78">
            <a:extLst>
              <a:ext uri="{FF2B5EF4-FFF2-40B4-BE49-F238E27FC236}">
                <a16:creationId xmlns:a16="http://schemas.microsoft.com/office/drawing/2014/main" id="{FFB4F66A-28B8-231B-C9BB-252D3F61256D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191500" y="5879236"/>
            <a:ext cx="1008176" cy="502492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7FD7CE-FDDC-803E-E4AF-11E2E4DBFDEA}"/>
              </a:ext>
            </a:extLst>
          </p:cNvPr>
          <p:cNvSpPr txBox="1"/>
          <p:nvPr/>
        </p:nvSpPr>
        <p:spPr>
          <a:xfrm>
            <a:off x="2041859" y="313382"/>
            <a:ext cx="810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300" noProof="0" dirty="0">
                <a:solidFill>
                  <a:srgbClr val="F4F3EE"/>
                </a:solidFill>
              </a:rPr>
              <a:t>CIRCUIT </a:t>
            </a:r>
            <a:r>
              <a:rPr lang="en-US" sz="1500" b="1" spc="300" noProof="0" dirty="0">
                <a:solidFill>
                  <a:srgbClr val="F4F3EE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58226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1655</Words>
  <Application>Microsoft Office PowerPoint</Application>
  <PresentationFormat>Widescreen</PresentationFormat>
  <Paragraphs>281</Paragraphs>
  <Slides>43</Slides>
  <Notes>8</Notes>
  <HiddenSlides>10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7" baseType="lpstr">
      <vt:lpstr>Aptos</vt:lpstr>
      <vt:lpstr>Arial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24</cp:revision>
  <dcterms:created xsi:type="dcterms:W3CDTF">2024-07-20T20:01:06Z</dcterms:created>
  <dcterms:modified xsi:type="dcterms:W3CDTF">2025-02-04T09:26:37Z</dcterms:modified>
</cp:coreProperties>
</file>