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028cd6db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028cd6db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028cd6dbb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028cd6dbb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028cd6dbb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028cd6dbb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028cd6db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028cd6db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028cd6db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2028cd6db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028cd6dbb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028cd6dbb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028cd6dbb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028cd6dbb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028cd6db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028cd6db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11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980"/>
              <a:t>A Stacked Ensemble Classifier fo</a:t>
            </a:r>
            <a:r>
              <a:rPr lang="pt-BR" sz="2980"/>
              <a:t>r an Intrusion Detection System (IDS) </a:t>
            </a:r>
            <a:r>
              <a:rPr lang="pt-BR" sz="2980"/>
              <a:t>in the </a:t>
            </a:r>
            <a:endParaRPr sz="29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980"/>
              <a:t>Edge of IoT and IIoT Networks</a:t>
            </a:r>
            <a:endParaRPr sz="29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9300" y="3291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550"/>
              <a:t>Tuesday, Jun 28th, 2022 </a:t>
            </a:r>
            <a:endParaRPr sz="2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27"/>
              <a:buFont typeface="Arial"/>
              <a:buNone/>
            </a:pPr>
            <a:r>
              <a:t/>
            </a:r>
            <a:endParaRPr sz="2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27"/>
              <a:buFont typeface="Arial"/>
              <a:buNone/>
            </a:pPr>
            <a:r>
              <a:rPr lang="pt-BR" sz="2550"/>
              <a:t>Giovanni Oliveira</a:t>
            </a:r>
            <a:endParaRPr sz="2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27"/>
              <a:buFont typeface="Arial"/>
              <a:buNone/>
            </a:pPr>
            <a:r>
              <a:rPr lang="pt-BR" sz="2550"/>
              <a:t>Priscila Lima</a:t>
            </a:r>
            <a:endParaRPr sz="25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4312525"/>
            <a:ext cx="4189001" cy="75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Proposed Solution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48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</a:rPr>
              <a:t>Base Models: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  <a:highlight>
                  <a:schemeClr val="lt1"/>
                </a:highlight>
              </a:rPr>
              <a:t>Naive Bayes (NB)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Random Forest (RF)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  <a:highlight>
                  <a:schemeClr val="lt1"/>
                </a:highlight>
              </a:rPr>
              <a:t>Support Vector Machine (SVM)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  <a:highlight>
                  <a:schemeClr val="lt1"/>
                </a:highlight>
              </a:rPr>
              <a:t>Multi-Layer Perceptron (MLP)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  <a:highlight>
                  <a:schemeClr val="lt1"/>
                </a:highlight>
              </a:rPr>
              <a:t>Gradient Boost Tree (GBT)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  <a:highlight>
                  <a:schemeClr val="lt1"/>
                </a:highlight>
              </a:rPr>
              <a:t>Extreme Gradient Boosting (XGB)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  <a:highlight>
                  <a:schemeClr val="lt1"/>
                </a:highlight>
              </a:rPr>
              <a:t>K-Nearest Neighbours (KNN)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  <a:highlight>
                  <a:schemeClr val="lt1"/>
                </a:highlight>
              </a:rPr>
              <a:t>Deep Neural Network (DNN)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LSTM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GRU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875" y="263950"/>
            <a:ext cx="2326226" cy="461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5900" y="941525"/>
            <a:ext cx="2134001" cy="3912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Testbed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420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</a:rPr>
              <a:t>Smart Things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 sz="1400">
                <a:solidFill>
                  <a:schemeClr val="dk1"/>
                </a:solidFill>
              </a:rPr>
              <a:t>Fridge, Garage door, GPS sensor, Motion sensor, Thermostat, Weather monitor and Modbus, to simulate industrial scenarios.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900" y="941525"/>
            <a:ext cx="2946685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35" y="2585275"/>
            <a:ext cx="4200795" cy="22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Features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194494" cy="382097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" name="Google Shape;81;p16"/>
          <p:cNvSpPr txBox="1"/>
          <p:nvPr/>
        </p:nvSpPr>
        <p:spPr>
          <a:xfrm>
            <a:off x="6504525" y="1017725"/>
            <a:ext cx="2342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Additional feature profiles: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Statistical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SSL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HTTP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Violation</a:t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Features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194494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6515075" y="1033450"/>
            <a:ext cx="2342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Additional feature profiles: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Statistical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DNS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SSL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HTTP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Violation</a:t>
            </a:r>
            <a:endParaRPr/>
          </a:p>
        </p:txBody>
      </p:sp>
      <p:cxnSp>
        <p:nvCxnSpPr>
          <p:cNvPr id="90" name="Google Shape;90;p17"/>
          <p:cNvCxnSpPr/>
          <p:nvPr/>
        </p:nvCxnSpPr>
        <p:spPr>
          <a:xfrm rot="10800000">
            <a:off x="169200" y="1493175"/>
            <a:ext cx="6436800" cy="18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7"/>
          <p:cNvCxnSpPr/>
          <p:nvPr/>
        </p:nvCxnSpPr>
        <p:spPr>
          <a:xfrm rot="10800000">
            <a:off x="173514" y="1685272"/>
            <a:ext cx="6448800" cy="3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7"/>
          <p:cNvCxnSpPr/>
          <p:nvPr/>
        </p:nvCxnSpPr>
        <p:spPr>
          <a:xfrm rot="10800000">
            <a:off x="184539" y="2141047"/>
            <a:ext cx="6448800" cy="3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7"/>
          <p:cNvCxnSpPr/>
          <p:nvPr/>
        </p:nvCxnSpPr>
        <p:spPr>
          <a:xfrm rot="10800000">
            <a:off x="173514" y="2760622"/>
            <a:ext cx="6448800" cy="3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7"/>
          <p:cNvCxnSpPr/>
          <p:nvPr/>
        </p:nvCxnSpPr>
        <p:spPr>
          <a:xfrm rot="10800000">
            <a:off x="218664" y="3109072"/>
            <a:ext cx="6448800" cy="3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7"/>
          <p:cNvCxnSpPr/>
          <p:nvPr/>
        </p:nvCxnSpPr>
        <p:spPr>
          <a:xfrm rot="10800000">
            <a:off x="218664" y="3515497"/>
            <a:ext cx="6448800" cy="3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7"/>
          <p:cNvCxnSpPr/>
          <p:nvPr/>
        </p:nvCxnSpPr>
        <p:spPr>
          <a:xfrm rot="10800000">
            <a:off x="218664" y="3835972"/>
            <a:ext cx="6448800" cy="3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/>
          <p:nvPr/>
        </p:nvCxnSpPr>
        <p:spPr>
          <a:xfrm rot="10800000">
            <a:off x="169289" y="4236572"/>
            <a:ext cx="6448800" cy="3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7"/>
          <p:cNvCxnSpPr/>
          <p:nvPr/>
        </p:nvCxnSpPr>
        <p:spPr>
          <a:xfrm rot="10800000">
            <a:off x="218664" y="4637172"/>
            <a:ext cx="6448800" cy="37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7"/>
          <p:cNvCxnSpPr/>
          <p:nvPr/>
        </p:nvCxnSpPr>
        <p:spPr>
          <a:xfrm rot="10800000">
            <a:off x="6918789" y="1456372"/>
            <a:ext cx="997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7"/>
          <p:cNvCxnSpPr/>
          <p:nvPr/>
        </p:nvCxnSpPr>
        <p:spPr>
          <a:xfrm rot="10800000">
            <a:off x="7058450" y="1660900"/>
            <a:ext cx="465600" cy="1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7"/>
          <p:cNvCxnSpPr/>
          <p:nvPr/>
        </p:nvCxnSpPr>
        <p:spPr>
          <a:xfrm rot="10800000">
            <a:off x="6995000" y="1879525"/>
            <a:ext cx="465600" cy="1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7"/>
          <p:cNvCxnSpPr/>
          <p:nvPr/>
        </p:nvCxnSpPr>
        <p:spPr>
          <a:xfrm rot="10800000">
            <a:off x="7058450" y="2076983"/>
            <a:ext cx="465600" cy="1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7"/>
          <p:cNvCxnSpPr/>
          <p:nvPr/>
        </p:nvCxnSpPr>
        <p:spPr>
          <a:xfrm rot="10800000">
            <a:off x="6956889" y="2307297"/>
            <a:ext cx="997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Selected Features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Source Port: 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Destination Port: 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Protocol: TCP/UDP</a:t>
            </a:r>
            <a:endParaRPr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 Models’ Results</a:t>
            </a:r>
            <a:endParaRPr/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8" name="Google Shape;118;p19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436" y="1066800"/>
            <a:ext cx="3294057" cy="203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 title="Gráfic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600" y="1181099"/>
            <a:ext cx="3205947" cy="1982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 title="Gráfic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6800" y="3124199"/>
            <a:ext cx="3173886" cy="1962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 title="Gráfico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2611" y="3086100"/>
            <a:ext cx="3294057" cy="20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Ensembles’ Results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800" y="1017725"/>
            <a:ext cx="6258399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