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4" r:id="rId4"/>
    <p:sldId id="278" r:id="rId5"/>
    <p:sldId id="279" r:id="rId6"/>
    <p:sldId id="280" r:id="rId7"/>
    <p:sldId id="290" r:id="rId8"/>
    <p:sldId id="292" r:id="rId9"/>
    <p:sldId id="291" r:id="rId10"/>
    <p:sldId id="283" r:id="rId11"/>
    <p:sldId id="284" r:id="rId12"/>
    <p:sldId id="294" r:id="rId13"/>
    <p:sldId id="297" r:id="rId14"/>
    <p:sldId id="295" r:id="rId15"/>
    <p:sldId id="296" r:id="rId16"/>
    <p:sldId id="298" r:id="rId17"/>
    <p:sldId id="271" r:id="rId18"/>
    <p:sldId id="277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361"/>
    <a:srgbClr val="0B572D"/>
    <a:srgbClr val="F70432"/>
    <a:srgbClr val="263238"/>
    <a:srgbClr val="78909C"/>
    <a:srgbClr val="006064"/>
    <a:srgbClr val="607D8B"/>
    <a:srgbClr val="FFB337"/>
    <a:srgbClr val="818181"/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A131C-FDEA-4DB5-8B04-E97A7817AF64}" type="datetimeFigureOut">
              <a:rPr lang="it-IT" smtClean="0"/>
              <a:t>17/08/2023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2325D-27BF-4504-A8DB-595903EBAF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4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025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633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590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0982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12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574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0549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48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416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86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465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72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70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114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56A7F-B551-7E5E-52DD-A00DFA449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66B00F-8919-2FF0-784B-90AF0F9C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589117-BD9E-6E8C-9F76-9BB1E778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608AF1-ED2C-CDAB-0406-3FF645A7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E7590B-AD5D-DD85-C4A6-C3DD95C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64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F635A-1A9B-F8F9-B4E5-139A2C77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2ED204-B430-C2BC-06DE-8103F18F7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5CD1E6-C1D9-1A57-DB99-630F8F6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0A699A-D35A-CEA1-921B-E4B6E119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2035C1-0773-1C8A-D343-486E812D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23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8EE3B0-7210-487B-11C4-93C2A3C7D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766621-52FD-EFE3-85C5-DF50D03DF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8D03C9-072D-B39D-70AA-53F68001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839891-BC0C-FEDC-9A7F-F61F4096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B9E477-12E1-F3B0-9338-6F083C11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1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5B57D-B835-F17D-02D4-47964938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8DB4B9-F3CB-7197-E48B-681FF833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9BFAA4-2B32-05CE-860B-2C3EA462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47CC88-0D65-7AC6-9E3E-51BE51C0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1BDC2A-0BDE-0481-F1FC-43791150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13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40FE6-3635-E6EE-9FED-13F40FE3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25DD68-4D4F-6C72-C40D-26181712C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CFC69C-42F2-0295-484B-11EEE91B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937EF-40C7-F2FA-B174-00D26409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F511CA-C46E-984C-E285-77C71AC3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03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326B5-F92D-D67A-4A1A-2F2A1292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EA1E0-997B-62D6-8197-FB0B3D2FA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46E355-3132-38F8-AD50-4625A61FA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27B277-2058-C92E-FF51-757CBDC3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17/08/2023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98B564-948B-F8B4-8DFD-10583A16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DE0AFA-CBCD-036A-ADFD-45F09B0D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03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131FEC-4418-DE19-5892-C195912B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F6DAE7-9DE6-8D7F-892B-84A26596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8F0339-E622-75D1-395A-CFD63FF6B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00B7056-FAB7-E722-0D1B-E743906D3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68147FA-BFA6-88C3-66E7-E503A20E7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18EB8E4-88EE-EEA4-E9D6-D06C8A9C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17/08/2023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DD9488-ECDF-53AF-5F7C-28CB6FF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426B23-7F0B-01C0-F6FD-33231CD6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75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51579F-5C52-6966-ACCC-7320A1E7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FE8D748-6C2F-7869-CED2-9BB65ED0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17/08/2023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076048-AF57-6166-2D1D-DFA0A312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4E1420-8100-F684-36D7-756C9459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2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1EB756-975A-A2BC-E86D-307A5D07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17/08/2023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BECF6D-7751-1509-B9B0-BF5C1AE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9E6C97-D83D-EC3A-4FE3-145A0628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1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EE0E6-93B2-F2B9-EC75-23546D72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4DA480-830E-9A9C-54BB-90E593D2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B3EE95-01A2-3BAF-FED2-EE9E8227E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688112-0704-77D5-127B-E3787B1C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17/08/2023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39627F-2EFE-59D6-E321-98B607D8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A803D5-5681-449D-F3BA-F6C6FBEA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7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CBCBF-1B4C-9739-F4CE-525DE2D5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294548-DA80-2F97-5400-BC131074B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8C4292-E6E1-E354-C055-054C58B7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A15FC-FC17-710C-BBE1-23179C93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17/08/2023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2F9E50-F42C-D4DA-7889-767897B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466355-78AD-E1C7-70FF-AD54111C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95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841C3B-CFE4-04C2-2869-DAA3DAE8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C0FCE2-493B-A777-813D-C46A5CC3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67B5A2-8A69-06E7-5AFF-925E36993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123FD-8503-424E-BB0E-06AF7306D130}" type="datetimeFigureOut">
              <a:rPr lang="it-IT" smtClean="0"/>
              <a:t>17/08/2023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831C31-EC34-36D1-A560-0DD879A61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EA8D2B-3D9B-3AD3-F7E1-ED78D0534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76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1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giovannipacelli2.github.io/portfolio/" TargetMode="External"/><Relationship Id="rId3" Type="http://schemas.openxmlformats.org/officeDocument/2006/relationships/hyperlink" Target="https://www.instagram.com/giovannipacelli2/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hyperlink" Target="https://www.linkedin.com/in/giovanni-pacelli-537398147/" TargetMode="External"/><Relationship Id="rId5" Type="http://schemas.openxmlformats.org/officeDocument/2006/relationships/image" Target="../media/image26.png"/><Relationship Id="rId15" Type="http://schemas.openxmlformats.org/officeDocument/2006/relationships/hyperlink" Target="https://github.com/giovannipacelli2/" TargetMode="External"/><Relationship Id="rId10" Type="http://schemas.openxmlformats.org/officeDocument/2006/relationships/hyperlink" Target="mailto:giovannipacelli2@gmail.com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facebook.com/giovannigstpacelli/" TargetMode="External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iovannipacelli2/vegetarian-diet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vegetarianworld.netlify.ap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CB36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7E05F"/>
              </a:solidFill>
              <a:highlight>
                <a:srgbClr val="FFFF00"/>
              </a:highlight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CB36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2061433" y="1921556"/>
            <a:ext cx="2928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i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Project 4</a:t>
            </a:r>
            <a:endParaRPr sz="4800" b="1" i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25833" y="2906401"/>
            <a:ext cx="4140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start2impact</a:t>
            </a:r>
            <a:endParaRPr sz="48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484800" y="3891601"/>
            <a:ext cx="4980000" cy="984845"/>
          </a:xfrm>
          <a:prstGeom prst="rect">
            <a:avLst/>
          </a:prstGeom>
          <a:solidFill>
            <a:srgbClr val="0B572D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72D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4477247" y="2792916"/>
            <a:ext cx="3237506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Grafica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8903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D54A0A1A-6056-5C21-6EDF-12188A47EB11}"/>
              </a:ext>
            </a:extLst>
          </p:cNvPr>
          <p:cNvGrpSpPr/>
          <p:nvPr/>
        </p:nvGrpSpPr>
        <p:grpSpPr>
          <a:xfrm flipH="1">
            <a:off x="5029200" y="1075921"/>
            <a:ext cx="7162800" cy="5567679"/>
            <a:chOff x="0" y="955040"/>
            <a:chExt cx="7966453" cy="5567679"/>
          </a:xfrm>
          <a:solidFill>
            <a:srgbClr val="1CB361"/>
          </a:solidFill>
        </p:grpSpPr>
        <p:sp>
          <p:nvSpPr>
            <p:cNvPr id="10" name="Triangolo isoscele 9">
              <a:extLst>
                <a:ext uri="{FF2B5EF4-FFF2-40B4-BE49-F238E27FC236}">
                  <a16:creationId xmlns:a16="http://schemas.microsoft.com/office/drawing/2014/main" id="{C93F4689-CFEE-100E-ABF4-5478D1D0830D}"/>
                </a:ext>
              </a:extLst>
            </p:cNvPr>
            <p:cNvSpPr/>
            <p:nvPr/>
          </p:nvSpPr>
          <p:spPr>
            <a:xfrm>
              <a:off x="1708102" y="955040"/>
              <a:ext cx="6258351" cy="5474160"/>
            </a:xfrm>
            <a:prstGeom prst="triangle">
              <a:avLst>
                <a:gd name="adj" fmla="val 331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67CC45ED-F41A-C564-E093-AFC2E9AAAF63}"/>
                </a:ext>
              </a:extLst>
            </p:cNvPr>
            <p:cNvSpPr/>
            <p:nvPr/>
          </p:nvSpPr>
          <p:spPr>
            <a:xfrm>
              <a:off x="0" y="1190364"/>
              <a:ext cx="3944108" cy="53323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522878" y="1764471"/>
            <a:ext cx="567789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Le pagine principali sono 3: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53035077-BD72-D4F8-5FA3-51EEA33D3F25}"/>
              </a:ext>
            </a:extLst>
          </p:cNvPr>
          <p:cNvSpPr/>
          <p:nvPr/>
        </p:nvSpPr>
        <p:spPr>
          <a:xfrm>
            <a:off x="0" y="0"/>
            <a:ext cx="12192000" cy="158115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69;p14">
            <a:extLst>
              <a:ext uri="{FF2B5EF4-FFF2-40B4-BE49-F238E27FC236}">
                <a16:creationId xmlns:a16="http://schemas.microsoft.com/office/drawing/2014/main" id="{D5AD321E-6DD9-F4CF-D7DA-4F06BBB440DB}"/>
              </a:ext>
            </a:extLst>
          </p:cNvPr>
          <p:cNvSpPr txBox="1"/>
          <p:nvPr/>
        </p:nvSpPr>
        <p:spPr>
          <a:xfrm>
            <a:off x="668333" y="143601"/>
            <a:ext cx="26368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Grafica: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69;p14">
            <a:extLst>
              <a:ext uri="{FF2B5EF4-FFF2-40B4-BE49-F238E27FC236}">
                <a16:creationId xmlns:a16="http://schemas.microsoft.com/office/drawing/2014/main" id="{8CF65728-CA88-A42A-4A8B-0DAE4C9D646D}"/>
              </a:ext>
            </a:extLst>
          </p:cNvPr>
          <p:cNvSpPr txBox="1"/>
          <p:nvPr/>
        </p:nvSpPr>
        <p:spPr>
          <a:xfrm>
            <a:off x="1840917" y="759134"/>
            <a:ext cx="292851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La struttura</a:t>
            </a:r>
            <a:r>
              <a:rPr lang="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:</a:t>
            </a:r>
            <a:endParaRPr sz="32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" name="Google Shape;57;p13">
            <a:hlinkClick r:id="rId3" action="ppaction://hlinksldjump"/>
            <a:extLst>
              <a:ext uri="{FF2B5EF4-FFF2-40B4-BE49-F238E27FC236}">
                <a16:creationId xmlns:a16="http://schemas.microsoft.com/office/drawing/2014/main" id="{8E3C4F97-E897-B29E-8421-99A34C4201E0}"/>
              </a:ext>
            </a:extLst>
          </p:cNvPr>
          <p:cNvSpPr txBox="1"/>
          <p:nvPr/>
        </p:nvSpPr>
        <p:spPr>
          <a:xfrm>
            <a:off x="668333" y="2969036"/>
            <a:ext cx="229123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rgbClr val="F70432"/>
                </a:solidFill>
                <a:latin typeface="Lora"/>
                <a:ea typeface="Lora"/>
                <a:cs typeface="Lora"/>
                <a:sym typeface="Lora"/>
              </a:rPr>
              <a:t>1.  Homepage</a:t>
            </a:r>
            <a:endParaRPr b="1" dirty="0">
              <a:solidFill>
                <a:srgbClr val="F7043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" name="Google Shape;57;p13">
            <a:hlinkClick r:id="rId4" action="ppaction://hlinksldjump"/>
            <a:extLst>
              <a:ext uri="{FF2B5EF4-FFF2-40B4-BE49-F238E27FC236}">
                <a16:creationId xmlns:a16="http://schemas.microsoft.com/office/drawing/2014/main" id="{690808C9-1714-C94C-C3B1-8DCA61778DA6}"/>
              </a:ext>
            </a:extLst>
          </p:cNvPr>
          <p:cNvSpPr txBox="1"/>
          <p:nvPr/>
        </p:nvSpPr>
        <p:spPr>
          <a:xfrm>
            <a:off x="668333" y="3729497"/>
            <a:ext cx="349138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rgbClr val="F70432"/>
                </a:solidFill>
                <a:latin typeface="Lora"/>
                <a:ea typeface="Lora"/>
                <a:cs typeface="Lora"/>
                <a:sym typeface="Lora"/>
              </a:rPr>
              <a:t>2.  Pagina dei risultati</a:t>
            </a:r>
            <a:endParaRPr b="1" dirty="0">
              <a:solidFill>
                <a:srgbClr val="F7043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Google Shape;57;p13">
            <a:hlinkClick r:id="rId5" action="ppaction://hlinksldjump"/>
            <a:extLst>
              <a:ext uri="{FF2B5EF4-FFF2-40B4-BE49-F238E27FC236}">
                <a16:creationId xmlns:a16="http://schemas.microsoft.com/office/drawing/2014/main" id="{8DEBC507-73B4-A16F-C8B5-FC6043DEEC11}"/>
              </a:ext>
            </a:extLst>
          </p:cNvPr>
          <p:cNvSpPr txBox="1"/>
          <p:nvPr/>
        </p:nvSpPr>
        <p:spPr>
          <a:xfrm>
            <a:off x="668333" y="4489958"/>
            <a:ext cx="37917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rgbClr val="F70432"/>
                </a:solidFill>
                <a:latin typeface="Lora"/>
                <a:ea typeface="Lora"/>
                <a:cs typeface="Lora"/>
                <a:sym typeface="Lora"/>
              </a:rPr>
              <a:t>3.  Dettagli della ricetta</a:t>
            </a:r>
            <a:endParaRPr b="1" dirty="0">
              <a:solidFill>
                <a:srgbClr val="F7043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4636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53035077-BD72-D4F8-5FA3-51EEA33D3F25}"/>
              </a:ext>
            </a:extLst>
          </p:cNvPr>
          <p:cNvSpPr/>
          <p:nvPr/>
        </p:nvSpPr>
        <p:spPr>
          <a:xfrm>
            <a:off x="0" y="0"/>
            <a:ext cx="12192000" cy="1318162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69;p14">
            <a:extLst>
              <a:ext uri="{FF2B5EF4-FFF2-40B4-BE49-F238E27FC236}">
                <a16:creationId xmlns:a16="http://schemas.microsoft.com/office/drawing/2014/main" id="{D5AD321E-6DD9-F4CF-D7DA-4F06BBB440DB}"/>
              </a:ext>
            </a:extLst>
          </p:cNvPr>
          <p:cNvSpPr txBox="1"/>
          <p:nvPr/>
        </p:nvSpPr>
        <p:spPr>
          <a:xfrm>
            <a:off x="4777579" y="173357"/>
            <a:ext cx="26368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HOME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" name="Google Shape;57;p13">
            <a:extLst>
              <a:ext uri="{FF2B5EF4-FFF2-40B4-BE49-F238E27FC236}">
                <a16:creationId xmlns:a16="http://schemas.microsoft.com/office/drawing/2014/main" id="{1637D495-FDA1-2B0D-1407-ACFED08FA056}"/>
              </a:ext>
            </a:extLst>
          </p:cNvPr>
          <p:cNvSpPr txBox="1"/>
          <p:nvPr/>
        </p:nvSpPr>
        <p:spPr>
          <a:xfrm>
            <a:off x="5138771" y="2017886"/>
            <a:ext cx="362572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Funzione di ricerca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172A275-B3E1-01EE-289C-E85DD22C57F4}"/>
              </a:ext>
            </a:extLst>
          </p:cNvPr>
          <p:cNvGrpSpPr/>
          <p:nvPr/>
        </p:nvGrpSpPr>
        <p:grpSpPr>
          <a:xfrm>
            <a:off x="1023479" y="1491519"/>
            <a:ext cx="4755568" cy="4755568"/>
            <a:chOff x="565696" y="506558"/>
            <a:chExt cx="4755568" cy="4755568"/>
          </a:xfrm>
        </p:grpSpPr>
        <p:sp>
          <p:nvSpPr>
            <p:cNvPr id="14" name="Google Shape;69;p14">
              <a:extLst>
                <a:ext uri="{FF2B5EF4-FFF2-40B4-BE49-F238E27FC236}">
                  <a16:creationId xmlns:a16="http://schemas.microsoft.com/office/drawing/2014/main" id="{4B3CF1BF-60A4-7033-FD70-DDFEB6BBB43F}"/>
                </a:ext>
              </a:extLst>
            </p:cNvPr>
            <p:cNvSpPr txBox="1"/>
            <p:nvPr/>
          </p:nvSpPr>
          <p:spPr>
            <a:xfrm>
              <a:off x="1738280" y="798013"/>
              <a:ext cx="2928515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it-IT" sz="3200" b="1" dirty="0">
                  <a:solidFill>
                    <a:srgbClr val="FAFAFA"/>
                  </a:solidFill>
                  <a:latin typeface="Lora"/>
                  <a:ea typeface="Lora"/>
                  <a:cs typeface="Lora"/>
                  <a:sym typeface="Lora"/>
                </a:rPr>
                <a:t>La struttura</a:t>
              </a:r>
              <a:r>
                <a:rPr lang="it" sz="3200" b="1" dirty="0">
                  <a:solidFill>
                    <a:srgbClr val="FAFAFA"/>
                  </a:solidFill>
                  <a:latin typeface="Lora"/>
                  <a:ea typeface="Lora"/>
                  <a:cs typeface="Lora"/>
                  <a:sym typeface="Lora"/>
                </a:rPr>
                <a:t>:</a:t>
              </a:r>
              <a:endParaRPr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pic>
          <p:nvPicPr>
            <p:cNvPr id="15" name="Immagine 14" descr="Immagine che contiene testo, verdura, cibo&#10;&#10;Descrizione generata automaticamente">
              <a:extLst>
                <a:ext uri="{FF2B5EF4-FFF2-40B4-BE49-F238E27FC236}">
                  <a16:creationId xmlns:a16="http://schemas.microsoft.com/office/drawing/2014/main" id="{57B2D8D6-3A4F-0AB4-5D05-5FA5C7EF97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84" t="4681" r="2727" b="5127"/>
            <a:stretch/>
          </p:blipFill>
          <p:spPr>
            <a:xfrm>
              <a:off x="1913366" y="674902"/>
              <a:ext cx="2060227" cy="4205025"/>
            </a:xfrm>
            <a:prstGeom prst="rect">
              <a:avLst/>
            </a:prstGeom>
          </p:spPr>
        </p:pic>
        <p:pic>
          <p:nvPicPr>
            <p:cNvPr id="16" name="Immagine 15" descr="Immagine che contiene schermata, nero, design&#10;&#10;Descrizione generata automaticamente">
              <a:extLst>
                <a:ext uri="{FF2B5EF4-FFF2-40B4-BE49-F238E27FC236}">
                  <a16:creationId xmlns:a16="http://schemas.microsoft.com/office/drawing/2014/main" id="{13544DE5-BCC4-902A-99E3-09E996E9A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96" y="506558"/>
              <a:ext cx="4755568" cy="4755568"/>
            </a:xfrm>
            <a:prstGeom prst="rect">
              <a:avLst/>
            </a:prstGeom>
          </p:spPr>
        </p:pic>
      </p:grpSp>
      <p:pic>
        <p:nvPicPr>
          <p:cNvPr id="18" name="Elemento grafico 17" descr="Gesto della mano con riempimento a tinta unita">
            <a:extLst>
              <a:ext uri="{FF2B5EF4-FFF2-40B4-BE49-F238E27FC236}">
                <a16:creationId xmlns:a16="http://schemas.microsoft.com/office/drawing/2014/main" id="{CE79D867-603B-F997-CFCE-7B98E2B93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400819">
            <a:off x="3560791" y="2041684"/>
            <a:ext cx="656986" cy="656986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B154566A-D09C-9AD3-04FA-34B95FEE87AD}"/>
              </a:ext>
            </a:extLst>
          </p:cNvPr>
          <p:cNvCxnSpPr>
            <a:cxnSpLocks/>
          </p:cNvCxnSpPr>
          <p:nvPr/>
        </p:nvCxnSpPr>
        <p:spPr>
          <a:xfrm>
            <a:off x="4106052" y="2705877"/>
            <a:ext cx="450668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4062D33F-812E-40AF-5ADD-07B69FF71F1B}"/>
              </a:ext>
            </a:extLst>
          </p:cNvPr>
          <p:cNvCxnSpPr>
            <a:cxnSpLocks/>
          </p:cNvCxnSpPr>
          <p:nvPr/>
        </p:nvCxnSpPr>
        <p:spPr>
          <a:xfrm flipV="1">
            <a:off x="8612738" y="2152285"/>
            <a:ext cx="350863" cy="55359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2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53035077-BD72-D4F8-5FA3-51EEA33D3F25}"/>
              </a:ext>
            </a:extLst>
          </p:cNvPr>
          <p:cNvSpPr/>
          <p:nvPr/>
        </p:nvSpPr>
        <p:spPr>
          <a:xfrm>
            <a:off x="0" y="0"/>
            <a:ext cx="12192000" cy="1318162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69;p14">
            <a:extLst>
              <a:ext uri="{FF2B5EF4-FFF2-40B4-BE49-F238E27FC236}">
                <a16:creationId xmlns:a16="http://schemas.microsoft.com/office/drawing/2014/main" id="{D5AD321E-6DD9-F4CF-D7DA-4F06BBB440DB}"/>
              </a:ext>
            </a:extLst>
          </p:cNvPr>
          <p:cNvSpPr txBox="1"/>
          <p:nvPr/>
        </p:nvSpPr>
        <p:spPr>
          <a:xfrm>
            <a:off x="4777579" y="173357"/>
            <a:ext cx="26368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HOME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" name="Google Shape;57;p13">
            <a:extLst>
              <a:ext uri="{FF2B5EF4-FFF2-40B4-BE49-F238E27FC236}">
                <a16:creationId xmlns:a16="http://schemas.microsoft.com/office/drawing/2014/main" id="{1637D495-FDA1-2B0D-1407-ACFED08FA056}"/>
              </a:ext>
            </a:extLst>
          </p:cNvPr>
          <p:cNvSpPr txBox="1"/>
          <p:nvPr/>
        </p:nvSpPr>
        <p:spPr>
          <a:xfrm>
            <a:off x="6725133" y="1597682"/>
            <a:ext cx="396153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Lora"/>
                <a:ea typeface="Lora"/>
                <a:cs typeface="Lora"/>
                <a:sym typeface="Lora"/>
              </a:rPr>
              <a:t>Ricerca multipla</a:t>
            </a:r>
            <a:endParaRPr sz="2800" b="1" dirty="0">
              <a:solidFill>
                <a:srgbClr val="C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172A275-B3E1-01EE-289C-E85DD22C57F4}"/>
              </a:ext>
            </a:extLst>
          </p:cNvPr>
          <p:cNvGrpSpPr/>
          <p:nvPr/>
        </p:nvGrpSpPr>
        <p:grpSpPr>
          <a:xfrm>
            <a:off x="1023479" y="1491519"/>
            <a:ext cx="4755568" cy="4755568"/>
            <a:chOff x="565696" y="506558"/>
            <a:chExt cx="4755568" cy="4755568"/>
          </a:xfrm>
        </p:grpSpPr>
        <p:sp>
          <p:nvSpPr>
            <p:cNvPr id="14" name="Google Shape;69;p14">
              <a:extLst>
                <a:ext uri="{FF2B5EF4-FFF2-40B4-BE49-F238E27FC236}">
                  <a16:creationId xmlns:a16="http://schemas.microsoft.com/office/drawing/2014/main" id="{4B3CF1BF-60A4-7033-FD70-DDFEB6BBB43F}"/>
                </a:ext>
              </a:extLst>
            </p:cNvPr>
            <p:cNvSpPr txBox="1"/>
            <p:nvPr/>
          </p:nvSpPr>
          <p:spPr>
            <a:xfrm>
              <a:off x="1738280" y="798013"/>
              <a:ext cx="2928515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it-IT" sz="3200" b="1" dirty="0">
                  <a:solidFill>
                    <a:srgbClr val="FAFAFA"/>
                  </a:solidFill>
                  <a:latin typeface="Lora"/>
                  <a:ea typeface="Lora"/>
                  <a:cs typeface="Lora"/>
                  <a:sym typeface="Lora"/>
                </a:rPr>
                <a:t>La struttura</a:t>
              </a:r>
              <a:r>
                <a:rPr lang="it" sz="3200" b="1" dirty="0">
                  <a:solidFill>
                    <a:srgbClr val="FAFAFA"/>
                  </a:solidFill>
                  <a:latin typeface="Lora"/>
                  <a:ea typeface="Lora"/>
                  <a:cs typeface="Lora"/>
                  <a:sym typeface="Lora"/>
                </a:rPr>
                <a:t>:</a:t>
              </a:r>
              <a:endParaRPr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pic>
          <p:nvPicPr>
            <p:cNvPr id="15" name="Immagine 14" descr="Immagine che contiene testo, verdura, cibo&#10;&#10;Descrizione generata automaticamente">
              <a:extLst>
                <a:ext uri="{FF2B5EF4-FFF2-40B4-BE49-F238E27FC236}">
                  <a16:creationId xmlns:a16="http://schemas.microsoft.com/office/drawing/2014/main" id="{57B2D8D6-3A4F-0AB4-5D05-5FA5C7EF97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84" t="4681" r="2727" b="5127"/>
            <a:stretch/>
          </p:blipFill>
          <p:spPr>
            <a:xfrm>
              <a:off x="1913366" y="674902"/>
              <a:ext cx="2060227" cy="4205025"/>
            </a:xfrm>
            <a:prstGeom prst="rect">
              <a:avLst/>
            </a:prstGeom>
          </p:spPr>
        </p:pic>
        <p:pic>
          <p:nvPicPr>
            <p:cNvPr id="16" name="Immagine 15" descr="Immagine che contiene schermata, nero, design&#10;&#10;Descrizione generata automaticamente">
              <a:extLst>
                <a:ext uri="{FF2B5EF4-FFF2-40B4-BE49-F238E27FC236}">
                  <a16:creationId xmlns:a16="http://schemas.microsoft.com/office/drawing/2014/main" id="{13544DE5-BCC4-902A-99E3-09E996E9A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96" y="506558"/>
              <a:ext cx="4755568" cy="4755568"/>
            </a:xfrm>
            <a:prstGeom prst="rect">
              <a:avLst/>
            </a:prstGeom>
          </p:spPr>
        </p:pic>
      </p:grpSp>
      <p:pic>
        <p:nvPicPr>
          <p:cNvPr id="18" name="Elemento grafico 17" descr="Gesto della mano con riempimento a tinta unita">
            <a:extLst>
              <a:ext uri="{FF2B5EF4-FFF2-40B4-BE49-F238E27FC236}">
                <a16:creationId xmlns:a16="http://schemas.microsoft.com/office/drawing/2014/main" id="{CE79D867-603B-F997-CFCE-7B98E2B93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400819">
            <a:off x="4102882" y="2038850"/>
            <a:ext cx="656986" cy="656986"/>
          </a:xfrm>
          <a:prstGeom prst="rect">
            <a:avLst/>
          </a:prstGeom>
        </p:spPr>
      </p:pic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74E70D55-2C35-1730-BA74-D7B8BD749B3F}"/>
              </a:ext>
            </a:extLst>
          </p:cNvPr>
          <p:cNvSpPr txBox="1"/>
          <p:nvPr/>
        </p:nvSpPr>
        <p:spPr>
          <a:xfrm>
            <a:off x="5954133" y="2699313"/>
            <a:ext cx="5680647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Premendo sulla lente o su invio quando ci sono più risultati </a:t>
            </a:r>
          </a:p>
          <a:p>
            <a:endParaRPr lang="it-IT" sz="28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  <a:p>
            <a:r>
              <a:rPr lang="it-IT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si verrà reindirizzati in una pagina più dettagliata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9415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53035077-BD72-D4F8-5FA3-51EEA33D3F25}"/>
              </a:ext>
            </a:extLst>
          </p:cNvPr>
          <p:cNvSpPr/>
          <p:nvPr/>
        </p:nvSpPr>
        <p:spPr>
          <a:xfrm>
            <a:off x="0" y="0"/>
            <a:ext cx="12192000" cy="648182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pic>
        <p:nvPicPr>
          <p:cNvPr id="23" name="Immagine 22" descr="Immagine che contiene testo, schermata, cibo, verdura&#10;&#10;Descrizione generata automaticamente">
            <a:extLst>
              <a:ext uri="{FF2B5EF4-FFF2-40B4-BE49-F238E27FC236}">
                <a16:creationId xmlns:a16="http://schemas.microsoft.com/office/drawing/2014/main" id="{C775DA24-62BC-6A78-5B8E-208F5D4B7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55"/>
          <a:stretch/>
        </p:blipFill>
        <p:spPr>
          <a:xfrm>
            <a:off x="1747711" y="648182"/>
            <a:ext cx="8696578" cy="5768943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69;p14">
            <a:extLst>
              <a:ext uri="{FF2B5EF4-FFF2-40B4-BE49-F238E27FC236}">
                <a16:creationId xmlns:a16="http://schemas.microsoft.com/office/drawing/2014/main" id="{E3091A2C-7697-0EA6-C0E6-C30E7FCA828C}"/>
              </a:ext>
            </a:extLst>
          </p:cNvPr>
          <p:cNvSpPr txBox="1"/>
          <p:nvPr/>
        </p:nvSpPr>
        <p:spPr>
          <a:xfrm>
            <a:off x="3627039" y="-106776"/>
            <a:ext cx="493792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0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Pagina risultati</a:t>
            </a:r>
            <a:endParaRPr sz="40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6" name="Elemento grafico 25" descr="Dorso della mano con indice che punta verso destra contorno">
            <a:extLst>
              <a:ext uri="{FF2B5EF4-FFF2-40B4-BE49-F238E27FC236}">
                <a16:creationId xmlns:a16="http://schemas.microsoft.com/office/drawing/2014/main" id="{21942BB2-2F2B-FFD5-CD9A-96E645B14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124649">
            <a:off x="6796268" y="5436047"/>
            <a:ext cx="914400" cy="914400"/>
          </a:xfrm>
          <a:prstGeom prst="rect">
            <a:avLst/>
          </a:prstGeom>
        </p:spPr>
      </p:pic>
      <p:sp>
        <p:nvSpPr>
          <p:cNvPr id="27" name="Google Shape;57;p13">
            <a:extLst>
              <a:ext uri="{FF2B5EF4-FFF2-40B4-BE49-F238E27FC236}">
                <a16:creationId xmlns:a16="http://schemas.microsoft.com/office/drawing/2014/main" id="{167C8BB6-7072-D22B-E9F4-5C6094EB1B4C}"/>
              </a:ext>
            </a:extLst>
          </p:cNvPr>
          <p:cNvSpPr txBox="1"/>
          <p:nvPr/>
        </p:nvSpPr>
        <p:spPr>
          <a:xfrm>
            <a:off x="8877279" y="4203497"/>
            <a:ext cx="1956398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Più dettagli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822FD4F5-6BEA-C98F-C4D6-C01EACD9B1DD}"/>
              </a:ext>
            </a:extLst>
          </p:cNvPr>
          <p:cNvCxnSpPr>
            <a:cxnSpLocks/>
          </p:cNvCxnSpPr>
          <p:nvPr/>
        </p:nvCxnSpPr>
        <p:spPr>
          <a:xfrm>
            <a:off x="8812276" y="4819010"/>
            <a:ext cx="202140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0EE54C8D-23C0-D9E5-57CF-7ED84784C064}"/>
              </a:ext>
            </a:extLst>
          </p:cNvPr>
          <p:cNvCxnSpPr>
            <a:cxnSpLocks/>
          </p:cNvCxnSpPr>
          <p:nvPr/>
        </p:nvCxnSpPr>
        <p:spPr>
          <a:xfrm flipV="1">
            <a:off x="10833677" y="4299239"/>
            <a:ext cx="446388" cy="5225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52547CD1-42AF-1C1E-1CA4-1890B82C8C7A}"/>
              </a:ext>
            </a:extLst>
          </p:cNvPr>
          <p:cNvCxnSpPr>
            <a:cxnSpLocks/>
          </p:cNvCxnSpPr>
          <p:nvPr/>
        </p:nvCxnSpPr>
        <p:spPr>
          <a:xfrm flipV="1">
            <a:off x="7738808" y="4812015"/>
            <a:ext cx="1076008" cy="131819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09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53035077-BD72-D4F8-5FA3-51EEA33D3F25}"/>
              </a:ext>
            </a:extLst>
          </p:cNvPr>
          <p:cNvSpPr/>
          <p:nvPr/>
        </p:nvSpPr>
        <p:spPr>
          <a:xfrm>
            <a:off x="0" y="0"/>
            <a:ext cx="12192000" cy="1318162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69;p14">
            <a:extLst>
              <a:ext uri="{FF2B5EF4-FFF2-40B4-BE49-F238E27FC236}">
                <a16:creationId xmlns:a16="http://schemas.microsoft.com/office/drawing/2014/main" id="{D5AD321E-6DD9-F4CF-D7DA-4F06BBB440DB}"/>
              </a:ext>
            </a:extLst>
          </p:cNvPr>
          <p:cNvSpPr txBox="1"/>
          <p:nvPr/>
        </p:nvSpPr>
        <p:spPr>
          <a:xfrm>
            <a:off x="3627039" y="166658"/>
            <a:ext cx="493792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Pagina risultati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" name="Google Shape;57;p13">
            <a:extLst>
              <a:ext uri="{FF2B5EF4-FFF2-40B4-BE49-F238E27FC236}">
                <a16:creationId xmlns:a16="http://schemas.microsoft.com/office/drawing/2014/main" id="{1637D495-FDA1-2B0D-1407-ACFED08FA056}"/>
              </a:ext>
            </a:extLst>
          </p:cNvPr>
          <p:cNvSpPr txBox="1"/>
          <p:nvPr/>
        </p:nvSpPr>
        <p:spPr>
          <a:xfrm>
            <a:off x="959522" y="2023176"/>
            <a:ext cx="2505488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Barra dei filtri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4062D33F-812E-40AF-5ADD-07B69FF71F1B}"/>
              </a:ext>
            </a:extLst>
          </p:cNvPr>
          <p:cNvCxnSpPr>
            <a:cxnSpLocks/>
          </p:cNvCxnSpPr>
          <p:nvPr/>
        </p:nvCxnSpPr>
        <p:spPr>
          <a:xfrm flipH="1" flipV="1">
            <a:off x="654594" y="1906776"/>
            <a:ext cx="277599" cy="6776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94A522E-1AD8-C138-6FF3-6667FE7C561E}"/>
              </a:ext>
            </a:extLst>
          </p:cNvPr>
          <p:cNvGrpSpPr/>
          <p:nvPr/>
        </p:nvGrpSpPr>
        <p:grpSpPr>
          <a:xfrm>
            <a:off x="2495208" y="1531667"/>
            <a:ext cx="4755568" cy="4755568"/>
            <a:chOff x="485961" y="1556362"/>
            <a:chExt cx="4755568" cy="4755568"/>
          </a:xfrm>
        </p:grpSpPr>
        <p:pic>
          <p:nvPicPr>
            <p:cNvPr id="5" name="Immagine 4" descr="Immagine che contiene testo, schermata, verdura, cibo&#10;&#10;Descrizione generata automaticamente">
              <a:extLst>
                <a:ext uri="{FF2B5EF4-FFF2-40B4-BE49-F238E27FC236}">
                  <a16:creationId xmlns:a16="http://schemas.microsoft.com/office/drawing/2014/main" id="{58192B13-FF87-C036-53CD-023CCFAC6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6" t="4768" r="53631" b="4884"/>
            <a:stretch/>
          </p:blipFill>
          <p:spPr>
            <a:xfrm>
              <a:off x="1839343" y="1716321"/>
              <a:ext cx="2018076" cy="4334815"/>
            </a:xfrm>
            <a:prstGeom prst="rect">
              <a:avLst/>
            </a:prstGeom>
          </p:spPr>
        </p:pic>
        <p:pic>
          <p:nvPicPr>
            <p:cNvPr id="4" name="Immagine 3" descr="Immagine che contiene schermata, nero, design&#10;&#10;Descrizione generata automaticamente">
              <a:extLst>
                <a:ext uri="{FF2B5EF4-FFF2-40B4-BE49-F238E27FC236}">
                  <a16:creationId xmlns:a16="http://schemas.microsoft.com/office/drawing/2014/main" id="{276DEE03-39AC-E538-5888-9D7498D1C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61" y="1556362"/>
              <a:ext cx="4755568" cy="4755568"/>
            </a:xfrm>
            <a:prstGeom prst="rect">
              <a:avLst/>
            </a:prstGeom>
          </p:spPr>
        </p:pic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0AF387E1-53AE-E43B-4AC2-9BD8FEFC9DA0}"/>
              </a:ext>
            </a:extLst>
          </p:cNvPr>
          <p:cNvGrpSpPr/>
          <p:nvPr/>
        </p:nvGrpSpPr>
        <p:grpSpPr>
          <a:xfrm>
            <a:off x="7319008" y="1481249"/>
            <a:ext cx="4755568" cy="4755568"/>
            <a:chOff x="-71037" y="1411782"/>
            <a:chExt cx="4755568" cy="4755568"/>
          </a:xfrm>
        </p:grpSpPr>
        <p:pic>
          <p:nvPicPr>
            <p:cNvPr id="8" name="Immagine 7" descr="Immagine che contiene testo, schermata, verdura, cibo&#10;&#10;Descrizione generata automaticamente">
              <a:extLst>
                <a:ext uri="{FF2B5EF4-FFF2-40B4-BE49-F238E27FC236}">
                  <a16:creationId xmlns:a16="http://schemas.microsoft.com/office/drawing/2014/main" id="{0B619015-958B-4871-CE36-1A76B34779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37" t="4626" r="2882" b="4897"/>
            <a:stretch/>
          </p:blipFill>
          <p:spPr>
            <a:xfrm>
              <a:off x="1270476" y="1613035"/>
              <a:ext cx="2051844" cy="4334400"/>
            </a:xfrm>
            <a:prstGeom prst="rect">
              <a:avLst/>
            </a:prstGeom>
          </p:spPr>
        </p:pic>
        <p:pic>
          <p:nvPicPr>
            <p:cNvPr id="7" name="Immagine 6" descr="Immagine che contiene schermata, nero, design&#10;&#10;Descrizione generata automaticamente">
              <a:extLst>
                <a:ext uri="{FF2B5EF4-FFF2-40B4-BE49-F238E27FC236}">
                  <a16:creationId xmlns:a16="http://schemas.microsoft.com/office/drawing/2014/main" id="{89FC95D2-BCDE-03E8-DD53-D6D23E70C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037" y="1411782"/>
              <a:ext cx="4755568" cy="4755568"/>
            </a:xfrm>
            <a:prstGeom prst="rect">
              <a:avLst/>
            </a:prstGeom>
          </p:spPr>
        </p:pic>
      </p:grpSp>
      <p:pic>
        <p:nvPicPr>
          <p:cNvPr id="18" name="Elemento grafico 17" descr="Gesto della mano con riempimento a tinta unita">
            <a:extLst>
              <a:ext uri="{FF2B5EF4-FFF2-40B4-BE49-F238E27FC236}">
                <a16:creationId xmlns:a16="http://schemas.microsoft.com/office/drawing/2014/main" id="{CE79D867-603B-F997-CFCE-7B98E2B93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387140">
            <a:off x="5304954" y="1917118"/>
            <a:ext cx="656986" cy="656986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B154566A-D09C-9AD3-04FA-34B95FEE87AD}"/>
              </a:ext>
            </a:extLst>
          </p:cNvPr>
          <p:cNvCxnSpPr>
            <a:cxnSpLocks/>
          </p:cNvCxnSpPr>
          <p:nvPr/>
        </p:nvCxnSpPr>
        <p:spPr>
          <a:xfrm>
            <a:off x="932193" y="2568950"/>
            <a:ext cx="450668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Elemento grafico 18" descr="Freccia volante">
            <a:extLst>
              <a:ext uri="{FF2B5EF4-FFF2-40B4-BE49-F238E27FC236}">
                <a16:creationId xmlns:a16="http://schemas.microsoft.com/office/drawing/2014/main" id="{7CB9609A-F03F-ECE8-6442-074128BC81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427648">
            <a:off x="6441151" y="3215865"/>
            <a:ext cx="1619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7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53035077-BD72-D4F8-5FA3-51EEA33D3F25}"/>
              </a:ext>
            </a:extLst>
          </p:cNvPr>
          <p:cNvSpPr/>
          <p:nvPr/>
        </p:nvSpPr>
        <p:spPr>
          <a:xfrm>
            <a:off x="0" y="0"/>
            <a:ext cx="4231640" cy="685800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4" name="Immagine 13" descr="Immagine che contiene testo, menu, schermata, verdura&#10;&#10;Descrizione generata automaticamente">
            <a:extLst>
              <a:ext uri="{FF2B5EF4-FFF2-40B4-BE49-F238E27FC236}">
                <a16:creationId xmlns:a16="http://schemas.microsoft.com/office/drawing/2014/main" id="{65A5B9B9-82DB-1FAB-BFA0-40CC446C8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640" y="0"/>
            <a:ext cx="3728720" cy="6694297"/>
          </a:xfrm>
          <a:prstGeom prst="rect">
            <a:avLst/>
          </a:prstGeom>
        </p:spPr>
      </p:pic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AC801749-DA08-DA6C-0E07-10ECC842DD01}"/>
              </a:ext>
            </a:extLst>
          </p:cNvPr>
          <p:cNvSpPr/>
          <p:nvPr/>
        </p:nvSpPr>
        <p:spPr>
          <a:xfrm>
            <a:off x="7960360" y="0"/>
            <a:ext cx="4231640" cy="685800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" name="Google Shape;69;p14">
            <a:extLst>
              <a:ext uri="{FF2B5EF4-FFF2-40B4-BE49-F238E27FC236}">
                <a16:creationId xmlns:a16="http://schemas.microsoft.com/office/drawing/2014/main" id="{074DB536-9005-EFEB-2716-EA4FB953FBC2}"/>
              </a:ext>
            </a:extLst>
          </p:cNvPr>
          <p:cNvSpPr txBox="1"/>
          <p:nvPr/>
        </p:nvSpPr>
        <p:spPr>
          <a:xfrm>
            <a:off x="708619" y="1276092"/>
            <a:ext cx="281440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Dettagli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" name="Google Shape;69;p14">
            <a:extLst>
              <a:ext uri="{FF2B5EF4-FFF2-40B4-BE49-F238E27FC236}">
                <a16:creationId xmlns:a16="http://schemas.microsoft.com/office/drawing/2014/main" id="{36407AA2-FB79-712C-C935-3A6F3AD60DA4}"/>
              </a:ext>
            </a:extLst>
          </p:cNvPr>
          <p:cNvSpPr txBox="1"/>
          <p:nvPr/>
        </p:nvSpPr>
        <p:spPr>
          <a:xfrm>
            <a:off x="8972150" y="4776808"/>
            <a:ext cx="2411197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Ricetta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88443D3-55E2-EAB0-08EE-3C0940BFA8E8}"/>
              </a:ext>
            </a:extLst>
          </p:cNvPr>
          <p:cNvCxnSpPr>
            <a:cxnSpLocks/>
          </p:cNvCxnSpPr>
          <p:nvPr/>
        </p:nvCxnSpPr>
        <p:spPr>
          <a:xfrm>
            <a:off x="1464038" y="2242141"/>
            <a:ext cx="2482811" cy="0"/>
          </a:xfrm>
          <a:prstGeom prst="line">
            <a:avLst/>
          </a:prstGeom>
          <a:ln w="63500" cap="rnd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1E4DF1A0-D220-1773-00B3-D25859E25263}"/>
              </a:ext>
            </a:extLst>
          </p:cNvPr>
          <p:cNvCxnSpPr>
            <a:cxnSpLocks/>
          </p:cNvCxnSpPr>
          <p:nvPr/>
        </p:nvCxnSpPr>
        <p:spPr>
          <a:xfrm>
            <a:off x="8306487" y="5692912"/>
            <a:ext cx="2482811" cy="0"/>
          </a:xfrm>
          <a:prstGeom prst="line">
            <a:avLst/>
          </a:prstGeom>
          <a:ln w="63500" cap="rnd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12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" name="Google Shape;198;p28"/>
          <p:cNvSpPr txBox="1"/>
          <p:nvPr/>
        </p:nvSpPr>
        <p:spPr>
          <a:xfrm>
            <a:off x="2022033" y="3186534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endParaRPr sz="2667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B337"/>
                </a:solidFill>
                <a:latin typeface="Lora"/>
                <a:ea typeface="Lora"/>
                <a:cs typeface="Lora"/>
                <a:sym typeface="Lora"/>
              </a:rPr>
              <a:t>Contatti</a:t>
            </a:r>
            <a:endParaRPr sz="4800" b="1" dirty="0">
              <a:solidFill>
                <a:srgbClr val="FFB337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900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900" y="42390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884" y="5332467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7967" y="53304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1184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2037933" y="4246367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endParaRPr sz="2667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5673333" y="5419334"/>
            <a:ext cx="3748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000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giovannipacelli2@gmail.com</a:t>
            </a:r>
            <a:endParaRPr sz="2000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5716551" y="3195985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sz="2667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2033167" y="5358367"/>
            <a:ext cx="2186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</a:rPr>
              <a:t>3389872854</a:t>
            </a:r>
            <a:endParaRPr sz="2667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521167" y="4312167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>
            <a:hlinkClick r:id="rId13"/>
          </p:cNvPr>
          <p:cNvSpPr txBox="1"/>
          <p:nvPr/>
        </p:nvSpPr>
        <p:spPr>
          <a:xfrm>
            <a:off x="5716551" y="4352834"/>
            <a:ext cx="1707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</a:rPr>
              <a:t>Porfolio</a:t>
            </a:r>
            <a:endParaRPr sz="2667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15717" y="3179184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9249325" y="3200937"/>
            <a:ext cx="2638676" cy="65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70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670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58;p13">
            <a:extLst>
              <a:ext uri="{FF2B5EF4-FFF2-40B4-BE49-F238E27FC236}">
                <a16:creationId xmlns:a16="http://schemas.microsoft.com/office/drawing/2014/main" id="{800A75B7-C4BB-532B-086E-BF7E086BE099}"/>
              </a:ext>
            </a:extLst>
          </p:cNvPr>
          <p:cNvSpPr txBox="1"/>
          <p:nvPr/>
        </p:nvSpPr>
        <p:spPr>
          <a:xfrm>
            <a:off x="3225490" y="1589167"/>
            <a:ext cx="4980000" cy="984845"/>
          </a:xfrm>
          <a:prstGeom prst="rect">
            <a:avLst/>
          </a:prstGeom>
          <a:solidFill>
            <a:srgbClr val="1CB361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B337"/>
                </a:solidFill>
                <a:latin typeface="Lora"/>
                <a:ea typeface="Lora"/>
                <a:cs typeface="Lora"/>
                <a:sym typeface="Lora"/>
              </a:rPr>
              <a:t>Link utili</a:t>
            </a:r>
            <a:endParaRPr sz="4800" b="1" dirty="0">
              <a:solidFill>
                <a:srgbClr val="FFB337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67" y="3302735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>
            <a:hlinkClick r:id="rId4"/>
          </p:cNvPr>
          <p:cNvSpPr txBox="1"/>
          <p:nvPr/>
        </p:nvSpPr>
        <p:spPr>
          <a:xfrm>
            <a:off x="1896374" y="3367900"/>
            <a:ext cx="2208249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Visita il sito</a:t>
            </a:r>
            <a:endParaRPr sz="2667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67" y="4406929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>
            <a:hlinkClick r:id="rId6"/>
          </p:cNvPr>
          <p:cNvSpPr txBox="1"/>
          <p:nvPr/>
        </p:nvSpPr>
        <p:spPr>
          <a:xfrm>
            <a:off x="1896374" y="4276390"/>
            <a:ext cx="2817866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400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Questo progetto su Github</a:t>
            </a:r>
            <a:endParaRPr sz="2400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212;p28">
            <a:hlinkClick r:id="rId4"/>
            <a:extLst>
              <a:ext uri="{FF2B5EF4-FFF2-40B4-BE49-F238E27FC236}">
                <a16:creationId xmlns:a16="http://schemas.microsoft.com/office/drawing/2014/main" id="{5F1ACA10-47C2-B5F0-5411-3FF4E21DA98D}"/>
              </a:ext>
            </a:extLst>
          </p:cNvPr>
          <p:cNvSpPr txBox="1"/>
          <p:nvPr/>
        </p:nvSpPr>
        <p:spPr>
          <a:xfrm>
            <a:off x="4714240" y="3429000"/>
            <a:ext cx="60320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https://vegetarianworld.netlify.app/</a:t>
            </a:r>
            <a:endParaRPr sz="2000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Google Shape;214;p28">
            <a:hlinkClick r:id="rId6"/>
            <a:extLst>
              <a:ext uri="{FF2B5EF4-FFF2-40B4-BE49-F238E27FC236}">
                <a16:creationId xmlns:a16="http://schemas.microsoft.com/office/drawing/2014/main" id="{23F6AAD8-903D-8B26-A84F-1E11B8CAD7E2}"/>
              </a:ext>
            </a:extLst>
          </p:cNvPr>
          <p:cNvSpPr txBox="1"/>
          <p:nvPr/>
        </p:nvSpPr>
        <p:spPr>
          <a:xfrm>
            <a:off x="4714240" y="4465683"/>
            <a:ext cx="692912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https://github.com/giovannipacelli2/vegetarian-diet</a:t>
            </a:r>
            <a:endParaRPr sz="2000" b="1" u="sng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8;p13">
            <a:extLst>
              <a:ext uri="{FF2B5EF4-FFF2-40B4-BE49-F238E27FC236}">
                <a16:creationId xmlns:a16="http://schemas.microsoft.com/office/drawing/2014/main" id="{8399BE82-A205-713E-5A8A-C8F27D194923}"/>
              </a:ext>
            </a:extLst>
          </p:cNvPr>
          <p:cNvSpPr txBox="1"/>
          <p:nvPr/>
        </p:nvSpPr>
        <p:spPr>
          <a:xfrm>
            <a:off x="3225490" y="1589167"/>
            <a:ext cx="4980000" cy="984845"/>
          </a:xfrm>
          <a:prstGeom prst="rect">
            <a:avLst/>
          </a:prstGeom>
          <a:solidFill>
            <a:srgbClr val="1CB361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751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D8CCE69D-E88E-BD29-4B15-9CFED4B653DC}"/>
              </a:ext>
            </a:extLst>
          </p:cNvPr>
          <p:cNvGrpSpPr/>
          <p:nvPr/>
        </p:nvGrpSpPr>
        <p:grpSpPr>
          <a:xfrm>
            <a:off x="0" y="955040"/>
            <a:ext cx="7966453" cy="5567679"/>
            <a:chOff x="0" y="955040"/>
            <a:chExt cx="7966453" cy="5567679"/>
          </a:xfrm>
          <a:solidFill>
            <a:srgbClr val="1CB361"/>
          </a:solidFill>
        </p:grpSpPr>
        <p:sp>
          <p:nvSpPr>
            <p:cNvPr id="8" name="Triangolo isoscele 7">
              <a:extLst>
                <a:ext uri="{FF2B5EF4-FFF2-40B4-BE49-F238E27FC236}">
                  <a16:creationId xmlns:a16="http://schemas.microsoft.com/office/drawing/2014/main" id="{31279F97-355E-2AF2-6EEE-0D31B9267C27}"/>
                </a:ext>
              </a:extLst>
            </p:cNvPr>
            <p:cNvSpPr/>
            <p:nvPr/>
          </p:nvSpPr>
          <p:spPr>
            <a:xfrm>
              <a:off x="1708102" y="955040"/>
              <a:ext cx="6258351" cy="5474160"/>
            </a:xfrm>
            <a:prstGeom prst="triangle">
              <a:avLst>
                <a:gd name="adj" fmla="val 331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04179AB-3185-0BD0-38A9-0295A39E5CC6}"/>
                </a:ext>
              </a:extLst>
            </p:cNvPr>
            <p:cNvSpPr/>
            <p:nvPr/>
          </p:nvSpPr>
          <p:spPr>
            <a:xfrm>
              <a:off x="0" y="1190364"/>
              <a:ext cx="3944108" cy="53323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4">
            <a:hlinkClick r:id="rId3" action="ppaction://hlinksldjump"/>
          </p:cNvPr>
          <p:cNvSpPr txBox="1"/>
          <p:nvPr/>
        </p:nvSpPr>
        <p:spPr>
          <a:xfrm>
            <a:off x="4983877" y="1621294"/>
            <a:ext cx="4195931" cy="86173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Presentazione</a:t>
            </a:r>
            <a:endParaRPr sz="40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" name="Google Shape;65;p14">
            <a:hlinkClick r:id="rId4" action="ppaction://hlinksldjump"/>
          </p:cNvPr>
          <p:cNvSpPr txBox="1"/>
          <p:nvPr/>
        </p:nvSpPr>
        <p:spPr>
          <a:xfrm>
            <a:off x="5680109" y="2488899"/>
            <a:ext cx="2241799" cy="861734"/>
          </a:xfrm>
          <a:prstGeom prst="rect">
            <a:avLst/>
          </a:prstGeom>
          <a:noFill/>
          <a:ln>
            <a:noFill/>
          </a:ln>
          <a:effectLst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Scopo</a:t>
            </a:r>
            <a:endParaRPr sz="40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Google Shape;66;p14">
            <a:hlinkClick r:id="rId5" action="ppaction://hlinksldjump"/>
          </p:cNvPr>
          <p:cNvSpPr txBox="1"/>
          <p:nvPr/>
        </p:nvSpPr>
        <p:spPr>
          <a:xfrm>
            <a:off x="6278107" y="3397286"/>
            <a:ext cx="3701708" cy="861734"/>
          </a:xfrm>
          <a:prstGeom prst="rect">
            <a:avLst/>
          </a:prstGeom>
          <a:noFill/>
          <a:ln>
            <a:noFill/>
          </a:ln>
          <a:effectLst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Descrizione</a:t>
            </a:r>
            <a:endParaRPr sz="40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228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Indice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65;p14">
            <a:hlinkClick r:id="rId6" action="ppaction://hlinksldjump"/>
            <a:extLst>
              <a:ext uri="{FF2B5EF4-FFF2-40B4-BE49-F238E27FC236}">
                <a16:creationId xmlns:a16="http://schemas.microsoft.com/office/drawing/2014/main" id="{63B20126-DC3D-1188-0B12-2430681665BD}"/>
              </a:ext>
            </a:extLst>
          </p:cNvPr>
          <p:cNvSpPr txBox="1"/>
          <p:nvPr/>
        </p:nvSpPr>
        <p:spPr>
          <a:xfrm>
            <a:off x="7085568" y="4268827"/>
            <a:ext cx="2588987" cy="861734"/>
          </a:xfrm>
          <a:prstGeom prst="rect">
            <a:avLst/>
          </a:prstGeom>
          <a:noFill/>
          <a:ln>
            <a:noFill/>
          </a:ln>
          <a:effectLst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 Grafica</a:t>
            </a:r>
            <a:endParaRPr sz="40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Google Shape;65;p14">
            <a:hlinkClick r:id="rId7" action="ppaction://hlinksldjump"/>
            <a:extLst>
              <a:ext uri="{FF2B5EF4-FFF2-40B4-BE49-F238E27FC236}">
                <a16:creationId xmlns:a16="http://schemas.microsoft.com/office/drawing/2014/main" id="{CEC09FA9-0D77-C8EB-AC02-821EC1388AC7}"/>
              </a:ext>
            </a:extLst>
          </p:cNvPr>
          <p:cNvSpPr txBox="1"/>
          <p:nvPr/>
        </p:nvSpPr>
        <p:spPr>
          <a:xfrm>
            <a:off x="7749454" y="5140989"/>
            <a:ext cx="2860708" cy="861734"/>
          </a:xfrm>
          <a:prstGeom prst="rect">
            <a:avLst/>
          </a:prstGeom>
          <a:noFill/>
          <a:ln>
            <a:noFill/>
          </a:ln>
          <a:effectLst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 Contatti</a:t>
            </a:r>
            <a:endParaRPr sz="40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72D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3008437" y="2792916"/>
            <a:ext cx="6175125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46561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2711594" y="1951383"/>
            <a:ext cx="6768812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Linguaggi e framework utilizzati: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3E7EE7-B706-D8EC-4C91-1C2227B97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64" y="3429001"/>
            <a:ext cx="1710112" cy="171011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ADF14D3-C322-2B5D-C3FC-CE10DDFAF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58" y="3429000"/>
            <a:ext cx="1710113" cy="17101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07AFB04-FD1A-018E-C32E-97C7E69E1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52" y="3398995"/>
            <a:ext cx="1710113" cy="1740118"/>
          </a:xfrm>
          <a:prstGeom prst="rect">
            <a:avLst/>
          </a:prstGeom>
        </p:spPr>
      </p:pic>
      <p:pic>
        <p:nvPicPr>
          <p:cNvPr id="7" name="Immagine 6" descr="Immagine che contiene Carattere, Elementi grafici, simbolo, logo&#10;&#10;Descrizione generata automaticamente">
            <a:extLst>
              <a:ext uri="{FF2B5EF4-FFF2-40B4-BE49-F238E27FC236}">
                <a16:creationId xmlns:a16="http://schemas.microsoft.com/office/drawing/2014/main" id="{C22D8CDF-6599-9DA2-7C93-E2CEE48C7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61" y="3064856"/>
            <a:ext cx="4876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7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46561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4149776" y="1586438"/>
            <a:ext cx="389244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Librerie utilizzate: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C14C0C6-C553-B6FD-9802-0601B4DCF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814" y="3286572"/>
            <a:ext cx="3097764" cy="1710114"/>
          </a:xfrm>
          <a:prstGeom prst="rect">
            <a:avLst/>
          </a:prstGeom>
        </p:spPr>
      </p:pic>
      <p:pic>
        <p:nvPicPr>
          <p:cNvPr id="5" name="Immagine 4" descr="Immagine che contiene Elementi grafici, Carattere, design&#10;&#10;Descrizione generata automaticamente">
            <a:extLst>
              <a:ext uri="{FF2B5EF4-FFF2-40B4-BE49-F238E27FC236}">
                <a16:creationId xmlns:a16="http://schemas.microsoft.com/office/drawing/2014/main" id="{F4284AD6-4A12-7812-7579-116DF7637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1" y="4208649"/>
            <a:ext cx="4251649" cy="2125825"/>
          </a:xfrm>
          <a:prstGeom prst="rect">
            <a:avLst/>
          </a:prstGeom>
        </p:spPr>
      </p:pic>
      <p:pic>
        <p:nvPicPr>
          <p:cNvPr id="7" name="Immagine 6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A2D6959A-72F8-D8B8-5303-36031BED5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96" y="2579529"/>
            <a:ext cx="2933700" cy="1562100"/>
          </a:xfrm>
          <a:prstGeom prst="rect">
            <a:avLst/>
          </a:prstGeom>
        </p:spPr>
      </p:pic>
      <p:pic>
        <p:nvPicPr>
          <p:cNvPr id="10" name="Immagine 9" descr="Immagine che contiene clipart, Elementi grafici, logo, Carattere&#10;&#10;Descrizione generata automaticamente">
            <a:extLst>
              <a:ext uri="{FF2B5EF4-FFF2-40B4-BE49-F238E27FC236}">
                <a16:creationId xmlns:a16="http://schemas.microsoft.com/office/drawing/2014/main" id="{4D70487F-F4A4-BD7B-C7C8-D8DFD1F9C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57" y="2567282"/>
            <a:ext cx="2822896" cy="1793887"/>
          </a:xfrm>
          <a:prstGeom prst="rect">
            <a:avLst/>
          </a:prstGeom>
        </p:spPr>
      </p:pic>
      <p:pic>
        <p:nvPicPr>
          <p:cNvPr id="12" name="Immagine 11" descr="Immagine che contiene Elementi grafici, Carattere, logo, simbolo&#10;&#10;Descrizione generata automaticamente">
            <a:extLst>
              <a:ext uri="{FF2B5EF4-FFF2-40B4-BE49-F238E27FC236}">
                <a16:creationId xmlns:a16="http://schemas.microsoft.com/office/drawing/2014/main" id="{27949458-375D-8CA9-1791-7AC4D97C74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4784113"/>
            <a:ext cx="3363537" cy="8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3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056206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Scopo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58F8F79A-D0F8-2C58-18FF-DC1D0B6B3B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"/>
          <a:stretch/>
        </p:blipFill>
        <p:spPr>
          <a:xfrm>
            <a:off x="211133" y="1439035"/>
            <a:ext cx="6068086" cy="4581225"/>
          </a:xfrm>
          <a:prstGeom prst="rect">
            <a:avLst/>
          </a:prstGeom>
        </p:spPr>
      </p:pic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6567016" y="1636808"/>
            <a:ext cx="4293818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Creare una web-app che utilizzi le API di</a:t>
            </a:r>
            <a:r>
              <a:rPr lang="it-IT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it-IT" sz="2400" b="1" i="1" dirty="0" err="1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Spoonacolar</a:t>
            </a:r>
            <a:r>
              <a:rPr lang="it-IT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in modo da restituire ricette vegetariane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79687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72D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3461874" y="2279923"/>
            <a:ext cx="5268251" cy="2298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Descrizione tecnica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2648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609636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Descrizione tecnica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Immagine 6" descr="Immagine che contiene Carattere, logo, diagramma, design&#10;&#10;Descrizione generata automaticamente">
            <a:extLst>
              <a:ext uri="{FF2B5EF4-FFF2-40B4-BE49-F238E27FC236}">
                <a16:creationId xmlns:a16="http://schemas.microsoft.com/office/drawing/2014/main" id="{9DA4B812-C8A2-62B6-E296-AC8667270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21" y="1840565"/>
            <a:ext cx="8302158" cy="4444681"/>
          </a:xfrm>
          <a:prstGeom prst="rect">
            <a:avLst/>
          </a:prstGeom>
        </p:spPr>
      </p:pic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668333" y="1416001"/>
            <a:ext cx="721670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L’intero progetto è sviluppato con logica </a:t>
            </a:r>
            <a:r>
              <a:rPr lang="it-IT" sz="24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Redux</a:t>
            </a:r>
            <a:endParaRPr b="1" u="sng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02866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609636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Descrizione tecnica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1359846" y="1670758"/>
            <a:ext cx="9472307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rgbClr val="F70432"/>
                </a:solidFill>
                <a:latin typeface="Lora"/>
                <a:ea typeface="Lora"/>
                <a:cs typeface="Lora"/>
                <a:sym typeface="Lora"/>
              </a:rPr>
              <a:t>Per effettuare le richieste vengono combinati 2 framework:</a:t>
            </a:r>
            <a:endParaRPr b="1" dirty="0">
              <a:solidFill>
                <a:srgbClr val="F7043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73DC8B-16CE-F698-3CFE-CC4C33ED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85" y="4298655"/>
            <a:ext cx="1522932" cy="843470"/>
          </a:xfrm>
          <a:prstGeom prst="rect">
            <a:avLst/>
          </a:prstGeom>
        </p:spPr>
      </p:pic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C41942F2-A1C3-7ABB-F10F-6B4DF9E1756D}"/>
              </a:ext>
            </a:extLst>
          </p:cNvPr>
          <p:cNvSpPr txBox="1"/>
          <p:nvPr/>
        </p:nvSpPr>
        <p:spPr>
          <a:xfrm>
            <a:off x="2841221" y="4412634"/>
            <a:ext cx="6806862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- Effettua la richiesta vera e propria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180473D-17ED-0CBD-D684-E84F809E1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22" y="2599911"/>
            <a:ext cx="1871200" cy="1184463"/>
          </a:xfrm>
          <a:prstGeom prst="rect">
            <a:avLst/>
          </a:prstGeom>
        </p:spPr>
      </p:pic>
      <p:sp>
        <p:nvSpPr>
          <p:cNvPr id="9" name="Google Shape;57;p13">
            <a:extLst>
              <a:ext uri="{FF2B5EF4-FFF2-40B4-BE49-F238E27FC236}">
                <a16:creationId xmlns:a16="http://schemas.microsoft.com/office/drawing/2014/main" id="{9038F6F4-A9D1-C7B6-037D-0B2E459B3E92}"/>
              </a:ext>
            </a:extLst>
          </p:cNvPr>
          <p:cNvSpPr txBox="1"/>
          <p:nvPr/>
        </p:nvSpPr>
        <p:spPr>
          <a:xfrm>
            <a:off x="2841221" y="2788427"/>
            <a:ext cx="894979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- Gestisce ed ottimizza tutte le fasi del recupero dati quali: </a:t>
            </a:r>
            <a:r>
              <a:rPr lang="it-IT" sz="2400" b="1" dirty="0">
                <a:solidFill>
                  <a:srgbClr val="F70432"/>
                </a:solidFill>
                <a:latin typeface="Lora"/>
                <a:ea typeface="Lora"/>
                <a:cs typeface="Lora"/>
                <a:sym typeface="Lora"/>
              </a:rPr>
              <a:t>loading</a:t>
            </a:r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it-IT" sz="2400" b="1" dirty="0" err="1">
                <a:solidFill>
                  <a:srgbClr val="F70432"/>
                </a:solidFill>
                <a:latin typeface="Lora"/>
                <a:ea typeface="Lora"/>
                <a:cs typeface="Lora"/>
                <a:sym typeface="Lora"/>
              </a:rPr>
              <a:t>error</a:t>
            </a:r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it-IT" sz="2400" b="1" dirty="0" err="1">
                <a:solidFill>
                  <a:srgbClr val="F70432"/>
                </a:solidFill>
                <a:latin typeface="Lora"/>
                <a:ea typeface="Lora"/>
                <a:cs typeface="Lora"/>
                <a:sym typeface="Lora"/>
              </a:rPr>
              <a:t>isFetching</a:t>
            </a:r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it-IT" sz="2400" b="1" dirty="0" err="1">
                <a:solidFill>
                  <a:srgbClr val="F70432"/>
                </a:solidFill>
                <a:latin typeface="Lora"/>
                <a:ea typeface="Lora"/>
                <a:cs typeface="Lora"/>
                <a:sym typeface="Lora"/>
              </a:rPr>
              <a:t>refetch</a:t>
            </a:r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it-IT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ecc</a:t>
            </a:r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…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444888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209</Words>
  <Application>Microsoft Office PowerPoint</Application>
  <PresentationFormat>Widescreen</PresentationFormat>
  <Paragraphs>60</Paragraphs>
  <Slides>18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Lora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Pacelli</dc:creator>
  <cp:lastModifiedBy>Giovanni Pacelli</cp:lastModifiedBy>
  <cp:revision>49</cp:revision>
  <dcterms:created xsi:type="dcterms:W3CDTF">2022-07-03T09:42:51Z</dcterms:created>
  <dcterms:modified xsi:type="dcterms:W3CDTF">2023-08-17T17:03:55Z</dcterms:modified>
</cp:coreProperties>
</file>