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56" r:id="rId5"/>
    <p:sldId id="267" r:id="rId6"/>
    <p:sldId id="266" r:id="rId7"/>
    <p:sldId id="277" r:id="rId8"/>
    <p:sldId id="281" r:id="rId9"/>
    <p:sldId id="282" r:id="rId10"/>
    <p:sldId id="283" r:id="rId11"/>
    <p:sldId id="279" r:id="rId12"/>
    <p:sldId id="299" r:id="rId13"/>
    <p:sldId id="300" r:id="rId14"/>
    <p:sldId id="284" r:id="rId15"/>
    <p:sldId id="303" r:id="rId16"/>
    <p:sldId id="302" r:id="rId17"/>
    <p:sldId id="285" r:id="rId18"/>
    <p:sldId id="304" r:id="rId19"/>
    <p:sldId id="286" r:id="rId20"/>
    <p:sldId id="305" r:id="rId21"/>
    <p:sldId id="287" r:id="rId22"/>
    <p:sldId id="306" r:id="rId23"/>
    <p:sldId id="288" r:id="rId24"/>
    <p:sldId id="263" r:id="rId25"/>
    <p:sldId id="291" r:id="rId26"/>
    <p:sldId id="292" r:id="rId27"/>
    <p:sldId id="293" r:id="rId28"/>
    <p:sldId id="294"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98" autoAdjust="0"/>
  </p:normalViewPr>
  <p:slideViewPr>
    <p:cSldViewPr snapToGrid="0">
      <p:cViewPr varScale="1">
        <p:scale>
          <a:sx n="114" d="100"/>
          <a:sy n="114" d="100"/>
        </p:scale>
        <p:origin x="414"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9/15/2021</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9/15/2021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lstStyle/>
          <a:p>
            <a:r>
              <a:rPr lang="en-US" dirty="0"/>
              <a:t>History of Bitcoin</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normAutofit fontScale="77500" lnSpcReduction="20000"/>
          </a:bodyPr>
          <a:lstStyle/>
          <a:p>
            <a:r>
              <a:rPr lang="en-US" dirty="0" err="1"/>
              <a:t>Lorella</a:t>
            </a:r>
            <a:r>
              <a:rPr lang="en-US" dirty="0"/>
              <a:t> </a:t>
            </a:r>
            <a:r>
              <a:rPr lang="en-US" dirty="0" err="1"/>
              <a:t>Landi</a:t>
            </a:r>
            <a:endParaRPr lang="en-US" dirty="0"/>
          </a:p>
          <a:p>
            <a:r>
              <a:rPr lang="en-US" dirty="0"/>
              <a:t>Giovanni </a:t>
            </a:r>
            <a:r>
              <a:rPr lang="en-US" dirty="0" err="1"/>
              <a:t>Ruocco</a:t>
            </a:r>
            <a:endParaRPr lang="en-US" dirty="0"/>
          </a:p>
          <a:p>
            <a:r>
              <a:rPr lang="en-US" dirty="0"/>
              <a:t>Andrea Gaetano Ferrara</a:t>
            </a:r>
          </a:p>
        </p:txBody>
      </p:sp>
      <p:pic>
        <p:nvPicPr>
          <p:cNvPr id="5" name="Picture Placeholder 4">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a:srcRect l="56290" t="401" r="9575" b="99"/>
          <a:stretch/>
        </p:blipFill>
        <p:spPr>
          <a:xfrm>
            <a:off x="8088000" y="0"/>
            <a:ext cx="4104000"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238084E-9C0F-497C-9436-2CD6C9BC6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7" name="Rectangle 46">
            <a:extLst>
              <a:ext uri="{FF2B5EF4-FFF2-40B4-BE49-F238E27FC236}">
                <a16:creationId xmlns:a16="http://schemas.microsoft.com/office/drawing/2014/main" id="{0A9314D7-79E5-4587-B59D-FA5DDE9F3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990600" y="250824"/>
            <a:ext cx="10312400" cy="625476"/>
          </a:xfrm>
        </p:spPr>
        <p:txBody>
          <a:bodyPr vert="horz" lIns="91440" tIns="45720" rIns="91440" bIns="45720" rtlCol="0" anchor="ctr">
            <a:normAutofit/>
          </a:bodyPr>
          <a:lstStyle/>
          <a:p>
            <a:pPr algn="r">
              <a:lnSpc>
                <a:spcPct val="90000"/>
              </a:lnSpc>
            </a:pPr>
            <a:r>
              <a:rPr lang="en-US" sz="2800" spc="-40">
                <a:solidFill>
                  <a:srgbClr val="FFFFFF"/>
                </a:solidFill>
              </a:rPr>
              <a:t>Transactions Graph</a:t>
            </a:r>
          </a:p>
        </p:txBody>
      </p:sp>
      <p:pic>
        <p:nvPicPr>
          <p:cNvPr id="4" name="Picture 3">
            <a:extLst>
              <a:ext uri="{FF2B5EF4-FFF2-40B4-BE49-F238E27FC236}">
                <a16:creationId xmlns:a16="http://schemas.microsoft.com/office/drawing/2014/main" id="{05D84937-5713-4821-B893-6D22EC78D098}"/>
              </a:ext>
            </a:extLst>
          </p:cNvPr>
          <p:cNvPicPr>
            <a:picLocks noChangeAspect="1"/>
          </p:cNvPicPr>
          <p:nvPr/>
        </p:nvPicPr>
        <p:blipFill>
          <a:blip r:embed="rId2"/>
          <a:srcRect/>
          <a:stretch/>
        </p:blipFill>
        <p:spPr>
          <a:xfrm>
            <a:off x="6499530" y="1724343"/>
            <a:ext cx="5380379" cy="4069997"/>
          </a:xfrm>
          <a:prstGeom prst="rect">
            <a:avLst/>
          </a:prstGeom>
        </p:spPr>
      </p:pic>
      <p:sp>
        <p:nvSpPr>
          <p:cNvPr id="6" name="Content Placeholder 5">
            <a:extLst>
              <a:ext uri="{FF2B5EF4-FFF2-40B4-BE49-F238E27FC236}">
                <a16:creationId xmlns:a16="http://schemas.microsoft.com/office/drawing/2014/main" id="{00C6AF7B-F3FC-44FE-94F5-9E18CB644E48}"/>
              </a:ext>
            </a:extLst>
          </p:cNvPr>
          <p:cNvSpPr>
            <a:spLocks noGrp="1"/>
          </p:cNvSpPr>
          <p:nvPr>
            <p:ph sz="quarter" idx="14"/>
          </p:nvPr>
        </p:nvSpPr>
        <p:spPr>
          <a:xfrm>
            <a:off x="610658" y="1511600"/>
            <a:ext cx="5273040" cy="4495482"/>
          </a:xfrm>
        </p:spPr>
        <p:txBody>
          <a:bodyPr vert="horz" lIns="91440" tIns="45720" rIns="91440" bIns="45720" rtlCol="0">
            <a:normAutofit/>
          </a:bodyPr>
          <a:lstStyle/>
          <a:p>
            <a:pPr marL="0"/>
            <a:r>
              <a:rPr lang="en-US" sz="2200" dirty="0"/>
              <a:t>The Transactions Graph shows all the transactions that occurred in each day. Each transaction is connected to its inputs and outputs which correspond to people in the network.</a:t>
            </a:r>
          </a:p>
          <a:p>
            <a:pPr marL="0"/>
            <a:r>
              <a:rPr lang="en-US" sz="2200" dirty="0"/>
              <a:t>The user can brush to select one or more transaction to show its information throughout the project.</a:t>
            </a:r>
            <a:br>
              <a:rPr lang="en-US" sz="2200" dirty="0"/>
            </a:br>
            <a:r>
              <a:rPr lang="en-US" sz="2200" dirty="0"/>
              <a:t>Moreover, we implemented some filters to help select only the more significant transactions.</a:t>
            </a:r>
          </a:p>
        </p:txBody>
      </p:sp>
      <p:sp>
        <p:nvSpPr>
          <p:cNvPr id="9" name="Footer Placeholder 3">
            <a:extLst>
              <a:ext uri="{FF2B5EF4-FFF2-40B4-BE49-F238E27FC236}">
                <a16:creationId xmlns:a16="http://schemas.microsoft.com/office/drawing/2014/main" id="{FF7E807C-9B8A-4EFD-96BA-5CC9B381D791}"/>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a:ln>
                  <a:noFill/>
                </a:ln>
                <a:solidFill>
                  <a:prstClr val="black"/>
                </a:solidFill>
                <a:effectLst/>
                <a:uLnTx/>
                <a:uFillTx/>
                <a:latin typeface="Avenir Next LT Pro"/>
                <a:ea typeface="+mn-ea"/>
                <a:cs typeface="+mn-cs"/>
              </a:rPr>
              <a:t>Visual Analytics</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a:ln>
                  <a:noFill/>
                </a:ln>
                <a:solidFill>
                  <a:prstClr val="black"/>
                </a:solidFill>
                <a:effectLst/>
                <a:uLnTx/>
                <a:uFillTx/>
                <a:latin typeface="Avenir Next LT Pro"/>
                <a:ea typeface="+mn-ea"/>
                <a:cs typeface="+mn-cs"/>
              </a:rPr>
              <a:t>2021</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10</a:t>
            </a:fld>
            <a:endParaRPr kumimoji="0" lang="en-US"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900749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CBFEA2D0-6FD1-4D8C-BCC3-D34C35B0B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B33AA6B-0B85-49CD-AC4A-879EDDD31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647700" y="238760"/>
            <a:ext cx="10452100" cy="726441"/>
          </a:xfrm>
        </p:spPr>
        <p:txBody>
          <a:bodyPr vert="horz" lIns="91440" tIns="45720" rIns="91440" bIns="45720" rtlCol="0" anchor="ctr">
            <a:normAutofit/>
          </a:bodyPr>
          <a:lstStyle/>
          <a:p>
            <a:pPr algn="r">
              <a:lnSpc>
                <a:spcPct val="90000"/>
              </a:lnSpc>
            </a:pPr>
            <a:r>
              <a:rPr lang="en-US" sz="2800" spc="-40" dirty="0">
                <a:solidFill>
                  <a:srgbClr val="FFFFFF"/>
                </a:solidFill>
              </a:rPr>
              <a:t>Network Graph</a:t>
            </a:r>
          </a:p>
        </p:txBody>
      </p:sp>
      <p:sp>
        <p:nvSpPr>
          <p:cNvPr id="6" name="Content Placeholder 5">
            <a:extLst>
              <a:ext uri="{FF2B5EF4-FFF2-40B4-BE49-F238E27FC236}">
                <a16:creationId xmlns:a16="http://schemas.microsoft.com/office/drawing/2014/main" id="{00C6AF7B-F3FC-44FE-94F5-9E18CB644E48}"/>
              </a:ext>
            </a:extLst>
          </p:cNvPr>
          <p:cNvSpPr>
            <a:spLocks noGrp="1"/>
          </p:cNvSpPr>
          <p:nvPr>
            <p:ph sz="quarter" idx="14"/>
          </p:nvPr>
        </p:nvSpPr>
        <p:spPr>
          <a:xfrm>
            <a:off x="573055" y="2000978"/>
            <a:ext cx="5081296" cy="3971845"/>
          </a:xfrm>
        </p:spPr>
        <p:txBody>
          <a:bodyPr vert="horz" lIns="91440" tIns="45720" rIns="91440" bIns="45720" rtlCol="0">
            <a:normAutofit fontScale="92500" lnSpcReduction="20000"/>
          </a:bodyPr>
          <a:lstStyle/>
          <a:p>
            <a:pPr marL="0"/>
            <a:r>
              <a:rPr lang="en-US" sz="3000" dirty="0"/>
              <a:t>The Network Graph shows how users are connected: two users are connected to each other when one is input of a transaction where the other user is output. </a:t>
            </a:r>
          </a:p>
          <a:p>
            <a:pPr marL="0"/>
            <a:r>
              <a:rPr lang="en-US" sz="3000" dirty="0"/>
              <a:t>We also added a filter to highlight the betweenness centrality of the nodes.</a:t>
            </a:r>
          </a:p>
        </p:txBody>
      </p:sp>
      <p:sp>
        <p:nvSpPr>
          <p:cNvPr id="8" name="Footer Placeholder 3">
            <a:extLst>
              <a:ext uri="{FF2B5EF4-FFF2-40B4-BE49-F238E27FC236}">
                <a16:creationId xmlns:a16="http://schemas.microsoft.com/office/drawing/2014/main" id="{15987171-C370-422C-9AB1-5E65445E0FB8}"/>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defRPr/>
            </a:pPr>
            <a:r>
              <a:rPr lang="en-US" kern="1200">
                <a:solidFill>
                  <a:schemeClr val="tx1"/>
                </a:solidFill>
                <a:latin typeface="+mn-lt"/>
                <a:ea typeface="+mn-ea"/>
                <a:cs typeface="+mn-cs"/>
              </a:rPr>
              <a:t>Visual Analytics</a:t>
            </a:r>
          </a:p>
        </p:txBody>
      </p:sp>
      <p:pic>
        <p:nvPicPr>
          <p:cNvPr id="4" name="Picture 3" descr="Diagram&#10;&#10;Description automatically generated with low confidence">
            <a:extLst>
              <a:ext uri="{FF2B5EF4-FFF2-40B4-BE49-F238E27FC236}">
                <a16:creationId xmlns:a16="http://schemas.microsoft.com/office/drawing/2014/main" id="{610929A0-A996-4D97-A6CF-D52A594BFC93}"/>
              </a:ext>
            </a:extLst>
          </p:cNvPr>
          <p:cNvPicPr>
            <a:picLocks noChangeAspect="1"/>
          </p:cNvPicPr>
          <p:nvPr/>
        </p:nvPicPr>
        <p:blipFill>
          <a:blip r:embed="rId2"/>
          <a:stretch>
            <a:fillRect/>
          </a:stretch>
        </p:blipFill>
        <p:spPr>
          <a:xfrm>
            <a:off x="6227406" y="1907671"/>
            <a:ext cx="5619276" cy="4158264"/>
          </a:xfrm>
          <a:prstGeom prst="rect">
            <a:avLst/>
          </a:prstGeom>
        </p:spPr>
      </p:pic>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a:spcAft>
                <a:spcPts val="600"/>
              </a:spcAft>
            </a:pPr>
            <a:r>
              <a:rPr lang="en-US" noProof="0" dirty="0"/>
              <a:t>2021</a:t>
            </a:r>
            <a:endParaRPr lang="en-US" noProof="0"/>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06B786C7-B8F9-4072-AAAA-17258464D730}" type="slidenum">
              <a:rPr lang="en-US" noProof="0" smtClean="0"/>
              <a:pPr lvl="0">
                <a:spcAft>
                  <a:spcPts val="600"/>
                </a:spcAft>
              </a:pPr>
              <a:t>11</a:t>
            </a:fld>
            <a:endParaRPr lang="en-US" noProof="0"/>
          </a:p>
        </p:txBody>
      </p:sp>
    </p:spTree>
    <p:extLst>
      <p:ext uri="{BB962C8B-B14F-4D97-AF65-F5344CB8AC3E}">
        <p14:creationId xmlns:p14="http://schemas.microsoft.com/office/powerpoint/2010/main" val="762171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CBFEA2D0-6FD1-4D8C-BCC3-D34C35B0B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9" name="Rectangle 38">
            <a:extLst>
              <a:ext uri="{FF2B5EF4-FFF2-40B4-BE49-F238E27FC236}">
                <a16:creationId xmlns:a16="http://schemas.microsoft.com/office/drawing/2014/main" id="{CB33AA6B-0B85-49CD-AC4A-879EDDD31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647700" y="238760"/>
            <a:ext cx="10452100" cy="726441"/>
          </a:xfrm>
        </p:spPr>
        <p:txBody>
          <a:bodyPr vert="horz" lIns="91440" tIns="45720" rIns="91440" bIns="45720" rtlCol="0" anchor="ctr">
            <a:normAutofit/>
          </a:bodyPr>
          <a:lstStyle/>
          <a:p>
            <a:pPr algn="r">
              <a:lnSpc>
                <a:spcPct val="90000"/>
              </a:lnSpc>
            </a:pPr>
            <a:r>
              <a:rPr lang="en-US" sz="2800" spc="-40" dirty="0">
                <a:solidFill>
                  <a:srgbClr val="FFFFFF"/>
                </a:solidFill>
              </a:rPr>
              <a:t>Network Graph</a:t>
            </a:r>
          </a:p>
        </p:txBody>
      </p:sp>
      <p:sp>
        <p:nvSpPr>
          <p:cNvPr id="6" name="Content Placeholder 5">
            <a:extLst>
              <a:ext uri="{FF2B5EF4-FFF2-40B4-BE49-F238E27FC236}">
                <a16:creationId xmlns:a16="http://schemas.microsoft.com/office/drawing/2014/main" id="{00C6AF7B-F3FC-44FE-94F5-9E18CB644E48}"/>
              </a:ext>
            </a:extLst>
          </p:cNvPr>
          <p:cNvSpPr>
            <a:spLocks noGrp="1"/>
          </p:cNvSpPr>
          <p:nvPr>
            <p:ph sz="quarter" idx="14"/>
          </p:nvPr>
        </p:nvSpPr>
        <p:spPr>
          <a:xfrm>
            <a:off x="573055" y="2000978"/>
            <a:ext cx="5081296" cy="3971845"/>
          </a:xfrm>
        </p:spPr>
        <p:txBody>
          <a:bodyPr vert="horz" lIns="91440" tIns="45720" rIns="91440" bIns="45720" rtlCol="0">
            <a:normAutofit fontScale="92500" lnSpcReduction="20000"/>
          </a:bodyPr>
          <a:lstStyle/>
          <a:p>
            <a:pPr marL="0"/>
            <a:r>
              <a:rPr lang="en-US" sz="3000" dirty="0"/>
              <a:t>The Network Graph shows how users are connected: two users are connected to each other when one is input of a transaction where the other user is output. </a:t>
            </a:r>
          </a:p>
          <a:p>
            <a:pPr marL="0"/>
            <a:r>
              <a:rPr lang="en-US" sz="3000" dirty="0"/>
              <a:t>We also added a filter to highlight the betweenness centrality of the nodes.</a:t>
            </a:r>
          </a:p>
        </p:txBody>
      </p:sp>
      <p:sp>
        <p:nvSpPr>
          <p:cNvPr id="8" name="Footer Placeholder 3">
            <a:extLst>
              <a:ext uri="{FF2B5EF4-FFF2-40B4-BE49-F238E27FC236}">
                <a16:creationId xmlns:a16="http://schemas.microsoft.com/office/drawing/2014/main" id="{15987171-C370-422C-9AB1-5E65445E0FB8}"/>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a:ln>
                  <a:noFill/>
                </a:ln>
                <a:solidFill>
                  <a:prstClr val="black"/>
                </a:solidFill>
                <a:effectLst/>
                <a:uLnTx/>
                <a:uFillTx/>
                <a:latin typeface="Avenir Next LT Pro"/>
                <a:ea typeface="+mn-ea"/>
                <a:cs typeface="+mn-cs"/>
              </a:rPr>
              <a:t>Visual Analytics</a:t>
            </a:r>
          </a:p>
        </p:txBody>
      </p:sp>
      <p:pic>
        <p:nvPicPr>
          <p:cNvPr id="4" name="Picture 3">
            <a:extLst>
              <a:ext uri="{FF2B5EF4-FFF2-40B4-BE49-F238E27FC236}">
                <a16:creationId xmlns:a16="http://schemas.microsoft.com/office/drawing/2014/main" id="{610929A0-A996-4D97-A6CF-D52A594BFC93}"/>
              </a:ext>
            </a:extLst>
          </p:cNvPr>
          <p:cNvPicPr>
            <a:picLocks noChangeAspect="1"/>
          </p:cNvPicPr>
          <p:nvPr/>
        </p:nvPicPr>
        <p:blipFill>
          <a:blip r:embed="rId2"/>
          <a:srcRect/>
          <a:stretch/>
        </p:blipFill>
        <p:spPr>
          <a:xfrm>
            <a:off x="6245451" y="1907671"/>
            <a:ext cx="5583185" cy="4158264"/>
          </a:xfrm>
          <a:prstGeom prst="rect">
            <a:avLst/>
          </a:prstGeom>
        </p:spPr>
      </p:pic>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2021</a:t>
            </a:r>
            <a:endParaRPr kumimoji="0" lang="en-US" sz="105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12</a:t>
            </a:fld>
            <a:endParaRPr kumimoji="0" lang="en-US"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852262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CBFEA2D0-6FD1-4D8C-BCC3-D34C35B0B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9" name="Rectangle 38">
            <a:extLst>
              <a:ext uri="{FF2B5EF4-FFF2-40B4-BE49-F238E27FC236}">
                <a16:creationId xmlns:a16="http://schemas.microsoft.com/office/drawing/2014/main" id="{CB33AA6B-0B85-49CD-AC4A-879EDDD31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647700" y="238760"/>
            <a:ext cx="10452100" cy="726441"/>
          </a:xfrm>
        </p:spPr>
        <p:txBody>
          <a:bodyPr vert="horz" lIns="91440" tIns="45720" rIns="91440" bIns="45720" rtlCol="0" anchor="ctr">
            <a:normAutofit/>
          </a:bodyPr>
          <a:lstStyle/>
          <a:p>
            <a:pPr algn="r">
              <a:lnSpc>
                <a:spcPct val="90000"/>
              </a:lnSpc>
            </a:pPr>
            <a:r>
              <a:rPr lang="en-US" sz="2800" spc="-40" dirty="0">
                <a:solidFill>
                  <a:srgbClr val="FFFFFF"/>
                </a:solidFill>
              </a:rPr>
              <a:t>Network Graph</a:t>
            </a:r>
          </a:p>
        </p:txBody>
      </p:sp>
      <p:sp>
        <p:nvSpPr>
          <p:cNvPr id="6" name="Content Placeholder 5">
            <a:extLst>
              <a:ext uri="{FF2B5EF4-FFF2-40B4-BE49-F238E27FC236}">
                <a16:creationId xmlns:a16="http://schemas.microsoft.com/office/drawing/2014/main" id="{00C6AF7B-F3FC-44FE-94F5-9E18CB644E48}"/>
              </a:ext>
            </a:extLst>
          </p:cNvPr>
          <p:cNvSpPr>
            <a:spLocks noGrp="1"/>
          </p:cNvSpPr>
          <p:nvPr>
            <p:ph sz="quarter" idx="14"/>
          </p:nvPr>
        </p:nvSpPr>
        <p:spPr>
          <a:xfrm>
            <a:off x="573055" y="2000978"/>
            <a:ext cx="5081296" cy="3971845"/>
          </a:xfrm>
        </p:spPr>
        <p:txBody>
          <a:bodyPr vert="horz" lIns="91440" tIns="45720" rIns="91440" bIns="45720" rtlCol="0">
            <a:normAutofit fontScale="92500" lnSpcReduction="20000"/>
          </a:bodyPr>
          <a:lstStyle/>
          <a:p>
            <a:pPr marL="0"/>
            <a:r>
              <a:rPr lang="en-US" sz="3000" dirty="0"/>
              <a:t>The Network Graph shows how users are connected: two users are connected to each other when one is input of a transaction where the other user is output. </a:t>
            </a:r>
          </a:p>
          <a:p>
            <a:pPr marL="0"/>
            <a:r>
              <a:rPr lang="en-US" sz="3000" dirty="0"/>
              <a:t>We also added a filter to highlight the betweenness centrality of the nodes.</a:t>
            </a:r>
          </a:p>
        </p:txBody>
      </p:sp>
      <p:sp>
        <p:nvSpPr>
          <p:cNvPr id="8" name="Footer Placeholder 3">
            <a:extLst>
              <a:ext uri="{FF2B5EF4-FFF2-40B4-BE49-F238E27FC236}">
                <a16:creationId xmlns:a16="http://schemas.microsoft.com/office/drawing/2014/main" id="{15987171-C370-422C-9AB1-5E65445E0FB8}"/>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a:ln>
                  <a:noFill/>
                </a:ln>
                <a:solidFill>
                  <a:prstClr val="black"/>
                </a:solidFill>
                <a:effectLst/>
                <a:uLnTx/>
                <a:uFillTx/>
                <a:latin typeface="Avenir Next LT Pro"/>
                <a:ea typeface="+mn-ea"/>
                <a:cs typeface="+mn-cs"/>
              </a:rPr>
              <a:t>Visual Analytics</a:t>
            </a:r>
          </a:p>
        </p:txBody>
      </p:sp>
      <p:pic>
        <p:nvPicPr>
          <p:cNvPr id="4" name="Picture 3">
            <a:extLst>
              <a:ext uri="{FF2B5EF4-FFF2-40B4-BE49-F238E27FC236}">
                <a16:creationId xmlns:a16="http://schemas.microsoft.com/office/drawing/2014/main" id="{610929A0-A996-4D97-A6CF-D52A594BFC93}"/>
              </a:ext>
            </a:extLst>
          </p:cNvPr>
          <p:cNvPicPr>
            <a:picLocks noChangeAspect="1"/>
          </p:cNvPicPr>
          <p:nvPr/>
        </p:nvPicPr>
        <p:blipFill>
          <a:blip r:embed="rId2"/>
          <a:srcRect/>
          <a:stretch/>
        </p:blipFill>
        <p:spPr>
          <a:xfrm>
            <a:off x="6227527" y="1907671"/>
            <a:ext cx="5619033" cy="4158264"/>
          </a:xfrm>
          <a:prstGeom prst="rect">
            <a:avLst/>
          </a:prstGeom>
        </p:spPr>
      </p:pic>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2021</a:t>
            </a:r>
            <a:endParaRPr kumimoji="0" lang="en-US" sz="105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13</a:t>
            </a:fld>
            <a:endParaRPr kumimoji="0" lang="en-US"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55018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7FBF4D4-F335-4A48-9808-68CBB98A5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E0A6460-D209-41A0-A5A9-3D7CE646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990600" y="274321"/>
            <a:ext cx="10412506" cy="601980"/>
          </a:xfrm>
        </p:spPr>
        <p:txBody>
          <a:bodyPr vert="horz" lIns="91440" tIns="45720" rIns="91440" bIns="45720" rtlCol="0" anchor="ctr">
            <a:normAutofit/>
          </a:bodyPr>
          <a:lstStyle/>
          <a:p>
            <a:pPr algn="r">
              <a:lnSpc>
                <a:spcPct val="90000"/>
              </a:lnSpc>
            </a:pPr>
            <a:r>
              <a:rPr lang="en-US" sz="2800" spc="-40">
                <a:solidFill>
                  <a:srgbClr val="FFFFFF"/>
                </a:solidFill>
              </a:rPr>
              <a:t>Radar Chart</a:t>
            </a:r>
          </a:p>
        </p:txBody>
      </p:sp>
      <p:sp>
        <p:nvSpPr>
          <p:cNvPr id="6" name="Content Placeholder 5">
            <a:extLst>
              <a:ext uri="{FF2B5EF4-FFF2-40B4-BE49-F238E27FC236}">
                <a16:creationId xmlns:a16="http://schemas.microsoft.com/office/drawing/2014/main" id="{00C6AF7B-F3FC-44FE-94F5-9E18CB644E48}"/>
              </a:ext>
            </a:extLst>
          </p:cNvPr>
          <p:cNvSpPr>
            <a:spLocks noGrp="1"/>
          </p:cNvSpPr>
          <p:nvPr>
            <p:ph sz="quarter" idx="14"/>
          </p:nvPr>
        </p:nvSpPr>
        <p:spPr>
          <a:xfrm>
            <a:off x="647700" y="1651299"/>
            <a:ext cx="5034643" cy="4430885"/>
          </a:xfrm>
        </p:spPr>
        <p:txBody>
          <a:bodyPr vert="horz" lIns="91440" tIns="45720" rIns="91440" bIns="45720" rtlCol="0">
            <a:normAutofit fontScale="85000" lnSpcReduction="20000"/>
          </a:bodyPr>
          <a:lstStyle/>
          <a:p>
            <a:pPr marL="0"/>
            <a:r>
              <a:rPr lang="en-US" sz="3200" dirty="0"/>
              <a:t>The Radar Chart displays the differences in values in the top 3 addresses selected through the brush or simply in each day. The ranking parameter can be switched from Best Sellers to Best Buyers.</a:t>
            </a:r>
            <a:br>
              <a:rPr lang="en-US" sz="3200" dirty="0"/>
            </a:br>
            <a:r>
              <a:rPr lang="en-US" sz="3200" dirty="0"/>
              <a:t>Also, a line for the average is implemented to better show the difference of the top 3 from the rest of the selection.</a:t>
            </a:r>
          </a:p>
        </p:txBody>
      </p:sp>
      <p:sp>
        <p:nvSpPr>
          <p:cNvPr id="8" name="Footer Placeholder 3">
            <a:extLst>
              <a:ext uri="{FF2B5EF4-FFF2-40B4-BE49-F238E27FC236}">
                <a16:creationId xmlns:a16="http://schemas.microsoft.com/office/drawing/2014/main" id="{7E4B6C4E-17BA-4871-ABDC-D8E6520BC978}"/>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defRPr/>
            </a:pPr>
            <a:r>
              <a:rPr lang="en-US" kern="1200">
                <a:solidFill>
                  <a:schemeClr val="tx1"/>
                </a:solidFill>
                <a:latin typeface="+mn-lt"/>
                <a:ea typeface="+mn-ea"/>
                <a:cs typeface="+mn-cs"/>
              </a:rPr>
              <a:t>Visual Analytics</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0400" y="6356350"/>
            <a:ext cx="4289234" cy="365125"/>
          </a:xfrm>
        </p:spPr>
        <p:txBody>
          <a:bodyPr vert="horz" lIns="91440" tIns="45720" rIns="91440" bIns="45720" rtlCol="0" anchor="ctr">
            <a:normAutofit/>
          </a:bodyPr>
          <a:lstStyle/>
          <a:p>
            <a:pPr>
              <a:spcAft>
                <a:spcPts val="600"/>
              </a:spcAft>
            </a:pPr>
            <a:r>
              <a:rPr lang="en-US" noProof="0" dirty="0"/>
              <a:t>2021</a:t>
            </a:r>
            <a:endParaRPr lang="en-US" noProof="0"/>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06B786C7-B8F9-4072-AAAA-17258464D730}" type="slidenum">
              <a:rPr lang="en-US" noProof="0" smtClean="0"/>
              <a:pPr lvl="0">
                <a:spcAft>
                  <a:spcPts val="600"/>
                </a:spcAft>
              </a:pPr>
              <a:t>14</a:t>
            </a:fld>
            <a:endParaRPr lang="en-US" noProof="0"/>
          </a:p>
        </p:txBody>
      </p:sp>
      <p:pic>
        <p:nvPicPr>
          <p:cNvPr id="4" name="Picture 3" descr="Chart, radar chart&#10;&#10;Description automatically generated">
            <a:extLst>
              <a:ext uri="{FF2B5EF4-FFF2-40B4-BE49-F238E27FC236}">
                <a16:creationId xmlns:a16="http://schemas.microsoft.com/office/drawing/2014/main" id="{BE7C9353-9839-4ED2-931E-F56BB6464430}"/>
              </a:ext>
            </a:extLst>
          </p:cNvPr>
          <p:cNvPicPr>
            <a:picLocks noChangeAspect="1"/>
          </p:cNvPicPr>
          <p:nvPr/>
        </p:nvPicPr>
        <p:blipFill>
          <a:blip r:embed="rId2"/>
          <a:stretch>
            <a:fillRect/>
          </a:stretch>
        </p:blipFill>
        <p:spPr>
          <a:xfrm>
            <a:off x="5969720" y="1642914"/>
            <a:ext cx="5934903" cy="4439270"/>
          </a:xfrm>
          <a:prstGeom prst="rect">
            <a:avLst/>
          </a:prstGeom>
        </p:spPr>
      </p:pic>
    </p:spTree>
    <p:extLst>
      <p:ext uri="{BB962C8B-B14F-4D97-AF65-F5344CB8AC3E}">
        <p14:creationId xmlns:p14="http://schemas.microsoft.com/office/powerpoint/2010/main" val="2215788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7FBF4D4-F335-4A48-9808-68CBB98A5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2" name="Rectangle 31">
            <a:extLst>
              <a:ext uri="{FF2B5EF4-FFF2-40B4-BE49-F238E27FC236}">
                <a16:creationId xmlns:a16="http://schemas.microsoft.com/office/drawing/2014/main" id="{6E0A6460-D209-41A0-A5A9-3D7CE646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990600" y="274321"/>
            <a:ext cx="10412506" cy="601980"/>
          </a:xfrm>
        </p:spPr>
        <p:txBody>
          <a:bodyPr vert="horz" lIns="91440" tIns="45720" rIns="91440" bIns="45720" rtlCol="0" anchor="ctr">
            <a:normAutofit/>
          </a:bodyPr>
          <a:lstStyle/>
          <a:p>
            <a:pPr algn="r">
              <a:lnSpc>
                <a:spcPct val="90000"/>
              </a:lnSpc>
            </a:pPr>
            <a:r>
              <a:rPr lang="en-US" sz="2800" spc="-40" dirty="0">
                <a:solidFill>
                  <a:srgbClr val="FFFFFF"/>
                </a:solidFill>
              </a:rPr>
              <a:t>Radar Chart</a:t>
            </a:r>
          </a:p>
        </p:txBody>
      </p:sp>
      <p:sp>
        <p:nvSpPr>
          <p:cNvPr id="6" name="Content Placeholder 5">
            <a:extLst>
              <a:ext uri="{FF2B5EF4-FFF2-40B4-BE49-F238E27FC236}">
                <a16:creationId xmlns:a16="http://schemas.microsoft.com/office/drawing/2014/main" id="{00C6AF7B-F3FC-44FE-94F5-9E18CB644E48}"/>
              </a:ext>
            </a:extLst>
          </p:cNvPr>
          <p:cNvSpPr>
            <a:spLocks noGrp="1"/>
          </p:cNvSpPr>
          <p:nvPr>
            <p:ph sz="quarter" idx="14"/>
          </p:nvPr>
        </p:nvSpPr>
        <p:spPr>
          <a:xfrm>
            <a:off x="647700" y="1651299"/>
            <a:ext cx="5034643" cy="4430885"/>
          </a:xfrm>
        </p:spPr>
        <p:txBody>
          <a:bodyPr vert="horz" lIns="91440" tIns="45720" rIns="91440" bIns="45720" rtlCol="0">
            <a:normAutofit fontScale="85000" lnSpcReduction="20000"/>
          </a:bodyPr>
          <a:lstStyle/>
          <a:p>
            <a:pPr marL="0"/>
            <a:r>
              <a:rPr lang="en-US" sz="3200" dirty="0"/>
              <a:t>The Radar Chart displays the differences in values in the top 3 addresses selected through the brush or simply in each day. The ranking parameter can be switched from Best Sellers to Best Buyers.</a:t>
            </a:r>
            <a:br>
              <a:rPr lang="en-US" sz="3200" dirty="0"/>
            </a:br>
            <a:r>
              <a:rPr lang="en-US" sz="3200" dirty="0"/>
              <a:t>Also, a line for the average is implemented to better show the difference of the top 3 from the rest of the selection.</a:t>
            </a:r>
          </a:p>
        </p:txBody>
      </p:sp>
      <p:sp>
        <p:nvSpPr>
          <p:cNvPr id="8" name="Footer Placeholder 3">
            <a:extLst>
              <a:ext uri="{FF2B5EF4-FFF2-40B4-BE49-F238E27FC236}">
                <a16:creationId xmlns:a16="http://schemas.microsoft.com/office/drawing/2014/main" id="{7E4B6C4E-17BA-4871-ABDC-D8E6520BC978}"/>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a:ln>
                  <a:noFill/>
                </a:ln>
                <a:solidFill>
                  <a:prstClr val="black"/>
                </a:solidFill>
                <a:effectLst/>
                <a:uLnTx/>
                <a:uFillTx/>
                <a:latin typeface="Avenir Next LT Pro"/>
                <a:ea typeface="+mn-ea"/>
                <a:cs typeface="+mn-cs"/>
              </a:rPr>
              <a:t>Visual Analytics</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0400" y="6356350"/>
            <a:ext cx="4289234"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2021</a:t>
            </a:r>
            <a:endParaRPr kumimoji="0" lang="en-US" sz="105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15</a:t>
            </a:fld>
            <a:endParaRPr kumimoji="0" lang="en-US" sz="1050" b="0" i="0" u="none" strike="noStrike" kern="1200" cap="none" spc="0" normalizeH="0" baseline="0" noProof="0">
              <a:ln>
                <a:noFill/>
              </a:ln>
              <a:solidFill>
                <a:prstClr val="black"/>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BE7C9353-9839-4ED2-931E-F56BB6464430}"/>
              </a:ext>
            </a:extLst>
          </p:cNvPr>
          <p:cNvPicPr>
            <a:picLocks noChangeAspect="1"/>
          </p:cNvPicPr>
          <p:nvPr/>
        </p:nvPicPr>
        <p:blipFill>
          <a:blip r:embed="rId2"/>
          <a:srcRect/>
          <a:stretch/>
        </p:blipFill>
        <p:spPr>
          <a:xfrm>
            <a:off x="5990333" y="1642914"/>
            <a:ext cx="5893677" cy="4439270"/>
          </a:xfrm>
          <a:prstGeom prst="rect">
            <a:avLst/>
          </a:prstGeom>
        </p:spPr>
      </p:pic>
    </p:spTree>
    <p:extLst>
      <p:ext uri="{BB962C8B-B14F-4D97-AF65-F5344CB8AC3E}">
        <p14:creationId xmlns:p14="http://schemas.microsoft.com/office/powerpoint/2010/main" val="4059038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7FBF4D4-F335-4A48-9808-68CBB98A5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E0A6460-D209-41A0-A5A9-3D7CE646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990600" y="274321"/>
            <a:ext cx="10412506" cy="601980"/>
          </a:xfrm>
        </p:spPr>
        <p:txBody>
          <a:bodyPr vert="horz" lIns="91440" tIns="45720" rIns="91440" bIns="45720" rtlCol="0" anchor="ctr">
            <a:normAutofit/>
          </a:bodyPr>
          <a:lstStyle/>
          <a:p>
            <a:pPr algn="r">
              <a:lnSpc>
                <a:spcPct val="90000"/>
              </a:lnSpc>
            </a:pPr>
            <a:r>
              <a:rPr lang="en-US" sz="2800" spc="-40" dirty="0">
                <a:solidFill>
                  <a:srgbClr val="FFFFFF"/>
                </a:solidFill>
              </a:rPr>
              <a:t>Transactions Bar Chart</a:t>
            </a:r>
          </a:p>
        </p:txBody>
      </p:sp>
      <p:sp>
        <p:nvSpPr>
          <p:cNvPr id="6" name="Content Placeholder 5">
            <a:extLst>
              <a:ext uri="{FF2B5EF4-FFF2-40B4-BE49-F238E27FC236}">
                <a16:creationId xmlns:a16="http://schemas.microsoft.com/office/drawing/2014/main" id="{00C6AF7B-F3FC-44FE-94F5-9E18CB644E48}"/>
              </a:ext>
            </a:extLst>
          </p:cNvPr>
          <p:cNvSpPr>
            <a:spLocks noGrp="1"/>
          </p:cNvSpPr>
          <p:nvPr>
            <p:ph sz="quarter" idx="14"/>
          </p:nvPr>
        </p:nvSpPr>
        <p:spPr>
          <a:xfrm>
            <a:off x="647700" y="1548883"/>
            <a:ext cx="4708071" cy="4523810"/>
          </a:xfrm>
        </p:spPr>
        <p:txBody>
          <a:bodyPr vert="horz" lIns="91440" tIns="45720" rIns="91440" bIns="45720" rtlCol="0">
            <a:normAutofit lnSpcReduction="10000"/>
          </a:bodyPr>
          <a:lstStyle/>
          <a:p>
            <a:pPr marL="0"/>
            <a:r>
              <a:rPr lang="en-US" sz="3200" dirty="0"/>
              <a:t>The Transactions Bar Chart shows the number of transactions of each day. It can be brushed in any way, but it is focused on single months in order to better show the connection with the other graphs.</a:t>
            </a:r>
          </a:p>
        </p:txBody>
      </p:sp>
      <p:sp>
        <p:nvSpPr>
          <p:cNvPr id="9" name="Footer Placeholder 3">
            <a:extLst>
              <a:ext uri="{FF2B5EF4-FFF2-40B4-BE49-F238E27FC236}">
                <a16:creationId xmlns:a16="http://schemas.microsoft.com/office/drawing/2014/main" id="{BAC2D4CF-3C58-4351-9CE2-042C92B27B9F}"/>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defRPr/>
            </a:pPr>
            <a:r>
              <a:rPr lang="en-US" kern="1200">
                <a:solidFill>
                  <a:schemeClr val="tx1"/>
                </a:solidFill>
                <a:latin typeface="+mn-lt"/>
                <a:ea typeface="+mn-ea"/>
                <a:cs typeface="+mn-cs"/>
              </a:rPr>
              <a:t>Visual Analytics</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0400" y="6356350"/>
            <a:ext cx="4289234" cy="365125"/>
          </a:xfrm>
        </p:spPr>
        <p:txBody>
          <a:bodyPr vert="horz" lIns="91440" tIns="45720" rIns="91440" bIns="45720" rtlCol="0" anchor="ctr">
            <a:normAutofit/>
          </a:bodyPr>
          <a:lstStyle/>
          <a:p>
            <a:pPr>
              <a:spcAft>
                <a:spcPts val="600"/>
              </a:spcAft>
            </a:pPr>
            <a:r>
              <a:rPr lang="en-US" noProof="0" dirty="0"/>
              <a:t>2021</a:t>
            </a:r>
            <a:endParaRPr lang="en-US" noProof="0"/>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06B786C7-B8F9-4072-AAAA-17258464D730}" type="slidenum">
              <a:rPr lang="en-US" noProof="0" smtClean="0"/>
              <a:pPr lvl="0">
                <a:spcAft>
                  <a:spcPts val="600"/>
                </a:spcAft>
              </a:pPr>
              <a:t>16</a:t>
            </a:fld>
            <a:endParaRPr lang="en-US" noProof="0"/>
          </a:p>
        </p:txBody>
      </p:sp>
      <p:pic>
        <p:nvPicPr>
          <p:cNvPr id="4" name="Picture 3" descr="Chart&#10;&#10;Description automatically generated">
            <a:extLst>
              <a:ext uri="{FF2B5EF4-FFF2-40B4-BE49-F238E27FC236}">
                <a16:creationId xmlns:a16="http://schemas.microsoft.com/office/drawing/2014/main" id="{332EAAA7-8B7C-45D7-A1FD-CCE1A59339BD}"/>
              </a:ext>
            </a:extLst>
          </p:cNvPr>
          <p:cNvPicPr>
            <a:picLocks noChangeAspect="1"/>
          </p:cNvPicPr>
          <p:nvPr/>
        </p:nvPicPr>
        <p:blipFill>
          <a:blip r:embed="rId2"/>
          <a:stretch>
            <a:fillRect/>
          </a:stretch>
        </p:blipFill>
        <p:spPr>
          <a:xfrm>
            <a:off x="5796907" y="1719758"/>
            <a:ext cx="5953956" cy="4182059"/>
          </a:xfrm>
          <a:prstGeom prst="rect">
            <a:avLst/>
          </a:prstGeom>
        </p:spPr>
      </p:pic>
    </p:spTree>
    <p:extLst>
      <p:ext uri="{BB962C8B-B14F-4D97-AF65-F5344CB8AC3E}">
        <p14:creationId xmlns:p14="http://schemas.microsoft.com/office/powerpoint/2010/main" val="376339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7FBF4D4-F335-4A48-9808-68CBB98A5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2" name="Rectangle 31">
            <a:extLst>
              <a:ext uri="{FF2B5EF4-FFF2-40B4-BE49-F238E27FC236}">
                <a16:creationId xmlns:a16="http://schemas.microsoft.com/office/drawing/2014/main" id="{6E0A6460-D209-41A0-A5A9-3D7CE646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990600" y="274321"/>
            <a:ext cx="10412506" cy="601980"/>
          </a:xfrm>
        </p:spPr>
        <p:txBody>
          <a:bodyPr vert="horz" lIns="91440" tIns="45720" rIns="91440" bIns="45720" rtlCol="0" anchor="ctr">
            <a:normAutofit/>
          </a:bodyPr>
          <a:lstStyle/>
          <a:p>
            <a:pPr algn="r">
              <a:lnSpc>
                <a:spcPct val="90000"/>
              </a:lnSpc>
            </a:pPr>
            <a:r>
              <a:rPr lang="en-US" sz="2800" spc="-40" dirty="0">
                <a:solidFill>
                  <a:srgbClr val="FFFFFF"/>
                </a:solidFill>
              </a:rPr>
              <a:t>Transactions Bar Chart</a:t>
            </a:r>
          </a:p>
        </p:txBody>
      </p:sp>
      <p:sp>
        <p:nvSpPr>
          <p:cNvPr id="6" name="Content Placeholder 5">
            <a:extLst>
              <a:ext uri="{FF2B5EF4-FFF2-40B4-BE49-F238E27FC236}">
                <a16:creationId xmlns:a16="http://schemas.microsoft.com/office/drawing/2014/main" id="{00C6AF7B-F3FC-44FE-94F5-9E18CB644E48}"/>
              </a:ext>
            </a:extLst>
          </p:cNvPr>
          <p:cNvSpPr>
            <a:spLocks noGrp="1"/>
          </p:cNvSpPr>
          <p:nvPr>
            <p:ph sz="quarter" idx="14"/>
          </p:nvPr>
        </p:nvSpPr>
        <p:spPr>
          <a:xfrm>
            <a:off x="647700" y="1548883"/>
            <a:ext cx="4708071" cy="4523810"/>
          </a:xfrm>
        </p:spPr>
        <p:txBody>
          <a:bodyPr vert="horz" lIns="91440" tIns="45720" rIns="91440" bIns="45720" rtlCol="0">
            <a:normAutofit lnSpcReduction="10000"/>
          </a:bodyPr>
          <a:lstStyle/>
          <a:p>
            <a:pPr marL="0"/>
            <a:r>
              <a:rPr lang="en-US" sz="3200" dirty="0"/>
              <a:t>The Transactions Bar Chart shows the number of transactions of each day. It can be brushed in any way, but it is focused on single months in order to better show the connection with the other graphs.</a:t>
            </a:r>
          </a:p>
        </p:txBody>
      </p:sp>
      <p:sp>
        <p:nvSpPr>
          <p:cNvPr id="9" name="Footer Placeholder 3">
            <a:extLst>
              <a:ext uri="{FF2B5EF4-FFF2-40B4-BE49-F238E27FC236}">
                <a16:creationId xmlns:a16="http://schemas.microsoft.com/office/drawing/2014/main" id="{BAC2D4CF-3C58-4351-9CE2-042C92B27B9F}"/>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a:ln>
                  <a:noFill/>
                </a:ln>
                <a:solidFill>
                  <a:prstClr val="black"/>
                </a:solidFill>
                <a:effectLst/>
                <a:uLnTx/>
                <a:uFillTx/>
                <a:latin typeface="Avenir Next LT Pro"/>
                <a:ea typeface="+mn-ea"/>
                <a:cs typeface="+mn-cs"/>
              </a:rPr>
              <a:t>Visual Analytics</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0400" y="6356350"/>
            <a:ext cx="4289234"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2021</a:t>
            </a:r>
            <a:endParaRPr kumimoji="0" lang="en-US" sz="105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17</a:t>
            </a:fld>
            <a:endParaRPr kumimoji="0" lang="en-US" sz="1050" b="0" i="0" u="none" strike="noStrike" kern="1200" cap="none" spc="0" normalizeH="0" baseline="0" noProof="0">
              <a:ln>
                <a:noFill/>
              </a:ln>
              <a:solidFill>
                <a:prstClr val="black"/>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332EAAA7-8B7C-45D7-A1FD-CCE1A59339BD}"/>
              </a:ext>
            </a:extLst>
          </p:cNvPr>
          <p:cNvPicPr>
            <a:picLocks noChangeAspect="1"/>
          </p:cNvPicPr>
          <p:nvPr/>
        </p:nvPicPr>
        <p:blipFill>
          <a:blip r:embed="rId2"/>
          <a:srcRect/>
          <a:stretch/>
        </p:blipFill>
        <p:spPr>
          <a:xfrm>
            <a:off x="5796907" y="1749441"/>
            <a:ext cx="5953956" cy="4122692"/>
          </a:xfrm>
          <a:prstGeom prst="rect">
            <a:avLst/>
          </a:prstGeom>
        </p:spPr>
      </p:pic>
    </p:spTree>
    <p:extLst>
      <p:ext uri="{BB962C8B-B14F-4D97-AF65-F5344CB8AC3E}">
        <p14:creationId xmlns:p14="http://schemas.microsoft.com/office/powerpoint/2010/main" val="1221008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7FBF4D4-F335-4A48-9808-68CBB98A5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E0A6460-D209-41A0-A5A9-3D7CE646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990600" y="274321"/>
            <a:ext cx="10412506" cy="601980"/>
          </a:xfrm>
        </p:spPr>
        <p:txBody>
          <a:bodyPr vert="horz" lIns="91440" tIns="45720" rIns="91440" bIns="45720" rtlCol="0" anchor="ctr">
            <a:noAutofit/>
          </a:bodyPr>
          <a:lstStyle/>
          <a:p>
            <a:pPr algn="r">
              <a:lnSpc>
                <a:spcPct val="90000"/>
              </a:lnSpc>
            </a:pPr>
            <a:r>
              <a:rPr lang="en-US" sz="2800" spc="-40" dirty="0">
                <a:solidFill>
                  <a:srgbClr val="FFFFFF"/>
                </a:solidFill>
              </a:rPr>
              <a:t>Prices Line Chart</a:t>
            </a:r>
          </a:p>
        </p:txBody>
      </p:sp>
      <p:sp>
        <p:nvSpPr>
          <p:cNvPr id="6" name="Content Placeholder 5">
            <a:extLst>
              <a:ext uri="{FF2B5EF4-FFF2-40B4-BE49-F238E27FC236}">
                <a16:creationId xmlns:a16="http://schemas.microsoft.com/office/drawing/2014/main" id="{00C6AF7B-F3FC-44FE-94F5-9E18CB644E48}"/>
              </a:ext>
            </a:extLst>
          </p:cNvPr>
          <p:cNvSpPr>
            <a:spLocks noGrp="1"/>
          </p:cNvSpPr>
          <p:nvPr>
            <p:ph sz="quarter" idx="14"/>
          </p:nvPr>
        </p:nvSpPr>
        <p:spPr>
          <a:xfrm>
            <a:off x="647700" y="1548883"/>
            <a:ext cx="4837176" cy="4523810"/>
          </a:xfrm>
        </p:spPr>
        <p:txBody>
          <a:bodyPr vert="horz" lIns="91440" tIns="45720" rIns="91440" bIns="45720" rtlCol="0">
            <a:normAutofit fontScale="77500" lnSpcReduction="20000"/>
          </a:bodyPr>
          <a:lstStyle/>
          <a:p>
            <a:pPr marL="0"/>
            <a:r>
              <a:rPr lang="en-US" sz="3200" dirty="0"/>
              <a:t>The Prices Line Chart shows the close value of Bitcoin for each day of 2010.</a:t>
            </a:r>
          </a:p>
          <a:p>
            <a:pPr marL="0"/>
            <a:r>
              <a:rPr lang="en-US" sz="3200" dirty="0"/>
              <a:t>We supposed that to an increase in transactions in a day an increase in value could be observed consequently, or vice versa.</a:t>
            </a:r>
          </a:p>
          <a:p>
            <a:pPr marL="0"/>
            <a:r>
              <a:rPr lang="en-US" sz="3200" dirty="0"/>
              <a:t>In order to bring the user to a conclusion we added a percentage increase tooltip for the days.</a:t>
            </a:r>
          </a:p>
        </p:txBody>
      </p:sp>
      <p:sp>
        <p:nvSpPr>
          <p:cNvPr id="7" name="Footer Placeholder 3">
            <a:extLst>
              <a:ext uri="{FF2B5EF4-FFF2-40B4-BE49-F238E27FC236}">
                <a16:creationId xmlns:a16="http://schemas.microsoft.com/office/drawing/2014/main" id="{65751AA3-D53F-4637-B772-DE9C4BCCDDA0}"/>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defRPr/>
            </a:pPr>
            <a:r>
              <a:rPr lang="en-US" kern="1200">
                <a:solidFill>
                  <a:schemeClr val="tx1"/>
                </a:solidFill>
                <a:latin typeface="+mn-lt"/>
                <a:ea typeface="+mn-ea"/>
                <a:cs typeface="+mn-cs"/>
              </a:rPr>
              <a:t>Visual Analytics</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0400" y="6356350"/>
            <a:ext cx="4289234" cy="365125"/>
          </a:xfrm>
        </p:spPr>
        <p:txBody>
          <a:bodyPr vert="horz" lIns="91440" tIns="45720" rIns="91440" bIns="45720" rtlCol="0" anchor="ctr">
            <a:normAutofit/>
          </a:bodyPr>
          <a:lstStyle/>
          <a:p>
            <a:pPr>
              <a:spcAft>
                <a:spcPts val="600"/>
              </a:spcAft>
            </a:pPr>
            <a:r>
              <a:rPr lang="en-US" noProof="0" dirty="0"/>
              <a:t>2021</a:t>
            </a:r>
            <a:endParaRPr lang="en-US" noProof="0"/>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06B786C7-B8F9-4072-AAAA-17258464D730}" type="slidenum">
              <a:rPr lang="en-US" noProof="0" smtClean="0"/>
              <a:pPr lvl="0">
                <a:spcAft>
                  <a:spcPts val="600"/>
                </a:spcAft>
              </a:pPr>
              <a:t>18</a:t>
            </a:fld>
            <a:endParaRPr lang="en-US" noProof="0"/>
          </a:p>
        </p:txBody>
      </p:sp>
      <p:pic>
        <p:nvPicPr>
          <p:cNvPr id="4" name="Picture 3" descr="Chart, line chart&#10;&#10;Description automatically generated">
            <a:extLst>
              <a:ext uri="{FF2B5EF4-FFF2-40B4-BE49-F238E27FC236}">
                <a16:creationId xmlns:a16="http://schemas.microsoft.com/office/drawing/2014/main" id="{F85901D3-E6D5-4AF0-9BD3-8AC48CE16697}"/>
              </a:ext>
            </a:extLst>
          </p:cNvPr>
          <p:cNvPicPr>
            <a:picLocks noChangeAspect="1"/>
          </p:cNvPicPr>
          <p:nvPr/>
        </p:nvPicPr>
        <p:blipFill>
          <a:blip r:embed="rId2"/>
          <a:stretch>
            <a:fillRect/>
          </a:stretch>
        </p:blipFill>
        <p:spPr>
          <a:xfrm>
            <a:off x="5859256" y="1710232"/>
            <a:ext cx="5944430" cy="4201111"/>
          </a:xfrm>
          <a:prstGeom prst="rect">
            <a:avLst/>
          </a:prstGeom>
        </p:spPr>
      </p:pic>
    </p:spTree>
    <p:extLst>
      <p:ext uri="{BB962C8B-B14F-4D97-AF65-F5344CB8AC3E}">
        <p14:creationId xmlns:p14="http://schemas.microsoft.com/office/powerpoint/2010/main" val="3913862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7FBF4D4-F335-4A48-9808-68CBB98A5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2" name="Rectangle 31">
            <a:extLst>
              <a:ext uri="{FF2B5EF4-FFF2-40B4-BE49-F238E27FC236}">
                <a16:creationId xmlns:a16="http://schemas.microsoft.com/office/drawing/2014/main" id="{6E0A6460-D209-41A0-A5A9-3D7CE646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990600" y="274321"/>
            <a:ext cx="10412506" cy="601980"/>
          </a:xfrm>
        </p:spPr>
        <p:txBody>
          <a:bodyPr vert="horz" lIns="91440" tIns="45720" rIns="91440" bIns="45720" rtlCol="0" anchor="ctr">
            <a:noAutofit/>
          </a:bodyPr>
          <a:lstStyle/>
          <a:p>
            <a:pPr algn="r">
              <a:lnSpc>
                <a:spcPct val="90000"/>
              </a:lnSpc>
            </a:pPr>
            <a:r>
              <a:rPr lang="en-US" sz="2800" spc="-40" dirty="0">
                <a:solidFill>
                  <a:srgbClr val="FFFFFF"/>
                </a:solidFill>
              </a:rPr>
              <a:t>Prices Line Chart</a:t>
            </a:r>
          </a:p>
        </p:txBody>
      </p:sp>
      <p:sp>
        <p:nvSpPr>
          <p:cNvPr id="6" name="Content Placeholder 5">
            <a:extLst>
              <a:ext uri="{FF2B5EF4-FFF2-40B4-BE49-F238E27FC236}">
                <a16:creationId xmlns:a16="http://schemas.microsoft.com/office/drawing/2014/main" id="{00C6AF7B-F3FC-44FE-94F5-9E18CB644E48}"/>
              </a:ext>
            </a:extLst>
          </p:cNvPr>
          <p:cNvSpPr>
            <a:spLocks noGrp="1"/>
          </p:cNvSpPr>
          <p:nvPr>
            <p:ph sz="quarter" idx="14"/>
          </p:nvPr>
        </p:nvSpPr>
        <p:spPr>
          <a:xfrm>
            <a:off x="647700" y="1548883"/>
            <a:ext cx="4837176" cy="4523810"/>
          </a:xfrm>
        </p:spPr>
        <p:txBody>
          <a:bodyPr vert="horz" lIns="91440" tIns="45720" rIns="91440" bIns="45720" rtlCol="0">
            <a:normAutofit fontScale="77500" lnSpcReduction="20000"/>
          </a:bodyPr>
          <a:lstStyle/>
          <a:p>
            <a:pPr marL="0"/>
            <a:r>
              <a:rPr lang="en-US" sz="3200" dirty="0"/>
              <a:t>The Prices Line Chart shows the close value of Bitcoin for each day of 2010.</a:t>
            </a:r>
          </a:p>
          <a:p>
            <a:pPr marL="0"/>
            <a:r>
              <a:rPr lang="en-US" sz="3200" dirty="0"/>
              <a:t>We supposed that to an increase in transactions in a day an increase in value could be observed consequently, or vice versa.</a:t>
            </a:r>
          </a:p>
          <a:p>
            <a:pPr marL="0"/>
            <a:r>
              <a:rPr lang="en-US" sz="3200" dirty="0"/>
              <a:t>In order to bring the user to a conclusion we added a percentage increase tooltip for the days.</a:t>
            </a:r>
          </a:p>
        </p:txBody>
      </p:sp>
      <p:sp>
        <p:nvSpPr>
          <p:cNvPr id="7" name="Footer Placeholder 3">
            <a:extLst>
              <a:ext uri="{FF2B5EF4-FFF2-40B4-BE49-F238E27FC236}">
                <a16:creationId xmlns:a16="http://schemas.microsoft.com/office/drawing/2014/main" id="{65751AA3-D53F-4637-B772-DE9C4BCCDDA0}"/>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a:ln>
                  <a:noFill/>
                </a:ln>
                <a:solidFill>
                  <a:prstClr val="black"/>
                </a:solidFill>
                <a:effectLst/>
                <a:uLnTx/>
                <a:uFillTx/>
                <a:latin typeface="Avenir Next LT Pro"/>
                <a:ea typeface="+mn-ea"/>
                <a:cs typeface="+mn-cs"/>
              </a:rPr>
              <a:t>Visual Analytics</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0400" y="6356350"/>
            <a:ext cx="4289234"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2021</a:t>
            </a:r>
            <a:endParaRPr kumimoji="0" lang="en-US" sz="105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19</a:t>
            </a:fld>
            <a:endParaRPr kumimoji="0" lang="en-US" sz="1050" b="0" i="0" u="none" strike="noStrike" kern="1200" cap="none" spc="0" normalizeH="0" baseline="0" noProof="0">
              <a:ln>
                <a:noFill/>
              </a:ln>
              <a:solidFill>
                <a:prstClr val="black"/>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F85901D3-E6D5-4AF0-9BD3-8AC48CE16697}"/>
              </a:ext>
            </a:extLst>
          </p:cNvPr>
          <p:cNvPicPr>
            <a:picLocks noChangeAspect="1"/>
          </p:cNvPicPr>
          <p:nvPr/>
        </p:nvPicPr>
        <p:blipFill>
          <a:blip r:embed="rId2"/>
          <a:srcRect/>
          <a:stretch/>
        </p:blipFill>
        <p:spPr>
          <a:xfrm>
            <a:off x="5859256" y="1714995"/>
            <a:ext cx="5944430" cy="4191585"/>
          </a:xfrm>
          <a:prstGeom prst="rect">
            <a:avLst/>
          </a:prstGeom>
        </p:spPr>
      </p:pic>
    </p:spTree>
    <p:extLst>
      <p:ext uri="{BB962C8B-B14F-4D97-AF65-F5344CB8AC3E}">
        <p14:creationId xmlns:p14="http://schemas.microsoft.com/office/powerpoint/2010/main" val="1407606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6B9F8E7-EAA1-4B1C-BC13-EEB5C78C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8A7734B-518B-46E3-AF41-1134F2FF7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vert="horz" lIns="91440" tIns="45720" rIns="91440" bIns="45720" rtlCol="0" anchor="b">
            <a:normAutofit/>
          </a:bodyPr>
          <a:lstStyle/>
          <a:p>
            <a:r>
              <a:rPr lang="en-US" spc="-40">
                <a:solidFill>
                  <a:srgbClr val="FFFFFF"/>
                </a:solidFill>
              </a:rPr>
              <a:t>Introduction</a:t>
            </a:r>
          </a:p>
        </p:txBody>
      </p:sp>
      <p:pic>
        <p:nvPicPr>
          <p:cNvPr id="8" name="Picture Placeholder 7">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a:srcRect l="-167" t="1" r="43490" b="-2"/>
          <a:stretch/>
        </p:blipFill>
        <p:spPr>
          <a:xfrm>
            <a:off x="-1" y="2286001"/>
            <a:ext cx="4506468" cy="4572000"/>
          </a:xfrm>
          <a:prstGeom prst="rect">
            <a:avLst/>
          </a:prstGeom>
        </p:spPr>
      </p:pic>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544177" y="2932926"/>
            <a:ext cx="5610113" cy="3284359"/>
          </a:xfrm>
        </p:spPr>
        <p:txBody>
          <a:bodyPr vert="horz" lIns="91440" tIns="45720" rIns="91440" bIns="45720" rtlCol="0">
            <a:normAutofit/>
          </a:bodyPr>
          <a:lstStyle/>
          <a:p>
            <a:pPr indent="-228600">
              <a:lnSpc>
                <a:spcPct val="100000"/>
              </a:lnSpc>
              <a:buFont typeface="Arial" panose="020B0604020202020204" pitchFamily="34" charset="0"/>
              <a:buChar char="•"/>
            </a:pPr>
            <a:r>
              <a:rPr lang="en-US" dirty="0"/>
              <a:t>The goal of this project is to illustrate the data regarding the global phenomenon of Bitcoin giving an interesting insight of its behavior during its first steps in life. More precisely we will show its characteristics connections in the year 2010, year of its introduction in the global market.</a:t>
            </a:r>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Visual Analytics</a:t>
            </a:r>
          </a:p>
        </p:txBody>
      </p:sp>
      <p:sp>
        <p:nvSpPr>
          <p:cNvPr id="7" name="Date Placeholder 5">
            <a:extLst>
              <a:ext uri="{FF2B5EF4-FFF2-40B4-BE49-F238E27FC236}">
                <a16:creationId xmlns:a16="http://schemas.microsoft.com/office/drawing/2014/main" id="{1884E646-26FD-412F-B072-2E542494F820}"/>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lvl="0">
              <a:spcAft>
                <a:spcPts val="600"/>
              </a:spcAft>
            </a:pPr>
            <a:r>
              <a:rPr lang="en-US" noProof="0" dirty="0"/>
              <a:t>2021</a:t>
            </a:r>
            <a:endParaRPr lang="en-US" noProof="0"/>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244D815C-8BF3-4ECF-A945-A2A7C2983AF9}" type="slidenum">
              <a:rPr lang="en-US" noProof="0" smtClean="0"/>
              <a:pPr lvl="0">
                <a:spcAft>
                  <a:spcPts val="600"/>
                </a:spcAft>
              </a:pPr>
              <a:t>2</a:t>
            </a:fld>
            <a:endParaRPr lang="en-US" noProof="0"/>
          </a:p>
        </p:txBody>
      </p:sp>
    </p:spTree>
    <p:extLst>
      <p:ext uri="{BB962C8B-B14F-4D97-AF65-F5344CB8AC3E}">
        <p14:creationId xmlns:p14="http://schemas.microsoft.com/office/powerpoint/2010/main" val="1074753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7FBF4D4-F335-4A48-9808-68CBB98A5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E0A6460-D209-41A0-A5A9-3D7CE646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990600" y="274321"/>
            <a:ext cx="10412506" cy="601980"/>
          </a:xfrm>
        </p:spPr>
        <p:txBody>
          <a:bodyPr vert="horz" lIns="91440" tIns="45720" rIns="91440" bIns="45720" rtlCol="0" anchor="ctr">
            <a:normAutofit/>
          </a:bodyPr>
          <a:lstStyle/>
          <a:p>
            <a:pPr algn="r">
              <a:lnSpc>
                <a:spcPct val="90000"/>
              </a:lnSpc>
            </a:pPr>
            <a:r>
              <a:rPr lang="en-US" sz="2800" spc="-40">
                <a:solidFill>
                  <a:srgbClr val="FFFFFF"/>
                </a:solidFill>
              </a:rPr>
              <a:t>PCA</a:t>
            </a:r>
          </a:p>
        </p:txBody>
      </p:sp>
      <p:sp>
        <p:nvSpPr>
          <p:cNvPr id="6" name="Content Placeholder 5">
            <a:extLst>
              <a:ext uri="{FF2B5EF4-FFF2-40B4-BE49-F238E27FC236}">
                <a16:creationId xmlns:a16="http://schemas.microsoft.com/office/drawing/2014/main" id="{00C6AF7B-F3FC-44FE-94F5-9E18CB644E48}"/>
              </a:ext>
            </a:extLst>
          </p:cNvPr>
          <p:cNvSpPr>
            <a:spLocks noGrp="1"/>
          </p:cNvSpPr>
          <p:nvPr>
            <p:ph sz="quarter" idx="14"/>
          </p:nvPr>
        </p:nvSpPr>
        <p:spPr>
          <a:xfrm>
            <a:off x="647700" y="1651299"/>
            <a:ext cx="4987990" cy="4430885"/>
          </a:xfrm>
        </p:spPr>
        <p:txBody>
          <a:bodyPr vert="horz" lIns="91440" tIns="45720" rIns="91440" bIns="45720" rtlCol="0">
            <a:normAutofit fontScale="92500" lnSpcReduction="10000"/>
          </a:bodyPr>
          <a:lstStyle/>
          <a:p>
            <a:pPr marL="0"/>
            <a:r>
              <a:rPr lang="en-US" sz="3200" dirty="0"/>
              <a:t>The PCA shows all the transactions analyzed in the project, takes the different parameters such as “</a:t>
            </a:r>
            <a:r>
              <a:rPr lang="en-US" sz="3200" dirty="0" err="1"/>
              <a:t>input_value</a:t>
            </a:r>
            <a:r>
              <a:rPr lang="en-US" sz="3200" dirty="0"/>
              <a:t>”, “</a:t>
            </a:r>
            <a:r>
              <a:rPr lang="en-US" sz="3200" dirty="0" err="1"/>
              <a:t>output_value</a:t>
            </a:r>
            <a:r>
              <a:rPr lang="en-US" sz="3200" dirty="0"/>
              <a:t>” and others and then reduces them to a 2-dimension graph that can be displayed.</a:t>
            </a:r>
          </a:p>
        </p:txBody>
      </p:sp>
      <p:sp>
        <p:nvSpPr>
          <p:cNvPr id="7" name="Footer Placeholder 3">
            <a:extLst>
              <a:ext uri="{FF2B5EF4-FFF2-40B4-BE49-F238E27FC236}">
                <a16:creationId xmlns:a16="http://schemas.microsoft.com/office/drawing/2014/main" id="{3D1A9361-2F26-4AAD-930E-EB9F25A16CBB}"/>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defRPr/>
            </a:pPr>
            <a:r>
              <a:rPr lang="en-US" kern="1200">
                <a:solidFill>
                  <a:schemeClr val="tx1"/>
                </a:solidFill>
                <a:latin typeface="+mn-lt"/>
                <a:ea typeface="+mn-ea"/>
                <a:cs typeface="+mn-cs"/>
              </a:rPr>
              <a:t>Visual Analytics</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0400" y="6356350"/>
            <a:ext cx="4289234" cy="365125"/>
          </a:xfrm>
        </p:spPr>
        <p:txBody>
          <a:bodyPr vert="horz" lIns="91440" tIns="45720" rIns="91440" bIns="45720" rtlCol="0" anchor="ctr">
            <a:normAutofit/>
          </a:bodyPr>
          <a:lstStyle/>
          <a:p>
            <a:pPr>
              <a:spcAft>
                <a:spcPts val="600"/>
              </a:spcAft>
            </a:pPr>
            <a:r>
              <a:rPr lang="en-US" noProof="0" dirty="0"/>
              <a:t>2021</a:t>
            </a:r>
            <a:endParaRPr lang="en-US" noProof="0"/>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06B786C7-B8F9-4072-AAAA-17258464D730}" type="slidenum">
              <a:rPr lang="en-US" noProof="0" smtClean="0"/>
              <a:pPr lvl="0">
                <a:spcAft>
                  <a:spcPts val="600"/>
                </a:spcAft>
              </a:pPr>
              <a:t>20</a:t>
            </a:fld>
            <a:endParaRPr lang="en-US" noProof="0"/>
          </a:p>
        </p:txBody>
      </p:sp>
      <p:pic>
        <p:nvPicPr>
          <p:cNvPr id="4" name="Picture 3" descr="Chart, scatter chart&#10;&#10;Description automatically generated">
            <a:extLst>
              <a:ext uri="{FF2B5EF4-FFF2-40B4-BE49-F238E27FC236}">
                <a16:creationId xmlns:a16="http://schemas.microsoft.com/office/drawing/2014/main" id="{01704E2E-41B5-49F7-B51D-81364DC7BC21}"/>
              </a:ext>
            </a:extLst>
          </p:cNvPr>
          <p:cNvPicPr>
            <a:picLocks noChangeAspect="1"/>
          </p:cNvPicPr>
          <p:nvPr/>
        </p:nvPicPr>
        <p:blipFill>
          <a:blip r:embed="rId2"/>
          <a:stretch>
            <a:fillRect/>
          </a:stretch>
        </p:blipFill>
        <p:spPr>
          <a:xfrm>
            <a:off x="5932104" y="1775711"/>
            <a:ext cx="5963482" cy="4182059"/>
          </a:xfrm>
          <a:prstGeom prst="rect">
            <a:avLst/>
          </a:prstGeom>
        </p:spPr>
      </p:pic>
    </p:spTree>
    <p:extLst>
      <p:ext uri="{BB962C8B-B14F-4D97-AF65-F5344CB8AC3E}">
        <p14:creationId xmlns:p14="http://schemas.microsoft.com/office/powerpoint/2010/main" val="305750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7">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18BC37F5-B364-4B3A-8D22-CAE87E2E9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graphical user interface&#10;&#10;Description automatically generated">
            <a:extLst>
              <a:ext uri="{FF2B5EF4-FFF2-40B4-BE49-F238E27FC236}">
                <a16:creationId xmlns:a16="http://schemas.microsoft.com/office/drawing/2014/main" id="{1CD0D777-7630-4D0C-922F-481FB14EA978}"/>
              </a:ext>
            </a:extLst>
          </p:cNvPr>
          <p:cNvPicPr>
            <a:picLocks noChangeAspect="1"/>
          </p:cNvPicPr>
          <p:nvPr/>
        </p:nvPicPr>
        <p:blipFill rotWithShape="1">
          <a:blip r:embed="rId3"/>
          <a:srcRect/>
          <a:stretch/>
        </p:blipFill>
        <p:spPr>
          <a:xfrm>
            <a:off x="20" y="10"/>
            <a:ext cx="12191980" cy="6857990"/>
          </a:xfrm>
          <a:prstGeom prst="rect">
            <a:avLst/>
          </a:prstGeom>
        </p:spPr>
      </p:pic>
      <p:sp>
        <p:nvSpPr>
          <p:cNvPr id="16" name="Rectangle 21">
            <a:extLst>
              <a:ext uri="{FF2B5EF4-FFF2-40B4-BE49-F238E27FC236}">
                <a16:creationId xmlns:a16="http://schemas.microsoft.com/office/drawing/2014/main" id="{D34B71EF-268F-456D-990C-A717EAD63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07533"/>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7700" y="5891213"/>
            <a:ext cx="8302336" cy="533400"/>
          </a:xfrm>
        </p:spPr>
        <p:txBody>
          <a:bodyPr vert="horz" lIns="91440" tIns="45720" rIns="91440" bIns="45720" rtlCol="0" anchor="ctr">
            <a:normAutofit/>
          </a:bodyPr>
          <a:lstStyle/>
          <a:p>
            <a:r>
              <a:rPr lang="en-US" sz="2800" b="1" kern="1200" spc="-40" baseline="0" dirty="0">
                <a:solidFill>
                  <a:srgbClr val="FFFFFF"/>
                </a:solidFill>
                <a:latin typeface="+mj-lt"/>
                <a:ea typeface="+mj-ea"/>
                <a:cs typeface="+mj-cs"/>
              </a:rPr>
              <a:t>Case Studies</a:t>
            </a:r>
          </a:p>
        </p:txBody>
      </p:sp>
      <p:sp>
        <p:nvSpPr>
          <p:cNvPr id="11" name="Footer Placeholder 3">
            <a:extLst>
              <a:ext uri="{FF2B5EF4-FFF2-40B4-BE49-F238E27FC236}">
                <a16:creationId xmlns:a16="http://schemas.microsoft.com/office/drawing/2014/main" id="{270A34C7-8CDF-4E9E-8B62-F07DB3C998A0}"/>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defRPr/>
            </a:pPr>
            <a:r>
              <a:rPr lang="en-US" kern="1200" dirty="0">
                <a:solidFill>
                  <a:srgbClr val="FFFFFF"/>
                </a:solidFill>
                <a:latin typeface="+mn-lt"/>
                <a:ea typeface="+mn-ea"/>
                <a:cs typeface="+mn-cs"/>
              </a:rPr>
              <a:t>Visual Analytics</a:t>
            </a:r>
          </a:p>
        </p:txBody>
      </p:sp>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lvl="0">
              <a:spcAft>
                <a:spcPts val="600"/>
              </a:spcAft>
            </a:pPr>
            <a:r>
              <a:rPr lang="en-US" noProof="0">
                <a:solidFill>
                  <a:srgbClr val="FFFFFF"/>
                </a:solidFill>
              </a:rPr>
              <a:t>2021</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2722F022-211C-4882-844C-086FEA6806AA}" type="slidenum">
              <a:rPr lang="en-US" noProof="0" smtClean="0">
                <a:solidFill>
                  <a:srgbClr val="FFFFFF"/>
                </a:solidFill>
              </a:rPr>
              <a:pPr lvl="0">
                <a:spcAft>
                  <a:spcPts val="600"/>
                </a:spcAft>
              </a:pPr>
              <a:t>21</a:t>
            </a:fld>
            <a:endParaRPr lang="en-US" noProof="0">
              <a:solidFill>
                <a:srgbClr val="FFFFFF"/>
              </a:solidFill>
            </a:endParaRPr>
          </a:p>
        </p:txBody>
      </p:sp>
    </p:spTree>
    <p:extLst>
      <p:ext uri="{BB962C8B-B14F-4D97-AF65-F5344CB8AC3E}">
        <p14:creationId xmlns:p14="http://schemas.microsoft.com/office/powerpoint/2010/main" val="2826028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a:normAutofit fontScale="90000"/>
          </a:bodyPr>
          <a:lstStyle/>
          <a:p>
            <a:r>
              <a:rPr lang="en-US" dirty="0"/>
              <a:t>1. Case Study </a:t>
            </a:r>
          </a:p>
        </p:txBody>
      </p:sp>
      <p:sp>
        <p:nvSpPr>
          <p:cNvPr id="3" name="Date Placeholder 2">
            <a:extLst>
              <a:ext uri="{FF2B5EF4-FFF2-40B4-BE49-F238E27FC236}">
                <a16:creationId xmlns:a16="http://schemas.microsoft.com/office/drawing/2014/main" id="{1167B644-3955-44BD-8140-FD5AD6294F09}"/>
              </a:ext>
            </a:extLst>
          </p:cNvPr>
          <p:cNvSpPr>
            <a:spLocks noGrp="1"/>
          </p:cNvSpPr>
          <p:nvPr>
            <p:ph type="dt" sz="half" idx="10"/>
          </p:nvPr>
        </p:nvSpPr>
        <p:spPr>
          <a:xfrm>
            <a:off x="7013448" y="6355080"/>
            <a:ext cx="4352544" cy="365125"/>
          </a:xfrm>
        </p:spPr>
        <p:txBody>
          <a:bodyPr/>
          <a:lstStyle/>
          <a:p>
            <a:r>
              <a:rPr lang="en-US" noProof="0" dirty="0"/>
              <a:t>2021</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22</a:t>
            </a:fld>
            <a:endParaRPr lang="en-US" noProof="0" dirty="0"/>
          </a:p>
        </p:txBody>
      </p:sp>
      <p:sp>
        <p:nvSpPr>
          <p:cNvPr id="6" name="Content Placeholder 5">
            <a:extLst>
              <a:ext uri="{FF2B5EF4-FFF2-40B4-BE49-F238E27FC236}">
                <a16:creationId xmlns:a16="http://schemas.microsoft.com/office/drawing/2014/main" id="{928ED002-BAFB-47DE-BD08-5C64F78DA746}"/>
              </a:ext>
            </a:extLst>
          </p:cNvPr>
          <p:cNvSpPr>
            <a:spLocks noGrp="1"/>
          </p:cNvSpPr>
          <p:nvPr>
            <p:ph sz="quarter" idx="14"/>
          </p:nvPr>
        </p:nvSpPr>
        <p:spPr>
          <a:xfrm>
            <a:off x="931863" y="1695450"/>
            <a:ext cx="4862447" cy="4314825"/>
          </a:xfrm>
        </p:spPr>
        <p:txBody>
          <a:bodyPr>
            <a:normAutofit/>
          </a:bodyPr>
          <a:lstStyle/>
          <a:p>
            <a:pPr marL="0" indent="0">
              <a:buNone/>
            </a:pPr>
            <a:r>
              <a:rPr lang="en-US" sz="2000" dirty="0"/>
              <a:t>Our first case study is the one in which a Bitcoin lover wants to ascertain whether an increase or decrease in the monetary value of Bitcoin corresponds to a change in the number of transactions. A tooltip has been added to help users reach a conclusion on the matter. It shows the changes in price and transactions of Bitcoin over time.</a:t>
            </a:r>
            <a:endParaRPr lang="it-IT" sz="2000" dirty="0"/>
          </a:p>
        </p:txBody>
      </p:sp>
      <p:sp>
        <p:nvSpPr>
          <p:cNvPr id="7" name="Footer Placeholder 3">
            <a:extLst>
              <a:ext uri="{FF2B5EF4-FFF2-40B4-BE49-F238E27FC236}">
                <a16:creationId xmlns:a16="http://schemas.microsoft.com/office/drawing/2014/main" id="{D13D39F4-12AA-4591-8C03-7CE3215D1303}"/>
              </a:ext>
            </a:extLst>
          </p:cNvPr>
          <p:cNvSpPr>
            <a:spLocks noGrp="1"/>
          </p:cNvSpPr>
          <p:nvPr>
            <p:ph type="ftr" sz="quarter" idx="11"/>
          </p:nvPr>
        </p:nvSpPr>
        <p:spPr>
          <a:xfrm>
            <a:off x="195072" y="6355080"/>
            <a:ext cx="2771138" cy="365125"/>
          </a:xfrm>
        </p:spPr>
        <p:txBody>
          <a:bodyPr/>
          <a:lstStyle/>
          <a:p>
            <a:pPr>
              <a:defRPr/>
            </a:pPr>
            <a:r>
              <a:rPr lang="en-US" dirty="0"/>
              <a:t>Visual Analytics</a:t>
            </a:r>
          </a:p>
        </p:txBody>
      </p:sp>
      <p:pic>
        <p:nvPicPr>
          <p:cNvPr id="4" name="Picture 3" descr="Chart, line chart&#10;&#10;Description automatically generated">
            <a:extLst>
              <a:ext uri="{FF2B5EF4-FFF2-40B4-BE49-F238E27FC236}">
                <a16:creationId xmlns:a16="http://schemas.microsoft.com/office/drawing/2014/main" id="{D35454B9-74B7-4575-856A-EE07026C2C74}"/>
              </a:ext>
            </a:extLst>
          </p:cNvPr>
          <p:cNvPicPr>
            <a:picLocks noChangeAspect="1"/>
          </p:cNvPicPr>
          <p:nvPr/>
        </p:nvPicPr>
        <p:blipFill>
          <a:blip r:embed="rId2"/>
          <a:stretch>
            <a:fillRect/>
          </a:stretch>
        </p:blipFill>
        <p:spPr>
          <a:xfrm>
            <a:off x="6397692" y="1564029"/>
            <a:ext cx="4862447" cy="4446246"/>
          </a:xfrm>
          <a:prstGeom prst="rect">
            <a:avLst/>
          </a:prstGeom>
        </p:spPr>
      </p:pic>
    </p:spTree>
    <p:extLst>
      <p:ext uri="{BB962C8B-B14F-4D97-AF65-F5344CB8AC3E}">
        <p14:creationId xmlns:p14="http://schemas.microsoft.com/office/powerpoint/2010/main" val="3411493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a:normAutofit fontScale="90000"/>
          </a:bodyPr>
          <a:lstStyle/>
          <a:p>
            <a:r>
              <a:rPr lang="en-US" dirty="0"/>
              <a:t>2. Case Study </a:t>
            </a:r>
          </a:p>
        </p:txBody>
      </p:sp>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a:xfrm>
            <a:off x="201168" y="6356350"/>
            <a:ext cx="4837176" cy="365125"/>
          </a:xfrm>
        </p:spPr>
        <p:txBody>
          <a:bodyPr/>
          <a:lstStyle/>
          <a:p>
            <a:pPr>
              <a:defRPr/>
            </a:pPr>
            <a:r>
              <a:rPr lang="en-US" dirty="0"/>
              <a:t>Visual Analytics</a:t>
            </a:r>
          </a:p>
        </p:txBody>
      </p:sp>
      <p:sp>
        <p:nvSpPr>
          <p:cNvPr id="3" name="Date Placeholder 2">
            <a:extLst>
              <a:ext uri="{FF2B5EF4-FFF2-40B4-BE49-F238E27FC236}">
                <a16:creationId xmlns:a16="http://schemas.microsoft.com/office/drawing/2014/main" id="{1167B644-3955-44BD-8140-FD5AD6294F09}"/>
              </a:ext>
            </a:extLst>
          </p:cNvPr>
          <p:cNvSpPr>
            <a:spLocks noGrp="1"/>
          </p:cNvSpPr>
          <p:nvPr>
            <p:ph type="dt" sz="half" idx="10"/>
          </p:nvPr>
        </p:nvSpPr>
        <p:spPr>
          <a:xfrm>
            <a:off x="7013448" y="6355080"/>
            <a:ext cx="4352544" cy="365125"/>
          </a:xfrm>
        </p:spPr>
        <p:txBody>
          <a:bodyPr/>
          <a:lstStyle/>
          <a:p>
            <a:pPr lvl="0"/>
            <a:r>
              <a:rPr lang="en-US" noProof="0" dirty="0"/>
              <a:t>2021</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23</a:t>
            </a:fld>
            <a:endParaRPr lang="en-US" noProof="0" dirty="0"/>
          </a:p>
        </p:txBody>
      </p:sp>
      <p:sp>
        <p:nvSpPr>
          <p:cNvPr id="6" name="Content Placeholder 5">
            <a:extLst>
              <a:ext uri="{FF2B5EF4-FFF2-40B4-BE49-F238E27FC236}">
                <a16:creationId xmlns:a16="http://schemas.microsoft.com/office/drawing/2014/main" id="{928ED002-BAFB-47DE-BD08-5C64F78DA746}"/>
              </a:ext>
            </a:extLst>
          </p:cNvPr>
          <p:cNvSpPr>
            <a:spLocks noGrp="1"/>
          </p:cNvSpPr>
          <p:nvPr>
            <p:ph sz="quarter" idx="14"/>
          </p:nvPr>
        </p:nvSpPr>
        <p:spPr/>
        <p:txBody>
          <a:bodyPr>
            <a:normAutofit/>
          </a:bodyPr>
          <a:lstStyle/>
          <a:p>
            <a:r>
              <a:rPr lang="en-US" sz="1800" dirty="0"/>
              <a:t>We all know that one of the reasons why Bitcoin has had this important growth is its </a:t>
            </a:r>
            <a:r>
              <a:rPr lang="en-US" sz="1800" dirty="0" err="1"/>
              <a:t>decentrality.It</a:t>
            </a:r>
            <a:r>
              <a:rPr lang="en-US" sz="1800" dirty="0"/>
              <a:t> is reasonable to assume that in the first months of bitcoin's life, when fewer users had access to the system than today, the risk of a prevalent user on the market is higher. Thanks to the Transaction Graph and the Network Graph the user can observe this phenomenon.</a:t>
            </a:r>
            <a:endParaRPr lang="it-IT" sz="1800" dirty="0"/>
          </a:p>
        </p:txBody>
      </p:sp>
      <p:pic>
        <p:nvPicPr>
          <p:cNvPr id="7" name="Picture 6" descr="Graphical user interface&#10;&#10;Description automatically generated">
            <a:extLst>
              <a:ext uri="{FF2B5EF4-FFF2-40B4-BE49-F238E27FC236}">
                <a16:creationId xmlns:a16="http://schemas.microsoft.com/office/drawing/2014/main" id="{C734811B-849D-4EAD-BFA8-968F0E839702}"/>
              </a:ext>
            </a:extLst>
          </p:cNvPr>
          <p:cNvPicPr>
            <a:picLocks noChangeAspect="1"/>
          </p:cNvPicPr>
          <p:nvPr/>
        </p:nvPicPr>
        <p:blipFill>
          <a:blip r:embed="rId2"/>
          <a:stretch>
            <a:fillRect/>
          </a:stretch>
        </p:blipFill>
        <p:spPr>
          <a:xfrm>
            <a:off x="656773" y="3429000"/>
            <a:ext cx="5439227" cy="2150286"/>
          </a:xfrm>
          <a:prstGeom prst="rect">
            <a:avLst/>
          </a:prstGeom>
        </p:spPr>
      </p:pic>
      <p:pic>
        <p:nvPicPr>
          <p:cNvPr id="9" name="Picture 8" descr="Scatter chart&#10;&#10;Description automatically generated">
            <a:extLst>
              <a:ext uri="{FF2B5EF4-FFF2-40B4-BE49-F238E27FC236}">
                <a16:creationId xmlns:a16="http://schemas.microsoft.com/office/drawing/2014/main" id="{4F1AF0B9-C2FE-4B8A-AC1B-A2643F149952}"/>
              </a:ext>
            </a:extLst>
          </p:cNvPr>
          <p:cNvPicPr>
            <a:picLocks noChangeAspect="1"/>
          </p:cNvPicPr>
          <p:nvPr/>
        </p:nvPicPr>
        <p:blipFill>
          <a:blip r:embed="rId3"/>
          <a:stretch>
            <a:fillRect/>
          </a:stretch>
        </p:blipFill>
        <p:spPr>
          <a:xfrm>
            <a:off x="6242233" y="3429000"/>
            <a:ext cx="5439227" cy="2150286"/>
          </a:xfrm>
          <a:prstGeom prst="rect">
            <a:avLst/>
          </a:prstGeom>
        </p:spPr>
      </p:pic>
    </p:spTree>
    <p:extLst>
      <p:ext uri="{BB962C8B-B14F-4D97-AF65-F5344CB8AC3E}">
        <p14:creationId xmlns:p14="http://schemas.microsoft.com/office/powerpoint/2010/main" val="432746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702" y="302004"/>
            <a:ext cx="5800867" cy="837583"/>
          </a:xfrm>
        </p:spPr>
        <p:txBody>
          <a:bodyPr/>
          <a:lstStyle/>
          <a:p>
            <a:r>
              <a:rPr lang="en-US" dirty="0"/>
              <a:t>Related works </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1241946"/>
            <a:ext cx="11239498" cy="3963937"/>
          </a:xfrm>
        </p:spPr>
        <p:txBody>
          <a:bodyPr>
            <a:normAutofit/>
          </a:bodyPr>
          <a:lstStyle/>
          <a:p>
            <a:r>
              <a:rPr lang="en-US" dirty="0"/>
              <a:t>In the literature there are several different articles and visualization around Bitcoin, especially considering the mediatic attention it acquired in the last few years.</a:t>
            </a:r>
          </a:p>
          <a:p>
            <a:r>
              <a:rPr lang="en-US" dirty="0"/>
              <a:t>However, most of them focus their attention on the latest transaction in stead of studying the past.</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a:lstStyle/>
          <a:p>
            <a:pPr>
              <a:defRPr/>
            </a:pPr>
            <a:r>
              <a:rPr lang="en-US" dirty="0"/>
              <a:t>Visual Analytics</a:t>
            </a:r>
          </a:p>
        </p:txBody>
      </p:sp>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2021</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24</a:t>
            </a:fld>
            <a:endParaRPr lang="en-US" noProof="0" dirty="0"/>
          </a:p>
        </p:txBody>
      </p:sp>
      <p:pic>
        <p:nvPicPr>
          <p:cNvPr id="21" name="Picture 20" descr="A screenshot of a computer&#10;&#10;Description automatically generated with medium confidence">
            <a:extLst>
              <a:ext uri="{FF2B5EF4-FFF2-40B4-BE49-F238E27FC236}">
                <a16:creationId xmlns:a16="http://schemas.microsoft.com/office/drawing/2014/main" id="{C8600F92-2517-49DD-A8F4-3564C81E91EB}"/>
              </a:ext>
            </a:extLst>
          </p:cNvPr>
          <p:cNvPicPr>
            <a:picLocks noChangeAspect="1"/>
          </p:cNvPicPr>
          <p:nvPr/>
        </p:nvPicPr>
        <p:blipFill rotWithShape="1">
          <a:blip r:embed="rId2"/>
          <a:srcRect l="32851" r="338"/>
          <a:stretch/>
        </p:blipFill>
        <p:spPr>
          <a:xfrm>
            <a:off x="3453978" y="3597134"/>
            <a:ext cx="5364000" cy="2757311"/>
          </a:xfrm>
          <a:prstGeom prst="rect">
            <a:avLst/>
          </a:prstGeom>
        </p:spPr>
      </p:pic>
    </p:spTree>
    <p:extLst>
      <p:ext uri="{BB962C8B-B14F-4D97-AF65-F5344CB8AC3E}">
        <p14:creationId xmlns:p14="http://schemas.microsoft.com/office/powerpoint/2010/main" val="2313925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a:normAutofit fontScale="90000"/>
          </a:bodyPr>
          <a:lstStyle/>
          <a:p>
            <a:r>
              <a:rPr lang="en-US" dirty="0"/>
              <a:t>Related Works - Visualization</a:t>
            </a:r>
          </a:p>
        </p:txBody>
      </p:sp>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a:xfrm>
            <a:off x="201168" y="6356350"/>
            <a:ext cx="4837176" cy="365125"/>
          </a:xfrm>
        </p:spPr>
        <p:txBody>
          <a:bodyPr/>
          <a:lstStyle/>
          <a:p>
            <a:pPr>
              <a:defRPr/>
            </a:pPr>
            <a:r>
              <a:rPr lang="en-US" dirty="0"/>
              <a:t>Visual Analytics</a:t>
            </a:r>
          </a:p>
        </p:txBody>
      </p:sp>
      <p:sp>
        <p:nvSpPr>
          <p:cNvPr id="3" name="Date Placeholder 2">
            <a:extLst>
              <a:ext uri="{FF2B5EF4-FFF2-40B4-BE49-F238E27FC236}">
                <a16:creationId xmlns:a16="http://schemas.microsoft.com/office/drawing/2014/main" id="{1167B644-3955-44BD-8140-FD5AD6294F09}"/>
              </a:ext>
            </a:extLst>
          </p:cNvPr>
          <p:cNvSpPr>
            <a:spLocks noGrp="1"/>
          </p:cNvSpPr>
          <p:nvPr>
            <p:ph type="dt" sz="half" idx="10"/>
          </p:nvPr>
        </p:nvSpPr>
        <p:spPr>
          <a:xfrm>
            <a:off x="7013448" y="6355080"/>
            <a:ext cx="4352544" cy="365125"/>
          </a:xfrm>
        </p:spPr>
        <p:txBody>
          <a:bodyPr/>
          <a:lstStyle/>
          <a:p>
            <a:pPr lvl="0"/>
            <a:r>
              <a:rPr lang="en-US" noProof="0" dirty="0"/>
              <a:t>2021</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25</a:t>
            </a:fld>
            <a:endParaRPr lang="en-US" noProof="0" dirty="0"/>
          </a:p>
        </p:txBody>
      </p:sp>
      <p:pic>
        <p:nvPicPr>
          <p:cNvPr id="7" name="Content Placeholder 6" descr="A screenshot of a computer&#10;&#10;Description automatically generated">
            <a:extLst>
              <a:ext uri="{FF2B5EF4-FFF2-40B4-BE49-F238E27FC236}">
                <a16:creationId xmlns:a16="http://schemas.microsoft.com/office/drawing/2014/main" id="{7E77EBDD-052B-49A6-A3A2-E00A40309059}"/>
              </a:ext>
            </a:extLst>
          </p:cNvPr>
          <p:cNvPicPr>
            <a:picLocks noGrp="1" noChangeAspect="1"/>
          </p:cNvPicPr>
          <p:nvPr>
            <p:ph sz="quarter" idx="14"/>
          </p:nvPr>
        </p:nvPicPr>
        <p:blipFill>
          <a:blip r:embed="rId2"/>
          <a:stretch>
            <a:fillRect/>
          </a:stretch>
        </p:blipFill>
        <p:spPr>
          <a:xfrm>
            <a:off x="1002983" y="1763184"/>
            <a:ext cx="5435443" cy="2707217"/>
          </a:xfrm>
        </p:spPr>
      </p:pic>
      <p:pic>
        <p:nvPicPr>
          <p:cNvPr id="9" name="Content Placeholder 6">
            <a:extLst>
              <a:ext uri="{FF2B5EF4-FFF2-40B4-BE49-F238E27FC236}">
                <a16:creationId xmlns:a16="http://schemas.microsoft.com/office/drawing/2014/main" id="{F550AE4B-E006-425E-A748-E33A6F5D3758}"/>
              </a:ext>
            </a:extLst>
          </p:cNvPr>
          <p:cNvPicPr>
            <a:picLocks noChangeAspect="1"/>
          </p:cNvPicPr>
          <p:nvPr/>
        </p:nvPicPr>
        <p:blipFill>
          <a:blip r:embed="rId3"/>
          <a:srcRect/>
          <a:stretch/>
        </p:blipFill>
        <p:spPr>
          <a:xfrm>
            <a:off x="5713571" y="3225095"/>
            <a:ext cx="4837176" cy="3028057"/>
          </a:xfrm>
          <a:prstGeom prst="rect">
            <a:avLst/>
          </a:prstGeom>
        </p:spPr>
      </p:pic>
    </p:spTree>
    <p:extLst>
      <p:ext uri="{BB962C8B-B14F-4D97-AF65-F5344CB8AC3E}">
        <p14:creationId xmlns:p14="http://schemas.microsoft.com/office/powerpoint/2010/main" val="3267946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E444F002-C8AA-44FD-B24A-768D0CBA2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6E0A6460-D209-41A0-A5A9-3D7CE646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647700" y="467958"/>
            <a:ext cx="9341031" cy="1420009"/>
          </a:xfrm>
        </p:spPr>
        <p:txBody>
          <a:bodyPr vert="horz" lIns="91440" tIns="45720" rIns="91440" bIns="45720" rtlCol="0" anchor="b">
            <a:normAutofit/>
          </a:bodyPr>
          <a:lstStyle/>
          <a:p>
            <a:r>
              <a:rPr lang="en-US" dirty="0">
                <a:solidFill>
                  <a:srgbClr val="FFFFFF"/>
                </a:solidFill>
              </a:rPr>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647700" y="2802367"/>
            <a:ext cx="10655301" cy="3367144"/>
          </a:xfr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a:solidFill>
                  <a:schemeClr val="tx1"/>
                </a:solidFill>
              </a:rPr>
              <a:t>Lorella Landi</a:t>
            </a:r>
          </a:p>
          <a:p>
            <a:pPr indent="-228600">
              <a:lnSpc>
                <a:spcPct val="110000"/>
              </a:lnSpc>
              <a:spcAft>
                <a:spcPts val="600"/>
              </a:spcAft>
              <a:buFont typeface="Arial" panose="020B0604020202020204" pitchFamily="34" charset="0"/>
              <a:buChar char="•"/>
            </a:pPr>
            <a:endParaRPr lang="en-US">
              <a:solidFill>
                <a:schemeClr val="tx1"/>
              </a:solidFill>
            </a:endParaRPr>
          </a:p>
          <a:p>
            <a:pPr indent="-228600">
              <a:lnSpc>
                <a:spcPct val="110000"/>
              </a:lnSpc>
              <a:spcAft>
                <a:spcPts val="600"/>
              </a:spcAft>
              <a:buFont typeface="Arial" panose="020B0604020202020204" pitchFamily="34" charset="0"/>
              <a:buChar char="•"/>
            </a:pPr>
            <a:r>
              <a:rPr lang="en-US">
                <a:solidFill>
                  <a:schemeClr val="tx1"/>
                </a:solidFill>
              </a:rPr>
              <a:t>Giovanni Ruocco</a:t>
            </a:r>
          </a:p>
          <a:p>
            <a:pPr indent="-228600">
              <a:lnSpc>
                <a:spcPct val="110000"/>
              </a:lnSpc>
              <a:spcAft>
                <a:spcPts val="600"/>
              </a:spcAft>
              <a:buFont typeface="Arial" panose="020B0604020202020204" pitchFamily="34" charset="0"/>
              <a:buChar char="•"/>
            </a:pPr>
            <a:endParaRPr lang="en-US">
              <a:solidFill>
                <a:schemeClr val="tx1"/>
              </a:solidFill>
            </a:endParaRPr>
          </a:p>
          <a:p>
            <a:pPr indent="-228600">
              <a:lnSpc>
                <a:spcPct val="110000"/>
              </a:lnSpc>
              <a:spcAft>
                <a:spcPts val="600"/>
              </a:spcAft>
              <a:buFont typeface="Arial" panose="020B0604020202020204" pitchFamily="34" charset="0"/>
              <a:buChar char="•"/>
            </a:pPr>
            <a:r>
              <a:rPr lang="en-US">
                <a:solidFill>
                  <a:schemeClr val="tx1"/>
                </a:solidFill>
              </a:rPr>
              <a:t>Andrea Gaetano Ferrara</a:t>
            </a:r>
          </a:p>
        </p:txBody>
      </p:sp>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defRPr/>
            </a:pPr>
            <a:r>
              <a:rPr lang="en-US" kern="1200">
                <a:solidFill>
                  <a:schemeClr val="tx1"/>
                </a:solidFill>
                <a:latin typeface="+mn-lt"/>
                <a:ea typeface="+mn-ea"/>
                <a:cs typeface="+mn-cs"/>
              </a:rPr>
              <a:t>Visual Analytics</a:t>
            </a:r>
          </a:p>
        </p:txBody>
      </p:sp>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0400" y="6356350"/>
            <a:ext cx="4292601" cy="365125"/>
          </a:xfrm>
        </p:spPr>
        <p:txBody>
          <a:bodyPr vert="horz" lIns="91440" tIns="45720" rIns="91440" bIns="45720" rtlCol="0" anchor="ctr">
            <a:normAutofit/>
          </a:bodyPr>
          <a:lstStyle/>
          <a:p>
            <a:pPr lvl="0">
              <a:spcAft>
                <a:spcPts val="600"/>
              </a:spcAft>
            </a:pPr>
            <a:r>
              <a:rPr lang="en-US" noProof="0">
                <a:solidFill>
                  <a:schemeClr val="tx1"/>
                </a:solidFill>
              </a:rPr>
              <a:t>2021</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D39F39FF-F5CB-4ACA-9B46-4CCF89ECA75F}" type="slidenum">
              <a:rPr lang="en-US" noProof="0">
                <a:solidFill>
                  <a:schemeClr val="tx1"/>
                </a:solidFill>
              </a:rPr>
              <a:pPr lvl="0">
                <a:spcAft>
                  <a:spcPts val="600"/>
                </a:spcAft>
              </a:pPr>
              <a:t>26</a:t>
            </a:fld>
            <a:endParaRPr lang="en-US" noProof="0">
              <a:solidFill>
                <a:schemeClr val="tx1"/>
              </a:solidFill>
            </a:endParaRPr>
          </a:p>
        </p:txBody>
      </p:sp>
      <p:sp>
        <p:nvSpPr>
          <p:cNvPr id="11" name="TextBox 10">
            <a:extLst>
              <a:ext uri="{FF2B5EF4-FFF2-40B4-BE49-F238E27FC236}">
                <a16:creationId xmlns:a16="http://schemas.microsoft.com/office/drawing/2014/main" id="{401D197D-BAA9-45D2-9AC3-4BF8FBD05051}"/>
              </a:ext>
            </a:extLst>
          </p:cNvPr>
          <p:cNvSpPr txBox="1"/>
          <p:nvPr/>
        </p:nvSpPr>
        <p:spPr>
          <a:xfrm>
            <a:off x="6652727" y="6169511"/>
            <a:ext cx="5195337" cy="276999"/>
          </a:xfrm>
          <a:prstGeom prst="rect">
            <a:avLst/>
          </a:prstGeom>
          <a:noFill/>
        </p:spPr>
        <p:txBody>
          <a:bodyPr wrap="square" rtlCol="0">
            <a:spAutoFit/>
          </a:bodyPr>
          <a:lstStyle/>
          <a:p>
            <a:r>
              <a:rPr lang="it-IT" sz="1200" dirty="0"/>
              <a:t>Github : </a:t>
            </a:r>
            <a:r>
              <a:rPr lang="it-IT" sz="1200" u="sng" dirty="0"/>
              <a:t>https://github.com/giovanniruocco/Bitcoin-Transactions</a:t>
            </a:r>
          </a:p>
        </p:txBody>
      </p:sp>
    </p:spTree>
    <p:extLst>
      <p:ext uri="{BB962C8B-B14F-4D97-AF65-F5344CB8AC3E}">
        <p14:creationId xmlns:p14="http://schemas.microsoft.com/office/powerpoint/2010/main" val="76761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a:lstStyle/>
          <a:p>
            <a:r>
              <a:rPr lang="en-US" dirty="0"/>
              <a:t>Outline</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r>
              <a:rPr lang="en-US" dirty="0"/>
              <a:t>Visual Analytics</a:t>
            </a:r>
          </a:p>
        </p:txBody>
      </p:sp>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47575" y="3429000"/>
            <a:ext cx="6599238" cy="2296083"/>
          </a:xfrm>
        </p:spPr>
        <p:txBody>
          <a:bodyPr>
            <a:normAutofit/>
          </a:bodyPr>
          <a:lstStyle/>
          <a:p>
            <a:r>
              <a:rPr lang="en-US" dirty="0"/>
              <a:t>Dataset</a:t>
            </a:r>
          </a:p>
          <a:p>
            <a:r>
              <a:rPr lang="en-US" dirty="0"/>
              <a:t>Technologies </a:t>
            </a:r>
          </a:p>
          <a:p>
            <a:r>
              <a:rPr lang="en-US" dirty="0"/>
              <a:t>Visualizations </a:t>
            </a:r>
          </a:p>
          <a:p>
            <a:r>
              <a:rPr lang="en-US" dirty="0"/>
              <a:t>Case Studies</a:t>
            </a:r>
          </a:p>
          <a:p>
            <a:r>
              <a:rPr lang="en-US" dirty="0"/>
              <a:t>Related Works</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3</a:t>
            </a:fld>
            <a:endParaRPr lang="en-US" noProof="0" dirty="0"/>
          </a:p>
        </p:txBody>
      </p:sp>
      <p:sp>
        <p:nvSpPr>
          <p:cNvPr id="8" name="Date Placeholder 5">
            <a:extLst>
              <a:ext uri="{FF2B5EF4-FFF2-40B4-BE49-F238E27FC236}">
                <a16:creationId xmlns:a16="http://schemas.microsoft.com/office/drawing/2014/main" id="{4601CD60-C5EF-4DF5-8EA8-5FFD7C711470}"/>
              </a:ext>
            </a:extLst>
          </p:cNvPr>
          <p:cNvSpPr>
            <a:spLocks noGrp="1"/>
          </p:cNvSpPr>
          <p:nvPr>
            <p:ph type="dt" sz="half" idx="10"/>
          </p:nvPr>
        </p:nvSpPr>
        <p:spPr>
          <a:xfrm>
            <a:off x="7013448" y="6355080"/>
            <a:ext cx="4352544" cy="365125"/>
          </a:xfrm>
        </p:spPr>
        <p:txBody>
          <a:bodyPr/>
          <a:lstStyle/>
          <a:p>
            <a:pPr lvl="0"/>
            <a:r>
              <a:rPr lang="en-US" noProof="0" dirty="0"/>
              <a:t>2021</a:t>
            </a:r>
          </a:p>
        </p:txBody>
      </p:sp>
      <p:pic>
        <p:nvPicPr>
          <p:cNvPr id="25" name="Picture 24" descr="Icon&#10;&#10;Description automatically generated">
            <a:extLst>
              <a:ext uri="{FF2B5EF4-FFF2-40B4-BE49-F238E27FC236}">
                <a16:creationId xmlns:a16="http://schemas.microsoft.com/office/drawing/2014/main" id="{83803C68-B64B-4B8F-9C65-4E5C640AA79D}"/>
              </a:ext>
            </a:extLst>
          </p:cNvPr>
          <p:cNvPicPr>
            <a:picLocks noChangeAspect="1"/>
          </p:cNvPicPr>
          <p:nvPr/>
        </p:nvPicPr>
        <p:blipFill>
          <a:blip r:embed="rId3"/>
          <a:stretch>
            <a:fillRect/>
          </a:stretch>
        </p:blipFill>
        <p:spPr>
          <a:xfrm>
            <a:off x="4097867" y="-1"/>
            <a:ext cx="8098654" cy="2709333"/>
          </a:xfrm>
          <a:prstGeom prst="rect">
            <a:avLst/>
          </a:prstGeom>
        </p:spPr>
      </p:pic>
    </p:spTree>
    <p:extLst>
      <p:ext uri="{BB962C8B-B14F-4D97-AF65-F5344CB8AC3E}">
        <p14:creationId xmlns:p14="http://schemas.microsoft.com/office/powerpoint/2010/main" val="2106347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Dataset</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913918" y="1844408"/>
            <a:ext cx="4756714" cy="597604"/>
          </a:xfrm>
        </p:spPr>
        <p:txBody>
          <a:bodyPr/>
          <a:lstStyle/>
          <a:p>
            <a:r>
              <a:rPr lang="en-US" dirty="0"/>
              <a:t>General Information</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2237678" y="2442012"/>
            <a:ext cx="7716643" cy="3547728"/>
          </a:xfrm>
        </p:spPr>
        <p:txBody>
          <a:bodyPr>
            <a:normAutofit fontScale="85000" lnSpcReduction="20000"/>
          </a:bodyPr>
          <a:lstStyle/>
          <a:p>
            <a:pPr marL="0" indent="0">
              <a:buNone/>
            </a:pPr>
            <a:r>
              <a:rPr lang="it-IT" dirty="0"/>
              <a:t>The Bitcoin database we analyzed was extracted from the Kaggle database «Bitcoin Blockchain Historical Data.»</a:t>
            </a:r>
          </a:p>
          <a:p>
            <a:pPr marL="0" indent="0">
              <a:buNone/>
            </a:pPr>
            <a:r>
              <a:rPr lang="it-IT" dirty="0"/>
              <a:t>From this we decided to study the transactions and informations to them connected such as inputs, outputs and Bitcoin value exchanged.</a:t>
            </a:r>
          </a:p>
          <a:p>
            <a:pPr marL="0" indent="0">
              <a:buNone/>
            </a:pPr>
            <a:endParaRPr lang="it-IT" dirty="0"/>
          </a:p>
          <a:p>
            <a:r>
              <a:rPr lang="it-IT" dirty="0"/>
              <a:t>Format : JSON </a:t>
            </a:r>
          </a:p>
          <a:p>
            <a:r>
              <a:rPr lang="it-IT" dirty="0"/>
              <a:t>Dimension : 58 MB</a:t>
            </a:r>
          </a:p>
          <a:p>
            <a:r>
              <a:rPr lang="it-IT" dirty="0"/>
              <a:t> Years : 2010 </a:t>
            </a:r>
          </a:p>
          <a:p>
            <a:r>
              <a:rPr lang="en-US" dirty="0"/>
              <a:t>AS rule: #tuples * #transactions + (#INPUT_tuples * input count) +                  + (#OUTPUT_tuples ∗ output count) =</a:t>
            </a:r>
          </a:p>
          <a:p>
            <a:pPr marL="0" indent="0">
              <a:buNone/>
            </a:pPr>
            <a:r>
              <a:rPr lang="en-US" dirty="0"/>
              <a:t>    =  9 ∗ 117.345 + (3 ∗ 184.469) + (3 ∗ 165.426) = 2.105.790 values</a:t>
            </a:r>
            <a:endParaRPr lang="it-IT" dirty="0"/>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r>
              <a:rPr lang="en-US" dirty="0"/>
              <a:t>Visual Analytics</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2021</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4</a:t>
            </a:fld>
            <a:endParaRPr lang="en-US" noProof="0" dirty="0"/>
          </a:p>
        </p:txBody>
      </p:sp>
    </p:spTree>
    <p:extLst>
      <p:ext uri="{BB962C8B-B14F-4D97-AF65-F5344CB8AC3E}">
        <p14:creationId xmlns:p14="http://schemas.microsoft.com/office/powerpoint/2010/main" val="134492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a:lstStyle/>
          <a:p>
            <a:r>
              <a:rPr lang="en-US" dirty="0"/>
              <a:t>Technologies</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a:lstStyle/>
          <a:p>
            <a:r>
              <a:rPr lang="en-US" dirty="0"/>
              <a:t>The technologies used to create this project are some of the most used tools in the field of data manipulation and visualization.</a:t>
            </a:r>
          </a:p>
          <a:p>
            <a:r>
              <a:rPr lang="en-US" dirty="0"/>
              <a:t>In fact, to manage and format the data we used Python and JavaScript; while for data visualization we recurred to d3.js, Bootstrap and the already mentioned JavaScript</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a:lstStyle/>
          <a:p>
            <a:r>
              <a:rPr lang="en-US" dirty="0"/>
              <a:t>Visual Analytics</a:t>
            </a:r>
          </a:p>
        </p:txBody>
      </p:sp>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r>
              <a:rPr lang="en-US" noProof="0" dirty="0"/>
              <a:t>2021</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5</a:t>
            </a:fld>
            <a:endParaRPr lang="en-US" noProof="0" dirty="0"/>
          </a:p>
        </p:txBody>
      </p:sp>
      <p:pic>
        <p:nvPicPr>
          <p:cNvPr id="5" name="Picture Placeholder 4" descr="Icon&#10;&#10;Description automatically generated">
            <a:extLst>
              <a:ext uri="{FF2B5EF4-FFF2-40B4-BE49-F238E27FC236}">
                <a16:creationId xmlns:a16="http://schemas.microsoft.com/office/drawing/2014/main" id="{3EC0DFD8-4C10-4C30-B465-F0081132CDF5}"/>
              </a:ext>
            </a:extLst>
          </p:cNvPr>
          <p:cNvPicPr>
            <a:picLocks noGrp="1" noChangeAspect="1"/>
          </p:cNvPicPr>
          <p:nvPr>
            <p:ph type="pic" sz="quarter" idx="13"/>
          </p:nvPr>
        </p:nvPicPr>
        <p:blipFill>
          <a:blip r:embed="rId2"/>
          <a:srcRect l="20757" r="20757"/>
          <a:stretch>
            <a:fillRect/>
          </a:stretch>
        </p:blipFill>
        <p:spPr>
          <a:xfrm>
            <a:off x="7397451" y="2722138"/>
            <a:ext cx="1388803" cy="1575968"/>
          </a:xfrm>
        </p:spPr>
      </p:pic>
      <p:pic>
        <p:nvPicPr>
          <p:cNvPr id="33" name="Picture Placeholder 4">
            <a:extLst>
              <a:ext uri="{FF2B5EF4-FFF2-40B4-BE49-F238E27FC236}">
                <a16:creationId xmlns:a16="http://schemas.microsoft.com/office/drawing/2014/main" id="{432EF12A-3A01-43FE-81E9-904F5D862C5E}"/>
              </a:ext>
            </a:extLst>
          </p:cNvPr>
          <p:cNvPicPr>
            <a:picLocks noChangeAspect="1"/>
          </p:cNvPicPr>
          <p:nvPr/>
        </p:nvPicPr>
        <p:blipFill>
          <a:blip r:embed="rId3"/>
          <a:srcRect l="13788" r="13788"/>
          <a:stretch/>
        </p:blipFill>
        <p:spPr>
          <a:xfrm>
            <a:off x="8913494" y="1368362"/>
            <a:ext cx="1388803" cy="1575968"/>
          </a:xfrm>
          <a:prstGeom prst="rect">
            <a:avLst/>
          </a:prstGeom>
        </p:spPr>
      </p:pic>
      <p:pic>
        <p:nvPicPr>
          <p:cNvPr id="34" name="Picture Placeholder 4">
            <a:extLst>
              <a:ext uri="{FF2B5EF4-FFF2-40B4-BE49-F238E27FC236}">
                <a16:creationId xmlns:a16="http://schemas.microsoft.com/office/drawing/2014/main" id="{83221A04-E47A-4DFA-BD66-E9584B2A8C5F}"/>
              </a:ext>
            </a:extLst>
          </p:cNvPr>
          <p:cNvPicPr>
            <a:picLocks noChangeAspect="1"/>
          </p:cNvPicPr>
          <p:nvPr/>
        </p:nvPicPr>
        <p:blipFill rotWithShape="1">
          <a:blip r:embed="rId4"/>
          <a:srcRect l="6879" r="18306"/>
          <a:stretch/>
        </p:blipFill>
        <p:spPr>
          <a:xfrm>
            <a:off x="8711762" y="4138314"/>
            <a:ext cx="1792269" cy="1575968"/>
          </a:xfrm>
          <a:prstGeom prst="rect">
            <a:avLst/>
          </a:prstGeom>
        </p:spPr>
      </p:pic>
      <p:pic>
        <p:nvPicPr>
          <p:cNvPr id="35" name="Picture Placeholder 4">
            <a:extLst>
              <a:ext uri="{FF2B5EF4-FFF2-40B4-BE49-F238E27FC236}">
                <a16:creationId xmlns:a16="http://schemas.microsoft.com/office/drawing/2014/main" id="{93E48EE4-4F66-4B2C-B56C-FBC2B9726A64}"/>
              </a:ext>
            </a:extLst>
          </p:cNvPr>
          <p:cNvPicPr>
            <a:picLocks noChangeAspect="1"/>
          </p:cNvPicPr>
          <p:nvPr/>
        </p:nvPicPr>
        <p:blipFill>
          <a:blip r:embed="rId5"/>
          <a:srcRect l="9636" r="9636"/>
          <a:stretch/>
        </p:blipFill>
        <p:spPr>
          <a:xfrm>
            <a:off x="10429538" y="2642242"/>
            <a:ext cx="1388803" cy="1575968"/>
          </a:xfrm>
          <a:prstGeom prst="rect">
            <a:avLst/>
          </a:prstGeom>
        </p:spPr>
      </p:pic>
    </p:spTree>
    <p:extLst>
      <p:ext uri="{BB962C8B-B14F-4D97-AF65-F5344CB8AC3E}">
        <p14:creationId xmlns:p14="http://schemas.microsoft.com/office/powerpoint/2010/main" val="46180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p:txBody>
          <a:bodyPr>
            <a:normAutofit fontScale="90000"/>
          </a:bodyPr>
          <a:lstStyle/>
          <a:p>
            <a:pPr algn="r"/>
            <a:r>
              <a:rPr lang="en-US" dirty="0"/>
              <a:t>Project Overview</a:t>
            </a:r>
          </a:p>
        </p:txBody>
      </p:sp>
      <p:pic>
        <p:nvPicPr>
          <p:cNvPr id="3" name="Content Placeholder 2" descr="Graphical user interface&#10;&#10;Description automatically generated">
            <a:extLst>
              <a:ext uri="{FF2B5EF4-FFF2-40B4-BE49-F238E27FC236}">
                <a16:creationId xmlns:a16="http://schemas.microsoft.com/office/drawing/2014/main" id="{5922C579-A0F1-4BDD-AAD0-67D9031DC7D8}"/>
              </a:ext>
            </a:extLst>
          </p:cNvPr>
          <p:cNvPicPr>
            <a:picLocks noGrp="1" noChangeAspect="1"/>
          </p:cNvPicPr>
          <p:nvPr>
            <p:ph sz="quarter" idx="14"/>
          </p:nvPr>
        </p:nvPicPr>
        <p:blipFill>
          <a:blip r:embed="rId2"/>
          <a:stretch>
            <a:fillRect/>
          </a:stretch>
        </p:blipFill>
        <p:spPr>
          <a:xfrm>
            <a:off x="1067455" y="1494115"/>
            <a:ext cx="10057089" cy="4859695"/>
          </a:xfrm>
        </p:spPr>
      </p:pic>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p:txBody>
          <a:bodyPr/>
          <a:lstStyle/>
          <a:p>
            <a:r>
              <a:rPr lang="en-US" dirty="0"/>
              <a:t>Visual Analytics</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p:txBody>
          <a:bodyPr/>
          <a:lstStyle/>
          <a:p>
            <a:r>
              <a:rPr lang="en-US" noProof="0" dirty="0"/>
              <a:t>2021</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p:txBody>
          <a:bodyPr/>
          <a:lstStyle/>
          <a:p>
            <a:pPr lvl="0"/>
            <a:fld id="{06B786C7-B8F9-4072-AAAA-17258464D730}" type="slidenum">
              <a:rPr lang="en-US" noProof="0" smtClean="0"/>
              <a:pPr lvl="0"/>
              <a:t>6</a:t>
            </a:fld>
            <a:endParaRPr lang="en-US" noProof="0" dirty="0"/>
          </a:p>
        </p:txBody>
      </p:sp>
    </p:spTree>
    <p:extLst>
      <p:ext uri="{BB962C8B-B14F-4D97-AF65-F5344CB8AC3E}">
        <p14:creationId xmlns:p14="http://schemas.microsoft.com/office/powerpoint/2010/main" val="325734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normAutofit/>
          </a:bodyPr>
          <a:lstStyle/>
          <a:p>
            <a:r>
              <a:rPr lang="en-US" sz="3600" dirty="0"/>
              <a:t>Features Rundown</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Visual Analytics</a:t>
            </a:r>
          </a:p>
        </p:txBody>
      </p:sp>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6350"/>
            <a:ext cx="4352544" cy="365125"/>
          </a:xfrm>
        </p:spPr>
        <p:txBody>
          <a:bodyPr/>
          <a:lstStyle/>
          <a:p>
            <a:r>
              <a:rPr lang="en-US" noProof="0" dirty="0"/>
              <a:t>2021</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7</a:t>
            </a:fld>
            <a:endParaRPr lang="en-US" noProof="0" dirty="0"/>
          </a:p>
        </p:txBody>
      </p:sp>
      <p:sp>
        <p:nvSpPr>
          <p:cNvPr id="7" name="TextBox 6">
            <a:extLst>
              <a:ext uri="{FF2B5EF4-FFF2-40B4-BE49-F238E27FC236}">
                <a16:creationId xmlns:a16="http://schemas.microsoft.com/office/drawing/2014/main" id="{5B855C22-BC90-4DFE-BB0E-56FC357FE604}"/>
              </a:ext>
            </a:extLst>
          </p:cNvPr>
          <p:cNvSpPr txBox="1"/>
          <p:nvPr/>
        </p:nvSpPr>
        <p:spPr>
          <a:xfrm>
            <a:off x="3806085" y="1762115"/>
            <a:ext cx="7875375" cy="3970318"/>
          </a:xfrm>
          <a:prstGeom prst="rect">
            <a:avLst/>
          </a:prstGeom>
          <a:noFill/>
        </p:spPr>
        <p:txBody>
          <a:bodyPr wrap="square" rtlCol="0">
            <a:spAutoFit/>
          </a:bodyPr>
          <a:lstStyle/>
          <a:p>
            <a:r>
              <a:rPr lang="en-US" dirty="0"/>
              <a:t>Our project was thought mainly to give some insight and interesting information on the year most significative for the development of the Bitcoin phenomenon. We aimed to do this through several visualization briefly explained in what follows: </a:t>
            </a:r>
          </a:p>
          <a:p>
            <a:endParaRPr lang="en-US" dirty="0"/>
          </a:p>
          <a:p>
            <a:pPr marL="285750" indent="-285750">
              <a:buFont typeface="Arial" panose="020B0604020202020204" pitchFamily="34" charset="0"/>
              <a:buChar char="•"/>
            </a:pPr>
            <a:r>
              <a:rPr lang="en-US" b="1" dirty="0"/>
              <a:t>Transactions Graph </a:t>
            </a:r>
            <a:r>
              <a:rPr lang="en-US" dirty="0"/>
              <a:t>– It allows the user to select one or more transactions in a single day and retrieve all connected information.</a:t>
            </a:r>
          </a:p>
          <a:p>
            <a:pPr marL="285750" indent="-285750">
              <a:buFont typeface="Arial" panose="020B0604020202020204" pitchFamily="34" charset="0"/>
              <a:buChar char="•"/>
            </a:pPr>
            <a:r>
              <a:rPr lang="en-US" b="1" dirty="0"/>
              <a:t>Network Graph </a:t>
            </a:r>
            <a:r>
              <a:rPr lang="en-US" dirty="0"/>
              <a:t>– It shows how users are connected. </a:t>
            </a:r>
          </a:p>
          <a:p>
            <a:pPr marL="285750" indent="-285750">
              <a:buFont typeface="Arial" panose="020B0604020202020204" pitchFamily="34" charset="0"/>
              <a:buChar char="•"/>
            </a:pPr>
            <a:r>
              <a:rPr lang="en-US" b="1" dirty="0"/>
              <a:t>Radar Chart </a:t>
            </a:r>
            <a:r>
              <a:rPr lang="en-US" dirty="0"/>
              <a:t>– Shows the top users participating in the selected transactions ranked on value exchanged.</a:t>
            </a:r>
          </a:p>
          <a:p>
            <a:pPr marL="285750" indent="-285750">
              <a:buFont typeface="Arial" panose="020B0604020202020204" pitchFamily="34" charset="0"/>
              <a:buChar char="•"/>
            </a:pPr>
            <a:r>
              <a:rPr lang="en-US" b="1" dirty="0"/>
              <a:t>Transaction Bar Chart </a:t>
            </a:r>
            <a:r>
              <a:rPr lang="en-US" dirty="0"/>
              <a:t>– Displays the number of transaction executed each day.</a:t>
            </a:r>
          </a:p>
          <a:p>
            <a:pPr marL="285750" indent="-285750">
              <a:buFont typeface="Arial" panose="020B0604020202020204" pitchFamily="34" charset="0"/>
              <a:buChar char="•"/>
            </a:pPr>
            <a:r>
              <a:rPr lang="en-US" b="1" dirty="0"/>
              <a:t>Prices Line Chart </a:t>
            </a:r>
            <a:r>
              <a:rPr lang="en-US" dirty="0"/>
              <a:t>– It shows the close value of Bitcoin per day.</a:t>
            </a:r>
          </a:p>
          <a:p>
            <a:pPr marL="285750" indent="-285750">
              <a:buFont typeface="Arial" panose="020B0604020202020204" pitchFamily="34" charset="0"/>
              <a:buChar char="•"/>
            </a:pPr>
            <a:r>
              <a:rPr lang="en-US" b="1" dirty="0"/>
              <a:t>PCA</a:t>
            </a:r>
            <a:r>
              <a:rPr lang="en-US" dirty="0"/>
              <a:t> –  Dimensionality reduction of transactions’ parameters.</a:t>
            </a:r>
            <a:endParaRPr lang="it-IT" dirty="0"/>
          </a:p>
        </p:txBody>
      </p:sp>
    </p:spTree>
    <p:extLst>
      <p:ext uri="{BB962C8B-B14F-4D97-AF65-F5344CB8AC3E}">
        <p14:creationId xmlns:p14="http://schemas.microsoft.com/office/powerpoint/2010/main" val="5987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238084E-9C0F-497C-9436-2CD6C9BC6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A9314D7-79E5-4587-B59D-FA5DDE9F3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990600" y="250824"/>
            <a:ext cx="10312400" cy="625476"/>
          </a:xfrm>
        </p:spPr>
        <p:txBody>
          <a:bodyPr vert="horz" lIns="91440" tIns="45720" rIns="91440" bIns="45720" rtlCol="0" anchor="ctr">
            <a:normAutofit/>
          </a:bodyPr>
          <a:lstStyle/>
          <a:p>
            <a:pPr algn="r">
              <a:lnSpc>
                <a:spcPct val="90000"/>
              </a:lnSpc>
            </a:pPr>
            <a:r>
              <a:rPr lang="en-US" sz="2800" spc="-40">
                <a:solidFill>
                  <a:srgbClr val="FFFFFF"/>
                </a:solidFill>
              </a:rPr>
              <a:t>Transactions Graph</a:t>
            </a:r>
          </a:p>
        </p:txBody>
      </p:sp>
      <p:pic>
        <p:nvPicPr>
          <p:cNvPr id="4" name="Picture 3" descr="Scatter chart&#10;&#10;Description automatically generated with low confidence">
            <a:extLst>
              <a:ext uri="{FF2B5EF4-FFF2-40B4-BE49-F238E27FC236}">
                <a16:creationId xmlns:a16="http://schemas.microsoft.com/office/drawing/2014/main" id="{05D84937-5713-4821-B893-6D22EC78D098}"/>
              </a:ext>
            </a:extLst>
          </p:cNvPr>
          <p:cNvPicPr>
            <a:picLocks noChangeAspect="1"/>
          </p:cNvPicPr>
          <p:nvPr/>
        </p:nvPicPr>
        <p:blipFill>
          <a:blip r:embed="rId2"/>
          <a:stretch>
            <a:fillRect/>
          </a:stretch>
        </p:blipFill>
        <p:spPr>
          <a:xfrm>
            <a:off x="6494356" y="1724343"/>
            <a:ext cx="5390727" cy="4069997"/>
          </a:xfrm>
          <a:prstGeom prst="rect">
            <a:avLst/>
          </a:prstGeom>
        </p:spPr>
      </p:pic>
      <p:sp>
        <p:nvSpPr>
          <p:cNvPr id="6" name="Content Placeholder 5">
            <a:extLst>
              <a:ext uri="{FF2B5EF4-FFF2-40B4-BE49-F238E27FC236}">
                <a16:creationId xmlns:a16="http://schemas.microsoft.com/office/drawing/2014/main" id="{00C6AF7B-F3FC-44FE-94F5-9E18CB644E48}"/>
              </a:ext>
            </a:extLst>
          </p:cNvPr>
          <p:cNvSpPr>
            <a:spLocks noGrp="1"/>
          </p:cNvSpPr>
          <p:nvPr>
            <p:ph sz="quarter" idx="14"/>
          </p:nvPr>
        </p:nvSpPr>
        <p:spPr>
          <a:xfrm>
            <a:off x="610658" y="1511600"/>
            <a:ext cx="5273040" cy="4495482"/>
          </a:xfrm>
        </p:spPr>
        <p:txBody>
          <a:bodyPr vert="horz" lIns="91440" tIns="45720" rIns="91440" bIns="45720" rtlCol="0">
            <a:normAutofit/>
          </a:bodyPr>
          <a:lstStyle/>
          <a:p>
            <a:pPr marL="0"/>
            <a:r>
              <a:rPr lang="en-US" sz="2200" dirty="0"/>
              <a:t>The Transactions Graph shows all the transactions that occurred in each day. Each transaction is connected to its inputs and outputs which correspond to people in the network.</a:t>
            </a:r>
          </a:p>
          <a:p>
            <a:pPr marL="0"/>
            <a:r>
              <a:rPr lang="en-US" sz="2200" dirty="0"/>
              <a:t>The user can brush to select one or more transaction to show its information throughout the project.</a:t>
            </a:r>
            <a:br>
              <a:rPr lang="en-US" sz="2200" dirty="0"/>
            </a:br>
            <a:r>
              <a:rPr lang="en-US" sz="2200" dirty="0"/>
              <a:t>Moreover, we implemented some filters to help select only the more significant transactions.</a:t>
            </a:r>
          </a:p>
        </p:txBody>
      </p:sp>
      <p:sp>
        <p:nvSpPr>
          <p:cNvPr id="9" name="Footer Placeholder 3">
            <a:extLst>
              <a:ext uri="{FF2B5EF4-FFF2-40B4-BE49-F238E27FC236}">
                <a16:creationId xmlns:a16="http://schemas.microsoft.com/office/drawing/2014/main" id="{FF7E807C-9B8A-4EFD-96BA-5CC9B381D791}"/>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defRPr/>
            </a:pPr>
            <a:r>
              <a:rPr lang="en-US" kern="1200">
                <a:solidFill>
                  <a:schemeClr val="tx1"/>
                </a:solidFill>
                <a:latin typeface="+mn-lt"/>
                <a:ea typeface="+mn-ea"/>
                <a:cs typeface="+mn-cs"/>
              </a:rPr>
              <a:t>Visual Analytics</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a:spcAft>
                <a:spcPts val="600"/>
              </a:spcAft>
            </a:pPr>
            <a:r>
              <a:rPr lang="en-US" noProof="0"/>
              <a:t>2021</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06B786C7-B8F9-4072-AAAA-17258464D730}" type="slidenum">
              <a:rPr lang="en-US" noProof="0" smtClean="0"/>
              <a:pPr lvl="0">
                <a:spcAft>
                  <a:spcPts val="600"/>
                </a:spcAft>
              </a:pPr>
              <a:t>8</a:t>
            </a:fld>
            <a:endParaRPr lang="en-US" noProof="0"/>
          </a:p>
        </p:txBody>
      </p:sp>
    </p:spTree>
    <p:extLst>
      <p:ext uri="{BB962C8B-B14F-4D97-AF65-F5344CB8AC3E}">
        <p14:creationId xmlns:p14="http://schemas.microsoft.com/office/powerpoint/2010/main" val="1896256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238084E-9C0F-497C-9436-2CD6C9BC6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7" name="Rectangle 46">
            <a:extLst>
              <a:ext uri="{FF2B5EF4-FFF2-40B4-BE49-F238E27FC236}">
                <a16:creationId xmlns:a16="http://schemas.microsoft.com/office/drawing/2014/main" id="{0A9314D7-79E5-4587-B59D-FA5DDE9F3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990600" y="250824"/>
            <a:ext cx="10312400" cy="625476"/>
          </a:xfrm>
        </p:spPr>
        <p:txBody>
          <a:bodyPr vert="horz" lIns="91440" tIns="45720" rIns="91440" bIns="45720" rtlCol="0" anchor="ctr">
            <a:normAutofit/>
          </a:bodyPr>
          <a:lstStyle/>
          <a:p>
            <a:pPr algn="r">
              <a:lnSpc>
                <a:spcPct val="90000"/>
              </a:lnSpc>
            </a:pPr>
            <a:r>
              <a:rPr lang="en-US" sz="2800" spc="-40">
                <a:solidFill>
                  <a:srgbClr val="FFFFFF"/>
                </a:solidFill>
              </a:rPr>
              <a:t>Transactions Graph</a:t>
            </a:r>
          </a:p>
        </p:txBody>
      </p:sp>
      <p:pic>
        <p:nvPicPr>
          <p:cNvPr id="4" name="Picture 3">
            <a:extLst>
              <a:ext uri="{FF2B5EF4-FFF2-40B4-BE49-F238E27FC236}">
                <a16:creationId xmlns:a16="http://schemas.microsoft.com/office/drawing/2014/main" id="{05D84937-5713-4821-B893-6D22EC78D098}"/>
              </a:ext>
            </a:extLst>
          </p:cNvPr>
          <p:cNvPicPr>
            <a:picLocks noChangeAspect="1"/>
          </p:cNvPicPr>
          <p:nvPr/>
        </p:nvPicPr>
        <p:blipFill>
          <a:blip r:embed="rId2"/>
          <a:srcRect/>
          <a:stretch/>
        </p:blipFill>
        <p:spPr>
          <a:xfrm>
            <a:off x="6503869" y="1724343"/>
            <a:ext cx="5371701" cy="4069997"/>
          </a:xfrm>
          <a:prstGeom prst="rect">
            <a:avLst/>
          </a:prstGeom>
        </p:spPr>
      </p:pic>
      <p:sp>
        <p:nvSpPr>
          <p:cNvPr id="6" name="Content Placeholder 5">
            <a:extLst>
              <a:ext uri="{FF2B5EF4-FFF2-40B4-BE49-F238E27FC236}">
                <a16:creationId xmlns:a16="http://schemas.microsoft.com/office/drawing/2014/main" id="{00C6AF7B-F3FC-44FE-94F5-9E18CB644E48}"/>
              </a:ext>
            </a:extLst>
          </p:cNvPr>
          <p:cNvSpPr>
            <a:spLocks noGrp="1"/>
          </p:cNvSpPr>
          <p:nvPr>
            <p:ph sz="quarter" idx="14"/>
          </p:nvPr>
        </p:nvSpPr>
        <p:spPr>
          <a:xfrm>
            <a:off x="610658" y="1511600"/>
            <a:ext cx="5273040" cy="4495482"/>
          </a:xfrm>
        </p:spPr>
        <p:txBody>
          <a:bodyPr vert="horz" lIns="91440" tIns="45720" rIns="91440" bIns="45720" rtlCol="0">
            <a:normAutofit/>
          </a:bodyPr>
          <a:lstStyle/>
          <a:p>
            <a:pPr marL="0"/>
            <a:r>
              <a:rPr lang="en-US" sz="2200" dirty="0"/>
              <a:t>The Transactions Graph shows all the transactions that occurred in each day. Each transaction is connected to its inputs and outputs which correspond to people in the network.</a:t>
            </a:r>
          </a:p>
          <a:p>
            <a:pPr marL="0"/>
            <a:r>
              <a:rPr lang="en-US" sz="2200" dirty="0"/>
              <a:t>The user can brush to select one or more transaction to show its information throughout the project.</a:t>
            </a:r>
            <a:br>
              <a:rPr lang="en-US" sz="2200" dirty="0"/>
            </a:br>
            <a:r>
              <a:rPr lang="en-US" sz="2200" dirty="0"/>
              <a:t>Moreover, we implemented some filters to help select only the more significant transactions.</a:t>
            </a:r>
          </a:p>
        </p:txBody>
      </p:sp>
      <p:sp>
        <p:nvSpPr>
          <p:cNvPr id="9" name="Footer Placeholder 3">
            <a:extLst>
              <a:ext uri="{FF2B5EF4-FFF2-40B4-BE49-F238E27FC236}">
                <a16:creationId xmlns:a16="http://schemas.microsoft.com/office/drawing/2014/main" id="{FF7E807C-9B8A-4EFD-96BA-5CC9B381D791}"/>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a:ln>
                  <a:noFill/>
                </a:ln>
                <a:solidFill>
                  <a:prstClr val="black"/>
                </a:solidFill>
                <a:effectLst/>
                <a:uLnTx/>
                <a:uFillTx/>
                <a:latin typeface="Avenir Next LT Pro"/>
                <a:ea typeface="+mn-ea"/>
                <a:cs typeface="+mn-cs"/>
              </a:rPr>
              <a:t>Visual Analytics</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a:ln>
                  <a:noFill/>
                </a:ln>
                <a:solidFill>
                  <a:prstClr val="black"/>
                </a:solidFill>
                <a:effectLst/>
                <a:uLnTx/>
                <a:uFillTx/>
                <a:latin typeface="Avenir Next LT Pro"/>
                <a:ea typeface="+mn-ea"/>
                <a:cs typeface="+mn-cs"/>
              </a:rPr>
              <a:t>2021</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9</a:t>
            </a:fld>
            <a:endParaRPr kumimoji="0" lang="en-US"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730763093"/>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CCB28C-7D26-4A36-9CFC-D739C28F3D1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 block design</Template>
  <TotalTime>1239</TotalTime>
  <Words>1394</Words>
  <Application>Microsoft Office PowerPoint</Application>
  <PresentationFormat>Widescreen</PresentationFormat>
  <Paragraphs>164</Paragraphs>
  <Slides>26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Avenir Next LT Pro</vt:lpstr>
      <vt:lpstr>Calibri</vt:lpstr>
      <vt:lpstr>ColorBlockVTI</vt:lpstr>
      <vt:lpstr>History of Bitcoin</vt:lpstr>
      <vt:lpstr>Introduction</vt:lpstr>
      <vt:lpstr>Outline</vt:lpstr>
      <vt:lpstr>Dataset</vt:lpstr>
      <vt:lpstr>Technologies</vt:lpstr>
      <vt:lpstr>Project Overview</vt:lpstr>
      <vt:lpstr>Features Rundown</vt:lpstr>
      <vt:lpstr>Transactions Graph</vt:lpstr>
      <vt:lpstr>Transactions Graph</vt:lpstr>
      <vt:lpstr>Transactions Graph</vt:lpstr>
      <vt:lpstr>Network Graph</vt:lpstr>
      <vt:lpstr>Network Graph</vt:lpstr>
      <vt:lpstr>Network Graph</vt:lpstr>
      <vt:lpstr>Radar Chart</vt:lpstr>
      <vt:lpstr>Radar Chart</vt:lpstr>
      <vt:lpstr>Transactions Bar Chart</vt:lpstr>
      <vt:lpstr>Transactions Bar Chart</vt:lpstr>
      <vt:lpstr>Prices Line Chart</vt:lpstr>
      <vt:lpstr>Prices Line Chart</vt:lpstr>
      <vt:lpstr>PCA</vt:lpstr>
      <vt:lpstr>Case Studies</vt:lpstr>
      <vt:lpstr>1. Case Study </vt:lpstr>
      <vt:lpstr>2. Case Study </vt:lpstr>
      <vt:lpstr>Related works </vt:lpstr>
      <vt:lpstr>Related Works - Visualization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Andrea Ferrara</dc:creator>
  <cp:lastModifiedBy>Andrea Ferrara</cp:lastModifiedBy>
  <cp:revision>12</cp:revision>
  <dcterms:created xsi:type="dcterms:W3CDTF">2021-09-11T09:17:58Z</dcterms:created>
  <dcterms:modified xsi:type="dcterms:W3CDTF">2021-09-15T16:18:29Z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