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224000" cy="20104100"/>
  <p:notesSz cx="14224000" cy="201041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316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800" y="6232271"/>
            <a:ext cx="1209040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3600" y="11258296"/>
            <a:ext cx="995680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1200" y="4623943"/>
            <a:ext cx="61874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25360" y="4623943"/>
            <a:ext cx="61874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655" y="1928242"/>
            <a:ext cx="14174469" cy="50800"/>
          </a:xfrm>
          <a:custGeom>
            <a:avLst/>
            <a:gdLst/>
            <a:ahLst/>
            <a:cxnLst/>
            <a:rect l="l" t="t" r="r" b="b"/>
            <a:pathLst>
              <a:path w="14174469" h="50800">
                <a:moveTo>
                  <a:pt x="0" y="50725"/>
                </a:moveTo>
                <a:lnTo>
                  <a:pt x="14174352" y="50725"/>
                </a:lnTo>
                <a:lnTo>
                  <a:pt x="14174352" y="0"/>
                </a:lnTo>
                <a:lnTo>
                  <a:pt x="0" y="0"/>
                </a:lnTo>
                <a:lnTo>
                  <a:pt x="0" y="50725"/>
                </a:lnTo>
                <a:close/>
              </a:path>
            </a:pathLst>
          </a:custGeom>
          <a:solidFill>
            <a:srgbClr val="133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00" y="804164"/>
            <a:ext cx="1280160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200" y="4623943"/>
            <a:ext cx="1280160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36160" y="18696814"/>
            <a:ext cx="455168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1200" y="18696814"/>
            <a:ext cx="327152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41280" y="18696814"/>
            <a:ext cx="327152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9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8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1.png"/><Relationship Id="rId28" Type="http://schemas.openxmlformats.org/officeDocument/2006/relationships/image" Target="../media/image22.png"/><Relationship Id="rId19" Type="http://schemas.openxmlformats.org/officeDocument/2006/relationships/image" Target="../media/image7.png"/><Relationship Id="rId31" Type="http://schemas.openxmlformats.org/officeDocument/2006/relationships/image" Target="../media/image25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10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magine 210">
            <a:extLst>
              <a:ext uri="{FF2B5EF4-FFF2-40B4-BE49-F238E27FC236}">
                <a16:creationId xmlns:a16="http://schemas.microsoft.com/office/drawing/2014/main" id="{03D6E1AF-0D90-403E-8F71-B9592E22E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629" y="15115636"/>
            <a:ext cx="3778531" cy="3282987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36910AC9-144F-4BA1-9B1E-ADFFDC9B3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660" y="12091930"/>
            <a:ext cx="1071940" cy="816716"/>
          </a:xfrm>
          <a:prstGeom prst="rect">
            <a:avLst/>
          </a:prstGeom>
        </p:spPr>
      </p:pic>
      <p:sp>
        <p:nvSpPr>
          <p:cNvPr id="178" name="object 178"/>
          <p:cNvSpPr txBox="1"/>
          <p:nvPr/>
        </p:nvSpPr>
        <p:spPr>
          <a:xfrm>
            <a:off x="302514" y="19201265"/>
            <a:ext cx="13709518" cy="842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5420" marR="5080" indent="-173355">
              <a:lnSpc>
                <a:spcPct val="101699"/>
              </a:lnSpc>
              <a:spcBef>
                <a:spcPts val="90"/>
              </a:spcBef>
            </a:pPr>
            <a:r>
              <a:rPr lang="it-IT" sz="1400" dirty="0">
                <a:cs typeface="LM Sans 17"/>
              </a:rPr>
              <a:t>G. Scala, F. V. Pepe, P. Facchi, S. </a:t>
            </a:r>
            <a:r>
              <a:rPr lang="it-IT" sz="1400" dirty="0" err="1">
                <a:cs typeface="LM Sans 17"/>
              </a:rPr>
              <a:t>Pascazio</a:t>
            </a:r>
            <a:r>
              <a:rPr lang="it-IT" sz="1400" dirty="0">
                <a:cs typeface="LM Sans 17"/>
              </a:rPr>
              <a:t>, and K. </a:t>
            </a:r>
            <a:r>
              <a:rPr lang="it-IT" sz="1400" dirty="0" err="1">
                <a:cs typeface="LM Sans 17"/>
              </a:rPr>
              <a:t>Słowik</a:t>
            </a:r>
            <a:r>
              <a:rPr lang="it-IT" sz="1400" dirty="0">
                <a:cs typeface="LM Sans 17"/>
              </a:rPr>
              <a:t>, </a:t>
            </a:r>
            <a:r>
              <a:rPr lang="en-US" sz="1400" i="1" dirty="0">
                <a:cs typeface="LM Sans 17"/>
              </a:rPr>
              <a:t>Light interaction with extended quantum systems in dispersive media</a:t>
            </a:r>
            <a:r>
              <a:rPr lang="en-US" sz="1400" dirty="0">
                <a:cs typeface="LM Sans 17"/>
              </a:rPr>
              <a:t>, New J. Phys. </a:t>
            </a:r>
            <a:r>
              <a:rPr lang="en-US" sz="1400" b="1" dirty="0">
                <a:cs typeface="LM Sans 17"/>
              </a:rPr>
              <a:t>22</a:t>
            </a:r>
            <a:r>
              <a:rPr lang="en-US" sz="1400" dirty="0">
                <a:cs typeface="LM Sans 17"/>
              </a:rPr>
              <a:t>, 123047 (2020).</a:t>
            </a:r>
          </a:p>
          <a:p>
            <a:pPr marL="185420" marR="108585" indent="-173355">
              <a:lnSpc>
                <a:spcPct val="101699"/>
              </a:lnSpc>
              <a:spcBef>
                <a:spcPts val="715"/>
              </a:spcBef>
            </a:pPr>
            <a:r>
              <a:rPr lang="en-US" sz="1400" dirty="0">
                <a:cs typeface="LM Sans 17"/>
              </a:rPr>
              <a:t>M. </a:t>
            </a:r>
            <a:r>
              <a:rPr lang="en-US" sz="1400" dirty="0" err="1">
                <a:cs typeface="LM Sans 17"/>
              </a:rPr>
              <a:t>Hillery</a:t>
            </a:r>
            <a:r>
              <a:rPr lang="en-US" sz="1400" dirty="0">
                <a:cs typeface="LM Sans 17"/>
              </a:rPr>
              <a:t> and L. </a:t>
            </a:r>
            <a:r>
              <a:rPr lang="en-US" sz="1400" dirty="0" err="1">
                <a:cs typeface="LM Sans 17"/>
              </a:rPr>
              <a:t>Mlodinow</a:t>
            </a:r>
            <a:r>
              <a:rPr lang="en-US" sz="1400" dirty="0">
                <a:cs typeface="LM Sans 17"/>
              </a:rPr>
              <a:t>, </a:t>
            </a:r>
            <a:r>
              <a:rPr lang="en-US" sz="1400" i="1" dirty="0">
                <a:cs typeface="LM Sans 17"/>
              </a:rPr>
              <a:t>Quantized fields in a nonlinear dielectric medium: a microscopic approach</a:t>
            </a:r>
            <a:r>
              <a:rPr lang="en-US" sz="1400" dirty="0">
                <a:cs typeface="LM Sans 17"/>
              </a:rPr>
              <a:t>, Phys. Rev. A </a:t>
            </a:r>
            <a:r>
              <a:rPr lang="en-US" sz="1400" b="1" dirty="0">
                <a:cs typeface="LM Sans 17"/>
              </a:rPr>
              <a:t>55</a:t>
            </a:r>
            <a:r>
              <a:rPr lang="en-US" sz="1400" dirty="0">
                <a:cs typeface="LM Sans 17"/>
              </a:rPr>
              <a:t>, 678 (1997).</a:t>
            </a:r>
            <a:endParaRPr lang="it-IT" sz="1400" dirty="0">
              <a:cs typeface="LM Sans 17"/>
            </a:endParaRPr>
          </a:p>
          <a:p>
            <a:pPr marL="185420" marR="108585" indent="-173355">
              <a:lnSpc>
                <a:spcPct val="101699"/>
              </a:lnSpc>
              <a:spcBef>
                <a:spcPts val="715"/>
              </a:spcBef>
            </a:pPr>
            <a:r>
              <a:rPr lang="it-IT" sz="1400" dirty="0">
                <a:cs typeface="LM Sans 17"/>
              </a:rPr>
              <a:t>W. </a:t>
            </a:r>
            <a:r>
              <a:rPr lang="en-US" sz="1400" dirty="0">
                <a:cs typeface="LM Sans 17"/>
              </a:rPr>
              <a:t>Vogel and D.-G. Welsch, </a:t>
            </a:r>
            <a:r>
              <a:rPr lang="en-US" sz="1400" i="1" dirty="0">
                <a:cs typeface="LM Sans 17"/>
              </a:rPr>
              <a:t>Quantum Optics</a:t>
            </a:r>
            <a:r>
              <a:rPr lang="en-US" sz="1400" dirty="0">
                <a:cs typeface="LM Sans 17"/>
              </a:rPr>
              <a:t> (Wiley, New York, 2006)</a:t>
            </a:r>
            <a:endParaRPr sz="1400" dirty="0">
              <a:cs typeface="LM Sans 17"/>
            </a:endParaRPr>
          </a:p>
        </p:txBody>
      </p:sp>
      <p:grpSp>
        <p:nvGrpSpPr>
          <p:cNvPr id="196" name="Gruppo 195">
            <a:extLst>
              <a:ext uri="{FF2B5EF4-FFF2-40B4-BE49-F238E27FC236}">
                <a16:creationId xmlns:a16="http://schemas.microsoft.com/office/drawing/2014/main" id="{ECAF21BB-9DBC-4364-958B-5AC72364A24E}"/>
              </a:ext>
            </a:extLst>
          </p:cNvPr>
          <p:cNvGrpSpPr/>
          <p:nvPr/>
        </p:nvGrpSpPr>
        <p:grpSpPr>
          <a:xfrm>
            <a:off x="288928" y="2210031"/>
            <a:ext cx="13646144" cy="1773249"/>
            <a:chOff x="288928" y="2210031"/>
            <a:chExt cx="13646144" cy="1773249"/>
          </a:xfrm>
        </p:grpSpPr>
        <p:sp>
          <p:nvSpPr>
            <p:cNvPr id="142" name="object 142"/>
            <p:cNvSpPr/>
            <p:nvPr/>
          </p:nvSpPr>
          <p:spPr>
            <a:xfrm>
              <a:off x="288928" y="2210031"/>
              <a:ext cx="13646134" cy="503555"/>
            </a:xfrm>
            <a:custGeom>
              <a:avLst/>
              <a:gdLst/>
              <a:ahLst/>
              <a:cxnLst/>
              <a:rect l="l" t="t" r="r" b="b"/>
              <a:pathLst>
                <a:path w="8377555" h="503554">
                  <a:moveTo>
                    <a:pt x="8377009" y="20866"/>
                  </a:moveTo>
                  <a:lnTo>
                    <a:pt x="8376399" y="20866"/>
                  </a:lnTo>
                  <a:lnTo>
                    <a:pt x="8375129" y="14592"/>
                  </a:lnTo>
                  <a:lnTo>
                    <a:pt x="8369998" y="7010"/>
                  </a:lnTo>
                  <a:lnTo>
                    <a:pt x="8362416" y="1879"/>
                  </a:lnTo>
                  <a:lnTo>
                    <a:pt x="8353158" y="0"/>
                  </a:lnTo>
                  <a:lnTo>
                    <a:pt x="23863" y="0"/>
                  </a:lnTo>
                  <a:lnTo>
                    <a:pt x="14592" y="1879"/>
                  </a:lnTo>
                  <a:lnTo>
                    <a:pt x="7010" y="7010"/>
                  </a:lnTo>
                  <a:lnTo>
                    <a:pt x="1879" y="14592"/>
                  </a:lnTo>
                  <a:lnTo>
                    <a:pt x="596" y="20866"/>
                  </a:lnTo>
                  <a:lnTo>
                    <a:pt x="0" y="20866"/>
                  </a:lnTo>
                  <a:lnTo>
                    <a:pt x="0" y="23863"/>
                  </a:lnTo>
                  <a:lnTo>
                    <a:pt x="0" y="38696"/>
                  </a:lnTo>
                  <a:lnTo>
                    <a:pt x="0" y="479653"/>
                  </a:lnTo>
                  <a:lnTo>
                    <a:pt x="1879" y="488911"/>
                  </a:lnTo>
                  <a:lnTo>
                    <a:pt x="7010" y="496506"/>
                  </a:lnTo>
                  <a:lnTo>
                    <a:pt x="14592" y="501624"/>
                  </a:lnTo>
                  <a:lnTo>
                    <a:pt x="23863" y="503516"/>
                  </a:lnTo>
                  <a:lnTo>
                    <a:pt x="8353158" y="503516"/>
                  </a:lnTo>
                  <a:lnTo>
                    <a:pt x="8362416" y="501624"/>
                  </a:lnTo>
                  <a:lnTo>
                    <a:pt x="8369998" y="496506"/>
                  </a:lnTo>
                  <a:lnTo>
                    <a:pt x="8375129" y="488911"/>
                  </a:lnTo>
                  <a:lnTo>
                    <a:pt x="8377009" y="479653"/>
                  </a:lnTo>
                  <a:lnTo>
                    <a:pt x="8377009" y="38696"/>
                  </a:lnTo>
                  <a:lnTo>
                    <a:pt x="8377009" y="23863"/>
                  </a:lnTo>
                  <a:lnTo>
                    <a:pt x="8377009" y="20866"/>
                  </a:lnTo>
                  <a:close/>
                </a:path>
              </a:pathLst>
            </a:custGeom>
            <a:solidFill>
              <a:srgbClr val="5A7A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 txBox="1"/>
            <p:nvPr/>
          </p:nvSpPr>
          <p:spPr>
            <a:xfrm>
              <a:off x="440313" y="2296410"/>
              <a:ext cx="6602095" cy="33210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lang="it-IT" sz="2000" b="1" dirty="0">
                  <a:solidFill>
                    <a:srgbClr val="FFFFFF"/>
                  </a:solidFill>
                  <a:latin typeface="LM Sans 10"/>
                  <a:cs typeface="LM Sans 10"/>
                </a:rPr>
                <a:t>Abstract</a:t>
              </a:r>
              <a:endParaRPr sz="2000" dirty="0">
                <a:latin typeface="LM Sans 10"/>
                <a:cs typeface="LM Sans 10"/>
              </a:endParaRPr>
            </a:p>
          </p:txBody>
        </p:sp>
        <p:grpSp>
          <p:nvGrpSpPr>
            <p:cNvPr id="144" name="object 144"/>
            <p:cNvGrpSpPr/>
            <p:nvPr/>
          </p:nvGrpSpPr>
          <p:grpSpPr>
            <a:xfrm>
              <a:off x="288934" y="2584218"/>
              <a:ext cx="13646138" cy="1399062"/>
              <a:chOff x="5291550" y="7368850"/>
              <a:chExt cx="8377555" cy="3568700"/>
            </a:xfrm>
          </p:grpSpPr>
          <p:sp>
            <p:nvSpPr>
              <p:cNvPr id="145" name="object 145"/>
              <p:cNvSpPr/>
              <p:nvPr/>
            </p:nvSpPr>
            <p:spPr>
              <a:xfrm>
                <a:off x="5291544" y="7368856"/>
                <a:ext cx="8377555" cy="3568700"/>
              </a:xfrm>
              <a:custGeom>
                <a:avLst/>
                <a:gdLst/>
                <a:ahLst/>
                <a:cxnLst/>
                <a:rect l="l" t="t" r="r" b="b"/>
                <a:pathLst>
                  <a:path w="8377555" h="3568700">
                    <a:moveTo>
                      <a:pt x="8377009" y="20828"/>
                    </a:moveTo>
                    <a:lnTo>
                      <a:pt x="8376386" y="20828"/>
                    </a:lnTo>
                    <a:lnTo>
                      <a:pt x="8375129" y="14592"/>
                    </a:lnTo>
                    <a:lnTo>
                      <a:pt x="8369998" y="7010"/>
                    </a:lnTo>
                    <a:lnTo>
                      <a:pt x="8362416" y="1879"/>
                    </a:lnTo>
                    <a:lnTo>
                      <a:pt x="8353158" y="0"/>
                    </a:lnTo>
                    <a:lnTo>
                      <a:pt x="23863" y="0"/>
                    </a:lnTo>
                    <a:lnTo>
                      <a:pt x="14592" y="1879"/>
                    </a:lnTo>
                    <a:lnTo>
                      <a:pt x="7010" y="7010"/>
                    </a:lnTo>
                    <a:lnTo>
                      <a:pt x="1879" y="14592"/>
                    </a:lnTo>
                    <a:lnTo>
                      <a:pt x="609" y="20828"/>
                    </a:lnTo>
                    <a:lnTo>
                      <a:pt x="0" y="20828"/>
                    </a:lnTo>
                    <a:lnTo>
                      <a:pt x="0" y="23863"/>
                    </a:lnTo>
                    <a:lnTo>
                      <a:pt x="0" y="38696"/>
                    </a:lnTo>
                    <a:lnTo>
                      <a:pt x="0" y="3544532"/>
                    </a:lnTo>
                    <a:lnTo>
                      <a:pt x="1879" y="3553803"/>
                    </a:lnTo>
                    <a:lnTo>
                      <a:pt x="7010" y="3561384"/>
                    </a:lnTo>
                    <a:lnTo>
                      <a:pt x="14592" y="3566515"/>
                    </a:lnTo>
                    <a:lnTo>
                      <a:pt x="23863" y="3568395"/>
                    </a:lnTo>
                    <a:lnTo>
                      <a:pt x="8353158" y="3568395"/>
                    </a:lnTo>
                    <a:lnTo>
                      <a:pt x="8362416" y="3566515"/>
                    </a:lnTo>
                    <a:lnTo>
                      <a:pt x="8369998" y="3561384"/>
                    </a:lnTo>
                    <a:lnTo>
                      <a:pt x="8375129" y="3553803"/>
                    </a:lnTo>
                    <a:lnTo>
                      <a:pt x="8377009" y="3544532"/>
                    </a:lnTo>
                    <a:lnTo>
                      <a:pt x="8377009" y="38696"/>
                    </a:lnTo>
                    <a:lnTo>
                      <a:pt x="8377009" y="23863"/>
                    </a:lnTo>
                    <a:lnTo>
                      <a:pt x="8377009" y="20828"/>
                    </a:lnTo>
                    <a:close/>
                  </a:path>
                </a:pathLst>
              </a:custGeom>
              <a:solidFill>
                <a:srgbClr val="5A7A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6" name="object 146"/>
              <p:cNvSpPr/>
              <p:nvPr/>
            </p:nvSpPr>
            <p:spPr>
              <a:xfrm>
                <a:off x="5376088" y="7498053"/>
                <a:ext cx="8208009" cy="3340100"/>
              </a:xfrm>
              <a:custGeom>
                <a:avLst/>
                <a:gdLst/>
                <a:ahLst/>
                <a:cxnLst/>
                <a:rect l="l" t="t" r="r" b="b"/>
                <a:pathLst>
                  <a:path w="8208009" h="3340100">
                    <a:moveTo>
                      <a:pt x="8207908" y="20828"/>
                    </a:moveTo>
                    <a:lnTo>
                      <a:pt x="8207286" y="20828"/>
                    </a:lnTo>
                    <a:lnTo>
                      <a:pt x="8206016" y="14592"/>
                    </a:lnTo>
                    <a:lnTo>
                      <a:pt x="8200898" y="7010"/>
                    </a:lnTo>
                    <a:lnTo>
                      <a:pt x="8193303" y="1879"/>
                    </a:lnTo>
                    <a:lnTo>
                      <a:pt x="8184045" y="0"/>
                    </a:lnTo>
                    <a:lnTo>
                      <a:pt x="23850" y="0"/>
                    </a:lnTo>
                    <a:lnTo>
                      <a:pt x="14592" y="1879"/>
                    </a:lnTo>
                    <a:lnTo>
                      <a:pt x="7010" y="7010"/>
                    </a:lnTo>
                    <a:lnTo>
                      <a:pt x="1879" y="14592"/>
                    </a:lnTo>
                    <a:lnTo>
                      <a:pt x="609" y="20828"/>
                    </a:lnTo>
                    <a:lnTo>
                      <a:pt x="0" y="20828"/>
                    </a:lnTo>
                    <a:lnTo>
                      <a:pt x="0" y="23863"/>
                    </a:lnTo>
                    <a:lnTo>
                      <a:pt x="0" y="38696"/>
                    </a:lnTo>
                    <a:lnTo>
                      <a:pt x="0" y="3315893"/>
                    </a:lnTo>
                    <a:lnTo>
                      <a:pt x="1879" y="3325164"/>
                    </a:lnTo>
                    <a:lnTo>
                      <a:pt x="7010" y="3332746"/>
                    </a:lnTo>
                    <a:lnTo>
                      <a:pt x="14592" y="3337877"/>
                    </a:lnTo>
                    <a:lnTo>
                      <a:pt x="23850" y="3339757"/>
                    </a:lnTo>
                    <a:lnTo>
                      <a:pt x="8184045" y="3339757"/>
                    </a:lnTo>
                    <a:lnTo>
                      <a:pt x="8193303" y="3337877"/>
                    </a:lnTo>
                    <a:lnTo>
                      <a:pt x="8200898" y="3332746"/>
                    </a:lnTo>
                    <a:lnTo>
                      <a:pt x="8206016" y="3325164"/>
                    </a:lnTo>
                    <a:lnTo>
                      <a:pt x="8207908" y="3315893"/>
                    </a:lnTo>
                    <a:lnTo>
                      <a:pt x="8207908" y="38696"/>
                    </a:lnTo>
                    <a:lnTo>
                      <a:pt x="8207908" y="23863"/>
                    </a:lnTo>
                    <a:lnTo>
                      <a:pt x="8207908" y="20828"/>
                    </a:lnTo>
                    <a:close/>
                  </a:path>
                </a:pathLst>
              </a:custGeom>
              <a:solidFill>
                <a:srgbClr val="E7EC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" name="object 4"/>
            <p:cNvSpPr txBox="1"/>
            <p:nvPr/>
          </p:nvSpPr>
          <p:spPr>
            <a:xfrm>
              <a:off x="461935" y="2803146"/>
              <a:ext cx="13222128" cy="10652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just">
                <a:lnSpc>
                  <a:spcPct val="106300"/>
                </a:lnSpc>
              </a:pPr>
              <a:r>
                <a:rPr lang="en-US" sz="1600" spc="10" dirty="0">
                  <a:cs typeface="LM Sans 17"/>
                </a:rPr>
                <a:t>We derive a light–matter interaction Hamiltonian to describe a </a:t>
              </a:r>
              <a:r>
                <a:rPr lang="en-US" sz="1600" b="1" spc="10" dirty="0">
                  <a:cs typeface="LM Sans 17"/>
                </a:rPr>
                <a:t>quantum emitter embedded in a dispersive and absorptive environment</a:t>
              </a:r>
              <a:r>
                <a:rPr lang="en-US" sz="1600" spc="10" dirty="0">
                  <a:cs typeface="LM Sans 17"/>
                </a:rPr>
                <a:t>. We include in this theory the </a:t>
              </a:r>
              <a:r>
                <a:rPr lang="en-US" sz="1600" b="1" spc="10" dirty="0">
                  <a:cs typeface="LM Sans 17"/>
                </a:rPr>
                <a:t>spatial extension</a:t>
              </a:r>
              <a:r>
                <a:rPr lang="en-US" sz="1600" spc="10" dirty="0">
                  <a:cs typeface="LM Sans 17"/>
                </a:rPr>
                <a:t> of the system, taken into account through its </a:t>
              </a:r>
              <a:r>
                <a:rPr lang="en-US" sz="1600" b="1" spc="10" dirty="0">
                  <a:cs typeface="LM Sans 17"/>
                </a:rPr>
                <a:t>wavefunction</a:t>
              </a:r>
              <a:r>
                <a:rPr lang="en-US" sz="1600" spc="10" dirty="0">
                  <a:cs typeface="LM Sans 17"/>
                </a:rPr>
                <a:t>. This enables us to overcome the divergence problem of the Green tensor propagator that arises from a point-like approximation of the quantum system. The formalism can be applied to </a:t>
              </a:r>
              <a:r>
                <a:rPr lang="en-US" sz="1600" b="1" spc="10" dirty="0">
                  <a:cs typeface="LM Sans 17"/>
                </a:rPr>
                <a:t>generalize the expressions for the spontaneous emission rate and the Lamb shift </a:t>
              </a:r>
              <a:r>
                <a:rPr lang="en-US" sz="1600" spc="10" dirty="0">
                  <a:cs typeface="LM Sans 17"/>
                </a:rPr>
                <a:t>for a quantum system defined by a spatially extended dipole. </a:t>
              </a:r>
              <a:endParaRPr lang="en-US" sz="1600" dirty="0">
                <a:cs typeface="LM Sans 10"/>
              </a:endParaRPr>
            </a:p>
          </p:txBody>
        </p:sp>
      </p:grpSp>
      <p:sp>
        <p:nvSpPr>
          <p:cNvPr id="197" name="object 167">
            <a:extLst>
              <a:ext uri="{FF2B5EF4-FFF2-40B4-BE49-F238E27FC236}">
                <a16:creationId xmlns:a16="http://schemas.microsoft.com/office/drawing/2014/main" id="{769BB785-6F1C-40EA-A34F-C9AE297BBD8E}"/>
              </a:ext>
            </a:extLst>
          </p:cNvPr>
          <p:cNvSpPr txBox="1"/>
          <p:nvPr/>
        </p:nvSpPr>
        <p:spPr>
          <a:xfrm>
            <a:off x="5306865" y="4084601"/>
            <a:ext cx="3609509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z="2800" b="1" dirty="0">
                <a:solidFill>
                  <a:srgbClr val="134180"/>
                </a:solidFill>
                <a:cs typeface="LM Sans 10"/>
              </a:rPr>
              <a:t>The </a:t>
            </a:r>
            <a:r>
              <a:rPr lang="it-IT" sz="2800" b="1" dirty="0" err="1">
                <a:solidFill>
                  <a:srgbClr val="134180"/>
                </a:solidFill>
                <a:cs typeface="LM Sans 10"/>
              </a:rPr>
              <a:t>Hamiltonian</a:t>
            </a:r>
            <a:endParaRPr sz="2800" dirty="0">
              <a:cs typeface="LM Sans 10"/>
            </a:endParaRPr>
          </a:p>
        </p:txBody>
      </p:sp>
      <p:sp>
        <p:nvSpPr>
          <p:cNvPr id="198" name="object 168">
            <a:extLst>
              <a:ext uri="{FF2B5EF4-FFF2-40B4-BE49-F238E27FC236}">
                <a16:creationId xmlns:a16="http://schemas.microsoft.com/office/drawing/2014/main" id="{4B1924BA-5C9D-4DE2-B4C9-CD7D00C08F5F}"/>
              </a:ext>
            </a:extLst>
          </p:cNvPr>
          <p:cNvSpPr/>
          <p:nvPr/>
        </p:nvSpPr>
        <p:spPr>
          <a:xfrm flipV="1">
            <a:off x="288924" y="4519931"/>
            <a:ext cx="13646137" cy="45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0" name="Immagine 199">
            <a:extLst>
              <a:ext uri="{FF2B5EF4-FFF2-40B4-BE49-F238E27FC236}">
                <a16:creationId xmlns:a16="http://schemas.microsoft.com/office/drawing/2014/main" id="{19FC9E5B-D81F-43DD-B0B4-D22579937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34" y="6711399"/>
            <a:ext cx="4835812" cy="3584881"/>
          </a:xfrm>
          <a:prstGeom prst="rect">
            <a:avLst/>
          </a:prstGeom>
        </p:spPr>
      </p:pic>
      <p:sp>
        <p:nvSpPr>
          <p:cNvPr id="201" name="object 167">
            <a:extLst>
              <a:ext uri="{FF2B5EF4-FFF2-40B4-BE49-F238E27FC236}">
                <a16:creationId xmlns:a16="http://schemas.microsoft.com/office/drawing/2014/main" id="{C68F8C96-FC45-4FB2-9C81-4BA7163D926A}"/>
              </a:ext>
            </a:extLst>
          </p:cNvPr>
          <p:cNvSpPr txBox="1"/>
          <p:nvPr/>
        </p:nvSpPr>
        <p:spPr>
          <a:xfrm>
            <a:off x="2438042" y="10969821"/>
            <a:ext cx="9347154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z="2800" b="1" dirty="0" err="1">
                <a:solidFill>
                  <a:srgbClr val="134180"/>
                </a:solidFill>
                <a:cs typeface="LM Sans 10"/>
              </a:rPr>
              <a:t>Decay</a:t>
            </a:r>
            <a:r>
              <a:rPr lang="it-IT" sz="2800" b="1" dirty="0">
                <a:solidFill>
                  <a:srgbClr val="134180"/>
                </a:solidFill>
                <a:cs typeface="LM Sans 10"/>
              </a:rPr>
              <a:t> rate in a </a:t>
            </a:r>
            <a:r>
              <a:rPr lang="it-IT" sz="2800" b="1" dirty="0" err="1">
                <a:solidFill>
                  <a:srgbClr val="134180"/>
                </a:solidFill>
                <a:cs typeface="LM Sans 10"/>
              </a:rPr>
              <a:t>translation-invariant</a:t>
            </a:r>
            <a:r>
              <a:rPr lang="it-IT" sz="2800" b="1" dirty="0">
                <a:solidFill>
                  <a:srgbClr val="134180"/>
                </a:solidFill>
                <a:cs typeface="LM Sans 10"/>
              </a:rPr>
              <a:t> medium</a:t>
            </a:r>
            <a:endParaRPr sz="2800" dirty="0">
              <a:cs typeface="LM Sans 10"/>
            </a:endParaRPr>
          </a:p>
        </p:txBody>
      </p:sp>
      <p:sp>
        <p:nvSpPr>
          <p:cNvPr id="202" name="object 168">
            <a:extLst>
              <a:ext uri="{FF2B5EF4-FFF2-40B4-BE49-F238E27FC236}">
                <a16:creationId xmlns:a16="http://schemas.microsoft.com/office/drawing/2014/main" id="{27F68C95-61C3-4B1A-92D9-0843D927994A}"/>
              </a:ext>
            </a:extLst>
          </p:cNvPr>
          <p:cNvSpPr/>
          <p:nvPr/>
        </p:nvSpPr>
        <p:spPr>
          <a:xfrm flipV="1">
            <a:off x="288931" y="11437254"/>
            <a:ext cx="13646137" cy="45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5" name="object 6">
            <a:extLst>
              <a:ext uri="{FF2B5EF4-FFF2-40B4-BE49-F238E27FC236}">
                <a16:creationId xmlns:a16="http://schemas.microsoft.com/office/drawing/2014/main" id="{F248EEAE-DD7F-4A46-8EB7-F768D225C666}"/>
              </a:ext>
            </a:extLst>
          </p:cNvPr>
          <p:cNvSpPr txBox="1"/>
          <p:nvPr/>
        </p:nvSpPr>
        <p:spPr>
          <a:xfrm>
            <a:off x="5239105" y="6270988"/>
            <a:ext cx="8557497" cy="190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6300"/>
              </a:lnSpc>
              <a:spcAft>
                <a:spcPts val="600"/>
              </a:spcAft>
            </a:pPr>
            <a:r>
              <a:rPr lang="it-IT" b="1" spc="5" dirty="0">
                <a:cs typeface="LM Sans 17"/>
              </a:rPr>
              <a:t>The model </a:t>
            </a:r>
            <a:r>
              <a:rPr lang="it-IT" b="1" spc="5" dirty="0" err="1">
                <a:cs typeface="LM Sans 17"/>
              </a:rPr>
              <a:t>involves</a:t>
            </a:r>
            <a:r>
              <a:rPr lang="it-IT" b="1" spc="5" dirty="0">
                <a:cs typeface="LM Sans 17"/>
              </a:rPr>
              <a:t>:</a:t>
            </a:r>
          </a:p>
          <a:p>
            <a:pPr marL="298450" marR="5080" indent="-285750" algn="just">
              <a:lnSpc>
                <a:spcPct val="106300"/>
              </a:lnSpc>
              <a:buFont typeface="Arial" panose="020B0604020202020204" pitchFamily="34" charset="0"/>
              <a:buChar char="•"/>
            </a:pPr>
            <a:r>
              <a:rPr lang="it-IT" spc="5" dirty="0" err="1">
                <a:cs typeface="LM Sans 17"/>
              </a:rPr>
              <a:t>motion</a:t>
            </a:r>
            <a:r>
              <a:rPr lang="it-IT" spc="5" dirty="0">
                <a:cs typeface="LM Sans 17"/>
              </a:rPr>
              <a:t> of the </a:t>
            </a:r>
            <a:r>
              <a:rPr lang="it-IT" spc="5" dirty="0" err="1">
                <a:cs typeface="LM Sans 17"/>
              </a:rPr>
              <a:t>atomic</a:t>
            </a:r>
            <a:r>
              <a:rPr lang="it-IT" spc="5" dirty="0">
                <a:cs typeface="LM Sans 17"/>
              </a:rPr>
              <a:t> </a:t>
            </a:r>
            <a:r>
              <a:rPr lang="it-IT" spc="5" dirty="0" err="1">
                <a:cs typeface="LM Sans 17"/>
              </a:rPr>
              <a:t>charges</a:t>
            </a:r>
            <a:endParaRPr lang="it-IT" spc="5" dirty="0">
              <a:cs typeface="LM Sans 17"/>
            </a:endParaRPr>
          </a:p>
          <a:p>
            <a:pPr marL="298450" marR="5080" indent="-285750" algn="just">
              <a:lnSpc>
                <a:spcPct val="106300"/>
              </a:lnSpc>
              <a:buFont typeface="Arial" panose="020B0604020202020204" pitchFamily="34" charset="0"/>
              <a:buChar char="•"/>
            </a:pPr>
            <a:r>
              <a:rPr lang="it-IT" spc="5" dirty="0" err="1">
                <a:cs typeface="LM Sans 17"/>
              </a:rPr>
              <a:t>electromagnetic</a:t>
            </a:r>
            <a:r>
              <a:rPr lang="it-IT" spc="5" dirty="0">
                <a:cs typeface="LM Sans 17"/>
              </a:rPr>
              <a:t> field energy</a:t>
            </a:r>
          </a:p>
          <a:p>
            <a:pPr marL="298450" marR="5080" indent="-285750" algn="just">
              <a:lnSpc>
                <a:spcPct val="106300"/>
              </a:lnSpc>
              <a:buFont typeface="Arial" panose="020B0604020202020204" pitchFamily="34" charset="0"/>
              <a:buChar char="•"/>
            </a:pPr>
            <a:r>
              <a:rPr lang="it-IT" spc="5" dirty="0" err="1">
                <a:cs typeface="LM Sans 17"/>
              </a:rPr>
              <a:t>coupling</a:t>
            </a:r>
            <a:r>
              <a:rPr lang="it-IT" spc="5" dirty="0">
                <a:cs typeface="LM Sans 17"/>
              </a:rPr>
              <a:t> </a:t>
            </a:r>
            <a:r>
              <a:rPr lang="it-IT" spc="5" dirty="0" err="1">
                <a:cs typeface="LM Sans 17"/>
              </a:rPr>
              <a:t>between</a:t>
            </a:r>
            <a:r>
              <a:rPr lang="it-IT" spc="5" dirty="0">
                <a:cs typeface="LM Sans 17"/>
              </a:rPr>
              <a:t> </a:t>
            </a:r>
            <a:r>
              <a:rPr lang="it-IT" spc="5" dirty="0" err="1">
                <a:cs typeface="LM Sans 17"/>
              </a:rPr>
              <a:t>charges</a:t>
            </a:r>
            <a:r>
              <a:rPr lang="it-IT" spc="5" dirty="0">
                <a:cs typeface="LM Sans 17"/>
              </a:rPr>
              <a:t> and (</a:t>
            </a:r>
            <a:r>
              <a:rPr lang="it-IT" spc="5" dirty="0" err="1">
                <a:cs typeface="LM Sans 17"/>
              </a:rPr>
              <a:t>transverse</a:t>
            </a:r>
            <a:r>
              <a:rPr lang="it-IT" spc="5" dirty="0">
                <a:cs typeface="LM Sans 17"/>
              </a:rPr>
              <a:t>) EM field</a:t>
            </a:r>
          </a:p>
          <a:p>
            <a:pPr marL="298450" marR="5080" indent="-285750" algn="just">
              <a:lnSpc>
                <a:spcPct val="106300"/>
              </a:lnSpc>
              <a:buFont typeface="Arial" panose="020B0604020202020204" pitchFamily="34" charset="0"/>
              <a:buChar char="•"/>
            </a:pPr>
            <a:r>
              <a:rPr lang="it-IT" spc="5" dirty="0" err="1">
                <a:cs typeface="LM Sans 17"/>
              </a:rPr>
              <a:t>electromagnetic</a:t>
            </a:r>
            <a:r>
              <a:rPr lang="it-IT" spc="5" dirty="0">
                <a:cs typeface="LM Sans 17"/>
              </a:rPr>
              <a:t> interaction of </a:t>
            </a:r>
            <a:r>
              <a:rPr lang="it-IT" spc="5" dirty="0" err="1">
                <a:cs typeface="LM Sans 17"/>
              </a:rPr>
              <a:t>charges</a:t>
            </a:r>
            <a:r>
              <a:rPr lang="it-IT" spc="5" dirty="0">
                <a:cs typeface="LM Sans 17"/>
              </a:rPr>
              <a:t> of the medium</a:t>
            </a:r>
          </a:p>
          <a:p>
            <a:pPr marL="12700" marR="5080" algn="just">
              <a:lnSpc>
                <a:spcPct val="106300"/>
              </a:lnSpc>
              <a:spcBef>
                <a:spcPts val="600"/>
              </a:spcBef>
            </a:pPr>
            <a:r>
              <a:rPr lang="it-IT" b="1" spc="5" dirty="0">
                <a:cs typeface="LM Sans 17"/>
              </a:rPr>
              <a:t>APPROXIMATION:</a:t>
            </a:r>
            <a:r>
              <a:rPr lang="it-IT" spc="5" dirty="0">
                <a:cs typeface="LM Sans 17"/>
              </a:rPr>
              <a:t> </a:t>
            </a:r>
            <a:r>
              <a:rPr lang="it-IT" spc="5" dirty="0" err="1">
                <a:cs typeface="LM Sans 17"/>
              </a:rPr>
              <a:t>atom</a:t>
            </a:r>
            <a:r>
              <a:rPr lang="it-IT" spc="5" dirty="0">
                <a:cs typeface="LM Sans 17"/>
              </a:rPr>
              <a:t> </a:t>
            </a:r>
            <a:r>
              <a:rPr lang="it-IT" spc="5" dirty="0" err="1">
                <a:cs typeface="LM Sans 17"/>
              </a:rPr>
              <a:t>as</a:t>
            </a:r>
            <a:r>
              <a:rPr lang="it-IT" spc="5" dirty="0">
                <a:cs typeface="LM Sans 17"/>
              </a:rPr>
              <a:t> </a:t>
            </a:r>
            <a:r>
              <a:rPr lang="it-IT" b="1" i="1" spc="5" dirty="0" err="1">
                <a:cs typeface="LM Sans 17"/>
              </a:rPr>
              <a:t>extended</a:t>
            </a:r>
            <a:r>
              <a:rPr lang="it-IT" b="1" i="1" spc="5" dirty="0">
                <a:cs typeface="LM Sans 17"/>
              </a:rPr>
              <a:t> </a:t>
            </a:r>
            <a:r>
              <a:rPr lang="it-IT" b="1" i="1" spc="5" dirty="0" err="1">
                <a:cs typeface="LM Sans 17"/>
              </a:rPr>
              <a:t>dipole</a:t>
            </a:r>
            <a:r>
              <a:rPr lang="it-IT" b="1" spc="5" dirty="0">
                <a:cs typeface="LM Sans 17"/>
              </a:rPr>
              <a:t> </a:t>
            </a:r>
            <a:r>
              <a:rPr lang="it-IT" spc="5" dirty="0">
                <a:cs typeface="LM Sans 17"/>
              </a:rPr>
              <a:t>with </a:t>
            </a:r>
            <a:r>
              <a:rPr lang="it-IT" spc="5" dirty="0" err="1">
                <a:cs typeface="LM Sans 17"/>
              </a:rPr>
              <a:t>negligible</a:t>
            </a:r>
            <a:r>
              <a:rPr lang="it-IT" spc="5" dirty="0">
                <a:cs typeface="LM Sans 17"/>
              </a:rPr>
              <a:t> </a:t>
            </a:r>
            <a:r>
              <a:rPr lang="it-IT" spc="5" dirty="0" err="1">
                <a:cs typeface="LM Sans 17"/>
              </a:rPr>
              <a:t>recoil</a:t>
            </a:r>
            <a:r>
              <a:rPr lang="it-IT" spc="5" dirty="0">
                <a:cs typeface="LM Sans 17"/>
              </a:rPr>
              <a:t> and </a:t>
            </a:r>
            <a:r>
              <a:rPr lang="it-IT" spc="5" dirty="0" err="1">
                <a:cs typeface="LM Sans 17"/>
              </a:rPr>
              <a:t>magnetic</a:t>
            </a:r>
            <a:r>
              <a:rPr lang="it-IT" spc="5" dirty="0">
                <a:cs typeface="LM Sans 17"/>
              </a:rPr>
              <a:t> interaction</a:t>
            </a:r>
          </a:p>
        </p:txBody>
      </p:sp>
      <p:sp>
        <p:nvSpPr>
          <p:cNvPr id="206" name="Freccia a destra 205">
            <a:extLst>
              <a:ext uri="{FF2B5EF4-FFF2-40B4-BE49-F238E27FC236}">
                <a16:creationId xmlns:a16="http://schemas.microsoft.com/office/drawing/2014/main" id="{3B0BF08A-4284-4BB1-8D8E-D1A24224EB59}"/>
              </a:ext>
            </a:extLst>
          </p:cNvPr>
          <p:cNvSpPr/>
          <p:nvPr/>
        </p:nvSpPr>
        <p:spPr>
          <a:xfrm>
            <a:off x="10541000" y="6768750"/>
            <a:ext cx="708237" cy="56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CasellaDiTesto 206">
            <a:extLst>
              <a:ext uri="{FF2B5EF4-FFF2-40B4-BE49-F238E27FC236}">
                <a16:creationId xmlns:a16="http://schemas.microsoft.com/office/drawing/2014/main" id="{11581581-6A62-40D4-B2C7-4F98011A9B02}"/>
              </a:ext>
            </a:extLst>
          </p:cNvPr>
          <p:cNvSpPr txBox="1"/>
          <p:nvPr/>
        </p:nvSpPr>
        <p:spPr>
          <a:xfrm>
            <a:off x="11249237" y="6560948"/>
            <a:ext cx="2974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FF0000"/>
                </a:solidFill>
              </a:rPr>
              <a:t>MEDIUM-ASSISTED ELECTROMAGNETIC FIELD</a:t>
            </a:r>
          </a:p>
          <a:p>
            <a:pPr algn="ctr"/>
            <a:r>
              <a:rPr lang="it-IT" sz="2000" b="1" dirty="0">
                <a:solidFill>
                  <a:srgbClr val="FF0000"/>
                </a:solidFill>
              </a:rPr>
              <a:t>(</a:t>
            </a:r>
            <a:r>
              <a:rPr lang="it-IT" sz="2000" b="1" dirty="0" err="1">
                <a:solidFill>
                  <a:srgbClr val="FF0000"/>
                </a:solidFill>
              </a:rPr>
              <a:t>transverse</a:t>
            </a:r>
            <a:r>
              <a:rPr lang="it-IT" sz="2000" b="1" dirty="0">
                <a:solidFill>
                  <a:srgbClr val="FF0000"/>
                </a:solidFill>
              </a:rPr>
              <a:t> + </a:t>
            </a:r>
            <a:r>
              <a:rPr lang="it-IT" sz="2000" b="1" dirty="0" err="1">
                <a:solidFill>
                  <a:srgbClr val="FF0000"/>
                </a:solidFill>
              </a:rPr>
              <a:t>longituinal</a:t>
            </a:r>
            <a:r>
              <a:rPr lang="it-IT" sz="20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60BB6D-B8C8-4328-BAA8-05ADC10972DF}"/>
              </a:ext>
            </a:extLst>
          </p:cNvPr>
          <p:cNvSpPr/>
          <p:nvPr/>
        </p:nvSpPr>
        <p:spPr>
          <a:xfrm>
            <a:off x="1625600" y="4967495"/>
            <a:ext cx="2743200" cy="10459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ATOM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Neutral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bound</a:t>
            </a:r>
            <a:r>
              <a:rPr lang="it-IT" dirty="0">
                <a:solidFill>
                  <a:schemeClr val="tx1"/>
                </a:solidFill>
              </a:rPr>
              <a:t> system of </a:t>
            </a:r>
            <a:r>
              <a:rPr lang="it-IT" dirty="0" err="1">
                <a:solidFill>
                  <a:schemeClr val="tx1"/>
                </a:solidFill>
              </a:rPr>
              <a:t>charged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particles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B560AB5E-471F-4349-B752-221E702C5D33}"/>
              </a:ext>
            </a:extLst>
          </p:cNvPr>
          <p:cNvSpPr/>
          <p:nvPr/>
        </p:nvSpPr>
        <p:spPr>
          <a:xfrm>
            <a:off x="5670808" y="4967495"/>
            <a:ext cx="2743200" cy="1045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PHOTONS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Transverse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electromagnetic</a:t>
            </a:r>
            <a:r>
              <a:rPr lang="it-IT" dirty="0">
                <a:solidFill>
                  <a:schemeClr val="tx1"/>
                </a:solidFill>
              </a:rPr>
              <a:t>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B2592CA3-7F81-4B65-93E3-96E730F8EC20}"/>
                  </a:ext>
                </a:extLst>
              </p:cNvPr>
              <p:cNvSpPr/>
              <p:nvPr/>
            </p:nvSpPr>
            <p:spPr>
              <a:xfrm>
                <a:off x="9716016" y="4967495"/>
                <a:ext cx="2743200" cy="104595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b="1" dirty="0">
                    <a:solidFill>
                      <a:schemeClr val="tx1"/>
                    </a:solidFill>
                  </a:rPr>
                  <a:t>MEDIUM</a:t>
                </a:r>
              </a:p>
              <a:p>
                <a:pPr algn="ctr"/>
                <a:r>
                  <a:rPr lang="it-IT" dirty="0" err="1">
                    <a:solidFill>
                      <a:schemeClr val="tx1"/>
                    </a:solidFill>
                  </a:rPr>
                  <a:t>Dielectric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susceptivity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B2592CA3-7F81-4B65-93E3-96E730F8E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16" y="4967495"/>
                <a:ext cx="2743200" cy="1045955"/>
              </a:xfrm>
              <a:prstGeom prst="roundRect">
                <a:avLst/>
              </a:prstGeom>
              <a:blipFill>
                <a:blip r:embed="rId6"/>
                <a:stretch>
                  <a:fillRect t="-1714" b="-2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D74E0BF-55EC-4540-AE1B-19696ACD2A34}"/>
              </a:ext>
            </a:extLst>
          </p:cNvPr>
          <p:cNvCxnSpPr/>
          <p:nvPr/>
        </p:nvCxnSpPr>
        <p:spPr>
          <a:xfrm>
            <a:off x="9716016" y="8834766"/>
            <a:ext cx="82498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01FC9C1-EB3B-43AE-B46E-12C1BF4F08C5}"/>
              </a:ext>
            </a:extLst>
          </p:cNvPr>
          <p:cNvCxnSpPr/>
          <p:nvPr/>
        </p:nvCxnSpPr>
        <p:spPr>
          <a:xfrm flipH="1">
            <a:off x="9855200" y="8834766"/>
            <a:ext cx="304800" cy="238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C33480BD-E981-4A6F-89B4-ED2CC44991CF}"/>
              </a:ext>
            </a:extLst>
          </p:cNvPr>
          <p:cNvSpPr txBox="1"/>
          <p:nvPr/>
        </p:nvSpPr>
        <p:spPr>
          <a:xfrm>
            <a:off x="8853133" y="9029378"/>
            <a:ext cx="50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spc="5" dirty="0">
                <a:solidFill>
                  <a:srgbClr val="FF0000"/>
                </a:solidFill>
                <a:cs typeface="LM Sans 17"/>
              </a:rPr>
              <a:t>M-A field mode            </a:t>
            </a:r>
            <a:r>
              <a:rPr lang="it-IT" b="1" spc="5" dirty="0">
                <a:solidFill>
                  <a:srgbClr val="0070C0"/>
                </a:solidFill>
                <a:cs typeface="LM Sans 17"/>
              </a:rPr>
              <a:t>Extended </a:t>
            </a:r>
            <a:r>
              <a:rPr lang="it-IT" b="1" spc="5" dirty="0" err="1">
                <a:solidFill>
                  <a:srgbClr val="0070C0"/>
                </a:solidFill>
                <a:cs typeface="LM Sans 17"/>
              </a:rPr>
              <a:t>dipole</a:t>
            </a:r>
            <a:r>
              <a:rPr lang="it-IT" b="1" spc="5" dirty="0">
                <a:solidFill>
                  <a:srgbClr val="0070C0"/>
                </a:solidFill>
                <a:cs typeface="LM Sans 17"/>
              </a:rPr>
              <a:t> interaction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1C9097F-6072-406E-9805-8991349F5964}"/>
              </a:ext>
            </a:extLst>
          </p:cNvPr>
          <p:cNvSpPr txBox="1"/>
          <p:nvPr/>
        </p:nvSpPr>
        <p:spPr>
          <a:xfrm>
            <a:off x="5239105" y="9786719"/>
            <a:ext cx="1534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spc="5" dirty="0" err="1">
                <a:solidFill>
                  <a:srgbClr val="0070C0"/>
                </a:solidFill>
                <a:cs typeface="LM Sans 17"/>
              </a:rPr>
              <a:t>Displacement</a:t>
            </a:r>
            <a:r>
              <a:rPr lang="it-IT" b="1" spc="5" dirty="0">
                <a:solidFill>
                  <a:srgbClr val="0070C0"/>
                </a:solidFill>
                <a:cs typeface="LM Sans 17"/>
              </a:rPr>
              <a:t> </a:t>
            </a:r>
          </a:p>
          <a:p>
            <a:r>
              <a:rPr lang="it-IT" b="1" spc="5" dirty="0">
                <a:solidFill>
                  <a:srgbClr val="0070C0"/>
                </a:solidFill>
                <a:cs typeface="LM Sans 17"/>
              </a:rPr>
              <a:t>operator</a:t>
            </a:r>
            <a:endParaRPr lang="it-IT" dirty="0">
              <a:solidFill>
                <a:srgbClr val="0070C0"/>
              </a:solidFill>
            </a:endParaRPr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7590A8A3-EC0E-4F7B-A75F-6755C21E4BB0}"/>
              </a:ext>
            </a:extLst>
          </p:cNvPr>
          <p:cNvCxnSpPr/>
          <p:nvPr/>
        </p:nvCxnSpPr>
        <p:spPr>
          <a:xfrm>
            <a:off x="11403883" y="10204450"/>
            <a:ext cx="82498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DBF75948-DD2F-4DFD-AC8F-0B0CA413062B}"/>
              </a:ext>
            </a:extLst>
          </p:cNvPr>
          <p:cNvCxnSpPr/>
          <p:nvPr/>
        </p:nvCxnSpPr>
        <p:spPr>
          <a:xfrm flipH="1">
            <a:off x="11543067" y="10204450"/>
            <a:ext cx="304800" cy="238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DFB4A8A-8589-4C55-AACC-765467BE5908}"/>
              </a:ext>
            </a:extLst>
          </p:cNvPr>
          <p:cNvSpPr txBox="1"/>
          <p:nvPr/>
        </p:nvSpPr>
        <p:spPr>
          <a:xfrm>
            <a:off x="10541000" y="10399062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spc="5" dirty="0">
                <a:solidFill>
                  <a:srgbClr val="FF0000"/>
                </a:solidFill>
                <a:cs typeface="LM Sans 17"/>
              </a:rPr>
              <a:t>M-A field </a:t>
            </a:r>
            <a:r>
              <a:rPr lang="it-IT" b="1" spc="5" dirty="0" err="1">
                <a:solidFill>
                  <a:srgbClr val="FF0000"/>
                </a:solidFill>
                <a:cs typeface="LM Sans 17"/>
              </a:rPr>
              <a:t>Green’s</a:t>
            </a:r>
            <a:r>
              <a:rPr lang="it-IT" b="1" spc="5" dirty="0">
                <a:solidFill>
                  <a:srgbClr val="FF0000"/>
                </a:solidFill>
                <a:cs typeface="LM Sans 17"/>
              </a:rPr>
              <a:t> </a:t>
            </a:r>
            <a:r>
              <a:rPr lang="it-IT" b="1" spc="5" dirty="0" err="1">
                <a:solidFill>
                  <a:srgbClr val="FF0000"/>
                </a:solidFill>
                <a:cs typeface="LM Sans 17"/>
              </a:rPr>
              <a:t>tensor</a:t>
            </a:r>
            <a:endParaRPr lang="it-IT" dirty="0">
              <a:solidFill>
                <a:srgbClr val="0070C0"/>
              </a:solidFill>
            </a:endParaRPr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8902B603-A245-4E84-A777-7C41AADD22B2}"/>
              </a:ext>
            </a:extLst>
          </p:cNvPr>
          <p:cNvCxnSpPr>
            <a:cxnSpLocks/>
          </p:cNvCxnSpPr>
          <p:nvPr/>
        </p:nvCxnSpPr>
        <p:spPr>
          <a:xfrm flipV="1">
            <a:off x="11176923" y="12414250"/>
            <a:ext cx="0" cy="4243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587588CC-D871-48F0-AF4A-E616C7DED366}"/>
              </a:ext>
            </a:extLst>
          </p:cNvPr>
          <p:cNvSpPr txBox="1"/>
          <p:nvPr/>
        </p:nvSpPr>
        <p:spPr>
          <a:xfrm>
            <a:off x="9626600" y="12777938"/>
            <a:ext cx="3406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spc="5" dirty="0" err="1">
                <a:solidFill>
                  <a:srgbClr val="FF0000"/>
                </a:solidFill>
                <a:cs typeface="LM Sans 17"/>
              </a:rPr>
              <a:t>Contribution</a:t>
            </a:r>
            <a:r>
              <a:rPr lang="it-IT" b="1" spc="5" dirty="0">
                <a:solidFill>
                  <a:srgbClr val="FF0000"/>
                </a:solidFill>
                <a:cs typeface="LM Sans 17"/>
              </a:rPr>
              <a:t> of </a:t>
            </a:r>
            <a:r>
              <a:rPr lang="it-IT" b="1" spc="5" dirty="0" err="1">
                <a:solidFill>
                  <a:srgbClr val="FF0000"/>
                </a:solidFill>
                <a:cs typeface="LM Sans 17"/>
              </a:rPr>
              <a:t>longitudinal</a:t>
            </a:r>
            <a:r>
              <a:rPr lang="it-IT" b="1" spc="5" dirty="0">
                <a:solidFill>
                  <a:srgbClr val="FF0000"/>
                </a:solidFill>
                <a:cs typeface="LM Sans 17"/>
              </a:rPr>
              <a:t> field</a:t>
            </a:r>
            <a:endParaRPr lang="it-IT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E16AE6A2-A9E6-45E8-B9C1-546C11F4B1EB}"/>
                  </a:ext>
                </a:extLst>
              </p:cNvPr>
              <p:cNvSpPr txBox="1"/>
              <p:nvPr/>
            </p:nvSpPr>
            <p:spPr>
              <a:xfrm>
                <a:off x="7657912" y="13384462"/>
                <a:ext cx="6227776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depend</a:t>
                </a:r>
                <a:r>
                  <a:rPr lang="it-IT" dirty="0"/>
                  <a:t> on </a:t>
                </a:r>
                <a:r>
                  <a:rPr lang="it-IT" b="1" dirty="0" err="1"/>
                  <a:t>wavefunctions</a:t>
                </a:r>
                <a:r>
                  <a:rPr lang="it-IT" dirty="0"/>
                  <a:t> and</a:t>
                </a:r>
                <a:r>
                  <a:rPr lang="it-IT" i="1" dirty="0"/>
                  <a:t> </a:t>
                </a:r>
                <a:r>
                  <a:rPr lang="it-IT" b="1" i="1" dirty="0" err="1"/>
                  <a:t>regularize</a:t>
                </a:r>
                <a:r>
                  <a:rPr lang="it-IT" b="1" i="1" dirty="0"/>
                  <a:t> the </a:t>
                </a:r>
                <a:r>
                  <a:rPr lang="it-IT" b="1" i="1" dirty="0" err="1"/>
                  <a:t>longitudinal</a:t>
                </a:r>
                <a:r>
                  <a:rPr lang="it-IT" b="1" i="1" dirty="0"/>
                  <a:t> </a:t>
                </a:r>
                <a:r>
                  <a:rPr lang="it-IT" b="1" i="1" dirty="0" err="1"/>
                  <a:t>contribution</a:t>
                </a:r>
                <a:r>
                  <a:rPr lang="it-IT" dirty="0"/>
                  <a:t> in a </a:t>
                </a:r>
                <a:r>
                  <a:rPr lang="it-IT" dirty="0" err="1"/>
                  <a:t>natural</a:t>
                </a:r>
                <a:r>
                  <a:rPr lang="it-IT" dirty="0"/>
                  <a:t> way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E16AE6A2-A9E6-45E8-B9C1-546C11F4B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912" y="13384462"/>
                <a:ext cx="6227776" cy="669992"/>
              </a:xfrm>
              <a:prstGeom prst="rect">
                <a:avLst/>
              </a:prstGeom>
              <a:blipFill>
                <a:blip r:embed="rId7"/>
                <a:stretch>
                  <a:fillRect l="-783" t="-5455"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ccia bidirezionale orizzontale 31">
            <a:extLst>
              <a:ext uri="{FF2B5EF4-FFF2-40B4-BE49-F238E27FC236}">
                <a16:creationId xmlns:a16="http://schemas.microsoft.com/office/drawing/2014/main" id="{F460C4E6-6D2E-43C5-AC86-02BC6348082D}"/>
              </a:ext>
            </a:extLst>
          </p:cNvPr>
          <p:cNvSpPr/>
          <p:nvPr/>
        </p:nvSpPr>
        <p:spPr>
          <a:xfrm>
            <a:off x="4498107" y="5374829"/>
            <a:ext cx="1017245" cy="30161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reccia bidirezionale orizzontale 70">
            <a:extLst>
              <a:ext uri="{FF2B5EF4-FFF2-40B4-BE49-F238E27FC236}">
                <a16:creationId xmlns:a16="http://schemas.microsoft.com/office/drawing/2014/main" id="{A555881E-8C94-4A00-B43E-A512E7DE225C}"/>
              </a:ext>
            </a:extLst>
          </p:cNvPr>
          <p:cNvSpPr/>
          <p:nvPr/>
        </p:nvSpPr>
        <p:spPr>
          <a:xfrm>
            <a:off x="8569464" y="5374829"/>
            <a:ext cx="1017245" cy="30161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D62807A4-24F0-4856-85BD-539E486A4440}"/>
              </a:ext>
            </a:extLst>
          </p:cNvPr>
          <p:cNvCxnSpPr/>
          <p:nvPr/>
        </p:nvCxnSpPr>
        <p:spPr>
          <a:xfrm>
            <a:off x="761336" y="12188895"/>
            <a:ext cx="2286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227B4A11-9976-4619-8703-1C435BE5ACA9}"/>
              </a:ext>
            </a:extLst>
          </p:cNvPr>
          <p:cNvCxnSpPr/>
          <p:nvPr/>
        </p:nvCxnSpPr>
        <p:spPr>
          <a:xfrm>
            <a:off x="761336" y="13264392"/>
            <a:ext cx="2286000" cy="0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18ED696-129B-446F-B068-93437C4AE65C}"/>
              </a:ext>
            </a:extLst>
          </p:cNvPr>
          <p:cNvCxnSpPr/>
          <p:nvPr/>
        </p:nvCxnSpPr>
        <p:spPr>
          <a:xfrm>
            <a:off x="761336" y="13521136"/>
            <a:ext cx="2286000" cy="0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341FF8A0-97A1-4488-BBE2-A060A65C213C}"/>
              </a:ext>
            </a:extLst>
          </p:cNvPr>
          <p:cNvCxnSpPr/>
          <p:nvPr/>
        </p:nvCxnSpPr>
        <p:spPr>
          <a:xfrm>
            <a:off x="761336" y="13979172"/>
            <a:ext cx="2286000" cy="0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761D23D7-8C2C-4F12-859F-1888F7560186}"/>
                  </a:ext>
                </a:extLst>
              </p:cNvPr>
              <p:cNvSpPr txBox="1"/>
              <p:nvPr/>
            </p:nvSpPr>
            <p:spPr>
              <a:xfrm>
                <a:off x="187280" y="11957050"/>
                <a:ext cx="4559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761D23D7-8C2C-4F12-859F-1888F7560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" y="11957050"/>
                <a:ext cx="455959" cy="369332"/>
              </a:xfrm>
              <a:prstGeom prst="rect">
                <a:avLst/>
              </a:prstGeom>
              <a:blipFill>
                <a:blip r:embed="rId13"/>
                <a:stretch>
                  <a:fillRect l="-116000" t="-173770" r="-154667" b="-2557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67D1750E-7F1F-4651-A721-BD1FC39F6E1A}"/>
                  </a:ext>
                </a:extLst>
              </p:cNvPr>
              <p:cNvSpPr txBox="1"/>
              <p:nvPr/>
            </p:nvSpPr>
            <p:spPr>
              <a:xfrm>
                <a:off x="159948" y="12987370"/>
                <a:ext cx="41325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it-IT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sz="22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67D1750E-7F1F-4651-A721-BD1FC39F6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48" y="12987370"/>
                <a:ext cx="413254" cy="338554"/>
              </a:xfrm>
              <a:prstGeom prst="rect">
                <a:avLst/>
              </a:prstGeom>
              <a:blipFill>
                <a:blip r:embed="rId14"/>
                <a:stretch>
                  <a:fillRect l="-116176" t="-173214" r="-163235" b="-253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17AE4E95-E1B3-461B-B297-697224CBA1FE}"/>
                  </a:ext>
                </a:extLst>
              </p:cNvPr>
              <p:cNvSpPr txBox="1"/>
              <p:nvPr/>
            </p:nvSpPr>
            <p:spPr>
              <a:xfrm>
                <a:off x="151736" y="13339428"/>
                <a:ext cx="47916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it-IT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sz="22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17AE4E95-E1B3-461B-B297-697224CBA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6" y="13339428"/>
                <a:ext cx="479169" cy="338554"/>
              </a:xfrm>
              <a:prstGeom prst="rect">
                <a:avLst/>
              </a:prstGeom>
              <a:blipFill>
                <a:blip r:embed="rId15"/>
                <a:stretch>
                  <a:fillRect l="-102564" t="-173214" r="-142308" b="-253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06311006-36F4-47AE-B367-468BE2DF7D39}"/>
                  </a:ext>
                </a:extLst>
              </p:cNvPr>
              <p:cNvSpPr txBox="1"/>
              <p:nvPr/>
            </p:nvSpPr>
            <p:spPr>
              <a:xfrm>
                <a:off x="159948" y="13809895"/>
                <a:ext cx="55130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it-IT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sz="22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06311006-36F4-47AE-B367-468BE2DF7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48" y="13809895"/>
                <a:ext cx="551305" cy="338554"/>
              </a:xfrm>
              <a:prstGeom prst="rect">
                <a:avLst/>
              </a:prstGeom>
              <a:blipFill>
                <a:blip r:embed="rId16"/>
                <a:stretch>
                  <a:fillRect l="-85714" t="-173214" r="-121978" b="-253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bject 168">
            <a:extLst>
              <a:ext uri="{FF2B5EF4-FFF2-40B4-BE49-F238E27FC236}">
                <a16:creationId xmlns:a16="http://schemas.microsoft.com/office/drawing/2014/main" id="{ABFAB853-0681-48D3-AE3C-279D10445A06}"/>
              </a:ext>
            </a:extLst>
          </p:cNvPr>
          <p:cNvSpPr/>
          <p:nvPr/>
        </p:nvSpPr>
        <p:spPr>
          <a:xfrm flipV="1">
            <a:off x="273834" y="19131961"/>
            <a:ext cx="13646137" cy="45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176">
            <a:extLst>
              <a:ext uri="{FF2B5EF4-FFF2-40B4-BE49-F238E27FC236}">
                <a16:creationId xmlns:a16="http://schemas.microsoft.com/office/drawing/2014/main" id="{64CF5275-7F5F-4752-AA01-5FFD1C5D6A23}"/>
              </a:ext>
            </a:extLst>
          </p:cNvPr>
          <p:cNvSpPr txBox="1"/>
          <p:nvPr/>
        </p:nvSpPr>
        <p:spPr>
          <a:xfrm>
            <a:off x="288922" y="18815050"/>
            <a:ext cx="2149119" cy="3218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z="2000" b="1" dirty="0" err="1">
                <a:solidFill>
                  <a:srgbClr val="134180"/>
                </a:solidFill>
                <a:latin typeface="LM Sans 10"/>
                <a:cs typeface="LM Sans 10"/>
              </a:rPr>
              <a:t>Main</a:t>
            </a:r>
            <a:r>
              <a:rPr lang="it-IT" sz="2000" b="1" dirty="0">
                <a:solidFill>
                  <a:srgbClr val="134180"/>
                </a:solidFill>
                <a:latin typeface="LM Sans 10"/>
                <a:cs typeface="LM Sans 10"/>
              </a:rPr>
              <a:t> r</a:t>
            </a:r>
            <a:r>
              <a:rPr sz="2000" b="1" dirty="0" err="1">
                <a:solidFill>
                  <a:srgbClr val="134180"/>
                </a:solidFill>
                <a:latin typeface="LM Sans 10"/>
                <a:cs typeface="LM Sans 10"/>
              </a:rPr>
              <a:t>eferences</a:t>
            </a:r>
            <a:endParaRPr sz="2000" dirty="0">
              <a:latin typeface="LM Sans 10"/>
              <a:cs typeface="LM Sans 10"/>
            </a:endParaRPr>
          </a:p>
        </p:txBody>
      </p: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0FF7D09F-2A33-4F64-8B47-5FF572D5181E}"/>
              </a:ext>
            </a:extLst>
          </p:cNvPr>
          <p:cNvCxnSpPr>
            <a:cxnSpLocks/>
          </p:cNvCxnSpPr>
          <p:nvPr/>
        </p:nvCxnSpPr>
        <p:spPr>
          <a:xfrm>
            <a:off x="1447136" y="12188895"/>
            <a:ext cx="0" cy="1075497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B23E5BB3-A433-444B-B111-69250F5A979B}"/>
              </a:ext>
            </a:extLst>
          </p:cNvPr>
          <p:cNvCxnSpPr>
            <a:cxnSpLocks/>
          </p:cNvCxnSpPr>
          <p:nvPr/>
        </p:nvCxnSpPr>
        <p:spPr>
          <a:xfrm>
            <a:off x="1699229" y="12188895"/>
            <a:ext cx="0" cy="1332241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F8A70AB1-8FA6-49E0-BCB2-B75058118B83}"/>
              </a:ext>
            </a:extLst>
          </p:cNvPr>
          <p:cNvCxnSpPr>
            <a:cxnSpLocks/>
          </p:cNvCxnSpPr>
          <p:nvPr/>
        </p:nvCxnSpPr>
        <p:spPr>
          <a:xfrm>
            <a:off x="2056736" y="12204911"/>
            <a:ext cx="0" cy="17742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84083256-B6F9-4E91-AF91-23BEB1893276}"/>
                  </a:ext>
                </a:extLst>
              </p:cNvPr>
              <p:cNvSpPr txBox="1"/>
              <p:nvPr/>
            </p:nvSpPr>
            <p:spPr>
              <a:xfrm>
                <a:off x="1930400" y="12712664"/>
                <a:ext cx="244297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84083256-B6F9-4E91-AF91-23BEB1893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0" y="12712664"/>
                <a:ext cx="2442976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6BEB354D-4106-419C-82D8-DC3892B86D5A}"/>
                  </a:ext>
                </a:extLst>
              </p:cNvPr>
              <p:cNvSpPr txBox="1"/>
              <p:nvPr/>
            </p:nvSpPr>
            <p:spPr>
              <a:xfrm>
                <a:off x="-249289" y="12525958"/>
                <a:ext cx="24429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6BEB354D-4106-419C-82D8-DC3892B86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9289" y="12525958"/>
                <a:ext cx="2442976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ttangolo 45">
            <a:extLst>
              <a:ext uri="{FF2B5EF4-FFF2-40B4-BE49-F238E27FC236}">
                <a16:creationId xmlns:a16="http://schemas.microsoft.com/office/drawing/2014/main" id="{22BE32D0-1215-42A5-8C98-CD2B7B431FF1}"/>
              </a:ext>
            </a:extLst>
          </p:cNvPr>
          <p:cNvSpPr/>
          <p:nvPr/>
        </p:nvSpPr>
        <p:spPr>
          <a:xfrm>
            <a:off x="254840" y="14403076"/>
            <a:ext cx="7837583" cy="4254882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43F08D48-94AE-4DEF-8301-251AAC2633E7}"/>
              </a:ext>
            </a:extLst>
          </p:cNvPr>
          <p:cNvSpPr/>
          <p:nvPr/>
        </p:nvSpPr>
        <p:spPr>
          <a:xfrm>
            <a:off x="8312934" y="14395450"/>
            <a:ext cx="5656344" cy="4262508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object 167">
            <a:extLst>
              <a:ext uri="{FF2B5EF4-FFF2-40B4-BE49-F238E27FC236}">
                <a16:creationId xmlns:a16="http://schemas.microsoft.com/office/drawing/2014/main" id="{A0678A89-6BF5-4A5C-8E23-6A91A01FD6A6}"/>
              </a:ext>
            </a:extLst>
          </p:cNvPr>
          <p:cNvSpPr txBox="1"/>
          <p:nvPr/>
        </p:nvSpPr>
        <p:spPr>
          <a:xfrm>
            <a:off x="403774" y="14474725"/>
            <a:ext cx="7266593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z="2800" b="1" dirty="0">
                <a:solidFill>
                  <a:srgbClr val="134180"/>
                </a:solidFill>
                <a:cs typeface="LM Sans 10"/>
              </a:rPr>
              <a:t>Two-</a:t>
            </a:r>
            <a:r>
              <a:rPr lang="it-IT" sz="2800" b="1" dirty="0" err="1">
                <a:solidFill>
                  <a:srgbClr val="134180"/>
                </a:solidFill>
                <a:cs typeface="LM Sans 10"/>
              </a:rPr>
              <a:t>level</a:t>
            </a:r>
            <a:r>
              <a:rPr lang="it-IT" sz="2800" b="1" dirty="0">
                <a:solidFill>
                  <a:srgbClr val="134180"/>
                </a:solidFill>
                <a:cs typeface="LM Sans 10"/>
              </a:rPr>
              <a:t> </a:t>
            </a:r>
            <a:r>
              <a:rPr lang="it-IT" sz="2800" b="1" dirty="0" err="1">
                <a:solidFill>
                  <a:srgbClr val="134180"/>
                </a:solidFill>
                <a:cs typeface="LM Sans 10"/>
              </a:rPr>
              <a:t>atom</a:t>
            </a:r>
            <a:r>
              <a:rPr lang="it-IT" sz="2800" b="1" dirty="0">
                <a:solidFill>
                  <a:srgbClr val="134180"/>
                </a:solidFill>
                <a:cs typeface="LM Sans 10"/>
              </a:rPr>
              <a:t> with </a:t>
            </a:r>
            <a:r>
              <a:rPr lang="it-IT" sz="2800" b="1" i="1" dirty="0" err="1">
                <a:solidFill>
                  <a:srgbClr val="134180"/>
                </a:solidFill>
                <a:cs typeface="LM Sans 10"/>
              </a:rPr>
              <a:t>spatial</a:t>
            </a:r>
            <a:r>
              <a:rPr lang="it-IT" sz="2800" b="1" i="1" dirty="0">
                <a:solidFill>
                  <a:srgbClr val="134180"/>
                </a:solidFill>
                <a:cs typeface="LM Sans 10"/>
              </a:rPr>
              <a:t> </a:t>
            </a:r>
            <a:r>
              <a:rPr lang="it-IT" sz="2800" b="1" i="1" dirty="0" err="1">
                <a:solidFill>
                  <a:srgbClr val="134180"/>
                </a:solidFill>
                <a:cs typeface="LM Sans 10"/>
              </a:rPr>
              <a:t>asymmetry</a:t>
            </a:r>
            <a:endParaRPr sz="2800" i="1" dirty="0">
              <a:cs typeface="LM Sans 10"/>
            </a:endParaRPr>
          </a:p>
        </p:txBody>
      </p:sp>
      <p:cxnSp>
        <p:nvCxnSpPr>
          <p:cNvPr id="99" name="Connettore diritto 98">
            <a:extLst>
              <a:ext uri="{FF2B5EF4-FFF2-40B4-BE49-F238E27FC236}">
                <a16:creationId xmlns:a16="http://schemas.microsoft.com/office/drawing/2014/main" id="{7080E791-1F75-4E2B-B285-6F7BECFB7F84}"/>
              </a:ext>
            </a:extLst>
          </p:cNvPr>
          <p:cNvCxnSpPr>
            <a:cxnSpLocks/>
          </p:cNvCxnSpPr>
          <p:nvPr/>
        </p:nvCxnSpPr>
        <p:spPr>
          <a:xfrm>
            <a:off x="468519" y="15780682"/>
            <a:ext cx="46411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89D09588-AFA2-44E0-B6BC-2E5DB824CE1C}"/>
                  </a:ext>
                </a:extLst>
              </p:cNvPr>
              <p:cNvSpPr txBox="1"/>
              <p:nvPr/>
            </p:nvSpPr>
            <p:spPr>
              <a:xfrm>
                <a:off x="2340485" y="16637148"/>
                <a:ext cx="3471143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with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89D09588-AFA2-44E0-B6BC-2E5DB824C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85" y="16637148"/>
                <a:ext cx="3471143" cy="427746"/>
              </a:xfrm>
              <a:prstGeom prst="rect">
                <a:avLst/>
              </a:prstGeom>
              <a:blipFill>
                <a:blip r:embed="rId19"/>
                <a:stretch>
                  <a:fillRect l="-1582" b="-2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8DC3BB3F-2AC9-4DB9-B7E7-3ECE1F92C2B1}"/>
                  </a:ext>
                </a:extLst>
              </p:cNvPr>
              <p:cNvSpPr txBox="1"/>
              <p:nvPr/>
            </p:nvSpPr>
            <p:spPr>
              <a:xfrm>
                <a:off x="372451" y="17142468"/>
                <a:ext cx="7285461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Expanding</a:t>
                </a:r>
                <a:r>
                  <a:rPr lang="it-IT" dirty="0"/>
                  <a:t> the </a:t>
                </a:r>
                <a:r>
                  <a:rPr lang="it-IT" dirty="0" err="1"/>
                  <a:t>exact</a:t>
                </a:r>
                <a:r>
                  <a:rPr lang="it-IT" dirty="0"/>
                  <a:t> </a:t>
                </a:r>
                <a:r>
                  <a:rPr lang="it-IT" dirty="0" err="1"/>
                  <a:t>results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 in the </a:t>
                </a:r>
                <a:r>
                  <a:rPr lang="it-IT" dirty="0" err="1"/>
                  <a:t>limit</a:t>
                </a:r>
                <a:r>
                  <a:rPr lang="it-IT" dirty="0"/>
                  <a:t> of small </a:t>
                </a:r>
                <a:r>
                  <a:rPr lang="it-IT" dirty="0" err="1"/>
                  <a:t>asymmetry</a:t>
                </a:r>
                <a:r>
                  <a:rPr lang="it-IT" dirty="0"/>
                  <a:t> </a:t>
                </a:r>
                <a:r>
                  <a:rPr lang="it-IT" dirty="0" err="1"/>
                  <a:t>provides</a:t>
                </a:r>
                <a:r>
                  <a:rPr lang="it-IT" dirty="0"/>
                  <a:t> the first </a:t>
                </a:r>
                <a:r>
                  <a:rPr lang="it-IT" dirty="0" err="1"/>
                  <a:t>corrections</a:t>
                </a:r>
                <a:r>
                  <a:rPr lang="it-IT" dirty="0"/>
                  <a:t> to the </a:t>
                </a:r>
                <a:r>
                  <a:rPr lang="it-IT" dirty="0" err="1"/>
                  <a:t>decay</a:t>
                </a:r>
                <a:r>
                  <a:rPr lang="it-IT" dirty="0"/>
                  <a:t> rate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natural</a:t>
                </a:r>
                <a:r>
                  <a:rPr lang="it-IT" dirty="0"/>
                  <a:t> </a:t>
                </a:r>
                <a:r>
                  <a:rPr lang="it-IT" dirty="0" err="1"/>
                  <a:t>momentum</a:t>
                </a:r>
                <a:r>
                  <a:rPr lang="it-IT" dirty="0"/>
                  <a:t> cutoff </a:t>
                </a:r>
                <a:r>
                  <a:rPr lang="it-IT" dirty="0" err="1"/>
                  <a:t>determined</a:t>
                </a:r>
                <a:r>
                  <a:rPr lang="it-IT" dirty="0"/>
                  <a:t> by the </a:t>
                </a:r>
                <a:r>
                  <a:rPr lang="it-IT" dirty="0" err="1"/>
                  <a:t>wavefunctions</a:t>
                </a:r>
                <a:endParaRPr lang="it-IT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8DC3BB3F-2AC9-4DB9-B7E7-3ECE1F92C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51" y="17142468"/>
                <a:ext cx="7285461" cy="1498744"/>
              </a:xfrm>
              <a:prstGeom prst="rect">
                <a:avLst/>
              </a:prstGeom>
              <a:blipFill>
                <a:blip r:embed="rId20"/>
                <a:stretch>
                  <a:fillRect l="-669" t="-2033" b="-44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D11828C6-A64E-47AA-B3DD-484E374EB5C5}"/>
                  </a:ext>
                </a:extLst>
              </p:cNvPr>
              <p:cNvSpPr txBox="1"/>
              <p:nvPr/>
            </p:nvSpPr>
            <p:spPr>
              <a:xfrm>
                <a:off x="1838618" y="17804303"/>
                <a:ext cx="4474878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symm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sub>
                                      </m:s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sub>
                                      </m:sSub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D11828C6-A64E-47AA-B3DD-484E374EB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18" y="17804303"/>
                <a:ext cx="4474878" cy="49295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bject 167">
            <a:extLst>
              <a:ext uri="{FF2B5EF4-FFF2-40B4-BE49-F238E27FC236}">
                <a16:creationId xmlns:a16="http://schemas.microsoft.com/office/drawing/2014/main" id="{2D21DDA7-3D6C-4F2A-ADA3-D0538B496704}"/>
              </a:ext>
            </a:extLst>
          </p:cNvPr>
          <p:cNvSpPr txBox="1"/>
          <p:nvPr/>
        </p:nvSpPr>
        <p:spPr>
          <a:xfrm>
            <a:off x="8414008" y="14481544"/>
            <a:ext cx="4977104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z="2800" b="1" dirty="0" err="1">
                <a:solidFill>
                  <a:srgbClr val="134180"/>
                </a:solidFill>
                <a:cs typeface="LM Sans 10"/>
              </a:rPr>
              <a:t>Example</a:t>
            </a:r>
            <a:endParaRPr sz="2800" dirty="0">
              <a:cs typeface="LM Sans 1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5F9666-5E4E-4418-B40B-61A24FC55E01}"/>
              </a:ext>
            </a:extLst>
          </p:cNvPr>
          <p:cNvSpPr txBox="1"/>
          <p:nvPr/>
        </p:nvSpPr>
        <p:spPr>
          <a:xfrm>
            <a:off x="288923" y="229052"/>
            <a:ext cx="1365825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15" dirty="0">
                <a:solidFill>
                  <a:srgbClr val="134180"/>
                </a:solidFill>
                <a:latin typeface="+mj-lt"/>
                <a:cs typeface="LM Sans 10"/>
              </a:rPr>
              <a:t>Light interaction with extended quantum systems in dispersive media</a:t>
            </a:r>
          </a:p>
          <a:p>
            <a:pPr algn="ctr"/>
            <a:r>
              <a:rPr lang="en-US" sz="2400" spc="10" dirty="0">
                <a:uFill>
                  <a:solidFill>
                    <a:srgbClr val="000000"/>
                  </a:solidFill>
                </a:uFill>
                <a:latin typeface="+mj-lt"/>
                <a:cs typeface="LM Sans 17"/>
              </a:rPr>
              <a:t>Giovanni Scala</a:t>
            </a:r>
            <a:r>
              <a:rPr lang="en-US" sz="2400" spc="10" dirty="0">
                <a:latin typeface="+mj-lt"/>
                <a:cs typeface="LM Sans 17"/>
              </a:rPr>
              <a:t>,</a:t>
            </a:r>
            <a:r>
              <a:rPr lang="en-US" sz="2400" spc="15" baseline="28985" dirty="0">
                <a:latin typeface="+mj-lt"/>
                <a:cs typeface="LM Sans 17"/>
              </a:rPr>
              <a:t>1</a:t>
            </a:r>
            <a:r>
              <a:rPr lang="en-US" sz="2400" i="1" spc="15" baseline="28985" dirty="0">
                <a:latin typeface="+mj-lt"/>
                <a:cs typeface="Arial"/>
              </a:rPr>
              <a:t>,</a:t>
            </a:r>
            <a:r>
              <a:rPr lang="en-US" sz="2400" spc="15" baseline="28985" dirty="0">
                <a:latin typeface="+mj-lt"/>
                <a:cs typeface="LM Sans 17"/>
              </a:rPr>
              <a:t>2</a:t>
            </a:r>
            <a:r>
              <a:rPr lang="en-US" sz="2400" spc="284" baseline="28985" dirty="0">
                <a:latin typeface="+mj-lt"/>
                <a:cs typeface="LM Sans 17"/>
              </a:rPr>
              <a:t> </a:t>
            </a:r>
            <a:r>
              <a:rPr lang="en-US" sz="2400" b="1" spc="-5" dirty="0">
                <a:latin typeface="+mj-lt"/>
                <a:cs typeface="LM Sans 17"/>
              </a:rPr>
              <a:t>Francesco V. Pepe</a:t>
            </a:r>
            <a:r>
              <a:rPr lang="en-US" sz="2400" spc="5" dirty="0">
                <a:latin typeface="+mj-lt"/>
                <a:cs typeface="LM Sans 17"/>
              </a:rPr>
              <a:t>,</a:t>
            </a:r>
            <a:r>
              <a:rPr lang="en-US" sz="2400" spc="7" baseline="28985" dirty="0">
                <a:latin typeface="+mj-lt"/>
                <a:cs typeface="LM Sans 17"/>
              </a:rPr>
              <a:t>1</a:t>
            </a:r>
            <a:r>
              <a:rPr lang="en-US" sz="2400" i="1" spc="7" baseline="28985" dirty="0">
                <a:latin typeface="+mj-lt"/>
                <a:cs typeface="Arial"/>
              </a:rPr>
              <a:t>,</a:t>
            </a:r>
            <a:r>
              <a:rPr lang="en-US" sz="2400" spc="7" baseline="28985" dirty="0">
                <a:latin typeface="+mj-lt"/>
                <a:cs typeface="LM Sans 17"/>
              </a:rPr>
              <a:t>2</a:t>
            </a:r>
            <a:r>
              <a:rPr lang="en-US" sz="2400" spc="10" dirty="0">
                <a:latin typeface="+mj-lt"/>
                <a:cs typeface="LM Sans 17"/>
              </a:rPr>
              <a:t> P</a:t>
            </a:r>
            <a:r>
              <a:rPr lang="en-US" sz="2400" spc="-5" dirty="0">
                <a:latin typeface="+mj-lt"/>
                <a:cs typeface="LM Sans 17"/>
              </a:rPr>
              <a:t>aolo</a:t>
            </a:r>
            <a:r>
              <a:rPr lang="en-US" sz="2400" spc="10" dirty="0">
                <a:latin typeface="+mj-lt"/>
                <a:cs typeface="LM Sans 17"/>
              </a:rPr>
              <a:t> </a:t>
            </a:r>
            <a:r>
              <a:rPr lang="en-US" sz="2400" spc="5" dirty="0">
                <a:latin typeface="+mj-lt"/>
                <a:cs typeface="LM Sans 17"/>
              </a:rPr>
              <a:t>Facchi,</a:t>
            </a:r>
            <a:r>
              <a:rPr lang="en-US" sz="2400" spc="7" baseline="28985" dirty="0">
                <a:latin typeface="+mj-lt"/>
                <a:cs typeface="LM Sans 17"/>
              </a:rPr>
              <a:t>1</a:t>
            </a:r>
            <a:r>
              <a:rPr lang="en-US" sz="2400" i="1" spc="7" baseline="28985" dirty="0">
                <a:latin typeface="+mj-lt"/>
                <a:cs typeface="Arial"/>
              </a:rPr>
              <a:t>,</a:t>
            </a:r>
            <a:r>
              <a:rPr lang="en-US" sz="2400" spc="7" baseline="28985" dirty="0">
                <a:latin typeface="+mj-lt"/>
                <a:cs typeface="LM Sans 17"/>
              </a:rPr>
              <a:t>2</a:t>
            </a:r>
            <a:r>
              <a:rPr lang="en-US" sz="2400" spc="10" dirty="0">
                <a:latin typeface="+mj-lt"/>
                <a:cs typeface="LM Sans 17"/>
              </a:rPr>
              <a:t> </a:t>
            </a:r>
            <a:r>
              <a:rPr lang="en-US" sz="2400" spc="10" dirty="0" err="1">
                <a:latin typeface="+mj-lt"/>
                <a:cs typeface="LM Sans 17"/>
              </a:rPr>
              <a:t>Saverio</a:t>
            </a:r>
            <a:r>
              <a:rPr lang="en-US" sz="2400" spc="10" dirty="0">
                <a:latin typeface="+mj-lt"/>
                <a:cs typeface="LM Sans 17"/>
              </a:rPr>
              <a:t> </a:t>
            </a:r>
            <a:r>
              <a:rPr lang="en-US" sz="2400" spc="5" dirty="0">
                <a:latin typeface="+mj-lt"/>
                <a:cs typeface="LM Sans 17"/>
              </a:rPr>
              <a:t>Pascazio,</a:t>
            </a:r>
            <a:r>
              <a:rPr lang="en-US" sz="2400" spc="7" baseline="28985" dirty="0">
                <a:latin typeface="+mj-lt"/>
                <a:cs typeface="LM Sans 17"/>
              </a:rPr>
              <a:t>1</a:t>
            </a:r>
            <a:r>
              <a:rPr lang="en-US" sz="2400" i="1" spc="7" baseline="28985" dirty="0">
                <a:latin typeface="+mj-lt"/>
                <a:cs typeface="Arial"/>
              </a:rPr>
              <a:t>,2</a:t>
            </a:r>
            <a:r>
              <a:rPr lang="en-US" sz="2400" spc="284" baseline="28985" dirty="0">
                <a:latin typeface="+mj-lt"/>
                <a:cs typeface="LM Sans 17"/>
              </a:rPr>
              <a:t> </a:t>
            </a:r>
            <a:r>
              <a:rPr lang="en-US" sz="2400" spc="5" dirty="0">
                <a:latin typeface="+mj-lt"/>
                <a:cs typeface="LM Sans 17"/>
              </a:rPr>
              <a:t>and</a:t>
            </a:r>
            <a:r>
              <a:rPr lang="en-US" sz="2400" spc="10" dirty="0">
                <a:latin typeface="+mj-lt"/>
                <a:cs typeface="LM Sans 17"/>
              </a:rPr>
              <a:t> Karolina S</a:t>
            </a:r>
            <a:r>
              <a:rPr lang="en-US" sz="2400" spc="10" dirty="0">
                <a:latin typeface="+mj-lt"/>
                <a:cs typeface="Times New Roman" panose="02020603050405020304" pitchFamily="18" charset="0"/>
              </a:rPr>
              <a:t>łowik</a:t>
            </a:r>
            <a:r>
              <a:rPr lang="en-US" sz="2400" spc="7" baseline="28985" dirty="0">
                <a:latin typeface="+mj-lt"/>
                <a:cs typeface="LM Sans 17"/>
              </a:rPr>
              <a:t>3</a:t>
            </a:r>
          </a:p>
          <a:p>
            <a:pPr algn="ctr"/>
            <a:r>
              <a:rPr lang="en-US" sz="1600" spc="15" baseline="29239" dirty="0">
                <a:latin typeface="+mj-lt"/>
                <a:cs typeface="LM Sans 17"/>
              </a:rPr>
              <a:t>1</a:t>
            </a:r>
            <a:r>
              <a:rPr lang="en-US" sz="1600" spc="-5" dirty="0">
                <a:latin typeface="+mj-lt"/>
                <a:cs typeface="LM Sans 17"/>
              </a:rPr>
              <a:t>Dipartimento di </a:t>
            </a:r>
            <a:r>
              <a:rPr lang="en-US" sz="1600" spc="-10" dirty="0" err="1">
                <a:latin typeface="+mj-lt"/>
                <a:cs typeface="LM Sans 17"/>
              </a:rPr>
              <a:t>Fisica</a:t>
            </a:r>
            <a:r>
              <a:rPr lang="en-US" sz="1600" spc="-10" dirty="0">
                <a:latin typeface="+mj-lt"/>
                <a:cs typeface="LM Sans 17"/>
              </a:rPr>
              <a:t>, </a:t>
            </a:r>
            <a:r>
              <a:rPr lang="en-US" sz="1600" spc="-10" dirty="0" err="1">
                <a:latin typeface="+mj-lt"/>
                <a:cs typeface="LM Sans 17"/>
              </a:rPr>
              <a:t>Università</a:t>
            </a:r>
            <a:r>
              <a:rPr lang="en-US" sz="1600" spc="-10" dirty="0">
                <a:latin typeface="+mj-lt"/>
                <a:cs typeface="LM Sans 17"/>
              </a:rPr>
              <a:t> </a:t>
            </a:r>
            <a:r>
              <a:rPr lang="en-US" sz="1600" spc="-5" dirty="0">
                <a:latin typeface="+mj-lt"/>
                <a:cs typeface="LM Sans 17"/>
              </a:rPr>
              <a:t>di </a:t>
            </a:r>
            <a:r>
              <a:rPr lang="en-US" sz="1600" spc="-10" dirty="0">
                <a:latin typeface="+mj-lt"/>
                <a:cs typeface="LM Sans 17"/>
              </a:rPr>
              <a:t>Bari, I-70126 Bari,</a:t>
            </a:r>
            <a:r>
              <a:rPr lang="en-US" sz="1600" spc="-100" dirty="0">
                <a:latin typeface="+mj-lt"/>
                <a:cs typeface="LM Sans 17"/>
              </a:rPr>
              <a:t> </a:t>
            </a:r>
            <a:r>
              <a:rPr lang="en-US" sz="1600" spc="-10" dirty="0">
                <a:latin typeface="+mj-lt"/>
                <a:cs typeface="LM Sans 17"/>
              </a:rPr>
              <a:t>Italy</a:t>
            </a:r>
          </a:p>
          <a:p>
            <a:pPr algn="ctr"/>
            <a:r>
              <a:rPr lang="en-US" sz="1600" spc="15" baseline="29239" dirty="0">
                <a:latin typeface="+mj-lt"/>
                <a:cs typeface="LM Sans 17"/>
              </a:rPr>
              <a:t>2</a:t>
            </a:r>
            <a:r>
              <a:rPr lang="en-US" sz="1600" spc="-10" dirty="0">
                <a:latin typeface="+mj-lt"/>
                <a:cs typeface="LM Sans 17"/>
              </a:rPr>
              <a:t>INFN, </a:t>
            </a:r>
            <a:r>
              <a:rPr lang="en-US" sz="1600" spc="-5" dirty="0" err="1">
                <a:latin typeface="+mj-lt"/>
                <a:cs typeface="LM Sans 17"/>
              </a:rPr>
              <a:t>Sezione</a:t>
            </a:r>
            <a:r>
              <a:rPr lang="en-US" sz="1600" spc="-5" dirty="0">
                <a:latin typeface="+mj-lt"/>
                <a:cs typeface="LM Sans 17"/>
              </a:rPr>
              <a:t> di </a:t>
            </a:r>
            <a:r>
              <a:rPr lang="en-US" sz="1600" spc="-10" dirty="0">
                <a:latin typeface="+mj-lt"/>
                <a:cs typeface="LM Sans 17"/>
              </a:rPr>
              <a:t>Bari, I-70125 Bari,</a:t>
            </a:r>
            <a:r>
              <a:rPr lang="en-US" sz="1600" spc="-130" dirty="0">
                <a:latin typeface="+mj-lt"/>
                <a:cs typeface="LM Sans 17"/>
              </a:rPr>
              <a:t> </a:t>
            </a:r>
            <a:r>
              <a:rPr lang="en-US" sz="1600" spc="-10" dirty="0">
                <a:latin typeface="+mj-lt"/>
                <a:cs typeface="LM Sans 17"/>
              </a:rPr>
              <a:t>Italy</a:t>
            </a:r>
          </a:p>
          <a:p>
            <a:pPr algn="ctr"/>
            <a:r>
              <a:rPr lang="en-US" sz="1600" spc="15" baseline="29239" dirty="0">
                <a:latin typeface="+mj-lt"/>
                <a:cs typeface="LM Sans 17"/>
              </a:rPr>
              <a:t>3</a:t>
            </a:r>
            <a:r>
              <a:rPr lang="en-US" sz="1600" spc="-10" dirty="0">
                <a:latin typeface="+mj-lt"/>
                <a:cs typeface="LM Sans 17"/>
              </a:rPr>
              <a:t>Institute of Physics, Nicolaus Copernicus University in Torun, 87-100 Torun, Poland</a:t>
            </a:r>
            <a:endParaRPr lang="it-IT" sz="1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D7A265-AB6F-44FE-AC53-D9F8B375B179}"/>
                  </a:ext>
                </a:extLst>
              </p:cNvPr>
              <p:cNvSpPr txBox="1"/>
              <p:nvPr/>
            </p:nvSpPr>
            <p:spPr>
              <a:xfrm>
                <a:off x="8312934" y="15313668"/>
                <a:ext cx="230426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Quantum </a:t>
                </a:r>
                <a:r>
                  <a:rPr lang="it-IT" dirty="0" err="1"/>
                  <a:t>well</a:t>
                </a:r>
                <a:r>
                  <a:rPr lang="it-IT" dirty="0"/>
                  <a:t> with </a:t>
                </a:r>
                <a:r>
                  <a:rPr lang="it-IT" dirty="0" err="1"/>
                  <a:t>asymmetric</a:t>
                </a:r>
                <a:r>
                  <a:rPr lang="it-IT" dirty="0"/>
                  <a:t> electron </a:t>
                </a:r>
                <a:r>
                  <a:rPr lang="it-IT" dirty="0" err="1"/>
                  <a:t>wavefunctions</a:t>
                </a:r>
                <a:endParaRPr lang="it-IT" dirty="0"/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0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000" b="0" dirty="0">
                  <a:ea typeface="Cambria Math" panose="02040503050406030204" pitchFamily="18" charset="0"/>
                </a:endParaRPr>
              </a:p>
              <a:p>
                <a:endParaRPr lang="it-IT" dirty="0"/>
              </a:p>
              <a:p>
                <a:r>
                  <a:rPr lang="it-IT" dirty="0" err="1"/>
                  <a:t>Decay</a:t>
                </a:r>
                <a:r>
                  <a:rPr lang="it-IT" dirty="0"/>
                  <a:t> rate with </a:t>
                </a:r>
                <a:r>
                  <a:rPr lang="it-IT" dirty="0" err="1"/>
                  <a:t>varying</a:t>
                </a:r>
                <a:r>
                  <a:rPr lang="it-IT" dirty="0"/>
                  <a:t> </a:t>
                </a:r>
                <a:r>
                  <a:rPr lang="it-IT" dirty="0" err="1"/>
                  <a:t>spatial</a:t>
                </a:r>
                <a:r>
                  <a:rPr lang="it-IT" dirty="0"/>
                  <a:t> </a:t>
                </a:r>
                <a:r>
                  <a:rPr lang="it-IT" dirty="0" err="1"/>
                  <a:t>asymmetry</a:t>
                </a:r>
                <a:r>
                  <a:rPr lang="it-IT" dirty="0"/>
                  <a:t> and </a:t>
                </a:r>
                <a:r>
                  <a:rPr lang="it-IT" dirty="0" err="1"/>
                  <a:t>imaginary</a:t>
                </a:r>
                <a:r>
                  <a:rPr lang="it-IT" dirty="0"/>
                  <a:t> </a:t>
                </a:r>
                <a:r>
                  <a:rPr lang="it-IT" dirty="0" err="1"/>
                  <a:t>susceptivity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D7A265-AB6F-44FE-AC53-D9F8B375B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934" y="15313668"/>
                <a:ext cx="2304266" cy="3477875"/>
              </a:xfrm>
              <a:prstGeom prst="rect">
                <a:avLst/>
              </a:prstGeom>
              <a:blipFill>
                <a:blip r:embed="rId22"/>
                <a:stretch>
                  <a:fillRect l="-2381" t="-876" r="-5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C896D73-72E0-48B1-A01A-4DA1762D15DD}"/>
                  </a:ext>
                </a:extLst>
              </p:cNvPr>
              <p:cNvSpPr txBox="1"/>
              <p:nvPr/>
            </p:nvSpPr>
            <p:spPr>
              <a:xfrm>
                <a:off x="6102301" y="8328109"/>
                <a:ext cx="6634317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at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)⋅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it-I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𝚷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C896D73-72E0-48B1-A01A-4DA1762D1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301" y="8328109"/>
                <a:ext cx="6634317" cy="72654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1DCB45E-FA30-4212-8BA0-275483315467}"/>
                  </a:ext>
                </a:extLst>
              </p:cNvPr>
              <p:cNvSpPr txBox="1"/>
              <p:nvPr/>
            </p:nvSpPr>
            <p:spPr>
              <a:xfrm>
                <a:off x="7025234" y="9543772"/>
                <a:ext cx="7198766" cy="895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ℏ</m:t>
                                      </m:r>
                                      <m:sSub>
                                        <m:sSubPr>
                                          <m:ctrlPr>
                                            <a:rPr lang="it-IT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rad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1DCB45E-FA30-4212-8BA0-275483315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234" y="9543772"/>
                <a:ext cx="7198766" cy="89582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sellaDiTesto 83">
                <a:extLst>
                  <a:ext uri="{FF2B5EF4-FFF2-40B4-BE49-F238E27FC236}">
                    <a16:creationId xmlns:a16="http://schemas.microsoft.com/office/drawing/2014/main" id="{8496F854-27DA-46EB-83D1-4E64D8DC91A0}"/>
                  </a:ext>
                </a:extLst>
              </p:cNvPr>
              <p:cNvSpPr txBox="1"/>
              <p:nvPr/>
            </p:nvSpPr>
            <p:spPr>
              <a:xfrm>
                <a:off x="4081054" y="11814174"/>
                <a:ext cx="10074938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  <m:d>
                                        <m:d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it-IT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  <m:d>
                                    <m:d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d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𝑎𝑏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𝒢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0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𝒟</m:t>
                                      </m:r>
                                      <m:d>
                                        <m:d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</m:d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ℱ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𝑎𝑏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it-IT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2000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𝒒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it-IT" sz="2000" b="1" dirty="0"/>
              </a:p>
            </p:txBody>
          </p:sp>
        </mc:Choice>
        <mc:Fallback xmlns="">
          <p:sp>
            <p:nvSpPr>
              <p:cNvPr id="84" name="CasellaDiTesto 83">
                <a:extLst>
                  <a:ext uri="{FF2B5EF4-FFF2-40B4-BE49-F238E27FC236}">
                    <a16:creationId xmlns:a16="http://schemas.microsoft.com/office/drawing/2014/main" id="{8496F854-27DA-46EB-83D1-4E64D8DC9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054" y="11814174"/>
                <a:ext cx="10074938" cy="80733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9274ACF8-B03F-40F1-B8D5-D97E81FB359A}"/>
                  </a:ext>
                </a:extLst>
              </p:cNvPr>
              <p:cNvSpPr txBox="1"/>
              <p:nvPr/>
            </p:nvSpPr>
            <p:spPr>
              <a:xfrm>
                <a:off x="4076057" y="13306628"/>
                <a:ext cx="2783251" cy="771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9274ACF8-B03F-40F1-B8D5-D97E81FB3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057" y="13306628"/>
                <a:ext cx="2783251" cy="7713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27AD0DD-C4A7-431E-B5B5-1C907AFA75E9}"/>
                  </a:ext>
                </a:extLst>
              </p:cNvPr>
              <p:cNvSpPr txBox="1"/>
              <p:nvPr/>
            </p:nvSpPr>
            <p:spPr>
              <a:xfrm>
                <a:off x="540334" y="15229742"/>
                <a:ext cx="7266594" cy="811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it-IT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it-IT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7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it-IT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it-IT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it-IT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1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7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it-IT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it-IT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sz="1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sz="1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it-IT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it-IT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1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7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it-IT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it-IT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it-IT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1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7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it-IT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it-IT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sz="1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it-IT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7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it-IT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7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it-IT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it-IT" sz="170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27AD0DD-C4A7-431E-B5B5-1C907AFA7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34" y="15229742"/>
                <a:ext cx="7266594" cy="81124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D0F9B190-6822-49B3-9DB3-6B71F4F690B7}"/>
                  </a:ext>
                </a:extLst>
              </p:cNvPr>
              <p:cNvSpPr txBox="1"/>
              <p:nvPr/>
            </p:nvSpPr>
            <p:spPr>
              <a:xfrm>
                <a:off x="207767" y="15919450"/>
                <a:ext cx="7963776" cy="698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it-IT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sup>
                      </m:sSup>
                      <m:r>
                        <a:rPr lang="it-IT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sinc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</m:d>
                      <m:r>
                        <a:rPr lang="it-IT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it-IT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𝛁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sub>
                                  </m:sSub>
                                  <m:nary>
                                    <m:naryPr>
                                      <m:ctrlPr>
                                        <a:rPr lang="it-IT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it-IT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nary>
                                  <m:r>
                                    <m:rPr>
                                      <m:sty m:val="p"/>
                                    </m:rPr>
                                    <a:rPr lang="it-IT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sinc</m:t>
                                  </m:r>
                                  <m:d>
                                    <m:d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𝑠𝐴</m:t>
                                      </m:r>
                                      <m:d>
                                        <m:dPr>
                                          <m:ctrlPr>
                                            <a:rPr lang="it-IT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6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d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t-IT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𝝆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D0F9B190-6822-49B3-9DB3-6B71F4F69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67" y="15919450"/>
                <a:ext cx="7963776" cy="69871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6DC53D5-2726-48D6-B134-5C90A2807190}"/>
                  </a:ext>
                </a:extLst>
              </p:cNvPr>
              <p:cNvSpPr txBox="1"/>
              <p:nvPr/>
            </p:nvSpPr>
            <p:spPr>
              <a:xfrm>
                <a:off x="11812417" y="18224777"/>
                <a:ext cx="53495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6DC53D5-2726-48D6-B134-5C90A2807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2417" y="18224777"/>
                <a:ext cx="534954" cy="276999"/>
              </a:xfrm>
              <a:prstGeom prst="rect">
                <a:avLst/>
              </a:prstGeom>
              <a:blipFill>
                <a:blip r:embed="rId29"/>
                <a:stretch>
                  <a:fillRect l="-10345" t="-4444" r="-4598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A75AA205-2A21-4F8B-9ADA-0AEF26C45F3B}"/>
                  </a:ext>
                </a:extLst>
              </p:cNvPr>
              <p:cNvSpPr txBox="1"/>
              <p:nvPr/>
            </p:nvSpPr>
            <p:spPr>
              <a:xfrm>
                <a:off x="10141803" y="16498648"/>
                <a:ext cx="23076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A75AA205-2A21-4F8B-9ADA-0AEF26C45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803" y="16498648"/>
                <a:ext cx="230769" cy="276999"/>
              </a:xfrm>
              <a:prstGeom prst="rect">
                <a:avLst/>
              </a:prstGeom>
              <a:blipFill>
                <a:blip r:embed="rId30"/>
                <a:stretch>
                  <a:fillRect l="-15789" r="-10526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sellaDiTesto 89">
                <a:extLst>
                  <a:ext uri="{FF2B5EF4-FFF2-40B4-BE49-F238E27FC236}">
                    <a16:creationId xmlns:a16="http://schemas.microsoft.com/office/drawing/2014/main" id="{E3ACE536-AC33-4B99-9583-E9E09AD7948C}"/>
                  </a:ext>
                </a:extLst>
              </p:cNvPr>
              <p:cNvSpPr txBox="1"/>
              <p:nvPr/>
            </p:nvSpPr>
            <p:spPr>
              <a:xfrm>
                <a:off x="11329913" y="15036114"/>
                <a:ext cx="149996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0" name="CasellaDiTesto 89">
                <a:extLst>
                  <a:ext uri="{FF2B5EF4-FFF2-40B4-BE49-F238E27FC236}">
                    <a16:creationId xmlns:a16="http://schemas.microsoft.com/office/drawing/2014/main" id="{E3ACE536-AC33-4B99-9583-E9E09AD7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9913" y="15036114"/>
                <a:ext cx="1499962" cy="276999"/>
              </a:xfrm>
              <a:prstGeom prst="rect">
                <a:avLst/>
              </a:prstGeom>
              <a:blipFill>
                <a:blip r:embed="rId31"/>
                <a:stretch>
                  <a:fillRect l="-3659" t="-4444" r="-5285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6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514</Words>
  <Application>Microsoft Office PowerPoint</Application>
  <PresentationFormat>Personalizzato</PresentationFormat>
  <Paragraphs>63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LM Sans 10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 states in photonic waveguides</dc:title>
  <dc:creator>Davide Lonigro,[1],[2] Paolo Facchi,[1],[2] Saverio Pascazio,[1],[2],[3] Francesco V. Pepe,[1],[2] and Domenico Pomarico[1],[2]</dc:creator>
  <cp:lastModifiedBy>Giovanni Scala</cp:lastModifiedBy>
  <cp:revision>54</cp:revision>
  <dcterms:created xsi:type="dcterms:W3CDTF">2021-03-01T17:22:16Z</dcterms:created>
  <dcterms:modified xsi:type="dcterms:W3CDTF">2021-03-04T10:56:14Z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2021-03-01T00:00:00Z</vt:filetime>
  </property>
</Properties>
</file>