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995259-E01D-4B4E-AB44-CC82CE602B9B}">
  <a:tblStyle styleId="{C5995259-E01D-4B4E-AB44-CC82CE602B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ec3c6c32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ec3c6c3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6068980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606898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ec3c6c32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ec3c6c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068980f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068980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c3c6c321_8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c3c6c321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c3c6c321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c3c6c3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ec3c6c321_8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ec3c6c321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8313" y="4437063"/>
            <a:ext cx="6048375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313" y="5297488"/>
            <a:ext cx="60483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1" sz="2400">
                <a:solidFill>
                  <a:schemeClr val="lt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736056" y="440531"/>
            <a:ext cx="4967287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11750" y="2816225"/>
            <a:ext cx="56165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1435100" y="1092200"/>
            <a:ext cx="5616575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19250" y="1557338"/>
            <a:ext cx="72009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619250" y="1557338"/>
            <a:ext cx="352425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295900" y="1557338"/>
            <a:ext cx="352425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9250" y="1557338"/>
            <a:ext cx="72009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ctrTitle"/>
          </p:nvPr>
        </p:nvSpPr>
        <p:spPr>
          <a:xfrm>
            <a:off x="684213" y="4543425"/>
            <a:ext cx="5832475" cy="83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Group 17</a:t>
            </a:r>
            <a:endParaRPr sz="4000"/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84213" y="5373688"/>
            <a:ext cx="3240087" cy="3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/>
              <a:t>Demo Sprint 1 process</a:t>
            </a:r>
            <a:endParaRPr sz="2000"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684163" y="3818300"/>
            <a:ext cx="5832600" cy="83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Software Engineering 2</a:t>
            </a:r>
            <a:endParaRPr sz="4000"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" y="2147475"/>
            <a:ext cx="3592431" cy="1475302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960000" dist="38100">
              <a:srgbClr val="000000">
                <a:alpha val="62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001726" y="822425"/>
            <a:ext cx="6909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Macro Statistics</a:t>
            </a:r>
            <a:endParaRPr b="1"/>
          </a:p>
        </p:txBody>
      </p:sp>
      <p:sp>
        <p:nvSpPr>
          <p:cNvPr id="57" name="Google Shape;57;p14"/>
          <p:cNvSpPr txBox="1"/>
          <p:nvPr/>
        </p:nvSpPr>
        <p:spPr>
          <a:xfrm>
            <a:off x="1357325" y="1571650"/>
            <a:ext cx="70152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stories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Committed: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points 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Committed: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 hours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20h 15m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Spent: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33h 15m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125" y="3653650"/>
            <a:ext cx="2473601" cy="23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971550" y="906575"/>
            <a:ext cx="7200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Detailed Statistics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19250" y="1557348"/>
            <a:ext cx="7200900" cy="4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1114350" y="1771675"/>
            <a:ext cx="7705800" cy="4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Hours per task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2h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deviation: </a:t>
            </a:r>
            <a:r>
              <a:rPr b="1" lang="en-US" sz="2400">
                <a:solidFill>
                  <a:srgbClr val="55555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1h 25m</a:t>
            </a:r>
            <a:endParaRPr b="1" sz="2400">
              <a:solidFill>
                <a:srgbClr val="55555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4 tasks not included in the stories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hours estimation: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8h 15m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13h 45m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task estimation error ratio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testing: 20h 15m / 33h 15m =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ith testing (no hours estimation): 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20h 15m / 40h 45m ~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0.5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325" y="1684425"/>
            <a:ext cx="2387799" cy="1410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971550" y="906575"/>
            <a:ext cx="7200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Detailed Statistics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619250" y="1557348"/>
            <a:ext cx="7200900" cy="4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209625" y="215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{C5995259-E01D-4B4E-AB44-CC82CE602B9B}</a:tableStyleId>
              </a:tblPr>
              <a:tblGrid>
                <a:gridCol w="1044925"/>
                <a:gridCol w="1644975"/>
                <a:gridCol w="944900"/>
                <a:gridCol w="1516400"/>
                <a:gridCol w="1573550"/>
              </a:tblGrid>
              <a:tr h="9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Story</a:t>
                      </a: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ID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Number of tasks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Points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Total hours estimation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total hours spent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#1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4h 30m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8h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#2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2h 30m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#3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3h 30m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#7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7h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71550" y="908050"/>
            <a:ext cx="7200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Quality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409700" y="1678825"/>
            <a:ext cx="7200900" cy="43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Unit Testing: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estimated: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Nr of automated unit tests: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E2E/System testing: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estimated: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30m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Code review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estimated: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425" y="1037725"/>
            <a:ext cx="3567575" cy="17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071575" y="908050"/>
            <a:ext cx="7748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Assessment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466850" y="2028847"/>
            <a:ext cx="7200900" cy="36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4 Planned stories have been done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Inexperience caused to underestimate some tasks, also some important tasks like Testing and Code reviewing were not estimated.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00" y="4617125"/>
            <a:ext cx="1205901" cy="17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00125" y="908050"/>
            <a:ext cx="79200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Learned lessons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466850" y="1971672"/>
            <a:ext cx="7200900" cy="392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eparing some common baselines for working on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Improving communication with teammates.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 more descriptive definition of the tasks.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underestimate the time zones difference.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00" y="4572025"/>
            <a:ext cx="1935701" cy="203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28700" y="908050"/>
            <a:ext cx="78915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Improvement goals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121600" y="1571638"/>
            <a:ext cx="7200900" cy="49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all the aspects of the project by adding more opportune tasks, especially for testing and code reviewing, and try to be more descriptive to avoid any kind of ambiguity.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 how to synchronize better as a team by communicating more often with other members and by making sure that everyone has a good understanding of what each is doing.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250" y="2767275"/>
            <a:ext cx="1676750" cy="3861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914400" y="893775"/>
            <a:ext cx="7905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we are proud of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114500" y="2459693"/>
            <a:ext cx="7200900" cy="19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Achieving all the goals we have set with minimal number of errors.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0" y="3624525"/>
            <a:ext cx="1922124" cy="2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2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33CCFF"/>
      </a:accent1>
      <a:accent2>
        <a:srgbClr val="6699FF"/>
      </a:accent2>
      <a:accent3>
        <a:srgbClr val="FFFFFF"/>
      </a:accent3>
      <a:accent4>
        <a:srgbClr val="404040"/>
      </a:accent4>
      <a:accent5>
        <a:srgbClr val="ADE2FF"/>
      </a:accent5>
      <a:accent6>
        <a:srgbClr val="5C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