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6" r:id="rId4"/>
    <p:sldId id="267" r:id="rId5"/>
    <p:sldId id="268" r:id="rId6"/>
    <p:sldId id="722" r:id="rId7"/>
    <p:sldId id="725" r:id="rId8"/>
    <p:sldId id="723" r:id="rId9"/>
    <p:sldId id="726" r:id="rId10"/>
    <p:sldId id="747" r:id="rId11"/>
    <p:sldId id="458" r:id="rId12"/>
    <p:sldId id="459" r:id="rId13"/>
    <p:sldId id="460" r:id="rId14"/>
    <p:sldId id="461" r:id="rId15"/>
    <p:sldId id="471" r:id="rId16"/>
    <p:sldId id="743" r:id="rId17"/>
    <p:sldId id="744" r:id="rId18"/>
    <p:sldId id="745" r:id="rId19"/>
    <p:sldId id="742" r:id="rId20"/>
    <p:sldId id="516" r:id="rId21"/>
    <p:sldId id="727" r:id="rId22"/>
    <p:sldId id="74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and Contexts</a:t>
            </a:r>
            <a:br>
              <a:rPr lang="en-US" dirty="0"/>
            </a:br>
            <a:r>
              <a:rPr lang="en-US" sz="2400" dirty="0"/>
              <a:t>“Where are you looking, my friend?”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AE2-7855-5D5C-32DC-3BCFD437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BA97-EC3E-6972-F963-8B638A6D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can be local or network-accessible</a:t>
            </a:r>
          </a:p>
          <a:p>
            <a:r>
              <a:rPr lang="en-US" dirty="0"/>
              <a:t>What an application can and cannot do depends on:</a:t>
            </a:r>
          </a:p>
          <a:p>
            <a:pPr lvl="1"/>
            <a:r>
              <a:rPr lang="en-US" dirty="0"/>
              <a:t>The characteristics of the application</a:t>
            </a:r>
          </a:p>
          <a:p>
            <a:pPr lvl="1"/>
            <a:r>
              <a:rPr lang="en-US" dirty="0"/>
              <a:t>Who launched the application</a:t>
            </a:r>
          </a:p>
          <a:p>
            <a:r>
              <a:rPr lang="en-US" dirty="0"/>
              <a:t>These aspects depend on the underlying operating system</a:t>
            </a:r>
          </a:p>
          <a:p>
            <a:pPr lvl="1"/>
            <a:r>
              <a:rPr lang="en-US" dirty="0"/>
              <a:t>Windows security model</a:t>
            </a:r>
          </a:p>
          <a:p>
            <a:pPr lvl="1"/>
            <a:r>
              <a:rPr lang="en-US" dirty="0"/>
              <a:t>MacOS security model</a:t>
            </a:r>
          </a:p>
          <a:p>
            <a:pPr lvl="1"/>
            <a:r>
              <a:rPr lang="en-US" dirty="0"/>
              <a:t>Linux security model</a:t>
            </a:r>
          </a:p>
          <a:p>
            <a:r>
              <a:rPr lang="en-US" dirty="0"/>
              <a:t>A vulnerability allows an attacker to perform actions beyond those intended by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an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writes code in high-level language</a:t>
            </a:r>
          </a:p>
          <a:p>
            <a:r>
              <a:rPr lang="en-US" dirty="0"/>
              <a:t>The application is translated in some executable form and saved to a file</a:t>
            </a:r>
          </a:p>
          <a:p>
            <a:pPr lvl="1"/>
            <a:r>
              <a:rPr lang="en-US" dirty="0"/>
              <a:t>Interpretation vs. compilation</a:t>
            </a:r>
          </a:p>
          <a:p>
            <a:r>
              <a:rPr lang="en-US" dirty="0"/>
              <a:t>The application is loaded in memory</a:t>
            </a:r>
          </a:p>
          <a:p>
            <a:r>
              <a:rPr lang="en-US" dirty="0"/>
              <a:t>The application is executed</a:t>
            </a:r>
          </a:p>
          <a:p>
            <a:r>
              <a:rPr lang="en-US" dirty="0"/>
              <a:t>The application terminates</a:t>
            </a:r>
          </a:p>
        </p:txBody>
      </p:sp>
    </p:spTree>
    <p:extLst>
      <p:ext uri="{BB962C8B-B14F-4D97-AF65-F5344CB8AC3E}">
        <p14:creationId xmlns:p14="http://schemas.microsoft.com/office/powerpoint/2010/main" val="24313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is passed to an interpreter</a:t>
            </a:r>
          </a:p>
          <a:p>
            <a:pPr lvl="1"/>
            <a:r>
              <a:rPr lang="en-US" dirty="0"/>
              <a:t>The program might be translated into an intermediate representation</a:t>
            </a:r>
          </a:p>
          <a:p>
            <a:pPr lvl="2"/>
            <a:r>
              <a:rPr lang="en-US" dirty="0"/>
              <a:t>Python byte-code</a:t>
            </a:r>
          </a:p>
          <a:p>
            <a:r>
              <a:rPr lang="en-US" dirty="0"/>
              <a:t>Each instruction is parsed and executed</a:t>
            </a:r>
          </a:p>
          <a:p>
            <a:r>
              <a:rPr lang="en-US" dirty="0"/>
              <a:t>In most interpreted languages, it is possible to generate and execute code dynamically</a:t>
            </a:r>
          </a:p>
          <a:p>
            <a:pPr lvl="1"/>
            <a:r>
              <a:rPr lang="en-US" dirty="0"/>
              <a:t>Bash: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 “...”</a:t>
            </a:r>
          </a:p>
          <a:p>
            <a:pPr lvl="1"/>
            <a:r>
              <a:rPr lang="en-US" dirty="0"/>
              <a:t>Python: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(“...”)</a:t>
            </a:r>
          </a:p>
          <a:p>
            <a:pPr lvl="1"/>
            <a:r>
              <a:rPr lang="en-US" dirty="0"/>
              <a:t>JavaScript: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(“...”)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preprocessor expands the code to include definitions, expand macros</a:t>
            </a:r>
          </a:p>
          <a:p>
            <a:pPr lvl="1"/>
            <a:r>
              <a:rPr lang="en-US" dirty="0"/>
              <a:t>GNU/Linux: The C preprocessor is </a:t>
            </a:r>
            <a:r>
              <a:rPr lang="en-US" dirty="0" err="1">
                <a:latin typeface="Hack"/>
                <a:cs typeface="Hack"/>
              </a:rPr>
              <a:t>cpp</a:t>
            </a:r>
            <a:endParaRPr lang="en-US" dirty="0"/>
          </a:p>
          <a:p>
            <a:r>
              <a:rPr lang="en-US" dirty="0"/>
              <a:t>The compiler turns the code into architecture-specific assembly</a:t>
            </a:r>
          </a:p>
          <a:p>
            <a:pPr lvl="1"/>
            <a:r>
              <a:rPr lang="en-US" dirty="0"/>
              <a:t>GNU/Linux: The C compiler is </a:t>
            </a:r>
            <a:r>
              <a:rPr lang="en-US" dirty="0" err="1">
                <a:latin typeface="Hack"/>
                <a:cs typeface="Hack"/>
              </a:rPr>
              <a:t>gcc</a:t>
            </a:r>
            <a:endParaRPr lang="en-US" dirty="0">
              <a:latin typeface="Hack"/>
              <a:cs typeface="Hack"/>
            </a:endParaRPr>
          </a:p>
          <a:p>
            <a:pPr lvl="2"/>
            <a:r>
              <a:rPr lang="en-US" dirty="0" err="1">
                <a:latin typeface="Hack"/>
                <a:cs typeface="Hack"/>
              </a:rPr>
              <a:t>gcc</a:t>
            </a:r>
            <a:r>
              <a:rPr lang="en-US" dirty="0">
                <a:latin typeface="Hack"/>
                <a:cs typeface="Hack"/>
              </a:rPr>
              <a:t> –S </a:t>
            </a:r>
            <a:r>
              <a:rPr lang="en-US" dirty="0" err="1">
                <a:latin typeface="Hack"/>
                <a:cs typeface="Hack"/>
              </a:rPr>
              <a:t>prog.c</a:t>
            </a:r>
            <a:r>
              <a:rPr lang="en-US" dirty="0">
                <a:latin typeface="Hack"/>
                <a:cs typeface="Hack"/>
              </a:rPr>
              <a:t> </a:t>
            </a:r>
            <a:r>
              <a:rPr lang="en-US" dirty="0"/>
              <a:t>will generate the assembly</a:t>
            </a: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Hack"/>
                <a:cs typeface="Hack"/>
              </a:rPr>
              <a:t>gcc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Hack"/>
                <a:cs typeface="Hack"/>
              </a:rPr>
              <a:t>–m32 </a:t>
            </a:r>
            <a:r>
              <a:rPr lang="en-US" dirty="0"/>
              <a:t>option to generate 32-bit assembly</a:t>
            </a:r>
          </a:p>
        </p:txBody>
      </p:sp>
    </p:spTree>
    <p:extLst>
      <p:ext uri="{BB962C8B-B14F-4D97-AF65-F5344CB8AC3E}">
        <p14:creationId xmlns:p14="http://schemas.microsoft.com/office/powerpoint/2010/main" val="270218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assembler turns the assembly into a binary object</a:t>
            </a:r>
          </a:p>
          <a:p>
            <a:pPr lvl="1"/>
            <a:r>
              <a:rPr lang="en-US" dirty="0"/>
              <a:t>GNU/Linux: The assembler is </a:t>
            </a:r>
            <a:r>
              <a:rPr lang="en-US" dirty="0">
                <a:latin typeface="Hack Bold"/>
                <a:cs typeface="Hack Bold"/>
              </a:rPr>
              <a:t>as</a:t>
            </a:r>
          </a:p>
          <a:p>
            <a:pPr lvl="1"/>
            <a:r>
              <a:rPr lang="en-US" dirty="0"/>
              <a:t>A binary object contains the binary code and additional metadata</a:t>
            </a:r>
          </a:p>
          <a:p>
            <a:pPr lvl="2"/>
            <a:r>
              <a:rPr lang="en-US" dirty="0"/>
              <a:t>Relocation information about things that need to be fixed once the code and the data are loaded into memory</a:t>
            </a:r>
          </a:p>
          <a:p>
            <a:pPr lvl="2"/>
            <a:r>
              <a:rPr lang="en-US" dirty="0"/>
              <a:t>Information about the symbols defined by the object file and the symbols that are imported from different objects</a:t>
            </a:r>
          </a:p>
          <a:p>
            <a:pPr lvl="2"/>
            <a:r>
              <a:rPr lang="en-US" dirty="0"/>
              <a:t>Debugging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6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linker combines the binary object with libraries, resolving references that the code has to external object (e.g., functions) and creates the final executable</a:t>
            </a:r>
          </a:p>
          <a:p>
            <a:pPr lvl="1"/>
            <a:r>
              <a:rPr lang="en-US" dirty="0"/>
              <a:t>GNU/Linux: The linker is </a:t>
            </a:r>
            <a:r>
              <a:rPr lang="en-US" dirty="0" err="1">
                <a:latin typeface="Hack Bold"/>
                <a:cs typeface="Hack Bold"/>
              </a:rPr>
              <a:t>ld</a:t>
            </a:r>
            <a:endParaRPr lang="en-US" dirty="0">
              <a:latin typeface="Hack Bold"/>
              <a:cs typeface="Hack Bold"/>
            </a:endParaRPr>
          </a:p>
          <a:p>
            <a:pPr lvl="1"/>
            <a:r>
              <a:rPr lang="en-US" dirty="0"/>
              <a:t>Static linking is performed at compile-time</a:t>
            </a:r>
          </a:p>
          <a:p>
            <a:pPr lvl="1"/>
            <a:r>
              <a:rPr lang="en-US" dirty="0"/>
              <a:t>Dynamic linking is performed at run-time</a:t>
            </a:r>
          </a:p>
          <a:p>
            <a:r>
              <a:rPr lang="en-US" dirty="0"/>
              <a:t>Most common executable formats:</a:t>
            </a:r>
          </a:p>
          <a:p>
            <a:pPr lvl="1"/>
            <a:r>
              <a:rPr lang="en-US" dirty="0"/>
              <a:t>GNU/Linux: ELF</a:t>
            </a:r>
          </a:p>
          <a:p>
            <a:pPr lvl="1"/>
            <a:r>
              <a:rPr lang="en-US" dirty="0"/>
              <a:t>Windows: PE</a:t>
            </a:r>
          </a:p>
          <a:p>
            <a:pPr lvl="1"/>
            <a:r>
              <a:rPr lang="en-US" dirty="0"/>
              <a:t>Mac: Mach-O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F120-7D19-75C2-52CD-76C5B320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Visibility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551-A43B-AE81-4850-93F492C2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black-box target can only be probed by providing inputs and analyzing output</a:t>
            </a:r>
          </a:p>
          <a:p>
            <a:r>
              <a:rPr lang="en-US" dirty="0"/>
              <a:t>Access to executable code (binary) supports better understanding (and possibly debugging)</a:t>
            </a:r>
          </a:p>
          <a:p>
            <a:r>
              <a:rPr lang="en-US" dirty="0"/>
              <a:t>The availability of source code allows for deeper understanding of the target’s behavior</a:t>
            </a:r>
          </a:p>
          <a:p>
            <a:r>
              <a:rPr lang="en-US" dirty="0"/>
              <a:t>Access to a build environment allows one to create different versions of the target (e.g., to add instrumentation) </a:t>
            </a:r>
          </a:p>
        </p:txBody>
      </p:sp>
    </p:spTree>
    <p:extLst>
      <p:ext uri="{BB962C8B-B14F-4D97-AF65-F5344CB8AC3E}">
        <p14:creationId xmlns:p14="http://schemas.microsoft.com/office/powerpoint/2010/main" val="80782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504-C791-CC40-1E25-2336507B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FF65-EE00-A11A-B937-974DAE4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targets are too complex to be analyzed as a whole</a:t>
            </a:r>
          </a:p>
          <a:p>
            <a:r>
              <a:rPr lang="en-US" dirty="0"/>
              <a:t>Sometimes the sub-component of a target is difficult to reach</a:t>
            </a:r>
          </a:p>
          <a:p>
            <a:r>
              <a:rPr lang="en-US" dirty="0"/>
              <a:t>Slicing is the process of extracting from a target’s code base the subset of functionality that needs to be analyzed</a:t>
            </a:r>
          </a:p>
        </p:txBody>
      </p:sp>
    </p:spTree>
    <p:extLst>
      <p:ext uri="{BB962C8B-B14F-4D97-AF65-F5344CB8AC3E}">
        <p14:creationId xmlns:p14="http://schemas.microsoft.com/office/powerpoint/2010/main" val="382906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504B9-65FD-7A49-873D-3E542E6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6568A-CC48-C60A-B367-EC2E6CD47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Original: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appenv</a:t>
            </a:r>
            <a:r>
              <a:rPr lang="en-US" dirty="0"/>
              <a:t> *app;</a:t>
            </a:r>
          </a:p>
          <a:p>
            <a:pPr marL="0" indent="0">
              <a:buNone/>
            </a:pPr>
            <a:r>
              <a:rPr lang="en-US" dirty="0"/>
              <a:t>	app = initialization(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lengthy(</a:t>
            </a:r>
            <a:r>
              <a:rPr lang="en-US" dirty="0" err="1"/>
              <a:t>argv</a:t>
            </a:r>
            <a:r>
              <a:rPr lang="en-US" dirty="0"/>
              <a:t>[2]);</a:t>
            </a:r>
          </a:p>
          <a:p>
            <a:pPr marL="0" indent="0">
              <a:buNone/>
            </a:pPr>
            <a:r>
              <a:rPr lang="en-US" dirty="0"/>
              <a:t>	pass = </a:t>
            </a:r>
            <a:r>
              <a:rPr lang="en-US" dirty="0" err="1"/>
              <a:t>getpass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if (!verify(pass)) exit();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checkforupdates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tobetested</a:t>
            </a:r>
            <a:r>
              <a:rPr lang="en-US" dirty="0"/>
              <a:t>(app);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9E25-2C69-429A-9142-01DA4015B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Slice: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appenv</a:t>
            </a:r>
            <a:r>
              <a:rPr lang="en-US" dirty="0"/>
              <a:t> *app;</a:t>
            </a:r>
          </a:p>
          <a:p>
            <a:pPr marL="0" indent="0">
              <a:buNone/>
            </a:pPr>
            <a:r>
              <a:rPr lang="en-US" dirty="0"/>
              <a:t>	app = initialization(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tobetested</a:t>
            </a:r>
            <a:r>
              <a:rPr lang="en-US" dirty="0"/>
              <a:t>(app);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69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D255-9AE0-8F41-5FB1-CB56395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A665-DDF2-97C1-D419-2FEC3B77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target and a context have been determined, the ability to control the target’s execution can be key in the vulnerability analysis process</a:t>
            </a:r>
          </a:p>
          <a:p>
            <a:r>
              <a:rPr lang="en-US" dirty="0"/>
              <a:t>Freezing execution allows the analyst to access intermediate states </a:t>
            </a:r>
          </a:p>
          <a:p>
            <a:r>
              <a:rPr lang="en-US" dirty="0"/>
              <a:t>In some cases, it is possible to move backward in the execution process </a:t>
            </a:r>
          </a:p>
        </p:txBody>
      </p:sp>
    </p:spTree>
    <p:extLst>
      <p:ext uri="{BB962C8B-B14F-4D97-AF65-F5344CB8AC3E}">
        <p14:creationId xmlns:p14="http://schemas.microsoft.com/office/powerpoint/2010/main" val="354487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DBD-15C1-7340-1280-8360507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and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9F09-AA1D-39D5-551D-0C67CB3C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are not identified in isolation</a:t>
            </a:r>
          </a:p>
          <a:p>
            <a:r>
              <a:rPr lang="en-US" dirty="0"/>
              <a:t>Vulnerabilities are found in a target, possibly in a specific context</a:t>
            </a:r>
          </a:p>
          <a:p>
            <a:r>
              <a:rPr lang="en-US" dirty="0"/>
              <a:t>Recreation of the correct context, execution of the target (dynamic analysis), and access to its internals, greatly affect the effectiveness of the analysis process</a:t>
            </a:r>
          </a:p>
          <a:p>
            <a:r>
              <a:rPr lang="en-US" dirty="0"/>
              <a:t>When execution is not possible, the analysis can only be based on the code (static analysis)</a:t>
            </a:r>
          </a:p>
        </p:txBody>
      </p:sp>
    </p:spTree>
    <p:extLst>
      <p:ext uri="{BB962C8B-B14F-4D97-AF65-F5344CB8AC3E}">
        <p14:creationId xmlns:p14="http://schemas.microsoft.com/office/powerpoint/2010/main" val="18054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GNU debugger is the basic tool for dynamic analysis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</a:t>
            </a:r>
            <a:r>
              <a:rPr lang="en-US" dirty="0" err="1"/>
              <a:t>gdb</a:t>
            </a:r>
            <a:r>
              <a:rPr lang="en-US" dirty="0"/>
              <a:t>/</a:t>
            </a:r>
          </a:p>
          <a:p>
            <a:r>
              <a:rPr lang="en-US" dirty="0"/>
              <a:t>A debugger allows one to examine the status of a program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Step through instructions</a:t>
            </a:r>
          </a:p>
          <a:p>
            <a:pPr lvl="1"/>
            <a:r>
              <a:rPr lang="en-US" dirty="0"/>
              <a:t>Inspect memory/CPU</a:t>
            </a:r>
          </a:p>
          <a:p>
            <a:r>
              <a:rPr lang="en-US" dirty="0"/>
              <a:t>Can be scripted through Python </a:t>
            </a:r>
          </a:p>
        </p:txBody>
      </p:sp>
    </p:spTree>
    <p:extLst>
      <p:ext uri="{BB962C8B-B14F-4D97-AF65-F5344CB8AC3E}">
        <p14:creationId xmlns:p14="http://schemas.microsoft.com/office/powerpoint/2010/main" val="255593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7D73-CB8A-854E-ADEC-9CFAE1C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87D7-DEDB-1145-B53D-8957E2CD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rr</a:t>
            </a:r>
            <a:r>
              <a:rPr lang="en-US" dirty="0"/>
              <a:t> records the execution of a program and allows for its deterministic re-execution</a:t>
            </a:r>
          </a:p>
          <a:p>
            <a:r>
              <a:rPr lang="en-US" dirty="0"/>
              <a:t>Useful in the debugging of complex binaries in which might be difficult to replicate the conditions that brought the program to crash or malfunction</a:t>
            </a:r>
          </a:p>
          <a:p>
            <a:r>
              <a:rPr lang="en-US" dirty="0"/>
              <a:t>https://</a:t>
            </a:r>
            <a:r>
              <a:rPr lang="en-US" dirty="0" err="1"/>
              <a:t>rr-project.org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9600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0734-36BE-13EC-9BE3-28C6E4D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1CA4-36DB-2224-7088-87FF5257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Security Holes">
            <a:extLst>
              <a:ext uri="{FF2B5EF4-FFF2-40B4-BE49-F238E27FC236}">
                <a16:creationId xmlns:a16="http://schemas.microsoft.com/office/drawing/2014/main" id="{35A94877-1A09-24B6-620C-C6F115C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08" y="1280160"/>
            <a:ext cx="3169315" cy="338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84F28-C723-F5DE-D62E-21E50FB62989}"/>
              </a:ext>
            </a:extLst>
          </p:cNvPr>
          <p:cNvSpPr txBox="1"/>
          <p:nvPr/>
        </p:nvSpPr>
        <p:spPr>
          <a:xfrm rot="16200000">
            <a:off x="7982464" y="3792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xkcd.com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/424/</a:t>
            </a:r>
          </a:p>
        </p:txBody>
      </p:sp>
    </p:spTree>
    <p:extLst>
      <p:ext uri="{BB962C8B-B14F-4D97-AF65-F5344CB8AC3E}">
        <p14:creationId xmlns:p14="http://schemas.microsoft.com/office/powerpoint/2010/main" val="26398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66C1-B5C6-886C-3C49-386F5876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0F89038-CA32-F713-03C1-EB154B94E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29" y="1168272"/>
            <a:ext cx="2536388" cy="33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8401AF5-F50C-2D42-F8B8-C3839410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35" y="1273316"/>
            <a:ext cx="2890189" cy="31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D2835-F388-33F8-B060-C72605F27283}"/>
              </a:ext>
            </a:extLst>
          </p:cNvPr>
          <p:cNvSpPr txBox="1"/>
          <p:nvPr/>
        </p:nvSpPr>
        <p:spPr>
          <a:xfrm>
            <a:off x="5578125" y="4600297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ARM Cortex-M3 Microcontroller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73AEE-4216-DE93-5BB0-E97C0680247B}"/>
              </a:ext>
            </a:extLst>
          </p:cNvPr>
          <p:cNvSpPr txBox="1"/>
          <p:nvPr/>
        </p:nvSpPr>
        <p:spPr>
          <a:xfrm>
            <a:off x="1773140" y="458675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4-bit Binary adder</a:t>
            </a:r>
          </a:p>
        </p:txBody>
      </p:sp>
    </p:spTree>
    <p:extLst>
      <p:ext uri="{BB962C8B-B14F-4D97-AF65-F5344CB8AC3E}">
        <p14:creationId xmlns:p14="http://schemas.microsoft.com/office/powerpoint/2010/main" val="288556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9F43-02B3-1BC3-594D-7581FD5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B2FA-E6CC-315F-8492-107F468F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Bare-metal firmware</a:t>
            </a:r>
          </a:p>
          <a:p>
            <a:pPr lvl="1"/>
            <a:r>
              <a:rPr lang="en-US" dirty="0"/>
              <a:t>No OS abstractions (processes, virtualized memory)</a:t>
            </a:r>
          </a:p>
          <a:p>
            <a:pPr lvl="1"/>
            <a:r>
              <a:rPr lang="en-US" dirty="0"/>
              <a:t>Monolithic code that runs on a specific hardware platform</a:t>
            </a:r>
          </a:p>
          <a:p>
            <a:r>
              <a:rPr lang="en-US" dirty="0"/>
              <a:t>Firmware based on specialized embedded OSs</a:t>
            </a:r>
          </a:p>
          <a:p>
            <a:pPr lvl="1"/>
            <a:r>
              <a:rPr lang="en-US" dirty="0"/>
              <a:t>Some OS abstractions</a:t>
            </a:r>
          </a:p>
          <a:p>
            <a:pPr lvl="1"/>
            <a:r>
              <a:rPr lang="en-US" dirty="0"/>
              <a:t>Focus on real-time performance (RTOS)</a:t>
            </a:r>
          </a:p>
          <a:p>
            <a:r>
              <a:rPr lang="en-US" dirty="0"/>
              <a:t>Firmware based on general-purpose OSs</a:t>
            </a:r>
          </a:p>
          <a:p>
            <a:pPr lvl="1"/>
            <a:r>
              <a:rPr lang="en-US" dirty="0"/>
              <a:t>Full OS abstractions</a:t>
            </a:r>
          </a:p>
          <a:p>
            <a:pPr lvl="1"/>
            <a:r>
              <a:rPr lang="en-US" dirty="0"/>
              <a:t>Access to specialized hardware through drivers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EBCB-202F-1328-04DC-C786E34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Re-hosting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9D03-4F02-78CC-F13A-508E6856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is especially challenging to execute without the right hardware</a:t>
            </a:r>
          </a:p>
          <a:p>
            <a:r>
              <a:rPr lang="en-US" dirty="0"/>
              <a:t>Re-hosting is the process of executing firmware in an environment that does not include the original hardware</a:t>
            </a:r>
          </a:p>
          <a:p>
            <a:r>
              <a:rPr lang="en-US" dirty="0"/>
              <a:t>Emulators (e.g., QEMU and Simics) can be used to execute firmware (including monolithic firmware) without the hardware</a:t>
            </a:r>
          </a:p>
          <a:p>
            <a:r>
              <a:rPr lang="en-US" dirty="0"/>
              <a:t>Emulators can also be used to execute single programs contained in a firmware distribution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QEMU is a machine emulator (https://</a:t>
            </a:r>
            <a:r>
              <a:rPr lang="en-US" dirty="0" err="1"/>
              <a:t>www.qemu.org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a number of architectures</a:t>
            </a:r>
          </a:p>
          <a:p>
            <a:r>
              <a:rPr lang="en-US" dirty="0"/>
              <a:t>Full-system emulation</a:t>
            </a:r>
          </a:p>
          <a:p>
            <a:pPr lvl="1"/>
            <a:r>
              <a:rPr lang="en-US" dirty="0"/>
              <a:t>QEMU provides virtualized hardware on top of which an OS is installed</a:t>
            </a:r>
          </a:p>
          <a:p>
            <a:r>
              <a:rPr lang="en-US" dirty="0"/>
              <a:t>User-mode emulation</a:t>
            </a:r>
          </a:p>
          <a:p>
            <a:pPr lvl="1"/>
            <a:r>
              <a:rPr lang="en-US" dirty="0"/>
              <a:t>QEMU supports the cross-architecture execution of Linux or MacOS binaries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5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E3B-83CF-9087-43A4-8FE39836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EB96-E79E-56D4-63A5-03A1393A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usually receives inputs from peripheral (e.g., a heat sensor) or the network and produces outputs using actuators and other signals</a:t>
            </a:r>
          </a:p>
          <a:p>
            <a:r>
              <a:rPr lang="en-US" dirty="0"/>
              <a:t>Input is often provided using memory-mapped I/O (MMIO)</a:t>
            </a:r>
          </a:p>
        </p:txBody>
      </p:sp>
    </p:spTree>
    <p:extLst>
      <p:ext uri="{BB962C8B-B14F-4D97-AF65-F5344CB8AC3E}">
        <p14:creationId xmlns:p14="http://schemas.microsoft.com/office/powerpoint/2010/main" val="225594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E46-C5C3-63A7-8FE7-438F31B6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D59B-2047-19AA-3667-C269E131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can be the target of vulnerability analysis</a:t>
            </a:r>
          </a:p>
          <a:p>
            <a:pPr lvl="1"/>
            <a:r>
              <a:rPr lang="en-US" dirty="0"/>
              <a:t>A fault in an operating system causes a catastrophic end</a:t>
            </a:r>
          </a:p>
          <a:p>
            <a:r>
              <a:rPr lang="en-US" dirty="0"/>
              <a:t>Virtualization (or emulation) is used to execute operating systems in a controlled environment</a:t>
            </a:r>
          </a:p>
          <a:p>
            <a:r>
              <a:rPr lang="en-US" dirty="0"/>
              <a:t>Vulnerability analysis is made difficult by the complex nature of modern OSs and their concurrent execution models </a:t>
            </a:r>
          </a:p>
        </p:txBody>
      </p:sp>
    </p:spTree>
    <p:extLst>
      <p:ext uri="{BB962C8B-B14F-4D97-AF65-F5344CB8AC3E}">
        <p14:creationId xmlns:p14="http://schemas.microsoft.com/office/powerpoint/2010/main" val="30577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BDB1-EFB3-F0F0-687E-D7D8AE33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FD6F-DBDD-54C3-8A5E-40B33507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receive input</a:t>
            </a:r>
          </a:p>
          <a:p>
            <a:pPr lvl="1"/>
            <a:r>
              <a:rPr lang="en-US" dirty="0"/>
              <a:t>From the external environment (e.g., the network)</a:t>
            </a:r>
          </a:p>
          <a:p>
            <a:pPr lvl="1"/>
            <a:r>
              <a:rPr lang="en-US" dirty="0"/>
              <a:t>From user applications, by means of system calls</a:t>
            </a:r>
          </a:p>
          <a:p>
            <a:r>
              <a:rPr lang="en-US" dirty="0"/>
              <a:t>Operating system produce output</a:t>
            </a:r>
          </a:p>
          <a:p>
            <a:pPr lvl="1"/>
            <a:r>
              <a:rPr lang="en-US" dirty="0"/>
              <a:t>Generating signals to the external environment (e.g., peripherals)</a:t>
            </a:r>
          </a:p>
          <a:p>
            <a:pPr lvl="1"/>
            <a:r>
              <a:rPr lang="en-US" dirty="0"/>
              <a:t>Returning system call values to user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1102</Words>
  <Application>Microsoft Macintosh PowerPoint</Application>
  <PresentationFormat>On-screen Show (16:9)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Hack</vt:lpstr>
      <vt:lpstr>Hack Bold</vt:lpstr>
      <vt:lpstr>Roboto</vt:lpstr>
      <vt:lpstr>Roboto Light</vt:lpstr>
      <vt:lpstr>Office Theme</vt:lpstr>
      <vt:lpstr>Targets and Contexts “Where are you looking, my friend?”</vt:lpstr>
      <vt:lpstr>Targets and Contexts</vt:lpstr>
      <vt:lpstr>Basic Hardware</vt:lpstr>
      <vt:lpstr>Firmware</vt:lpstr>
      <vt:lpstr>Firmware Re-hosting</vt:lpstr>
      <vt:lpstr>QEMU</vt:lpstr>
      <vt:lpstr>Firmware Context</vt:lpstr>
      <vt:lpstr>Operating Systems</vt:lpstr>
      <vt:lpstr>Operating System Context</vt:lpstr>
      <vt:lpstr>Applications</vt:lpstr>
      <vt:lpstr>The Life of an Application</vt:lpstr>
      <vt:lpstr>Interpretation</vt:lpstr>
      <vt:lpstr>Compilation</vt:lpstr>
      <vt:lpstr>Compilation</vt:lpstr>
      <vt:lpstr>Compilation</vt:lpstr>
      <vt:lpstr>Target Visibility and Access</vt:lpstr>
      <vt:lpstr>Target Slicing</vt:lpstr>
      <vt:lpstr>Example</vt:lpstr>
      <vt:lpstr>Controlling Execution</vt:lpstr>
      <vt:lpstr>gdb</vt:lpstr>
      <vt:lpstr>rr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79</cp:revision>
  <cp:lastPrinted>2023-10-02T19:42:16Z</cp:lastPrinted>
  <dcterms:created xsi:type="dcterms:W3CDTF">2015-08-19T17:06:09Z</dcterms:created>
  <dcterms:modified xsi:type="dcterms:W3CDTF">2024-10-20T16:58:51Z</dcterms:modified>
</cp:coreProperties>
</file>