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65" r:id="rId5"/>
    <p:sldId id="260" r:id="rId6"/>
    <p:sldId id="266" r:id="rId7"/>
    <p:sldId id="267" r:id="rId8"/>
    <p:sldId id="261" r:id="rId9"/>
    <p:sldId id="262" r:id="rId10"/>
    <p:sldId id="263" r:id="rId11"/>
    <p:sldId id="258" r:id="rId12"/>
    <p:sldId id="268" r:id="rId13"/>
    <p:sldId id="269" r:id="rId14"/>
    <p:sldId id="277" r:id="rId15"/>
    <p:sldId id="276" r:id="rId16"/>
    <p:sldId id="270" r:id="rId17"/>
    <p:sldId id="273" r:id="rId18"/>
    <p:sldId id="274" r:id="rId19"/>
    <p:sldId id="272" r:id="rId20"/>
    <p:sldId id="275" r:id="rId21"/>
    <p:sldId id="278" r:id="rId22"/>
    <p:sldId id="279" r:id="rId23"/>
    <p:sldId id="264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78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E2A7-80ED-754F-83CC-9BFAE20ABB9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78059-DD8B-7D41-9734-44F28D7B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7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FC9B-74B5-8E40-A9E6-386E1D7938B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540E-22BB-A04D-A531-AB9E834E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5540E-22BB-A04D-A531-AB9E834E7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0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6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1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35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02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>
              <a:lumMod val="60000"/>
              <a:lumOff val="4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a.gov/known-exploited-vulnerabilities-catalo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ulnerability_(computer_security)" TargetMode="External"/><Relationship Id="rId2" Type="http://schemas.openxmlformats.org/officeDocument/2006/relationships/hyperlink" Target="https://csrc.nist.gov/glossary/term/vulnerabili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berzovitis/GraphK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Vulnerability Modeling</a:t>
            </a:r>
            <a:br>
              <a:rPr lang="en-US" dirty="0"/>
            </a:br>
            <a:r>
              <a:rPr lang="en-US" sz="2400" dirty="0"/>
              <a:t>“What are you looking for, my friend?”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Giovanni Vigna</a:t>
            </a:r>
          </a:p>
          <a:p>
            <a:r>
              <a:rPr lang="en-US" dirty="0"/>
              <a:t>UCSB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5424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6872-B83B-5AEE-1C5D-36A10B76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Vulnerability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B7E5-5E00-40FE-1DFF-D289108E9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49"/>
            <a:ext cx="4038600" cy="3711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Target</a:t>
            </a:r>
          </a:p>
          <a:p>
            <a:pPr lvl="1"/>
            <a:r>
              <a:rPr lang="en-US" dirty="0"/>
              <a:t>Hardware component</a:t>
            </a:r>
          </a:p>
          <a:p>
            <a:pPr lvl="1"/>
            <a:r>
              <a:rPr lang="en-US" dirty="0"/>
              <a:t>Firmware</a:t>
            </a:r>
          </a:p>
          <a:p>
            <a:pPr lvl="1"/>
            <a:r>
              <a:rPr lang="en-US" dirty="0"/>
              <a:t>Kernel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Language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Rust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x86</a:t>
            </a:r>
          </a:p>
          <a:p>
            <a:pPr lvl="1"/>
            <a:r>
              <a:rPr lang="en-US" dirty="0"/>
              <a:t>ARM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022DA-B722-4EE6-7CC3-1012D84EE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49"/>
            <a:ext cx="4038600" cy="3711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Source code</a:t>
            </a:r>
          </a:p>
          <a:p>
            <a:pPr lvl="1"/>
            <a:r>
              <a:rPr lang="en-US" dirty="0"/>
              <a:t>Design documents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Network-facing</a:t>
            </a:r>
          </a:p>
          <a:p>
            <a:pPr lvl="1"/>
            <a:r>
              <a:rPr lang="en-US" dirty="0"/>
              <a:t>Local access</a:t>
            </a:r>
          </a:p>
          <a:p>
            <a:pPr lvl="1"/>
            <a:r>
              <a:rPr lang="en-US" dirty="0"/>
              <a:t>Client-based </a:t>
            </a:r>
          </a:p>
          <a:p>
            <a:pPr lvl="1"/>
            <a:r>
              <a:rPr lang="en-US" dirty="0"/>
              <a:t>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1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1C2C-7850-56C7-A0F4-951301B7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Common Weakness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6F90C-D780-BF6A-7AA9-FF4C3CB8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/>
          <a:lstStyle/>
          <a:p>
            <a:r>
              <a:rPr lang="en-US" dirty="0"/>
              <a:t>CWE is a list of common software and hardware weakness types that could have security ramifications (https://cwe.mitre.org/)</a:t>
            </a:r>
          </a:p>
          <a:p>
            <a:r>
              <a:rPr lang="en-US" dirty="0"/>
              <a:t> A “weakness” is a condition in a software, firmware, hardware, or service component that, under certain circumstances, could contribute to the introduction of vulnerabilities</a:t>
            </a:r>
          </a:p>
          <a:p>
            <a:r>
              <a:rPr lang="en-US" dirty="0"/>
              <a:t>Weakness conditions are in many cases introduced by the developer during development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244726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B6D2-C1B0-DB20-8E10-ECFCF409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Attack Pattern Enumerations and Classifications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86128-B680-445A-6EAA-4B02A3F3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CAPEC provides a publicly available catalog of common attack patterns that helps users understand how adversaries exploit weaknesses (https://</a:t>
            </a:r>
            <a:r>
              <a:rPr lang="en-US" dirty="0" err="1"/>
              <a:t>capec.mitre.org</a:t>
            </a:r>
            <a:r>
              <a:rPr lang="en-US" dirty="0"/>
              <a:t>/)</a:t>
            </a:r>
          </a:p>
          <a:p>
            <a:r>
              <a:rPr lang="en-US" dirty="0"/>
              <a:t>Attack Patterns are descriptions of the common attributes and approaches employed by adversaries to exploit known weaknesses</a:t>
            </a:r>
          </a:p>
          <a:p>
            <a:r>
              <a:rPr lang="en-US" dirty="0"/>
              <a:t>Attack patterns derive from the concept of design patterns applied in a destructive rather than constructive context</a:t>
            </a:r>
          </a:p>
          <a:p>
            <a:r>
              <a:rPr lang="en-US" dirty="0"/>
              <a:t>Each attack pattern captures knowledge about how specific parts of an attack are designed and executed, and gives guidance on ways to mitigate the attack's effectiveness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E1FE-47C4-E3D2-4E3F-FABE8A8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Common Vulnerabilities and Exposures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92F7-E5BA-50C6-4330-BF3089F7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>
            <a:normAutofit/>
          </a:bodyPr>
          <a:lstStyle/>
          <a:p>
            <a:r>
              <a:rPr lang="en-US" dirty="0"/>
              <a:t>The CVE program identifies, defines, and catalogs publicly disclosed cybersecurity vulnerabilities (https://</a:t>
            </a:r>
            <a:r>
              <a:rPr lang="en-US" dirty="0" err="1"/>
              <a:t>www.cve.org</a:t>
            </a:r>
            <a:r>
              <a:rPr lang="en-US" dirty="0"/>
              <a:t>/)</a:t>
            </a:r>
          </a:p>
          <a:p>
            <a:r>
              <a:rPr lang="en-US" dirty="0"/>
              <a:t>There is one CVE Record for each vulnerability in the catalog</a:t>
            </a:r>
          </a:p>
          <a:p>
            <a:r>
              <a:rPr lang="en-US" dirty="0"/>
              <a:t>The vulnerabilities are discovered then assigned and published by organizations from around to communicate consistent descriptions of vulnerabilities</a:t>
            </a:r>
          </a:p>
          <a:p>
            <a:r>
              <a:rPr lang="en-US" dirty="0"/>
              <a:t>Information technology and cybersecurity professionals use CVE Records to ensure they are discussing the same issue, and to coordinate their efforts to prioritize and address the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92298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67E4A6-F2FC-86B1-BDE8-FF37AA2D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 – CAPEC – CVE	</a:t>
            </a:r>
          </a:p>
        </p:txBody>
      </p:sp>
      <p:pic>
        <p:nvPicPr>
          <p:cNvPr id="2050" name="Picture 2" descr="Get Ahead of Boom – CVE-CWE-CAPEC">
            <a:extLst>
              <a:ext uri="{FF2B5EF4-FFF2-40B4-BE49-F238E27FC236}">
                <a16:creationId xmlns:a16="http://schemas.microsoft.com/office/drawing/2014/main" id="{2D883657-B72E-2C2F-5F70-A820D263D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72" y="1445021"/>
            <a:ext cx="75438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2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AE15-AF7A-02BA-3E6B-289EB2E7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Known Exploited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9AC4-777C-F06A-228C-5F34F0DE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/>
          <a:lstStyle/>
          <a:p>
            <a:r>
              <a:rPr lang="en-US" dirty="0"/>
              <a:t>CISA maintains the KEV, which is the list of vulnerabilities that have been exploited in the wild (</a:t>
            </a:r>
            <a:r>
              <a:rPr lang="en-US" dirty="0">
                <a:hlinkClick r:id="rId2"/>
              </a:rPr>
              <a:t>https://www.cisa.gov/known-exploited-vulnerabilities-catalog</a:t>
            </a:r>
            <a:r>
              <a:rPr lang="en-US" dirty="0"/>
              <a:t>)</a:t>
            </a:r>
          </a:p>
          <a:p>
            <a:r>
              <a:rPr lang="en-US" dirty="0"/>
              <a:t>Companies and organizations can use this list to prioritize their response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0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7AA5-E05E-1D39-6AE7-79D1202B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National Vulnerability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0010-80D6-D7CD-7FFF-D31A9F41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/>
          <a:lstStyle/>
          <a:p>
            <a:r>
              <a:rPr lang="en-US" dirty="0"/>
              <a:t>The NVD is the U.S. government repository of standards-based vulnerability management data represented using the Security Content Automation Protocol (SCAP) (https://</a:t>
            </a:r>
            <a:r>
              <a:rPr lang="en-US" dirty="0" err="1"/>
              <a:t>nvd.nist.gov</a:t>
            </a:r>
            <a:r>
              <a:rPr lang="en-US" dirty="0"/>
              <a:t>/)</a:t>
            </a:r>
          </a:p>
          <a:p>
            <a:r>
              <a:rPr lang="en-US" dirty="0"/>
              <a:t>This data enables automation of vulnerability management, security measurement, and compliance </a:t>
            </a:r>
          </a:p>
          <a:p>
            <a:r>
              <a:rPr lang="en-US" dirty="0"/>
              <a:t>The NVD includes databases of security checklist references, security-related software flaws, product names, and impact metrics</a:t>
            </a:r>
          </a:p>
        </p:txBody>
      </p:sp>
    </p:spTree>
    <p:extLst>
      <p:ext uri="{BB962C8B-B14F-4D97-AF65-F5344CB8AC3E}">
        <p14:creationId xmlns:p14="http://schemas.microsoft.com/office/powerpoint/2010/main" val="18820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1B26-8B5B-F84D-600A-589B7EAE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Common Vulnerability Scoring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D973CD-9E44-9189-9E0E-DE49F4BF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/>
          <a:lstStyle/>
          <a:p>
            <a:r>
              <a:rPr lang="en-US" dirty="0"/>
              <a:t>CVSS provides a way to capture the principal characteristics of a vulnerability and produce a numerical score reflecting its severity (https://</a:t>
            </a:r>
            <a:r>
              <a:rPr lang="en-US" dirty="0" err="1"/>
              <a:t>www.first.org</a:t>
            </a:r>
            <a:r>
              <a:rPr lang="en-US" dirty="0"/>
              <a:t>/</a:t>
            </a:r>
            <a:r>
              <a:rPr lang="en-US" dirty="0" err="1"/>
              <a:t>cvss</a:t>
            </a:r>
            <a:r>
              <a:rPr lang="en-US" dirty="0"/>
              <a:t>/)</a:t>
            </a:r>
          </a:p>
          <a:p>
            <a:r>
              <a:rPr lang="en-US" dirty="0"/>
              <a:t>The numerical score can then be translated into a qualitative representation (such as low, medium, high, and critical) to help organizations properly assess and prioritize their vulnerability management processes</a:t>
            </a:r>
          </a:p>
        </p:txBody>
      </p:sp>
    </p:spTree>
    <p:extLst>
      <p:ext uri="{BB962C8B-B14F-4D97-AF65-F5344CB8AC3E}">
        <p14:creationId xmlns:p14="http://schemas.microsoft.com/office/powerpoint/2010/main" val="325455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EF31-1AA4-975B-455E-8B519A77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CVSS Calculator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5531C9-BFD4-91B6-F7EC-0CC12FF5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23" y="1209533"/>
            <a:ext cx="6019721" cy="365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48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B4D8-E049-EA47-AF54-F339FF63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Other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6090-5130-7848-E31D-51B01492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>
            <a:normAutofit fontScale="92500"/>
          </a:bodyPr>
          <a:lstStyle/>
          <a:p>
            <a:r>
              <a:rPr lang="en-US" dirty="0"/>
              <a:t>Common Configuration Enumeration (CCE)</a:t>
            </a:r>
          </a:p>
          <a:p>
            <a:r>
              <a:rPr lang="en-US" dirty="0"/>
              <a:t>Common Platform Enumeration (CPE)</a:t>
            </a:r>
          </a:p>
          <a:p>
            <a:r>
              <a:rPr lang="en-US" dirty="0"/>
              <a:t>Extensible Configuration Checklist Description Format (XCCDF)</a:t>
            </a:r>
          </a:p>
          <a:p>
            <a:r>
              <a:rPr lang="en-US" dirty="0"/>
              <a:t>Open Vulnerability and Assessment Language (OVAL)</a:t>
            </a:r>
          </a:p>
          <a:p>
            <a:r>
              <a:rPr lang="en-US" dirty="0"/>
              <a:t>Open Checklist Interactive Language (OCIL)</a:t>
            </a:r>
          </a:p>
          <a:p>
            <a:r>
              <a:rPr lang="en-US" dirty="0"/>
              <a:t>Asset Identification (AID)</a:t>
            </a:r>
          </a:p>
          <a:p>
            <a:r>
              <a:rPr lang="en-US" dirty="0"/>
              <a:t>Asset Reporting Format (ARF)</a:t>
            </a:r>
          </a:p>
          <a:p>
            <a:r>
              <a:rPr lang="en-US" dirty="0"/>
              <a:t>Common Configuration Scoring System (CCSS)</a:t>
            </a:r>
          </a:p>
          <a:p>
            <a:r>
              <a:rPr lang="en-US" dirty="0"/>
              <a:t>Trust Model for Security Automation Data (TMSAD)</a:t>
            </a:r>
          </a:p>
          <a:p>
            <a:r>
              <a:rPr lang="en-US" dirty="0"/>
              <a:t>Software Identification (SWID) 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2EDA-89BB-9A03-6DEF-75079956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What Is a Vulnerability?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8183-0E16-851B-146E-1779A819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/>
          <a:lstStyle/>
          <a:p>
            <a:r>
              <a:rPr lang="en-US" dirty="0"/>
              <a:t>Weakness in an information system, system security procedures, internal controls, or implementation that could be exploited or triggered by a threat source</a:t>
            </a:r>
            <a:br>
              <a:rPr lang="en-US" dirty="0"/>
            </a:br>
            <a:r>
              <a:rPr lang="en-US" dirty="0">
                <a:hlinkClick r:id="rId2"/>
              </a:rPr>
              <a:t>https://csrc.nist.gov/glossary/term/vulnerability</a:t>
            </a:r>
            <a:endParaRPr lang="en-US" dirty="0"/>
          </a:p>
          <a:p>
            <a:r>
              <a:rPr lang="en-US" dirty="0"/>
              <a:t>Vulnerabilities are flaws in a computer system that weaken the overall security of the system</a:t>
            </a:r>
            <a:br>
              <a:rPr lang="en-US" dirty="0"/>
            </a:br>
            <a:r>
              <a:rPr lang="en-US" dirty="0">
                <a:hlinkClick r:id="rId3"/>
              </a:rPr>
              <a:t>https://en.wikipedia.org/wiki/Vulnerability_(computer_security)</a:t>
            </a:r>
            <a:endParaRPr lang="en-US" dirty="0"/>
          </a:p>
          <a:p>
            <a:r>
              <a:rPr lang="en-US" dirty="0"/>
              <a:t>Not all flaws lead to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195012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6D8E-B2C2-4A42-66B2-FB573F6A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are boring! 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7A8A-6296-EE32-DC02-BB8D65E4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standards provide structured data that comprises comprehensive natural language descriptions</a:t>
            </a:r>
          </a:p>
          <a:p>
            <a:r>
              <a:rPr lang="en-US" dirty="0"/>
              <a:t>Databases such as CWE, CAPEC, and CVE, capture the relationships between weaknesses, attack patterns, and actual vulnerabilities</a:t>
            </a:r>
          </a:p>
          <a:p>
            <a:r>
              <a:rPr lang="en-US" dirty="0"/>
              <a:t>These databases support the creation of knowledge bases that can help AI-based vulnerability analysis processes </a:t>
            </a:r>
          </a:p>
          <a:p>
            <a:r>
              <a:rPr lang="en-US" dirty="0"/>
              <a:t>Check out </a:t>
            </a:r>
            <a:r>
              <a:rPr lang="en-US" dirty="0">
                <a:hlinkClick r:id="rId2"/>
              </a:rPr>
              <a:t>https://github.com/amberzovitis/GraphKer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60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C270-E441-B716-97E6-E89A07F9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9462-82A3-6D57-C8C8-304DC2AD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378A-F72F-52B8-FE81-6DD59F8A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Vulnerability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995D-0FC0-CE09-54CC-B250742C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DB96-A4E0-744F-13C9-2016141F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1FEB-2939-FD91-058A-42068770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>
            <a:normAutofit/>
          </a:bodyPr>
          <a:lstStyle/>
          <a:p>
            <a:r>
              <a:rPr lang="en-US" dirty="0"/>
              <a:t>Before we knew it: an empirical study of zero-day attacks in the real world, Leyla Bilge, Tudor </a:t>
            </a:r>
            <a:r>
              <a:rPr lang="en-US" dirty="0" err="1"/>
              <a:t>Dumitras</a:t>
            </a:r>
            <a:r>
              <a:rPr lang="en-US" dirty="0"/>
              <a:t>, AMC CCS, 2012</a:t>
            </a:r>
          </a:p>
          <a:p>
            <a:r>
              <a:rPr lang="en-US" dirty="0"/>
              <a:t>Zero Days, Thousands of Nights: The Life and Times of Zero-Day Vulnerabilities and Their Exploits, Lillian Ablon, Andy Bogart, 2017</a:t>
            </a:r>
          </a:p>
          <a:p>
            <a:r>
              <a:rPr lang="en-US" dirty="0"/>
              <a:t>Exploit Brokers and Offensive Cyber Operations, Matthias Dellago, Andrew C. Simpson, Daniel W. Woods, 2022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02D6-379E-0C5D-110E-B370B0F6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B94E-1B5D-D49C-4FD4-1F90A06E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architect, designer, or developer introduces a flaw in an artifact (hardware or software) </a:t>
            </a:r>
          </a:p>
          <a:p>
            <a:r>
              <a:rPr lang="en-US" dirty="0"/>
              <a:t>When the artifact is active the flaw becomes a vulnerability</a:t>
            </a:r>
          </a:p>
          <a:p>
            <a:r>
              <a:rPr lang="en-US" dirty="0"/>
              <a:t>The vulnerability is identified, and its root cause determined </a:t>
            </a:r>
          </a:p>
          <a:p>
            <a:pPr lvl="1"/>
            <a:r>
              <a:rPr lang="en-US" dirty="0"/>
              <a:t>A previously unknown vulnerability is called a “zero-day vulnerability”</a:t>
            </a:r>
          </a:p>
          <a:p>
            <a:r>
              <a:rPr lang="en-US" dirty="0"/>
              <a:t>When the vulnerability is exploited, the system is driven in a state that violates its security policy</a:t>
            </a:r>
          </a:p>
          <a:p>
            <a:r>
              <a:rPr lang="en-US" dirty="0"/>
              <a:t>The vulnerability is removed (patched) or mitigated</a:t>
            </a:r>
          </a:p>
          <a:p>
            <a:pPr lvl="1"/>
            <a:r>
              <a:rPr lang="en-US" dirty="0"/>
              <a:t>Updates are distributed to fix deployed vulnerable artifacts</a:t>
            </a:r>
          </a:p>
          <a:p>
            <a:r>
              <a:rPr lang="en-US" dirty="0"/>
              <a:t>The vulnerability is disclosed to the public </a:t>
            </a:r>
          </a:p>
        </p:txBody>
      </p:sp>
    </p:spTree>
    <p:extLst>
      <p:ext uri="{BB962C8B-B14F-4D97-AF65-F5344CB8AC3E}">
        <p14:creationId xmlns:p14="http://schemas.microsoft.com/office/powerpoint/2010/main" val="135008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D7F60-CD5E-A22B-FF08-DD6344C3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Life Cycle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C1440B2-8258-DDA2-61A3-FFC7C13C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94" y="1063229"/>
            <a:ext cx="6583680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F8940-4D52-0EA9-5476-AE000A716877}"/>
              </a:ext>
            </a:extLst>
          </p:cNvPr>
          <p:cNvSpPr txBox="1"/>
          <p:nvPr/>
        </p:nvSpPr>
        <p:spPr>
          <a:xfrm>
            <a:off x="0" y="4698994"/>
            <a:ext cx="837280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“Before we knew it: an empirical study of zero-day attacks in the real world,” Leyla Bilge, Tudor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Dumitras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AMC CCS, 2012</a:t>
            </a:r>
          </a:p>
          <a:p>
            <a:pPr algn="l"/>
            <a:endParaRPr lang="en-US"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4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1BB3-AF24-5733-7B31-8D2D543A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010C-58AC-7AF6-5BB3-0CF137AD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exploitation of a vulnerability can happen when certain conditions are met and brings the system to an insecure state</a:t>
            </a:r>
          </a:p>
          <a:p>
            <a:pPr lvl="1"/>
            <a:r>
              <a:rPr lang="en-US" dirty="0"/>
              <a:t>Vulnerability pre-conditions</a:t>
            </a:r>
          </a:p>
          <a:p>
            <a:pPr lvl="1"/>
            <a:r>
              <a:rPr lang="en-US" dirty="0"/>
              <a:t>Vulnerability post-conditions</a:t>
            </a:r>
          </a:p>
          <a:p>
            <a:r>
              <a:rPr lang="en-US" dirty="0"/>
              <a:t>The new state might introduce the opportunity for the exploitation of additional vulnerabilities</a:t>
            </a:r>
          </a:p>
          <a:p>
            <a:r>
              <a:rPr lang="en-US" dirty="0"/>
              <a:t>Chains of vulnerability exploitations are common in complex systems </a:t>
            </a:r>
          </a:p>
        </p:txBody>
      </p:sp>
    </p:spTree>
    <p:extLst>
      <p:ext uri="{BB962C8B-B14F-4D97-AF65-F5344CB8AC3E}">
        <p14:creationId xmlns:p14="http://schemas.microsoft.com/office/powerpoint/2010/main" val="28139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DAE0-335D-9250-9C37-D21FCCF7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Monetization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270F9-5543-22B2-E066-BB80650D5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4" y="1353489"/>
            <a:ext cx="4151704" cy="2436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FEE2F-5677-7454-5445-951FF4EE3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40" y="1380350"/>
            <a:ext cx="4221756" cy="2422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C156DB-3C72-2911-D940-185B7BC9D1B7}"/>
              </a:ext>
            </a:extLst>
          </p:cNvPr>
          <p:cNvSpPr txBox="1"/>
          <p:nvPr/>
        </p:nvSpPr>
        <p:spPr>
          <a:xfrm>
            <a:off x="66791" y="4660522"/>
            <a:ext cx="768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Exploit Brokers and Offensive Cyber Operations, Matthias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Dellago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 Andrew C. Simpson, Daniel W. Woods, 2022</a:t>
            </a:r>
          </a:p>
        </p:txBody>
      </p:sp>
    </p:spTree>
    <p:extLst>
      <p:ext uri="{BB962C8B-B14F-4D97-AF65-F5344CB8AC3E}">
        <p14:creationId xmlns:p14="http://schemas.microsoft.com/office/powerpoint/2010/main" val="323361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882C-75D0-0D68-EB57-E087687E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Bounty Programs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73FA1-DCDA-EB5D-D2CD-B339B60D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" y="1063229"/>
            <a:ext cx="6455664" cy="3572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D5A91-AA9E-52D6-3DDC-36AE32D7DB06}"/>
              </a:ext>
            </a:extLst>
          </p:cNvPr>
          <p:cNvSpPr txBox="1"/>
          <p:nvPr/>
        </p:nvSpPr>
        <p:spPr>
          <a:xfrm>
            <a:off x="7242048" y="4866501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https://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hackerone.com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916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41D4-C1C8-8BC2-E675-51BABF68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Pwn2Own Contest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4D77-CED2-8959-71E3-97FD860D5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>
            <a:normAutofit/>
          </a:bodyPr>
          <a:lstStyle/>
          <a:p>
            <a:r>
              <a:rPr lang="en-US" dirty="0"/>
              <a:t>Contest that focuses on real-world exploitation</a:t>
            </a:r>
          </a:p>
          <a:p>
            <a:r>
              <a:rPr lang="en-US" dirty="0"/>
              <a:t>Contestants are given fully patched/updated version of common targets</a:t>
            </a:r>
          </a:p>
          <a:p>
            <a:pPr lvl="1"/>
            <a:r>
              <a:rPr lang="en-US" dirty="0"/>
              <a:t>Operating systems (Linux, Windows, MacOS, Android)</a:t>
            </a:r>
          </a:p>
          <a:p>
            <a:pPr lvl="1"/>
            <a:r>
              <a:rPr lang="en-US" dirty="0"/>
              <a:t>Browsers (Chrome, Safari)</a:t>
            </a:r>
          </a:p>
          <a:p>
            <a:pPr lvl="1"/>
            <a:r>
              <a:rPr lang="en-US" dirty="0"/>
              <a:t>Messaging applications (</a:t>
            </a:r>
            <a:r>
              <a:rPr lang="en-US" dirty="0" err="1"/>
              <a:t>Whatsapp</a:t>
            </a:r>
            <a:r>
              <a:rPr lang="en-US" dirty="0"/>
              <a:t>, iMessage)</a:t>
            </a:r>
          </a:p>
          <a:p>
            <a:pPr lvl="1"/>
            <a:r>
              <a:rPr lang="en-US" dirty="0"/>
              <a:t>Media processing (Adobe Reader, </a:t>
            </a:r>
            <a:r>
              <a:rPr lang="en-US" dirty="0" err="1"/>
              <a:t>Quicktime</a:t>
            </a:r>
            <a:r>
              <a:rPr lang="en-US" dirty="0"/>
              <a:t>)</a:t>
            </a:r>
          </a:p>
          <a:p>
            <a:r>
              <a:rPr lang="en-US" dirty="0"/>
              <a:t>Contestant use their zero-day vulnerability to break the security of the device and receive hundreds of thousands of dollars in cash prizes</a:t>
            </a:r>
          </a:p>
        </p:txBody>
      </p:sp>
    </p:spTree>
    <p:extLst>
      <p:ext uri="{BB962C8B-B14F-4D97-AF65-F5344CB8AC3E}">
        <p14:creationId xmlns:p14="http://schemas.microsoft.com/office/powerpoint/2010/main" val="55438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41D4-C1C8-8BC2-E675-51BABF68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Pwn2Own Exploitation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4D77-CED2-8959-71E3-97FD860D5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>
            <a:normAutofit fontScale="92500"/>
          </a:bodyPr>
          <a:lstStyle/>
          <a:p>
            <a:r>
              <a:rPr lang="en-US" dirty="0"/>
              <a:t>“Using the two bugs described above, exploitation becomes fairly straightforward. The primitives described in the Universal </a:t>
            </a:r>
            <a:r>
              <a:rPr lang="en-US" dirty="0" err="1"/>
              <a:t>WebAssembly</a:t>
            </a:r>
            <a:r>
              <a:rPr lang="en-US" dirty="0"/>
              <a:t> Type Confusion section directly give arbitrary reads and writes within the V8 memory sandbox. This can then be used to manipulate a growable </a:t>
            </a:r>
            <a:r>
              <a:rPr lang="en-US" dirty="0" err="1"/>
              <a:t>SharedArrayBuffer</a:t>
            </a:r>
            <a:r>
              <a:rPr lang="en-US" dirty="0"/>
              <a:t> to have an offset greater than its length. A previously JIT-compiled read/write function can then be used to access and overwrite data anywhere in the process’s address space. An appropriate target for overwrite is the compiled code of a </a:t>
            </a:r>
            <a:r>
              <a:rPr lang="en-US" dirty="0" err="1"/>
              <a:t>WebAssembly</a:t>
            </a:r>
            <a:r>
              <a:rPr lang="en-US" dirty="0"/>
              <a:t> module, since that resides in an RWX (read-write-execute) page and can be overwritten with shellcode.”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www.zerodayinitiative.com</a:t>
            </a:r>
            <a:r>
              <a:rPr lang="en-US" dirty="0"/>
              <a:t>/blog/2024/5/2/cve-2024-2887-a-pwn2own-winning-bug-in-google-chrome</a:t>
            </a:r>
          </a:p>
        </p:txBody>
      </p:sp>
    </p:spTree>
    <p:extLst>
      <p:ext uri="{BB962C8B-B14F-4D97-AF65-F5344CB8AC3E}">
        <p14:creationId xmlns:p14="http://schemas.microsoft.com/office/powerpoint/2010/main" val="109878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smtClean="0"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1186</Words>
  <Application>Microsoft Macintosh PowerPoint</Application>
  <PresentationFormat>On-screen Show (16:9)</PresentationFormat>
  <Paragraphs>110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Roboto</vt:lpstr>
      <vt:lpstr>Roboto Light</vt:lpstr>
      <vt:lpstr>Office Theme</vt:lpstr>
      <vt:lpstr>Vulnerability Modeling “What are you looking for, my friend?”</vt:lpstr>
      <vt:lpstr>What Is a Vulnerability?</vt:lpstr>
      <vt:lpstr>Vulnerability Life Cycle</vt:lpstr>
      <vt:lpstr>Vulnerability Life Cycle</vt:lpstr>
      <vt:lpstr>Vulnerability Composition</vt:lpstr>
      <vt:lpstr>Vulnerability Monetization</vt:lpstr>
      <vt:lpstr>Bounty Programs</vt:lpstr>
      <vt:lpstr>Pwn2Own Contest</vt:lpstr>
      <vt:lpstr>Pwn2Own Exploitation Example </vt:lpstr>
      <vt:lpstr>Vulnerability Scoping</vt:lpstr>
      <vt:lpstr>Common Weakness Enumeration</vt:lpstr>
      <vt:lpstr>Common Attack Pattern Enumerations and Classifications</vt:lpstr>
      <vt:lpstr>Common Vulnerabilities and Exposures</vt:lpstr>
      <vt:lpstr>CWE – CAPEC – CVE </vt:lpstr>
      <vt:lpstr>Known Exploited Vulnerabilities</vt:lpstr>
      <vt:lpstr>National Vulnerability Database</vt:lpstr>
      <vt:lpstr>Common Vulnerability Scoring System</vt:lpstr>
      <vt:lpstr>CVSS Calculator</vt:lpstr>
      <vt:lpstr>Other Standards</vt:lpstr>
      <vt:lpstr>Standards are boring! Why do we care?</vt:lpstr>
      <vt:lpstr>CVEX </vt:lpstr>
      <vt:lpstr>Vulnerability Datasets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Vigna</dc:creator>
  <cp:lastModifiedBy>Giovanni Vigna</cp:lastModifiedBy>
  <cp:revision>75</cp:revision>
  <cp:lastPrinted>2023-10-02T19:42:16Z</cp:lastPrinted>
  <dcterms:created xsi:type="dcterms:W3CDTF">2015-08-19T17:06:09Z</dcterms:created>
  <dcterms:modified xsi:type="dcterms:W3CDTF">2024-09-12T15:37:09Z</dcterms:modified>
</cp:coreProperties>
</file>