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66" r:id="rId4"/>
    <p:sldId id="267" r:id="rId5"/>
    <p:sldId id="268" r:id="rId6"/>
    <p:sldId id="722" r:id="rId7"/>
    <p:sldId id="725" r:id="rId8"/>
    <p:sldId id="723" r:id="rId9"/>
    <p:sldId id="726" r:id="rId10"/>
    <p:sldId id="259" r:id="rId11"/>
    <p:sldId id="458" r:id="rId12"/>
    <p:sldId id="459" r:id="rId13"/>
    <p:sldId id="460" r:id="rId14"/>
    <p:sldId id="461" r:id="rId15"/>
    <p:sldId id="471" r:id="rId16"/>
    <p:sldId id="741" r:id="rId17"/>
    <p:sldId id="743" r:id="rId18"/>
    <p:sldId id="744" r:id="rId19"/>
    <p:sldId id="745" r:id="rId20"/>
    <p:sldId id="742" r:id="rId21"/>
    <p:sldId id="516" r:id="rId22"/>
    <p:sldId id="727" r:id="rId23"/>
    <p:sldId id="26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 snapToObjects="1">
      <p:cViewPr varScale="1">
        <p:scale>
          <a:sx n="160" d="100"/>
          <a:sy n="160" d="100"/>
        </p:scale>
        <p:origin x="78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E2A7-80ED-754F-83CC-9BFAE20ABB9C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8059-DD8B-7D41-9734-44F28D7B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7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and Contexts</a:t>
            </a:r>
            <a:br>
              <a:rPr lang="en-US" dirty="0"/>
            </a:br>
            <a:r>
              <a:rPr lang="en-US" sz="2400" dirty="0"/>
              <a:t>“Where are you looking, my friend?”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7467600" y="3629085"/>
            <a:ext cx="1447800" cy="117151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75652" y="1356460"/>
            <a:ext cx="2938675" cy="209943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User Application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822187" y="1714248"/>
            <a:ext cx="2088558" cy="1527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794692" y="3629085"/>
            <a:ext cx="5562491" cy="10627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5346952" y="3770785"/>
            <a:ext cx="1039031" cy="858070"/>
          </a:xfrm>
          <a:prstGeom prst="can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319455" y="2054645"/>
            <a:ext cx="1427357" cy="106274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220400" y="3770785"/>
            <a:ext cx="1456001" cy="921048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5426033" y="3445382"/>
            <a:ext cx="871145" cy="104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3" name="Freeform 22"/>
          <p:cNvSpPr/>
          <p:nvPr/>
        </p:nvSpPr>
        <p:spPr bwMode="auto">
          <a:xfrm>
            <a:off x="3022636" y="2605699"/>
            <a:ext cx="2466388" cy="1598057"/>
          </a:xfrm>
          <a:custGeom>
            <a:avLst/>
            <a:gdLst>
              <a:gd name="connsiteX0" fmla="*/ 0 w 2466388"/>
              <a:gd name="connsiteY0" fmla="*/ 0 h 2130743"/>
              <a:gd name="connsiteX1" fmla="*/ 10496 w 2466388"/>
              <a:gd name="connsiteY1" fmla="*/ 2130743 h 2130743"/>
              <a:gd name="connsiteX2" fmla="*/ 1889148 w 2466388"/>
              <a:gd name="connsiteY2" fmla="*/ 2120247 h 2130743"/>
              <a:gd name="connsiteX3" fmla="*/ 2466388 w 2466388"/>
              <a:gd name="connsiteY3" fmla="*/ 461836 h 213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388" h="2130743">
                <a:moveTo>
                  <a:pt x="0" y="0"/>
                </a:moveTo>
                <a:cubicBezTo>
                  <a:pt x="3499" y="710248"/>
                  <a:pt x="10496" y="2130743"/>
                  <a:pt x="10496" y="2130743"/>
                </a:cubicBezTo>
                <a:lnTo>
                  <a:pt x="1889148" y="2120247"/>
                </a:lnTo>
                <a:lnTo>
                  <a:pt x="2466388" y="461836"/>
                </a:ln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734669" y="3015053"/>
            <a:ext cx="4932774" cy="1346147"/>
          </a:xfrm>
          <a:custGeom>
            <a:avLst/>
            <a:gdLst>
              <a:gd name="connsiteX0" fmla="*/ 0 w 4932774"/>
              <a:gd name="connsiteY0" fmla="*/ 1794862 h 1794862"/>
              <a:gd name="connsiteX1" fmla="*/ 4355535 w 4932774"/>
              <a:gd name="connsiteY1" fmla="*/ 1784366 h 1794862"/>
              <a:gd name="connsiteX2" fmla="*/ 4932774 w 4932774"/>
              <a:gd name="connsiteY2" fmla="*/ 0 h 179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2774" h="1794862">
                <a:moveTo>
                  <a:pt x="0" y="1794862"/>
                </a:moveTo>
                <a:lnTo>
                  <a:pt x="4355535" y="1784366"/>
                </a:lnTo>
                <a:lnTo>
                  <a:pt x="4932774" y="0"/>
                </a:ln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6066263" y="3022926"/>
            <a:ext cx="1574290" cy="1172959"/>
          </a:xfrm>
          <a:custGeom>
            <a:avLst/>
            <a:gdLst>
              <a:gd name="connsiteX0" fmla="*/ 1574290 w 1574290"/>
              <a:gd name="connsiteY0" fmla="*/ 1553448 h 1563945"/>
              <a:gd name="connsiteX1" fmla="*/ 713678 w 1574290"/>
              <a:gd name="connsiteY1" fmla="*/ 1563945 h 1563945"/>
              <a:gd name="connsiteX2" fmla="*/ 0 w 1574290"/>
              <a:gd name="connsiteY2" fmla="*/ 0 h 156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290" h="1563945">
                <a:moveTo>
                  <a:pt x="1574290" y="1553448"/>
                </a:moveTo>
                <a:lnTo>
                  <a:pt x="713678" y="1563945"/>
                </a:ln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Roboto Light"/>
              <a:cs typeface="Robot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9809" y="2247909"/>
            <a:ext cx="1005654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  <a:t>Process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492" y="3874659"/>
            <a:ext cx="1274708" cy="369332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  <a:t>Network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33319" y="1389306"/>
            <a:ext cx="1467068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  <a:t>Environment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3895" y="3909284"/>
            <a:ext cx="945917" cy="646331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  <a:t>File </a:t>
            </a:r>
            <a:b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</a:br>
            <a: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  <a:t>System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4052" y="3550309"/>
            <a:ext cx="1077902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  <a:t>Terminal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00019" y="2247909"/>
            <a:ext cx="131267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  <a:t>Application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9178" y="3701535"/>
            <a:ext cx="477602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 Light"/>
                <a:cs typeface="Roboto Light"/>
              </a:rPr>
              <a:t>OS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D30D16A-E67D-219F-6F2F-EA165B21C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370"/>
          <a:stretch/>
        </p:blipFill>
        <p:spPr>
          <a:xfrm>
            <a:off x="7797005" y="3886201"/>
            <a:ext cx="750474" cy="7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an 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writes code in high-level language</a:t>
            </a:r>
          </a:p>
          <a:p>
            <a:r>
              <a:rPr lang="en-US" dirty="0"/>
              <a:t>The application is translated in some executable form and saved to a file</a:t>
            </a:r>
          </a:p>
          <a:p>
            <a:pPr lvl="1"/>
            <a:r>
              <a:rPr lang="en-US" dirty="0"/>
              <a:t>Interpretation vs. compilation</a:t>
            </a:r>
          </a:p>
          <a:p>
            <a:r>
              <a:rPr lang="en-US" dirty="0"/>
              <a:t>The application is loaded in memory</a:t>
            </a:r>
          </a:p>
          <a:p>
            <a:r>
              <a:rPr lang="en-US" dirty="0"/>
              <a:t>The application is executed</a:t>
            </a:r>
          </a:p>
          <a:p>
            <a:r>
              <a:rPr lang="en-US" dirty="0"/>
              <a:t>The application terminates</a:t>
            </a:r>
          </a:p>
        </p:txBody>
      </p:sp>
    </p:spTree>
    <p:extLst>
      <p:ext uri="{BB962C8B-B14F-4D97-AF65-F5344CB8AC3E}">
        <p14:creationId xmlns:p14="http://schemas.microsoft.com/office/powerpoint/2010/main" val="24313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 is passed to an interpreter</a:t>
            </a:r>
          </a:p>
          <a:p>
            <a:pPr lvl="1"/>
            <a:r>
              <a:rPr lang="en-US" dirty="0"/>
              <a:t>The program might be translated into an intermediate representation</a:t>
            </a:r>
          </a:p>
          <a:p>
            <a:pPr lvl="2"/>
            <a:r>
              <a:rPr lang="en-US" dirty="0"/>
              <a:t>Python byte-code</a:t>
            </a:r>
          </a:p>
          <a:p>
            <a:r>
              <a:rPr lang="en-US" dirty="0"/>
              <a:t>Each instruction is parsed and executed</a:t>
            </a:r>
          </a:p>
          <a:p>
            <a:r>
              <a:rPr lang="en-US" dirty="0"/>
              <a:t>In most interpreted languages, it is possible to generate and execute code dynamically</a:t>
            </a:r>
          </a:p>
          <a:p>
            <a:pPr lvl="1"/>
            <a:r>
              <a:rPr lang="en-US" dirty="0"/>
              <a:t>Bash: </a:t>
            </a:r>
            <a:r>
              <a:rPr lang="en-US" dirty="0" err="1">
                <a:latin typeface="Hack Bold"/>
                <a:cs typeface="Hack Bold"/>
              </a:rPr>
              <a:t>eval</a:t>
            </a:r>
            <a:r>
              <a:rPr lang="en-US" dirty="0">
                <a:latin typeface="Hack Bold"/>
                <a:cs typeface="Hack Bold"/>
              </a:rPr>
              <a:t> “...”</a:t>
            </a:r>
          </a:p>
          <a:p>
            <a:pPr lvl="1"/>
            <a:r>
              <a:rPr lang="en-US" dirty="0"/>
              <a:t>Python: </a:t>
            </a:r>
            <a:r>
              <a:rPr lang="en-US" dirty="0" err="1">
                <a:latin typeface="Hack Bold"/>
                <a:cs typeface="Hack Bold"/>
              </a:rPr>
              <a:t>eval</a:t>
            </a:r>
            <a:r>
              <a:rPr lang="en-US" dirty="0">
                <a:latin typeface="Hack Bold"/>
                <a:cs typeface="Hack Bold"/>
              </a:rPr>
              <a:t>(“...”)</a:t>
            </a:r>
          </a:p>
          <a:p>
            <a:pPr lvl="1"/>
            <a:r>
              <a:rPr lang="en-US" dirty="0"/>
              <a:t>JavaScript: </a:t>
            </a:r>
            <a:r>
              <a:rPr lang="en-US" dirty="0" err="1">
                <a:latin typeface="Hack Bold"/>
                <a:cs typeface="Hack Bold"/>
              </a:rPr>
              <a:t>eval</a:t>
            </a:r>
            <a:r>
              <a:rPr lang="en-US" dirty="0">
                <a:latin typeface="Hack Bold"/>
                <a:cs typeface="Hack Bold"/>
              </a:rPr>
              <a:t>(“...”)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preprocessor expands the code to include definitions, expand macros</a:t>
            </a:r>
          </a:p>
          <a:p>
            <a:pPr lvl="1"/>
            <a:r>
              <a:rPr lang="en-US" dirty="0"/>
              <a:t>GNU/Linux: The C preprocessor is </a:t>
            </a:r>
            <a:r>
              <a:rPr lang="en-US" dirty="0" err="1">
                <a:latin typeface="Hack"/>
                <a:cs typeface="Hack"/>
              </a:rPr>
              <a:t>cpp</a:t>
            </a:r>
            <a:endParaRPr lang="en-US" dirty="0"/>
          </a:p>
          <a:p>
            <a:r>
              <a:rPr lang="en-US" dirty="0"/>
              <a:t>The compiler turns the code into architecture-specific assembly</a:t>
            </a:r>
          </a:p>
          <a:p>
            <a:pPr lvl="1"/>
            <a:r>
              <a:rPr lang="en-US" dirty="0"/>
              <a:t>GNU/Linux: The C compiler is </a:t>
            </a:r>
            <a:r>
              <a:rPr lang="en-US" dirty="0" err="1">
                <a:latin typeface="Hack"/>
                <a:cs typeface="Hack"/>
              </a:rPr>
              <a:t>gcc</a:t>
            </a:r>
            <a:endParaRPr lang="en-US" dirty="0">
              <a:latin typeface="Hack"/>
              <a:cs typeface="Hack"/>
            </a:endParaRPr>
          </a:p>
          <a:p>
            <a:pPr lvl="2"/>
            <a:r>
              <a:rPr lang="en-US" dirty="0" err="1">
                <a:latin typeface="Hack"/>
                <a:cs typeface="Hack"/>
              </a:rPr>
              <a:t>gcc</a:t>
            </a:r>
            <a:r>
              <a:rPr lang="en-US" dirty="0">
                <a:latin typeface="Hack"/>
                <a:cs typeface="Hack"/>
              </a:rPr>
              <a:t> –S </a:t>
            </a:r>
            <a:r>
              <a:rPr lang="en-US" dirty="0" err="1">
                <a:latin typeface="Hack"/>
                <a:cs typeface="Hack"/>
              </a:rPr>
              <a:t>prog.c</a:t>
            </a:r>
            <a:r>
              <a:rPr lang="en-US" dirty="0">
                <a:latin typeface="Hack"/>
                <a:cs typeface="Hack"/>
              </a:rPr>
              <a:t> </a:t>
            </a:r>
            <a:r>
              <a:rPr lang="en-US" dirty="0"/>
              <a:t>will generate the assembly</a:t>
            </a: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Hack"/>
                <a:cs typeface="Hack"/>
              </a:rPr>
              <a:t>gcc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>
                <a:latin typeface="Hack"/>
                <a:cs typeface="Hack"/>
              </a:rPr>
              <a:t>–m32 </a:t>
            </a:r>
            <a:r>
              <a:rPr lang="en-US" dirty="0"/>
              <a:t>option to generate 32-bit assembly</a:t>
            </a:r>
          </a:p>
        </p:txBody>
      </p:sp>
    </p:spTree>
    <p:extLst>
      <p:ext uri="{BB962C8B-B14F-4D97-AF65-F5344CB8AC3E}">
        <p14:creationId xmlns:p14="http://schemas.microsoft.com/office/powerpoint/2010/main" val="270218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assembler turns the assembly into a binary object</a:t>
            </a:r>
          </a:p>
          <a:p>
            <a:pPr lvl="1"/>
            <a:r>
              <a:rPr lang="en-US" dirty="0"/>
              <a:t>GNU/Linux: The assembler is </a:t>
            </a:r>
            <a:r>
              <a:rPr lang="en-US" dirty="0">
                <a:latin typeface="Hack Bold"/>
                <a:cs typeface="Hack Bold"/>
              </a:rPr>
              <a:t>as</a:t>
            </a:r>
          </a:p>
          <a:p>
            <a:pPr lvl="1"/>
            <a:r>
              <a:rPr lang="en-US" dirty="0"/>
              <a:t>A binary object contains the binary code and additional metadata</a:t>
            </a:r>
          </a:p>
          <a:p>
            <a:pPr lvl="2"/>
            <a:r>
              <a:rPr lang="en-US" dirty="0"/>
              <a:t>Relocation information about things that need to be fixed once the code and the data are loaded into memory</a:t>
            </a:r>
          </a:p>
          <a:p>
            <a:pPr lvl="2"/>
            <a:r>
              <a:rPr lang="en-US" dirty="0"/>
              <a:t>Information about the symbols defined by the object file and the symbols that are imported from different objects</a:t>
            </a:r>
          </a:p>
          <a:p>
            <a:pPr lvl="2"/>
            <a:r>
              <a:rPr lang="en-US" dirty="0"/>
              <a:t>Debugging information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6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linker combines the binary object with libraries, resolving references that the code has to external object (e.g., functions) and creates the final executable</a:t>
            </a:r>
          </a:p>
          <a:p>
            <a:pPr lvl="1"/>
            <a:r>
              <a:rPr lang="en-US" dirty="0"/>
              <a:t>GNU/Linux: The linker is </a:t>
            </a:r>
            <a:r>
              <a:rPr lang="en-US" dirty="0" err="1">
                <a:latin typeface="Hack Bold"/>
                <a:cs typeface="Hack Bold"/>
              </a:rPr>
              <a:t>ld</a:t>
            </a:r>
            <a:endParaRPr lang="en-US" dirty="0">
              <a:latin typeface="Hack Bold"/>
              <a:cs typeface="Hack Bold"/>
            </a:endParaRPr>
          </a:p>
          <a:p>
            <a:pPr lvl="1"/>
            <a:r>
              <a:rPr lang="en-US" dirty="0"/>
              <a:t>Static linking is performed at compile-time</a:t>
            </a:r>
          </a:p>
          <a:p>
            <a:pPr lvl="1"/>
            <a:r>
              <a:rPr lang="en-US" dirty="0"/>
              <a:t>Dynamic linking is performed at run-time</a:t>
            </a:r>
          </a:p>
          <a:p>
            <a:r>
              <a:rPr lang="en-US" dirty="0"/>
              <a:t>Most common executable formats:</a:t>
            </a:r>
          </a:p>
          <a:p>
            <a:pPr lvl="1"/>
            <a:r>
              <a:rPr lang="en-US" dirty="0"/>
              <a:t>GNU/Linux: ELF</a:t>
            </a:r>
          </a:p>
          <a:p>
            <a:pPr lvl="1"/>
            <a:r>
              <a:rPr lang="en-US" dirty="0"/>
              <a:t>Windows: PE</a:t>
            </a:r>
          </a:p>
          <a:p>
            <a:pPr lvl="1"/>
            <a:r>
              <a:rPr lang="en-US" dirty="0"/>
              <a:t>Mac: Mach-O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AC73-4A9E-4CEF-E97C-90521D7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F947-700B-4A14-3DD1-DF58CB9E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an application can and cannot do depends on:</a:t>
            </a:r>
          </a:p>
          <a:p>
            <a:pPr lvl="1"/>
            <a:r>
              <a:rPr lang="en-US" dirty="0"/>
              <a:t>The characteristics of the application</a:t>
            </a:r>
          </a:p>
          <a:p>
            <a:pPr lvl="1"/>
            <a:r>
              <a:rPr lang="en-US" dirty="0"/>
              <a:t>Who launched the application</a:t>
            </a:r>
          </a:p>
          <a:p>
            <a:r>
              <a:rPr lang="en-US" dirty="0"/>
              <a:t>These aspects depend on the underlying operating system</a:t>
            </a:r>
          </a:p>
          <a:p>
            <a:pPr lvl="1"/>
            <a:r>
              <a:rPr lang="en-US" dirty="0"/>
              <a:t>Windows security model</a:t>
            </a:r>
          </a:p>
          <a:p>
            <a:pPr lvl="1"/>
            <a:r>
              <a:rPr lang="en-US" dirty="0"/>
              <a:t>MacOS security model</a:t>
            </a:r>
          </a:p>
          <a:p>
            <a:pPr lvl="1"/>
            <a:r>
              <a:rPr lang="en-US" dirty="0"/>
              <a:t>Linux security model</a:t>
            </a:r>
          </a:p>
          <a:p>
            <a:r>
              <a:rPr lang="en-US" dirty="0"/>
              <a:t>A vulnerability allows an attacker to perform actions beyond those intended by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54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F120-7D19-75C2-52CD-76C5B320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Visibility and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9551-A43B-AE81-4850-93F492C2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black-box target can only be probed by providing inputs and analyzing output</a:t>
            </a:r>
          </a:p>
          <a:p>
            <a:r>
              <a:rPr lang="en-US" dirty="0"/>
              <a:t>Access to executable code (binary) supports better understanding (and possibly debugging)</a:t>
            </a:r>
          </a:p>
          <a:p>
            <a:r>
              <a:rPr lang="en-US" dirty="0"/>
              <a:t>The availability of source code allows for deeper understanding of the target’s behavior</a:t>
            </a:r>
          </a:p>
          <a:p>
            <a:r>
              <a:rPr lang="en-US" dirty="0"/>
              <a:t>Access to a build environment allows one to create different versions of the target (e.g., to add instrumentation) </a:t>
            </a:r>
          </a:p>
        </p:txBody>
      </p:sp>
    </p:spTree>
    <p:extLst>
      <p:ext uri="{BB962C8B-B14F-4D97-AF65-F5344CB8AC3E}">
        <p14:creationId xmlns:p14="http://schemas.microsoft.com/office/powerpoint/2010/main" val="80782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504-C791-CC40-1E25-2336507B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FF65-EE00-A11A-B937-974DAE4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targets are too complex to be analyzed as a whole</a:t>
            </a:r>
          </a:p>
          <a:p>
            <a:r>
              <a:rPr lang="en-US" dirty="0"/>
              <a:t>Sometimes the sub-component of a target is difficult to reach</a:t>
            </a:r>
          </a:p>
          <a:p>
            <a:r>
              <a:rPr lang="en-US" dirty="0"/>
              <a:t>Slicing is the process of extracting from a target’s code base the subset of functionality that needs to be </a:t>
            </a:r>
            <a:r>
              <a:rPr lang="en-US" dirty="0" err="1"/>
              <a:t>analzyed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6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504B9-65FD-7A49-873D-3E542E6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6568A-CC48-C60A-B367-EC2E6CD473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Original: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	struct </a:t>
            </a:r>
            <a:r>
              <a:rPr lang="en-US" dirty="0" err="1"/>
              <a:t>appenv</a:t>
            </a:r>
            <a:r>
              <a:rPr lang="en-US" dirty="0"/>
              <a:t> *app;</a:t>
            </a:r>
          </a:p>
          <a:p>
            <a:pPr marL="0" indent="0">
              <a:buNone/>
            </a:pPr>
            <a:r>
              <a:rPr lang="en-US" dirty="0"/>
              <a:t>	app = initialization(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	lengthy(</a:t>
            </a:r>
            <a:r>
              <a:rPr lang="en-US" dirty="0" err="1"/>
              <a:t>argv</a:t>
            </a:r>
            <a:r>
              <a:rPr lang="en-US" dirty="0"/>
              <a:t>[2]);</a:t>
            </a:r>
          </a:p>
          <a:p>
            <a:pPr marL="0" indent="0">
              <a:buNone/>
            </a:pPr>
            <a:r>
              <a:rPr lang="en-US" dirty="0"/>
              <a:t>	pass = </a:t>
            </a:r>
            <a:r>
              <a:rPr lang="en-US" dirty="0" err="1"/>
              <a:t>getpass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if (!verify(pass)) exit();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checkforupdates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tobetested</a:t>
            </a:r>
            <a:r>
              <a:rPr lang="en-US" dirty="0"/>
              <a:t>(app);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9E25-2C69-429A-9142-01DA4015B0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Slice:</a:t>
            </a:r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	struct </a:t>
            </a:r>
            <a:r>
              <a:rPr lang="en-US" dirty="0" err="1"/>
              <a:t>appenv</a:t>
            </a:r>
            <a:r>
              <a:rPr lang="en-US" dirty="0"/>
              <a:t> *app;</a:t>
            </a:r>
          </a:p>
          <a:p>
            <a:pPr marL="0" indent="0">
              <a:buNone/>
            </a:pPr>
            <a:r>
              <a:rPr lang="en-US" dirty="0"/>
              <a:t>	app = initialization(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tobetested</a:t>
            </a:r>
            <a:r>
              <a:rPr lang="en-US" dirty="0"/>
              <a:t>(app);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6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8DBD-15C1-7340-1280-8360507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and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9F09-AA1D-39D5-551D-0C67CB3C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Vulnerabilities are not identified in isolation</a:t>
            </a:r>
          </a:p>
          <a:p>
            <a:r>
              <a:rPr lang="en-US" dirty="0"/>
              <a:t>Vulnerabilities are found in a target, possibly in a specific context</a:t>
            </a:r>
          </a:p>
          <a:p>
            <a:r>
              <a:rPr lang="en-US" dirty="0"/>
              <a:t>Recreation of the correct context, execution of the target (dynamic analysis), and access to its internals, greatly affect the effectiveness of the analysis process</a:t>
            </a:r>
          </a:p>
          <a:p>
            <a:r>
              <a:rPr lang="en-US" dirty="0"/>
              <a:t>When execution is not possible, the analysis can only be based on the code (static analysis)</a:t>
            </a:r>
          </a:p>
        </p:txBody>
      </p:sp>
    </p:spTree>
    <p:extLst>
      <p:ext uri="{BB962C8B-B14F-4D97-AF65-F5344CB8AC3E}">
        <p14:creationId xmlns:p14="http://schemas.microsoft.com/office/powerpoint/2010/main" val="180545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D255-9AE0-8F41-5FB1-CB563956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A665-DDF2-97C1-D419-2FEC3B77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target and a context have been determined, the ability to control the target’s execution can be key in the vulnerability analysis process</a:t>
            </a:r>
          </a:p>
          <a:p>
            <a:r>
              <a:rPr lang="en-US" dirty="0"/>
              <a:t>Freezing execution allows the analyst to access intermediate states </a:t>
            </a:r>
          </a:p>
          <a:p>
            <a:r>
              <a:rPr lang="en-US" dirty="0"/>
              <a:t>In some cases, it is possible to move backward in the execution process </a:t>
            </a:r>
          </a:p>
        </p:txBody>
      </p:sp>
    </p:spTree>
    <p:extLst>
      <p:ext uri="{BB962C8B-B14F-4D97-AF65-F5344CB8AC3E}">
        <p14:creationId xmlns:p14="http://schemas.microsoft.com/office/powerpoint/2010/main" val="354487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GNU debugger is the basic tool for dynamic analysis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www.gnu.org</a:t>
            </a:r>
            <a:r>
              <a:rPr lang="en-US" dirty="0"/>
              <a:t>/software/</a:t>
            </a:r>
            <a:r>
              <a:rPr lang="en-US" dirty="0" err="1"/>
              <a:t>gdb</a:t>
            </a:r>
            <a:r>
              <a:rPr lang="en-US" dirty="0"/>
              <a:t>/</a:t>
            </a:r>
          </a:p>
          <a:p>
            <a:r>
              <a:rPr lang="en-US" dirty="0"/>
              <a:t>A debugger allows one to examine the status of a program</a:t>
            </a:r>
          </a:p>
          <a:p>
            <a:pPr lvl="1"/>
            <a:r>
              <a:rPr lang="en-US" dirty="0"/>
              <a:t>Set breakpoints</a:t>
            </a:r>
          </a:p>
          <a:p>
            <a:pPr lvl="1"/>
            <a:r>
              <a:rPr lang="en-US" dirty="0"/>
              <a:t>Step through instructions</a:t>
            </a:r>
          </a:p>
          <a:p>
            <a:pPr lvl="1"/>
            <a:r>
              <a:rPr lang="en-US" dirty="0"/>
              <a:t>Inspect memory/CPU</a:t>
            </a:r>
          </a:p>
          <a:p>
            <a:r>
              <a:rPr lang="en-US" dirty="0"/>
              <a:t>Can be scripted through Python </a:t>
            </a:r>
          </a:p>
        </p:txBody>
      </p:sp>
    </p:spTree>
    <p:extLst>
      <p:ext uri="{BB962C8B-B14F-4D97-AF65-F5344CB8AC3E}">
        <p14:creationId xmlns:p14="http://schemas.microsoft.com/office/powerpoint/2010/main" val="255593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7D73-CB8A-854E-ADEC-9CFAE1C6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87D7-DEDB-1145-B53D-8957E2CD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rr</a:t>
            </a:r>
            <a:r>
              <a:rPr lang="en-US" dirty="0"/>
              <a:t> records the execution of a program and allows for its deterministic re-execution</a:t>
            </a:r>
          </a:p>
          <a:p>
            <a:r>
              <a:rPr lang="en-US" dirty="0"/>
              <a:t>Useful in the debugging of complex binaries in which might be difficult to replicate the conditions that brought the program to crash or malfunction</a:t>
            </a:r>
          </a:p>
          <a:p>
            <a:r>
              <a:rPr lang="en-US" dirty="0"/>
              <a:t>https://</a:t>
            </a:r>
            <a:r>
              <a:rPr lang="en-US" dirty="0" err="1"/>
              <a:t>rr-project.org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9600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DB96-A4E0-744F-13C9-2016141F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1FEB-2939-FD91-058A-42068770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66C1-B5C6-886C-3C49-386F5876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Hardware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0F89038-CA32-F713-03C1-EB154B94E3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29" y="1168272"/>
            <a:ext cx="2536388" cy="33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C8401AF5-F50C-2D42-F8B8-C38394102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35" y="1273316"/>
            <a:ext cx="2890189" cy="31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D2835-F388-33F8-B060-C72605F27283}"/>
              </a:ext>
            </a:extLst>
          </p:cNvPr>
          <p:cNvSpPr txBox="1"/>
          <p:nvPr/>
        </p:nvSpPr>
        <p:spPr>
          <a:xfrm>
            <a:off x="5578125" y="4600297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ARM Cortex-M3 Microcontroller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73AEE-4216-DE93-5BB0-E97C0680247B}"/>
              </a:ext>
            </a:extLst>
          </p:cNvPr>
          <p:cNvSpPr txBox="1"/>
          <p:nvPr/>
        </p:nvSpPr>
        <p:spPr>
          <a:xfrm>
            <a:off x="1773140" y="4586752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4-bit Binary adder</a:t>
            </a:r>
          </a:p>
        </p:txBody>
      </p:sp>
    </p:spTree>
    <p:extLst>
      <p:ext uri="{BB962C8B-B14F-4D97-AF65-F5344CB8AC3E}">
        <p14:creationId xmlns:p14="http://schemas.microsoft.com/office/powerpoint/2010/main" val="288556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9F43-02B3-1BC3-594D-7581FD59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B2FA-E6CC-315F-8492-107F468F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Bare-metal firmware</a:t>
            </a:r>
          </a:p>
          <a:p>
            <a:pPr lvl="1"/>
            <a:r>
              <a:rPr lang="en-US" dirty="0"/>
              <a:t>No OS abstractions (processes, virtualized memory)</a:t>
            </a:r>
          </a:p>
          <a:p>
            <a:pPr lvl="1"/>
            <a:r>
              <a:rPr lang="en-US" dirty="0"/>
              <a:t>Monolithic code that runs on a specific hardware platform</a:t>
            </a:r>
          </a:p>
          <a:p>
            <a:r>
              <a:rPr lang="en-US" dirty="0"/>
              <a:t>Firmware based on specialized embedded OSs</a:t>
            </a:r>
          </a:p>
          <a:p>
            <a:pPr lvl="1"/>
            <a:r>
              <a:rPr lang="en-US" dirty="0"/>
              <a:t>Some OS abstractions</a:t>
            </a:r>
          </a:p>
          <a:p>
            <a:pPr lvl="1"/>
            <a:r>
              <a:rPr lang="en-US" dirty="0"/>
              <a:t>Focus on real-time performance (RTOS)</a:t>
            </a:r>
          </a:p>
          <a:p>
            <a:r>
              <a:rPr lang="en-US" dirty="0"/>
              <a:t>Firmware based on general-purpose OSs</a:t>
            </a:r>
          </a:p>
          <a:p>
            <a:pPr lvl="1"/>
            <a:r>
              <a:rPr lang="en-US" dirty="0"/>
              <a:t>Full OS abstractions</a:t>
            </a:r>
          </a:p>
          <a:p>
            <a:pPr lvl="1"/>
            <a:r>
              <a:rPr lang="en-US" dirty="0"/>
              <a:t>Access to specialized hardware through drivers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5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EBCB-202F-1328-04DC-C786E345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Re-hosting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9D03-4F02-78CC-F13A-508E6856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is especially challenging to execute without the right hardware</a:t>
            </a:r>
          </a:p>
          <a:p>
            <a:r>
              <a:rPr lang="en-US" dirty="0"/>
              <a:t>Re-hosting is the process of executing firmware in an environment that does not include the original hardware</a:t>
            </a:r>
          </a:p>
          <a:p>
            <a:r>
              <a:rPr lang="en-US" dirty="0"/>
              <a:t>Emulators (e.g., QEMU and Simics) can be used to execute firmware (including monolithic firmware) without the hardware</a:t>
            </a:r>
          </a:p>
          <a:p>
            <a:r>
              <a:rPr lang="en-US" dirty="0"/>
              <a:t>Emulators can also be used to execute single programs contained in a firmware distribution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3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QEMU is a machine emulator (https://</a:t>
            </a:r>
            <a:r>
              <a:rPr lang="en-US" dirty="0" err="1"/>
              <a:t>www.qemu.org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a number of architectures</a:t>
            </a:r>
          </a:p>
          <a:p>
            <a:r>
              <a:rPr lang="en-US" dirty="0"/>
              <a:t>Full-system emulation</a:t>
            </a:r>
          </a:p>
          <a:p>
            <a:pPr lvl="1"/>
            <a:r>
              <a:rPr lang="en-US" dirty="0"/>
              <a:t>QEMU provides virtualized hardware on top of which an OS is installed</a:t>
            </a:r>
          </a:p>
          <a:p>
            <a:r>
              <a:rPr lang="en-US" dirty="0"/>
              <a:t>User-mode emulation</a:t>
            </a:r>
          </a:p>
          <a:p>
            <a:pPr lvl="1"/>
            <a:r>
              <a:rPr lang="en-US" dirty="0"/>
              <a:t>QEMU supports the cross-target execution of Linux/BSD binaries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5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AE3B-83CF-9087-43A4-8FE39836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EB96-E79E-56D4-63A5-03A1393A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usually receives inputs from peripheral (e.g., a heat sensor) or the network and produces outputs using actuators and other signals</a:t>
            </a:r>
          </a:p>
        </p:txBody>
      </p:sp>
    </p:spTree>
    <p:extLst>
      <p:ext uri="{BB962C8B-B14F-4D97-AF65-F5344CB8AC3E}">
        <p14:creationId xmlns:p14="http://schemas.microsoft.com/office/powerpoint/2010/main" val="225594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E46-C5C3-63A7-8FE7-438F31B6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D59B-2047-19AA-3667-C269E131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can be the target of vulnerability analysis</a:t>
            </a:r>
          </a:p>
          <a:p>
            <a:pPr lvl="1"/>
            <a:r>
              <a:rPr lang="en-US" dirty="0"/>
              <a:t>A fault in an operating system causes a catastrophic end</a:t>
            </a:r>
          </a:p>
          <a:p>
            <a:r>
              <a:rPr lang="en-US" dirty="0"/>
              <a:t>Virtualization (or emulation) is used to execute operating systems in a controlled environment</a:t>
            </a:r>
          </a:p>
          <a:p>
            <a:r>
              <a:rPr lang="en-US" dirty="0"/>
              <a:t>Vulnerability analysis is made difficult by the complex nature of modern OSs and their concurrent execution models </a:t>
            </a:r>
          </a:p>
        </p:txBody>
      </p:sp>
    </p:spTree>
    <p:extLst>
      <p:ext uri="{BB962C8B-B14F-4D97-AF65-F5344CB8AC3E}">
        <p14:creationId xmlns:p14="http://schemas.microsoft.com/office/powerpoint/2010/main" val="305778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BDB1-EFB3-F0F0-687E-D7D8AE33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FD6F-DBDD-54C3-8A5E-40B33507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 receive input</a:t>
            </a:r>
          </a:p>
          <a:p>
            <a:pPr lvl="1"/>
            <a:r>
              <a:rPr lang="en-US" dirty="0"/>
              <a:t>From the external environment (e.g., the network)</a:t>
            </a:r>
          </a:p>
          <a:p>
            <a:pPr lvl="1"/>
            <a:r>
              <a:rPr lang="en-US" dirty="0"/>
              <a:t>From user applications, by means of system calls</a:t>
            </a:r>
          </a:p>
          <a:p>
            <a:r>
              <a:rPr lang="en-US" dirty="0"/>
              <a:t>Operating system produce output</a:t>
            </a:r>
          </a:p>
          <a:p>
            <a:pPr lvl="1"/>
            <a:r>
              <a:rPr lang="en-US" dirty="0"/>
              <a:t>Generating signals to the external environment (e.g., peripherals)</a:t>
            </a:r>
          </a:p>
          <a:p>
            <a:pPr lvl="1"/>
            <a:r>
              <a:rPr lang="en-US" dirty="0"/>
              <a:t>Returning system call values to user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9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1088</Words>
  <Application>Microsoft Macintosh PowerPoint</Application>
  <PresentationFormat>On-screen Show (16:9)</PresentationFormat>
  <Paragraphs>151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Hack</vt:lpstr>
      <vt:lpstr>Hack Bold</vt:lpstr>
      <vt:lpstr>Roboto</vt:lpstr>
      <vt:lpstr>Roboto Light</vt:lpstr>
      <vt:lpstr>Office Theme</vt:lpstr>
      <vt:lpstr>Targets and Contexts “Where are you looking, my friend?”</vt:lpstr>
      <vt:lpstr>Targets and Contexts</vt:lpstr>
      <vt:lpstr>Basic Hardware</vt:lpstr>
      <vt:lpstr>Firmware</vt:lpstr>
      <vt:lpstr>Firmware Re-hosting</vt:lpstr>
      <vt:lpstr>QEMU</vt:lpstr>
      <vt:lpstr>Firmware Context</vt:lpstr>
      <vt:lpstr>Operating Systems</vt:lpstr>
      <vt:lpstr>Operating System Context</vt:lpstr>
      <vt:lpstr>User Application</vt:lpstr>
      <vt:lpstr>The Life of an Application</vt:lpstr>
      <vt:lpstr>Interpretation</vt:lpstr>
      <vt:lpstr>Compilation</vt:lpstr>
      <vt:lpstr>Compilation</vt:lpstr>
      <vt:lpstr>Compilation</vt:lpstr>
      <vt:lpstr>Application Actions</vt:lpstr>
      <vt:lpstr>Target Visibility and Access</vt:lpstr>
      <vt:lpstr>Target Slicing</vt:lpstr>
      <vt:lpstr>Example</vt:lpstr>
      <vt:lpstr>Controlling Execution</vt:lpstr>
      <vt:lpstr>gdb</vt:lpstr>
      <vt:lpstr>rr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76</cp:revision>
  <cp:lastPrinted>2023-10-02T19:42:16Z</cp:lastPrinted>
  <dcterms:created xsi:type="dcterms:W3CDTF">2015-08-19T17:06:09Z</dcterms:created>
  <dcterms:modified xsi:type="dcterms:W3CDTF">2024-09-03T19:31:11Z</dcterms:modified>
</cp:coreProperties>
</file>