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383" r:id="rId3"/>
    <p:sldId id="385" r:id="rId4"/>
    <p:sldId id="420" r:id="rId5"/>
    <p:sldId id="418" r:id="rId6"/>
    <p:sldId id="419" r:id="rId7"/>
    <p:sldId id="421" r:id="rId8"/>
    <p:sldId id="422" r:id="rId9"/>
    <p:sldId id="392" r:id="rId10"/>
    <p:sldId id="389" r:id="rId11"/>
    <p:sldId id="390" r:id="rId12"/>
    <p:sldId id="391" r:id="rId13"/>
    <p:sldId id="393" r:id="rId14"/>
    <p:sldId id="423" r:id="rId15"/>
    <p:sldId id="424" r:id="rId16"/>
    <p:sldId id="425" r:id="rId17"/>
    <p:sldId id="426" r:id="rId18"/>
    <p:sldId id="427" r:id="rId19"/>
    <p:sldId id="428" r:id="rId20"/>
    <p:sldId id="404" r:id="rId21"/>
    <p:sldId id="429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8"/>
    <p:restoredTop sz="78973"/>
  </p:normalViewPr>
  <p:slideViewPr>
    <p:cSldViewPr snapToGrid="0" snapToObjects="1">
      <p:cViewPr varScale="1">
        <p:scale>
          <a:sx n="132" d="100"/>
          <a:sy n="132" d="100"/>
        </p:scale>
        <p:origin x="1544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9FC9B-74B5-8E40-A9E6-386E1D7938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5540E-22BB-A04D-A531-AB9E834E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75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Yogi Berra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5540E-22BB-A04D-A531-AB9E834E71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16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Figure of overapproximation, precision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Figure of overapproximation, precision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Figure of overapproximation, precision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Figure of overapproximation, precision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Figure of overapproximation, precision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604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4954040"/>
            <a:ext cx="2558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Giovanni</a:t>
            </a:r>
            <a:r>
              <a:rPr lang="en-US" sz="800" baseline="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 Vigna – CS279 Advanced Topics in Security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05366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49"/>
            <a:ext cx="4038600" cy="3711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49"/>
            <a:ext cx="4038600" cy="3711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4954040"/>
            <a:ext cx="2558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Giovanni</a:t>
            </a:r>
            <a:r>
              <a:rPr lang="en-US" sz="800" baseline="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 Vigna – CS279 Advanced Topics in Security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319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4954040"/>
            <a:ext cx="2558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Giovanni</a:t>
            </a:r>
            <a:r>
              <a:rPr lang="en-US" sz="800" baseline="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 Vigna – CS279 Advanced Topics in Security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13355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4954040"/>
            <a:ext cx="2558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Giovanni</a:t>
            </a:r>
            <a:r>
              <a:rPr lang="en-US" sz="800" baseline="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 Vigna – CS279 Advanced Topics in Security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25602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753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940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tx2">
              <a:lumMod val="60000"/>
              <a:lumOff val="40000"/>
            </a:schemeClr>
          </a:solidFill>
          <a:latin typeface="Roboto Light"/>
          <a:ea typeface="+mj-ea"/>
          <a:cs typeface="Roboto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b="0" i="0" kern="1200">
          <a:solidFill>
            <a:schemeClr val="tx1"/>
          </a:solidFill>
          <a:latin typeface="Roboto Light"/>
          <a:ea typeface="+mn-ea"/>
          <a:cs typeface="Roboto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900" b="0" i="0" kern="1200">
          <a:solidFill>
            <a:schemeClr val="tx1"/>
          </a:solidFill>
          <a:latin typeface="Roboto Light"/>
          <a:ea typeface="+mn-ea"/>
          <a:cs typeface="Roboto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Roboto Light"/>
          <a:ea typeface="+mn-ea"/>
          <a:cs typeface="Roboto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tx1"/>
          </a:solidFill>
          <a:latin typeface="Roboto Light"/>
          <a:ea typeface="+mn-ea"/>
          <a:cs typeface="Roboto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chemeClr val="tx1"/>
          </a:solidFill>
          <a:latin typeface="Roboto Light"/>
          <a:ea typeface="+mn-ea"/>
          <a:cs typeface="Roboto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com/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com/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com/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com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Static Analysis for Security</a:t>
            </a:r>
            <a:br>
              <a:rPr lang="en-US" dirty="0"/>
            </a:br>
            <a:r>
              <a:rPr lang="en-US" sz="2700" dirty="0"/>
              <a:t>“You can observe a lot by just by watching” - </a:t>
            </a:r>
            <a:r>
              <a:rPr lang="en-US" sz="1800" dirty="0"/>
              <a:t>Yogi Berra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Giovanni Vigna</a:t>
            </a:r>
          </a:p>
          <a:p>
            <a:r>
              <a:rPr lang="en-US" dirty="0"/>
              <a:t>UCSB</a:t>
            </a:r>
          </a:p>
          <a:p>
            <a:r>
              <a:rPr lang="en-US" dirty="0"/>
              <a:t>Fall 2024</a:t>
            </a:r>
          </a:p>
        </p:txBody>
      </p:sp>
    </p:spTree>
    <p:extLst>
      <p:ext uri="{BB962C8B-B14F-4D97-AF65-F5344CB8AC3E}">
        <p14:creationId xmlns:p14="http://schemas.microsoft.com/office/powerpoint/2010/main" val="354249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Example: Simple Overflows</a:t>
            </a:r>
          </a:p>
        </p:txBody>
      </p:sp>
      <p:sp>
        <p:nvSpPr>
          <p:cNvPr id="266" name="Shape 266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286984">
              <a:spcBef>
                <a:spcPts val="0"/>
              </a:spcBef>
              <a:buNone/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  <a:latin typeface="Hack"/>
                <a:cs typeface="Hack"/>
              </a:rPr>
              <a:t>int main(int argc, char** argv) {</a:t>
            </a:r>
          </a:p>
          <a:p>
            <a:pPr marL="0" indent="0" defTabSz="286984">
              <a:spcBef>
                <a:spcPts val="0"/>
              </a:spcBef>
              <a:buNone/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600" dirty="0">
                <a:solidFill>
                  <a:srgbClr val="000000"/>
                </a:solidFill>
                <a:latin typeface="Hack"/>
                <a:cs typeface="Hack"/>
              </a:rPr>
              <a:t>    </a:t>
            </a:r>
            <a:r>
              <a:rPr sz="1600" dirty="0">
                <a:solidFill>
                  <a:srgbClr val="000000"/>
                </a:solidFill>
                <a:latin typeface="Hack"/>
                <a:cs typeface="Hack"/>
              </a:rPr>
              <a:t>char buf[256];</a:t>
            </a:r>
          </a:p>
          <a:p>
            <a:pPr marL="0" indent="0" defTabSz="286984">
              <a:spcBef>
                <a:spcPts val="0"/>
              </a:spcBef>
              <a:buNone/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  <a:latin typeface="Hack"/>
                <a:cs typeface="Hack"/>
              </a:rPr>
              <a:t>    strcpy(buf, argv[1]);</a:t>
            </a:r>
            <a:endParaRPr lang="en-US" sz="1600" dirty="0">
              <a:solidFill>
                <a:srgbClr val="000000"/>
              </a:solidFill>
              <a:latin typeface="Hack"/>
              <a:cs typeface="Hack"/>
            </a:endParaRPr>
          </a:p>
          <a:p>
            <a:pPr marL="0" indent="0" defTabSz="286984">
              <a:spcBef>
                <a:spcPts val="0"/>
              </a:spcBef>
              <a:buNone/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600" dirty="0">
                <a:solidFill>
                  <a:srgbClr val="000000"/>
                </a:solidFill>
                <a:latin typeface="Hack"/>
                <a:cs typeface="Hack"/>
              </a:rPr>
              <a:t>    return 0;</a:t>
            </a:r>
          </a:p>
          <a:p>
            <a:pPr marL="0" indent="0" defTabSz="286984">
              <a:spcBef>
                <a:spcPts val="0"/>
              </a:spcBef>
              <a:buNone/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  <a:p>
            <a:pPr marL="0" indent="0" defTabSz="286984">
              <a:spcBef>
                <a:spcPts val="0"/>
              </a:spcBef>
              <a:buNone/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marL="248011" indent="-248011"/>
            <a:r>
              <a:rPr dirty="0"/>
              <a:t>Simplest detection approach: grep for </a:t>
            </a:r>
            <a:r>
              <a:rPr dirty="0">
                <a:latin typeface="Hack"/>
                <a:ea typeface="Menlo"/>
                <a:cs typeface="Hack"/>
                <a:sym typeface="Menlo"/>
              </a:rPr>
              <a:t>strcpy</a:t>
            </a:r>
          </a:p>
          <a:p>
            <a:pPr marL="248011" indent="-248011"/>
            <a:r>
              <a:rPr dirty="0"/>
              <a:t>More rigorous: model possible values</a:t>
            </a:r>
          </a:p>
          <a:p>
            <a:pPr lvl="1"/>
            <a:r>
              <a:rPr dirty="0"/>
              <a:t>Size of source, destination buffers</a:t>
            </a:r>
          </a:p>
          <a:p>
            <a:pPr lvl="1"/>
            <a:r>
              <a:rPr dirty="0"/>
              <a:t>Model semantics of </a:t>
            </a:r>
            <a:r>
              <a:rPr dirty="0">
                <a:latin typeface="Hack"/>
                <a:ea typeface="Menlo"/>
                <a:cs typeface="Hack"/>
                <a:sym typeface="Menlo"/>
              </a:rPr>
              <a:t>strcpy</a:t>
            </a:r>
          </a:p>
          <a:p>
            <a:pPr lvl="1"/>
            <a:r>
              <a:rPr dirty="0"/>
              <a:t>Check safety condition: </a:t>
            </a:r>
            <a:r>
              <a:rPr dirty="0">
                <a:latin typeface="Hack"/>
                <a:ea typeface="Menlo"/>
                <a:cs typeface="Hack"/>
                <a:sym typeface="Menlo"/>
              </a:rPr>
              <a:t>len(argv[1]) &lt; len(buf)</a:t>
            </a:r>
          </a:p>
        </p:txBody>
      </p:sp>
    </p:spTree>
    <p:extLst>
      <p:ext uri="{BB962C8B-B14F-4D97-AF65-F5344CB8AC3E}">
        <p14:creationId xmlns:p14="http://schemas.microsoft.com/office/powerpoint/2010/main" val="4217866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Difficulties</a:t>
            </a:r>
          </a:p>
        </p:txBody>
      </p:sp>
      <p:sp>
        <p:nvSpPr>
          <p:cNvPr id="270" name="Shape 270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249676">
              <a:spcBef>
                <a:spcPts val="0"/>
              </a:spcBef>
              <a:buNone/>
              <a:tabLst>
                <a:tab pos="191323" algn="l"/>
                <a:tab pos="382646" algn="l"/>
                <a:tab pos="581941" algn="l"/>
                <a:tab pos="773264" algn="l"/>
                <a:tab pos="964587" algn="l"/>
                <a:tab pos="1163881" algn="l"/>
                <a:tab pos="1355204" algn="l"/>
                <a:tab pos="1546527" algn="l"/>
                <a:tab pos="1745822" algn="l"/>
                <a:tab pos="1937145" algn="l"/>
                <a:tab pos="2128468" algn="l"/>
                <a:tab pos="2327763" algn="l"/>
              </a:tabLst>
              <a:defRPr sz="2784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000000"/>
                </a:solidFill>
                <a:latin typeface="Hack"/>
                <a:cs typeface="Hack"/>
              </a:rPr>
              <a:t>char buf[256];</a:t>
            </a:r>
          </a:p>
          <a:p>
            <a:pPr marL="0" indent="0" defTabSz="249676">
              <a:spcBef>
                <a:spcPts val="0"/>
              </a:spcBef>
              <a:buNone/>
              <a:tabLst>
                <a:tab pos="191323" algn="l"/>
                <a:tab pos="382646" algn="l"/>
                <a:tab pos="581941" algn="l"/>
                <a:tab pos="773264" algn="l"/>
                <a:tab pos="964587" algn="l"/>
                <a:tab pos="1163881" algn="l"/>
                <a:tab pos="1355204" algn="l"/>
                <a:tab pos="1546527" algn="l"/>
                <a:tab pos="1745822" algn="l"/>
                <a:tab pos="1937145" algn="l"/>
                <a:tab pos="2128468" algn="l"/>
                <a:tab pos="2327763" algn="l"/>
              </a:tabLst>
              <a:defRPr sz="2784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800" dirty="0" err="1">
                <a:solidFill>
                  <a:srgbClr val="000000"/>
                </a:solidFill>
                <a:latin typeface="Hack"/>
                <a:cs typeface="Hack"/>
              </a:rPr>
              <a:t>int</a:t>
            </a:r>
            <a:r>
              <a:rPr sz="1800" dirty="0">
                <a:solidFill>
                  <a:srgbClr val="000000"/>
                </a:solidFill>
                <a:latin typeface="Hack"/>
                <a:cs typeface="Hack"/>
              </a:rPr>
              <a:t> idx = get_idx();</a:t>
            </a:r>
          </a:p>
          <a:p>
            <a:pPr marL="0" indent="0" defTabSz="249676">
              <a:spcBef>
                <a:spcPts val="0"/>
              </a:spcBef>
              <a:buNone/>
              <a:tabLst>
                <a:tab pos="191323" algn="l"/>
                <a:tab pos="382646" algn="l"/>
                <a:tab pos="581941" algn="l"/>
                <a:tab pos="773264" algn="l"/>
                <a:tab pos="964587" algn="l"/>
                <a:tab pos="1163881" algn="l"/>
                <a:tab pos="1355204" algn="l"/>
                <a:tab pos="1546527" algn="l"/>
                <a:tab pos="1745822" algn="l"/>
                <a:tab pos="1937145" algn="l"/>
                <a:tab pos="2128468" algn="l"/>
                <a:tab pos="2327763" algn="l"/>
              </a:tabLst>
              <a:defRPr sz="2784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000000"/>
                </a:solidFill>
                <a:latin typeface="Hack"/>
                <a:cs typeface="Hack"/>
              </a:rPr>
              <a:t>if (some_cond())</a:t>
            </a:r>
          </a:p>
          <a:p>
            <a:pPr marL="0" indent="0" defTabSz="249676">
              <a:spcBef>
                <a:spcPts val="0"/>
              </a:spcBef>
              <a:buNone/>
              <a:tabLst>
                <a:tab pos="191323" algn="l"/>
                <a:tab pos="382646" algn="l"/>
                <a:tab pos="581941" algn="l"/>
                <a:tab pos="773264" algn="l"/>
                <a:tab pos="964587" algn="l"/>
                <a:tab pos="1163881" algn="l"/>
                <a:tab pos="1355204" algn="l"/>
                <a:tab pos="1546527" algn="l"/>
                <a:tab pos="1745822" algn="l"/>
                <a:tab pos="1937145" algn="l"/>
                <a:tab pos="2128468" algn="l"/>
                <a:tab pos="2327763" algn="l"/>
              </a:tabLst>
              <a:defRPr sz="2784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000000"/>
                </a:solidFill>
                <a:latin typeface="Hack"/>
                <a:cs typeface="Hack"/>
              </a:rPr>
              <a:t>    idx &lt;&lt;= 2;</a:t>
            </a:r>
          </a:p>
          <a:p>
            <a:pPr marL="0" indent="0" defTabSz="249676">
              <a:spcBef>
                <a:spcPts val="0"/>
              </a:spcBef>
              <a:buNone/>
              <a:tabLst>
                <a:tab pos="191323" algn="l"/>
                <a:tab pos="382646" algn="l"/>
                <a:tab pos="581941" algn="l"/>
                <a:tab pos="773264" algn="l"/>
                <a:tab pos="964587" algn="l"/>
                <a:tab pos="1163881" algn="l"/>
                <a:tab pos="1355204" algn="l"/>
                <a:tab pos="1546527" algn="l"/>
                <a:tab pos="1745822" algn="l"/>
                <a:tab pos="1937145" algn="l"/>
                <a:tab pos="2128468" algn="l"/>
                <a:tab pos="2327763" algn="l"/>
              </a:tabLst>
              <a:defRPr sz="2784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000000"/>
                </a:solidFill>
                <a:latin typeface="Hack"/>
                <a:cs typeface="Hack"/>
              </a:rPr>
              <a:t>buf[idx] = '\n';</a:t>
            </a:r>
          </a:p>
          <a:p>
            <a:pPr marL="0" indent="0" defTabSz="249676">
              <a:spcBef>
                <a:spcPts val="0"/>
              </a:spcBef>
              <a:buNone/>
              <a:tabLst>
                <a:tab pos="191323" algn="l"/>
                <a:tab pos="382646" algn="l"/>
                <a:tab pos="581941" algn="l"/>
                <a:tab pos="773264" algn="l"/>
                <a:tab pos="964587" algn="l"/>
                <a:tab pos="1163881" algn="l"/>
                <a:tab pos="1355204" algn="l"/>
                <a:tab pos="1546527" algn="l"/>
                <a:tab pos="1745822" algn="l"/>
                <a:tab pos="1937145" algn="l"/>
                <a:tab pos="2128468" algn="l"/>
                <a:tab pos="2327763" algn="l"/>
              </a:tabLst>
              <a:defRPr sz="2784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marL="242741" indent="-242741" defTabSz="319031">
              <a:spcBef>
                <a:spcPts val="1255"/>
              </a:spcBef>
              <a:defRPr sz="2784"/>
            </a:pPr>
            <a:r>
              <a:rPr sz="2000" dirty="0"/>
              <a:t>Is </a:t>
            </a:r>
            <a:r>
              <a:rPr sz="2000" dirty="0">
                <a:latin typeface="Hack"/>
                <a:ea typeface="Menlo"/>
                <a:cs typeface="Hack"/>
                <a:sym typeface="Menlo"/>
              </a:rPr>
              <a:t>idx</a:t>
            </a:r>
            <a:r>
              <a:rPr sz="2000" dirty="0"/>
              <a:t> safe or not?</a:t>
            </a:r>
          </a:p>
          <a:p>
            <a:pPr marL="485482" lvl="1" indent="-242741" defTabSz="319031">
              <a:spcBef>
                <a:spcPts val="1255"/>
              </a:spcBef>
              <a:defRPr sz="2784"/>
            </a:pPr>
            <a:r>
              <a:rPr sz="2000" dirty="0"/>
              <a:t>Value of </a:t>
            </a:r>
            <a:r>
              <a:rPr sz="2000" dirty="0">
                <a:latin typeface="Hack"/>
                <a:ea typeface="Menlo"/>
                <a:cs typeface="Hack"/>
                <a:sym typeface="Menlo"/>
              </a:rPr>
              <a:t>idx</a:t>
            </a:r>
            <a:r>
              <a:rPr sz="2000" dirty="0"/>
              <a:t> depends on </a:t>
            </a:r>
            <a:r>
              <a:rPr lang="en-US" sz="2000" dirty="0"/>
              <a:t>the </a:t>
            </a:r>
            <a:r>
              <a:rPr sz="2000" dirty="0"/>
              <a:t>execution path</a:t>
            </a:r>
            <a:r>
              <a:rPr lang="en-US" sz="2000" dirty="0"/>
              <a:t> and the</a:t>
            </a:r>
            <a:r>
              <a:rPr sz="2000" dirty="0"/>
              <a:t> semantics of </a:t>
            </a:r>
            <a:r>
              <a:rPr sz="2000" dirty="0">
                <a:latin typeface="Hack"/>
                <a:ea typeface="Menlo"/>
                <a:cs typeface="Hack"/>
                <a:sym typeface="Menlo"/>
              </a:rPr>
              <a:t>get_idx</a:t>
            </a:r>
          </a:p>
        </p:txBody>
      </p:sp>
    </p:spTree>
    <p:extLst>
      <p:ext uri="{BB962C8B-B14F-4D97-AF65-F5344CB8AC3E}">
        <p14:creationId xmlns:p14="http://schemas.microsoft.com/office/powerpoint/2010/main" val="813271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Difficulties</a:t>
            </a:r>
          </a:p>
        </p:txBody>
      </p:sp>
      <p:sp>
        <p:nvSpPr>
          <p:cNvPr id="274" name="Shape 274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249676">
              <a:spcBef>
                <a:spcPts val="0"/>
              </a:spcBef>
              <a:buNone/>
              <a:tabLst>
                <a:tab pos="191323" algn="l"/>
                <a:tab pos="382646" algn="l"/>
                <a:tab pos="581941" algn="l"/>
                <a:tab pos="773264" algn="l"/>
                <a:tab pos="964587" algn="l"/>
                <a:tab pos="1163881" algn="l"/>
                <a:tab pos="1355204" algn="l"/>
                <a:tab pos="1546527" algn="l"/>
                <a:tab pos="1745822" algn="l"/>
                <a:tab pos="1937145" algn="l"/>
                <a:tab pos="2128468" algn="l"/>
                <a:tab pos="2327763" algn="l"/>
              </a:tabLst>
              <a:defRPr sz="2784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800" dirty="0">
                <a:solidFill>
                  <a:srgbClr val="000000"/>
                </a:solidFill>
                <a:latin typeface="Hack"/>
                <a:cs typeface="Hack"/>
              </a:rPr>
              <a:t>char </a:t>
            </a:r>
            <a:r>
              <a:rPr lang="en-US" sz="1800" dirty="0" err="1">
                <a:solidFill>
                  <a:srgbClr val="000000"/>
                </a:solidFill>
                <a:latin typeface="Hack"/>
                <a:cs typeface="Hack"/>
              </a:rPr>
              <a:t>buf</a:t>
            </a:r>
            <a:r>
              <a:rPr lang="en-US" sz="1800" dirty="0">
                <a:solidFill>
                  <a:srgbClr val="000000"/>
                </a:solidFill>
                <a:latin typeface="Hack"/>
                <a:cs typeface="Hack"/>
              </a:rPr>
              <a:t>[256];</a:t>
            </a:r>
          </a:p>
          <a:p>
            <a:pPr marL="0" indent="0" defTabSz="249676">
              <a:spcBef>
                <a:spcPts val="0"/>
              </a:spcBef>
              <a:buNone/>
              <a:tabLst>
                <a:tab pos="191323" algn="l"/>
                <a:tab pos="382646" algn="l"/>
                <a:tab pos="581941" algn="l"/>
                <a:tab pos="773264" algn="l"/>
                <a:tab pos="964587" algn="l"/>
                <a:tab pos="1163881" algn="l"/>
                <a:tab pos="1355204" algn="l"/>
                <a:tab pos="1546527" algn="l"/>
                <a:tab pos="1745822" algn="l"/>
                <a:tab pos="1937145" algn="l"/>
                <a:tab pos="2128468" algn="l"/>
                <a:tab pos="2327763" algn="l"/>
              </a:tabLst>
              <a:defRPr sz="2784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800" dirty="0" err="1">
                <a:solidFill>
                  <a:srgbClr val="000000"/>
                </a:solidFill>
                <a:latin typeface="Hack"/>
                <a:cs typeface="Hack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Hack"/>
                <a:cs typeface="Hack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Hack"/>
                <a:cs typeface="Hack"/>
              </a:rPr>
              <a:t>idx</a:t>
            </a:r>
            <a:r>
              <a:rPr lang="en-US" sz="1800" dirty="0">
                <a:solidFill>
                  <a:srgbClr val="000000"/>
                </a:solidFill>
                <a:latin typeface="Hack"/>
                <a:cs typeface="Hack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Hack"/>
                <a:cs typeface="Hack"/>
              </a:rPr>
              <a:t>get_idx</a:t>
            </a:r>
            <a:r>
              <a:rPr lang="en-US" sz="1800" dirty="0">
                <a:solidFill>
                  <a:srgbClr val="000000"/>
                </a:solidFill>
                <a:latin typeface="Hack"/>
                <a:cs typeface="Hack"/>
              </a:rPr>
              <a:t>();</a:t>
            </a:r>
          </a:p>
          <a:p>
            <a:pPr marL="0" indent="0" defTabSz="249676">
              <a:spcBef>
                <a:spcPts val="0"/>
              </a:spcBef>
              <a:buNone/>
              <a:tabLst>
                <a:tab pos="191323" algn="l"/>
                <a:tab pos="382646" algn="l"/>
                <a:tab pos="581941" algn="l"/>
                <a:tab pos="773264" algn="l"/>
                <a:tab pos="964587" algn="l"/>
                <a:tab pos="1163881" algn="l"/>
                <a:tab pos="1355204" algn="l"/>
                <a:tab pos="1546527" algn="l"/>
                <a:tab pos="1745822" algn="l"/>
                <a:tab pos="1937145" algn="l"/>
                <a:tab pos="2128468" algn="l"/>
                <a:tab pos="2327763" algn="l"/>
              </a:tabLst>
              <a:defRPr sz="2784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800" dirty="0">
                <a:solidFill>
                  <a:srgbClr val="000000"/>
                </a:solidFill>
                <a:latin typeface="Hack"/>
                <a:cs typeface="Hack"/>
              </a:rPr>
              <a:t>if (</a:t>
            </a:r>
            <a:r>
              <a:rPr lang="en-US" sz="1800" dirty="0" err="1">
                <a:solidFill>
                  <a:srgbClr val="000000"/>
                </a:solidFill>
                <a:latin typeface="Hack"/>
                <a:cs typeface="Hack"/>
              </a:rPr>
              <a:t>some_cond</a:t>
            </a:r>
            <a:r>
              <a:rPr lang="en-US" sz="1800" dirty="0">
                <a:solidFill>
                  <a:srgbClr val="000000"/>
                </a:solidFill>
                <a:latin typeface="Hack"/>
                <a:cs typeface="Hack"/>
              </a:rPr>
              <a:t>())</a:t>
            </a:r>
          </a:p>
          <a:p>
            <a:pPr marL="0" indent="0" defTabSz="249676">
              <a:spcBef>
                <a:spcPts val="0"/>
              </a:spcBef>
              <a:buNone/>
              <a:tabLst>
                <a:tab pos="191323" algn="l"/>
                <a:tab pos="382646" algn="l"/>
                <a:tab pos="581941" algn="l"/>
                <a:tab pos="773264" algn="l"/>
                <a:tab pos="964587" algn="l"/>
                <a:tab pos="1163881" algn="l"/>
                <a:tab pos="1355204" algn="l"/>
                <a:tab pos="1546527" algn="l"/>
                <a:tab pos="1745822" algn="l"/>
                <a:tab pos="1937145" algn="l"/>
                <a:tab pos="2128468" algn="l"/>
                <a:tab pos="2327763" algn="l"/>
              </a:tabLst>
              <a:defRPr sz="2784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800" dirty="0">
                <a:solidFill>
                  <a:srgbClr val="000000"/>
                </a:solidFill>
                <a:latin typeface="Hack"/>
                <a:cs typeface="Hack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Hack"/>
                <a:cs typeface="Hack"/>
              </a:rPr>
              <a:t>idx</a:t>
            </a:r>
            <a:r>
              <a:rPr lang="en-US" sz="1800" dirty="0">
                <a:solidFill>
                  <a:srgbClr val="000000"/>
                </a:solidFill>
                <a:latin typeface="Hack"/>
                <a:cs typeface="Hack"/>
              </a:rPr>
              <a:t> &lt;&lt;= 2;</a:t>
            </a:r>
          </a:p>
          <a:p>
            <a:pPr marL="0" indent="0" defTabSz="249676">
              <a:spcBef>
                <a:spcPts val="0"/>
              </a:spcBef>
              <a:buNone/>
              <a:tabLst>
                <a:tab pos="191323" algn="l"/>
                <a:tab pos="382646" algn="l"/>
                <a:tab pos="581941" algn="l"/>
                <a:tab pos="773264" algn="l"/>
                <a:tab pos="964587" algn="l"/>
                <a:tab pos="1163881" algn="l"/>
                <a:tab pos="1355204" algn="l"/>
                <a:tab pos="1546527" algn="l"/>
                <a:tab pos="1745822" algn="l"/>
                <a:tab pos="1937145" algn="l"/>
                <a:tab pos="2128468" algn="l"/>
                <a:tab pos="2327763" algn="l"/>
              </a:tabLst>
              <a:defRPr sz="2784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800" dirty="0" err="1">
                <a:solidFill>
                  <a:srgbClr val="000000"/>
                </a:solidFill>
                <a:latin typeface="Hack"/>
                <a:cs typeface="Hack"/>
              </a:rPr>
              <a:t>buf</a:t>
            </a:r>
            <a:r>
              <a:rPr lang="en-US" sz="1800" dirty="0">
                <a:solidFill>
                  <a:srgbClr val="000000"/>
                </a:solidFill>
                <a:latin typeface="Hack"/>
                <a:cs typeface="Hack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Hack"/>
                <a:cs typeface="Hack"/>
              </a:rPr>
              <a:t>idx</a:t>
            </a:r>
            <a:r>
              <a:rPr lang="en-US" sz="1800" dirty="0">
                <a:solidFill>
                  <a:srgbClr val="000000"/>
                </a:solidFill>
                <a:latin typeface="Hack"/>
                <a:cs typeface="Hack"/>
              </a:rPr>
              <a:t>] = '\n';</a:t>
            </a:r>
          </a:p>
          <a:p>
            <a:pPr marL="0" indent="0" defTabSz="286984">
              <a:spcBef>
                <a:spcPts val="0"/>
              </a:spcBef>
              <a:buNone/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1800" dirty="0"/>
          </a:p>
          <a:p>
            <a:r>
              <a:rPr dirty="0"/>
              <a:t>Conservatively, we assume that </a:t>
            </a:r>
            <a:r>
              <a:rPr dirty="0">
                <a:latin typeface="Hack"/>
                <a:ea typeface="Menlo"/>
                <a:cs typeface="Hack"/>
                <a:sym typeface="Menlo"/>
              </a:rPr>
              <a:t>idx</a:t>
            </a:r>
            <a:r>
              <a:rPr dirty="0"/>
              <a:t> could be unsafe</a:t>
            </a:r>
          </a:p>
          <a:p>
            <a:pPr lvl="1"/>
            <a:r>
              <a:rPr lang="en-US" dirty="0"/>
              <a:t>L</a:t>
            </a:r>
            <a:r>
              <a:rPr dirty="0"/>
              <a:t>oose upper bounds lead to many false positives</a:t>
            </a:r>
          </a:p>
          <a:p>
            <a:r>
              <a:rPr dirty="0"/>
              <a:t>Useful static analyses quickly approach formal verification</a:t>
            </a:r>
          </a:p>
          <a:p>
            <a:pPr lvl="1"/>
            <a:r>
              <a:rPr dirty="0"/>
              <a:t>Need to tightly model program states</a:t>
            </a:r>
          </a:p>
          <a:p>
            <a:pPr lvl="1"/>
            <a:r>
              <a:rPr lang="en-US" dirty="0"/>
              <a:t>Need to be more “sensitive”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7416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</a:t>
            </a:r>
          </a:p>
        </p:txBody>
      </p:sp>
      <p:sp>
        <p:nvSpPr>
          <p:cNvPr id="282" name="Shape 28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Sensitivity can greatly increase precision</a:t>
            </a:r>
          </a:p>
          <a:p>
            <a:pPr lvl="1"/>
            <a:r>
              <a:rPr lang="en-US" dirty="0"/>
              <a:t>Allows analysis to disambiguate between (perhaps) unrelated program states</a:t>
            </a:r>
          </a:p>
          <a:p>
            <a:r>
              <a:rPr lang="en-US" dirty="0"/>
              <a:t>However, can greatly decrease scalability</a:t>
            </a:r>
          </a:p>
          <a:p>
            <a:pPr lvl="1"/>
            <a:r>
              <a:rPr lang="en-US" dirty="0"/>
              <a:t>Potential for exponential explosion of states to analyze</a:t>
            </a:r>
          </a:p>
          <a:p>
            <a:r>
              <a:rPr lang="en-US" dirty="0"/>
              <a:t>Flow-sensitive analyses: take into account the order of statements in a program</a:t>
            </a:r>
          </a:p>
          <a:p>
            <a:r>
              <a:rPr lang="en-US" dirty="0"/>
              <a:t>Path-sensitive analyses: keep track of the predicates at conditional branch instructions</a:t>
            </a:r>
          </a:p>
          <a:p>
            <a:r>
              <a:rPr lang="en-US" dirty="0"/>
              <a:t>Context-sensitive analyses: take into consideration the calling context when analyzing the target of a function call</a:t>
            </a:r>
          </a:p>
        </p:txBody>
      </p:sp>
    </p:spTree>
    <p:extLst>
      <p:ext uri="{BB962C8B-B14F-4D97-AF65-F5344CB8AC3E}">
        <p14:creationId xmlns:p14="http://schemas.microsoft.com/office/powerpoint/2010/main" val="3748074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</a:t>
            </a:r>
          </a:p>
        </p:txBody>
      </p:sp>
      <p:sp>
        <p:nvSpPr>
          <p:cNvPr id="39" name="Shape 285"/>
          <p:cNvSpPr/>
          <p:nvPr/>
        </p:nvSpPr>
        <p:spPr>
          <a:xfrm>
            <a:off x="3553012" y="2777067"/>
            <a:ext cx="1746214" cy="635291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int g(T* x)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  return T-&gt;h();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0" name="Shape 286"/>
          <p:cNvSpPr/>
          <p:nvPr/>
        </p:nvSpPr>
        <p:spPr>
          <a:xfrm>
            <a:off x="1383764" y="1820591"/>
            <a:ext cx="1746214" cy="635291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int f1(T* x)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  return g(x);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1" name="Shape 287"/>
          <p:cNvSpPr/>
          <p:nvPr/>
        </p:nvSpPr>
        <p:spPr>
          <a:xfrm>
            <a:off x="3553012" y="1820591"/>
            <a:ext cx="1746214" cy="635291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int f2(T* x)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  return g(x);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2" name="Shape 288"/>
          <p:cNvSpPr/>
          <p:nvPr/>
        </p:nvSpPr>
        <p:spPr>
          <a:xfrm>
            <a:off x="5722261" y="1820591"/>
            <a:ext cx="1746214" cy="635291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int f3(T* x)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  return g(x);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3" name="Shape 289"/>
          <p:cNvSpPr/>
          <p:nvPr/>
        </p:nvSpPr>
        <p:spPr>
          <a:xfrm>
            <a:off x="1485822" y="4150809"/>
            <a:ext cx="2686678" cy="829247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int T::h(void)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  return send_data(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    this-&gt;z, this-&gt;y);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4" name="Shape 290"/>
          <p:cNvSpPr/>
          <p:nvPr/>
        </p:nvSpPr>
        <p:spPr>
          <a:xfrm>
            <a:off x="4728724" y="4150809"/>
            <a:ext cx="2686678" cy="829247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int U::h(void)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  return dl_code(this-&gt;z);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cxnSp>
        <p:nvCxnSpPr>
          <p:cNvPr id="45" name="Connector 291"/>
          <p:cNvCxnSpPr>
            <a:stCxn id="39" idx="1"/>
            <a:endCxn id="40" idx="2"/>
          </p:cNvCxnSpPr>
          <p:nvPr/>
        </p:nvCxnSpPr>
        <p:spPr>
          <a:xfrm flipH="1" flipV="1">
            <a:off x="2256871" y="2455882"/>
            <a:ext cx="1296141" cy="638831"/>
          </a:xfrm>
          <a:prstGeom prst="straightConnector1">
            <a:avLst/>
          </a:prstGeom>
          <a:ln w="28575" cmpd="sng">
            <a:solidFill>
              <a:srgbClr val="919191"/>
            </a:solidFill>
            <a:miter lim="400000"/>
            <a:headEnd type="triangle"/>
          </a:ln>
        </p:spPr>
      </p:cxnSp>
      <p:cxnSp>
        <p:nvCxnSpPr>
          <p:cNvPr id="46" name="Connector 292"/>
          <p:cNvCxnSpPr>
            <a:stCxn id="39" idx="0"/>
            <a:endCxn id="41" idx="2"/>
          </p:cNvCxnSpPr>
          <p:nvPr/>
        </p:nvCxnSpPr>
        <p:spPr>
          <a:xfrm flipV="1">
            <a:off x="4426119" y="2455882"/>
            <a:ext cx="0" cy="321185"/>
          </a:xfrm>
          <a:prstGeom prst="straightConnector1">
            <a:avLst/>
          </a:prstGeom>
          <a:ln w="28575" cmpd="sng">
            <a:solidFill>
              <a:srgbClr val="919191"/>
            </a:solidFill>
            <a:miter lim="400000"/>
            <a:headEnd type="triangle"/>
          </a:ln>
        </p:spPr>
      </p:cxnSp>
      <p:cxnSp>
        <p:nvCxnSpPr>
          <p:cNvPr id="47" name="Connector 293"/>
          <p:cNvCxnSpPr>
            <a:stCxn id="39" idx="3"/>
            <a:endCxn id="42" idx="2"/>
          </p:cNvCxnSpPr>
          <p:nvPr/>
        </p:nvCxnSpPr>
        <p:spPr>
          <a:xfrm flipV="1">
            <a:off x="5299226" y="2455882"/>
            <a:ext cx="1296142" cy="638831"/>
          </a:xfrm>
          <a:prstGeom prst="straightConnector1">
            <a:avLst/>
          </a:prstGeom>
          <a:ln w="28575" cmpd="sng">
            <a:solidFill>
              <a:srgbClr val="919191"/>
            </a:solidFill>
            <a:miter lim="400000"/>
            <a:headEnd type="triangle"/>
          </a:ln>
        </p:spPr>
      </p:cxnSp>
      <p:cxnSp>
        <p:nvCxnSpPr>
          <p:cNvPr id="48" name="Connector 294"/>
          <p:cNvCxnSpPr>
            <a:stCxn id="43" idx="0"/>
          </p:cNvCxnSpPr>
          <p:nvPr/>
        </p:nvCxnSpPr>
        <p:spPr>
          <a:xfrm flipV="1">
            <a:off x="2829161" y="3412357"/>
            <a:ext cx="1173727" cy="738451"/>
          </a:xfrm>
          <a:prstGeom prst="straightConnector1">
            <a:avLst/>
          </a:prstGeom>
          <a:ln w="28575" cmpd="sng">
            <a:solidFill>
              <a:srgbClr val="919191"/>
            </a:solidFill>
            <a:miter lim="400000"/>
            <a:headEnd type="triangle"/>
          </a:ln>
        </p:spPr>
      </p:cxnSp>
      <p:cxnSp>
        <p:nvCxnSpPr>
          <p:cNvPr id="49" name="Connector 295"/>
          <p:cNvCxnSpPr>
            <a:stCxn id="44" idx="0"/>
          </p:cNvCxnSpPr>
          <p:nvPr/>
        </p:nvCxnSpPr>
        <p:spPr>
          <a:xfrm flipH="1" flipV="1">
            <a:off x="4728724" y="3412357"/>
            <a:ext cx="1343339" cy="738451"/>
          </a:xfrm>
          <a:prstGeom prst="straightConnector1">
            <a:avLst/>
          </a:prstGeom>
          <a:ln w="28575" cmpd="sng">
            <a:solidFill>
              <a:srgbClr val="919191"/>
            </a:solidFill>
            <a:miter lim="400000"/>
            <a:headEnd type="triangle"/>
          </a:ln>
        </p:spPr>
      </p:cxnSp>
    </p:spTree>
    <p:extLst>
      <p:ext uri="{BB962C8B-B14F-4D97-AF65-F5344CB8AC3E}">
        <p14:creationId xmlns:p14="http://schemas.microsoft.com/office/powerpoint/2010/main" val="3877420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Sensitivity</a:t>
            </a:r>
          </a:p>
        </p:txBody>
      </p:sp>
      <p:sp>
        <p:nvSpPr>
          <p:cNvPr id="39" name="Shape 285"/>
          <p:cNvSpPr/>
          <p:nvPr/>
        </p:nvSpPr>
        <p:spPr>
          <a:xfrm>
            <a:off x="3553012" y="2777067"/>
            <a:ext cx="1746214" cy="635291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int g(T* x)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  return T-&gt;h();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0" name="Shape 286"/>
          <p:cNvSpPr/>
          <p:nvPr/>
        </p:nvSpPr>
        <p:spPr>
          <a:xfrm>
            <a:off x="1383764" y="1820591"/>
            <a:ext cx="1746214" cy="635291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int f1(T* x)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 return g(x);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1" name="Shape 287"/>
          <p:cNvSpPr/>
          <p:nvPr/>
        </p:nvSpPr>
        <p:spPr>
          <a:xfrm>
            <a:off x="3553012" y="1820591"/>
            <a:ext cx="1746214" cy="635291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int f2(T* x)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  return g(x);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2" name="Shape 288"/>
          <p:cNvSpPr/>
          <p:nvPr/>
        </p:nvSpPr>
        <p:spPr>
          <a:xfrm>
            <a:off x="5722261" y="1820591"/>
            <a:ext cx="1746214" cy="635291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int f3(T* x)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  return g(x);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3" name="Shape 289"/>
          <p:cNvSpPr/>
          <p:nvPr/>
        </p:nvSpPr>
        <p:spPr>
          <a:xfrm>
            <a:off x="1485822" y="4150809"/>
            <a:ext cx="2686678" cy="829247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int T::h(void)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 return send_data(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   this-&gt;z, this-&gt;y);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4" name="Shape 290"/>
          <p:cNvSpPr/>
          <p:nvPr/>
        </p:nvSpPr>
        <p:spPr>
          <a:xfrm>
            <a:off x="4728724" y="4150809"/>
            <a:ext cx="2686678" cy="829247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int U::h(void)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 return dl_code(this-&gt;z);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cxnSp>
        <p:nvCxnSpPr>
          <p:cNvPr id="45" name="Connector 291"/>
          <p:cNvCxnSpPr>
            <a:stCxn id="39" idx="1"/>
            <a:endCxn id="40" idx="2"/>
          </p:cNvCxnSpPr>
          <p:nvPr/>
        </p:nvCxnSpPr>
        <p:spPr>
          <a:xfrm flipH="1" flipV="1">
            <a:off x="2256871" y="2455882"/>
            <a:ext cx="1296141" cy="638831"/>
          </a:xfrm>
          <a:prstGeom prst="straightConnector1">
            <a:avLst/>
          </a:prstGeom>
          <a:ln w="28575" cmpd="sng">
            <a:solidFill>
              <a:srgbClr val="919191"/>
            </a:solidFill>
            <a:miter lim="400000"/>
            <a:headEnd type="triangle"/>
          </a:ln>
        </p:spPr>
      </p:cxnSp>
      <p:cxnSp>
        <p:nvCxnSpPr>
          <p:cNvPr id="46" name="Connector 292"/>
          <p:cNvCxnSpPr>
            <a:stCxn id="39" idx="0"/>
            <a:endCxn id="41" idx="2"/>
          </p:cNvCxnSpPr>
          <p:nvPr/>
        </p:nvCxnSpPr>
        <p:spPr>
          <a:xfrm flipV="1">
            <a:off x="4426119" y="2455882"/>
            <a:ext cx="0" cy="321185"/>
          </a:xfrm>
          <a:prstGeom prst="straightConnector1">
            <a:avLst/>
          </a:prstGeom>
          <a:ln w="28575" cmpd="sng">
            <a:solidFill>
              <a:srgbClr val="919191"/>
            </a:solidFill>
            <a:miter lim="400000"/>
            <a:headEnd type="triangle"/>
          </a:ln>
        </p:spPr>
      </p:cxnSp>
      <p:cxnSp>
        <p:nvCxnSpPr>
          <p:cNvPr id="47" name="Connector 293"/>
          <p:cNvCxnSpPr>
            <a:stCxn id="39" idx="3"/>
            <a:endCxn id="42" idx="2"/>
          </p:cNvCxnSpPr>
          <p:nvPr/>
        </p:nvCxnSpPr>
        <p:spPr>
          <a:xfrm flipV="1">
            <a:off x="5299226" y="2455882"/>
            <a:ext cx="1296142" cy="638831"/>
          </a:xfrm>
          <a:prstGeom prst="straightConnector1">
            <a:avLst/>
          </a:prstGeom>
          <a:ln w="28575" cmpd="sng">
            <a:solidFill>
              <a:srgbClr val="919191"/>
            </a:solidFill>
            <a:miter lim="400000"/>
            <a:headEnd type="triangle"/>
          </a:ln>
        </p:spPr>
      </p:cxnSp>
      <p:cxnSp>
        <p:nvCxnSpPr>
          <p:cNvPr id="48" name="Connector 294"/>
          <p:cNvCxnSpPr>
            <a:stCxn id="43" idx="0"/>
          </p:cNvCxnSpPr>
          <p:nvPr/>
        </p:nvCxnSpPr>
        <p:spPr>
          <a:xfrm flipV="1">
            <a:off x="2829161" y="3412357"/>
            <a:ext cx="1173727" cy="738451"/>
          </a:xfrm>
          <a:prstGeom prst="straightConnector1">
            <a:avLst/>
          </a:prstGeom>
          <a:ln w="28575" cmpd="sng">
            <a:solidFill>
              <a:srgbClr val="919191"/>
            </a:solidFill>
            <a:miter lim="400000"/>
            <a:headEnd type="triangle"/>
          </a:ln>
        </p:spPr>
      </p:cxnSp>
      <p:cxnSp>
        <p:nvCxnSpPr>
          <p:cNvPr id="49" name="Connector 295"/>
          <p:cNvCxnSpPr>
            <a:stCxn id="44" idx="0"/>
          </p:cNvCxnSpPr>
          <p:nvPr/>
        </p:nvCxnSpPr>
        <p:spPr>
          <a:xfrm flipH="1" flipV="1">
            <a:off x="4728724" y="3412357"/>
            <a:ext cx="1343339" cy="738451"/>
          </a:xfrm>
          <a:prstGeom prst="straightConnector1">
            <a:avLst/>
          </a:prstGeom>
          <a:ln w="28575" cmpd="sng">
            <a:solidFill>
              <a:srgbClr val="919191"/>
            </a:solidFill>
            <a:miter lim="400000"/>
            <a:headEnd type="triangle"/>
          </a:ln>
        </p:spPr>
      </p:cxnSp>
      <p:sp>
        <p:nvSpPr>
          <p:cNvPr id="17" name="Shape 326"/>
          <p:cNvSpPr/>
          <p:nvPr/>
        </p:nvSpPr>
        <p:spPr>
          <a:xfrm>
            <a:off x="5491512" y="3094713"/>
            <a:ext cx="3479299" cy="60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3" tIns="25403" rIns="25403" bIns="25403" anchor="ctr">
            <a:spAutoFit/>
          </a:bodyPr>
          <a:lstStyle/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x: {T, U}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x-&gt;y = {"", user_imei, sms_msgs}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x-&gt;z = {ok.com, evil.com, google.com}</a:t>
            </a:r>
          </a:p>
        </p:txBody>
      </p:sp>
      <p:sp>
        <p:nvSpPr>
          <p:cNvPr id="18" name="Shape 308">
            <a:extLst>
              <a:ext uri="{FF2B5EF4-FFF2-40B4-BE49-F238E27FC236}">
                <a16:creationId xmlns:a16="http://schemas.microsoft.com/office/drawing/2014/main" id="{0205A62B-F4C7-2F46-A5E5-C155385D9B8A}"/>
              </a:ext>
            </a:extLst>
          </p:cNvPr>
          <p:cNvSpPr/>
          <p:nvPr/>
        </p:nvSpPr>
        <p:spPr>
          <a:xfrm>
            <a:off x="1383764" y="1161408"/>
            <a:ext cx="1811625" cy="60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3" tIns="25403" rIns="25403" bIns="25403" anchor="ctr">
            <a:spAutoFit/>
          </a:bodyPr>
          <a:lstStyle/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200" dirty="0"/>
              <a:t>T* x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x-&gt;y = user_imei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x-&gt;z = "ok.com/..."</a:t>
            </a:r>
          </a:p>
        </p:txBody>
      </p:sp>
      <p:sp>
        <p:nvSpPr>
          <p:cNvPr id="19" name="Shape 309">
            <a:extLst>
              <a:ext uri="{FF2B5EF4-FFF2-40B4-BE49-F238E27FC236}">
                <a16:creationId xmlns:a16="http://schemas.microsoft.com/office/drawing/2014/main" id="{17CC5542-8746-BC4F-A0C9-E5C66F966650}"/>
              </a:ext>
            </a:extLst>
          </p:cNvPr>
          <p:cNvSpPr/>
          <p:nvPr/>
        </p:nvSpPr>
        <p:spPr>
          <a:xfrm>
            <a:off x="3550091" y="1161408"/>
            <a:ext cx="1996922" cy="60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3" tIns="25403" rIns="25403" bIns="25403" anchor="ctr">
            <a:spAutoFit/>
          </a:bodyPr>
          <a:lstStyle/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200" dirty="0"/>
              <a:t>T* x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x-&gt;y = ""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x-&gt;z = "evil.com/..."</a:t>
            </a:r>
          </a:p>
        </p:txBody>
      </p:sp>
      <p:sp>
        <p:nvSpPr>
          <p:cNvPr id="20" name="Shape 310">
            <a:extLst>
              <a:ext uri="{FF2B5EF4-FFF2-40B4-BE49-F238E27FC236}">
                <a16:creationId xmlns:a16="http://schemas.microsoft.com/office/drawing/2014/main" id="{C0F645EE-DB81-6545-8127-E050E6DE2812}"/>
              </a:ext>
            </a:extLst>
          </p:cNvPr>
          <p:cNvSpPr/>
          <p:nvPr/>
        </p:nvSpPr>
        <p:spPr>
          <a:xfrm>
            <a:off x="5722312" y="1161408"/>
            <a:ext cx="2182219" cy="60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3" tIns="25403" rIns="25403" bIns="25403" anchor="ctr">
            <a:spAutoFit/>
          </a:bodyPr>
          <a:lstStyle/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200" dirty="0"/>
              <a:t>U* x // subclass of T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x-&gt;y = sms_msgs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x-&gt;z = "google.com/..."</a:t>
            </a:r>
          </a:p>
        </p:txBody>
      </p:sp>
    </p:spTree>
    <p:extLst>
      <p:ext uri="{BB962C8B-B14F-4D97-AF65-F5344CB8AC3E}">
        <p14:creationId xmlns:p14="http://schemas.microsoft.com/office/powerpoint/2010/main" val="4214193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Sensitivity</a:t>
            </a:r>
          </a:p>
        </p:txBody>
      </p:sp>
      <p:sp>
        <p:nvSpPr>
          <p:cNvPr id="39" name="Shape 285"/>
          <p:cNvSpPr/>
          <p:nvPr/>
        </p:nvSpPr>
        <p:spPr>
          <a:xfrm>
            <a:off x="3553012" y="2777067"/>
            <a:ext cx="1746214" cy="635291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int g(T* x)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  return T-&gt;h();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0" name="Shape 286"/>
          <p:cNvSpPr/>
          <p:nvPr/>
        </p:nvSpPr>
        <p:spPr>
          <a:xfrm>
            <a:off x="1383764" y="1820591"/>
            <a:ext cx="1746214" cy="635291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int f1(T* x)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 return g(x);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1" name="Shape 287"/>
          <p:cNvSpPr/>
          <p:nvPr/>
        </p:nvSpPr>
        <p:spPr>
          <a:xfrm>
            <a:off x="3553012" y="1820591"/>
            <a:ext cx="1746214" cy="635291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int f2(T* x)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  return g(x);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2" name="Shape 288"/>
          <p:cNvSpPr/>
          <p:nvPr/>
        </p:nvSpPr>
        <p:spPr>
          <a:xfrm>
            <a:off x="5722261" y="1820591"/>
            <a:ext cx="1746214" cy="635291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int f3(T* x)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  return g(x);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3" name="Shape 289"/>
          <p:cNvSpPr/>
          <p:nvPr/>
        </p:nvSpPr>
        <p:spPr>
          <a:xfrm>
            <a:off x="1485822" y="4150809"/>
            <a:ext cx="2686678" cy="829247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int T::h(void)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 return send_data(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   this-&gt;z, this-&gt;y);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4" name="Shape 290"/>
          <p:cNvSpPr/>
          <p:nvPr/>
        </p:nvSpPr>
        <p:spPr>
          <a:xfrm>
            <a:off x="4728724" y="4150809"/>
            <a:ext cx="2686678" cy="829247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int U::h(void)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 return dl_code(this-&gt;z);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cxnSp>
        <p:nvCxnSpPr>
          <p:cNvPr id="45" name="Connector 291"/>
          <p:cNvCxnSpPr>
            <a:stCxn id="39" idx="1"/>
            <a:endCxn id="40" idx="2"/>
          </p:cNvCxnSpPr>
          <p:nvPr/>
        </p:nvCxnSpPr>
        <p:spPr>
          <a:xfrm flipH="1" flipV="1">
            <a:off x="2256871" y="2455882"/>
            <a:ext cx="1296141" cy="638831"/>
          </a:xfrm>
          <a:prstGeom prst="straightConnector1">
            <a:avLst/>
          </a:prstGeom>
          <a:ln w="28575" cmpd="sng">
            <a:solidFill>
              <a:srgbClr val="FF0000"/>
            </a:solidFill>
            <a:miter lim="400000"/>
            <a:headEnd type="triangle"/>
          </a:ln>
        </p:spPr>
      </p:cxnSp>
      <p:cxnSp>
        <p:nvCxnSpPr>
          <p:cNvPr id="46" name="Connector 292"/>
          <p:cNvCxnSpPr>
            <a:stCxn id="39" idx="0"/>
            <a:endCxn id="41" idx="2"/>
          </p:cNvCxnSpPr>
          <p:nvPr/>
        </p:nvCxnSpPr>
        <p:spPr>
          <a:xfrm flipV="1">
            <a:off x="4426119" y="2455882"/>
            <a:ext cx="0" cy="321185"/>
          </a:xfrm>
          <a:prstGeom prst="straightConnector1">
            <a:avLst/>
          </a:prstGeom>
          <a:ln w="28575" cmpd="sng">
            <a:solidFill>
              <a:srgbClr val="FF0000"/>
            </a:solidFill>
            <a:miter lim="400000"/>
            <a:headEnd type="triangle"/>
          </a:ln>
        </p:spPr>
      </p:cxnSp>
      <p:cxnSp>
        <p:nvCxnSpPr>
          <p:cNvPr id="47" name="Connector 293"/>
          <p:cNvCxnSpPr>
            <a:stCxn id="39" idx="3"/>
            <a:endCxn id="42" idx="2"/>
          </p:cNvCxnSpPr>
          <p:nvPr/>
        </p:nvCxnSpPr>
        <p:spPr>
          <a:xfrm flipV="1">
            <a:off x="5299226" y="2455882"/>
            <a:ext cx="1296142" cy="638831"/>
          </a:xfrm>
          <a:prstGeom prst="straightConnector1">
            <a:avLst/>
          </a:prstGeom>
          <a:ln w="28575" cmpd="sng">
            <a:solidFill>
              <a:srgbClr val="FF0000"/>
            </a:solidFill>
            <a:miter lim="400000"/>
            <a:headEnd type="triangle"/>
          </a:ln>
        </p:spPr>
      </p:cxnSp>
      <p:cxnSp>
        <p:nvCxnSpPr>
          <p:cNvPr id="48" name="Connector 294"/>
          <p:cNvCxnSpPr>
            <a:stCxn id="43" idx="0"/>
          </p:cNvCxnSpPr>
          <p:nvPr/>
        </p:nvCxnSpPr>
        <p:spPr>
          <a:xfrm flipV="1">
            <a:off x="2829161" y="3412357"/>
            <a:ext cx="1173727" cy="738451"/>
          </a:xfrm>
          <a:prstGeom prst="straightConnector1">
            <a:avLst/>
          </a:prstGeom>
          <a:ln w="28575" cmpd="sng">
            <a:solidFill>
              <a:srgbClr val="FF0000"/>
            </a:solidFill>
            <a:miter lim="400000"/>
            <a:headEnd type="triangle"/>
          </a:ln>
        </p:spPr>
      </p:cxnSp>
      <p:cxnSp>
        <p:nvCxnSpPr>
          <p:cNvPr id="49" name="Connector 295"/>
          <p:cNvCxnSpPr>
            <a:stCxn id="44" idx="0"/>
          </p:cNvCxnSpPr>
          <p:nvPr/>
        </p:nvCxnSpPr>
        <p:spPr>
          <a:xfrm flipH="1" flipV="1">
            <a:off x="4728724" y="3412357"/>
            <a:ext cx="1343339" cy="738451"/>
          </a:xfrm>
          <a:prstGeom prst="straightConnector1">
            <a:avLst/>
          </a:prstGeom>
          <a:ln w="28575" cmpd="sng">
            <a:solidFill>
              <a:srgbClr val="FF0000"/>
            </a:solidFill>
            <a:miter lim="400000"/>
            <a:headEnd type="triangle"/>
          </a:ln>
        </p:spPr>
      </p:cxnSp>
      <p:sp>
        <p:nvSpPr>
          <p:cNvPr id="17" name="Shape 326"/>
          <p:cNvSpPr/>
          <p:nvPr/>
        </p:nvSpPr>
        <p:spPr>
          <a:xfrm>
            <a:off x="5491512" y="3094713"/>
            <a:ext cx="3479299" cy="60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3" tIns="25403" rIns="25403" bIns="25403" anchor="ctr">
            <a:spAutoFit/>
          </a:bodyPr>
          <a:lstStyle/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x: {T, U}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x-&gt;y = {"", user_imei, sms_msgs}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x-&gt;z = {ok.com, evil.com, google.com}</a:t>
            </a:r>
          </a:p>
        </p:txBody>
      </p:sp>
      <p:sp>
        <p:nvSpPr>
          <p:cNvPr id="18" name="Shape 343"/>
          <p:cNvSpPr/>
          <p:nvPr/>
        </p:nvSpPr>
        <p:spPr>
          <a:xfrm>
            <a:off x="315478" y="3730117"/>
            <a:ext cx="1854380" cy="420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3" tIns="25403" rIns="25403" bIns="25403" anchor="ctr">
            <a:spAutoFit/>
          </a:bodyPr>
          <a:lstStyle/>
          <a:p>
            <a:pPr>
              <a:defRPr sz="2400">
                <a:solidFill>
                  <a:srgbClr val="FF2600"/>
                </a:solidFill>
              </a:defRPr>
            </a:pPr>
            <a:r>
              <a:rPr sz="1200" dirty="0">
                <a:latin typeface="Roboto Light"/>
                <a:cs typeface="Roboto Light"/>
              </a:rPr>
              <a:t>Send IMEI, SMS to ok.com,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rPr sz="1200" dirty="0">
                <a:latin typeface="Roboto Light"/>
                <a:cs typeface="Roboto Light"/>
              </a:rPr>
              <a:t>evil.com, google.com</a:t>
            </a:r>
            <a:endParaRPr sz="1200" dirty="0">
              <a:latin typeface="Roboto Light"/>
              <a:cs typeface="Roboto Light"/>
              <a:hlinkClick r:id="rId2"/>
            </a:endParaRPr>
          </a:p>
        </p:txBody>
      </p:sp>
      <p:sp>
        <p:nvSpPr>
          <p:cNvPr id="19" name="Shape 344"/>
          <p:cNvSpPr/>
          <p:nvPr/>
        </p:nvSpPr>
        <p:spPr>
          <a:xfrm>
            <a:off x="6741598" y="3730174"/>
            <a:ext cx="2044185" cy="420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3" tIns="25403" rIns="25403" bIns="25403" anchor="ctr">
            <a:spAutoFit/>
          </a:bodyPr>
          <a:lstStyle/>
          <a:p>
            <a:pPr>
              <a:defRPr sz="2400">
                <a:solidFill>
                  <a:srgbClr val="FF2600"/>
                </a:solidFill>
              </a:defRPr>
            </a:pPr>
            <a:r>
              <a:rPr sz="1200" dirty="0">
                <a:latin typeface="Roboto Light"/>
                <a:cs typeface="Roboto Light"/>
              </a:rPr>
              <a:t>Download code from ok.com,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rPr sz="1200" dirty="0">
                <a:latin typeface="Roboto Light"/>
                <a:cs typeface="Roboto Light"/>
              </a:rPr>
              <a:t>evil.com, google.com</a:t>
            </a:r>
            <a:endParaRPr sz="1200" dirty="0">
              <a:latin typeface="Roboto Light"/>
              <a:cs typeface="Roboto Light"/>
              <a:hlinkClick r:id="rId2"/>
            </a:endParaRPr>
          </a:p>
        </p:txBody>
      </p:sp>
      <p:sp>
        <p:nvSpPr>
          <p:cNvPr id="20" name="Shape 308">
            <a:extLst>
              <a:ext uri="{FF2B5EF4-FFF2-40B4-BE49-F238E27FC236}">
                <a16:creationId xmlns:a16="http://schemas.microsoft.com/office/drawing/2014/main" id="{F2719367-A62E-404D-97BA-878B9E9D74DB}"/>
              </a:ext>
            </a:extLst>
          </p:cNvPr>
          <p:cNvSpPr/>
          <p:nvPr/>
        </p:nvSpPr>
        <p:spPr>
          <a:xfrm>
            <a:off x="1383764" y="1161408"/>
            <a:ext cx="1811625" cy="60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3" tIns="25403" rIns="25403" bIns="25403" anchor="ctr">
            <a:spAutoFit/>
          </a:bodyPr>
          <a:lstStyle/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200" dirty="0"/>
              <a:t>T* x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x-&gt;y = user_imei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x-&gt;z = "ok.com/..."</a:t>
            </a:r>
          </a:p>
        </p:txBody>
      </p:sp>
      <p:sp>
        <p:nvSpPr>
          <p:cNvPr id="21" name="Shape 309">
            <a:extLst>
              <a:ext uri="{FF2B5EF4-FFF2-40B4-BE49-F238E27FC236}">
                <a16:creationId xmlns:a16="http://schemas.microsoft.com/office/drawing/2014/main" id="{E709A439-606F-E646-8BF8-F731C5B71D9F}"/>
              </a:ext>
            </a:extLst>
          </p:cNvPr>
          <p:cNvSpPr/>
          <p:nvPr/>
        </p:nvSpPr>
        <p:spPr>
          <a:xfrm>
            <a:off x="3550091" y="1161408"/>
            <a:ext cx="1996922" cy="60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3" tIns="25403" rIns="25403" bIns="25403" anchor="ctr">
            <a:spAutoFit/>
          </a:bodyPr>
          <a:lstStyle/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200" dirty="0"/>
              <a:t>T* x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x-&gt;y = ""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x-&gt;z = "evil.com/..."</a:t>
            </a:r>
          </a:p>
        </p:txBody>
      </p:sp>
      <p:sp>
        <p:nvSpPr>
          <p:cNvPr id="22" name="Shape 310">
            <a:extLst>
              <a:ext uri="{FF2B5EF4-FFF2-40B4-BE49-F238E27FC236}">
                <a16:creationId xmlns:a16="http://schemas.microsoft.com/office/drawing/2014/main" id="{54DE057E-9FAC-C243-88BF-152F32D9B987}"/>
              </a:ext>
            </a:extLst>
          </p:cNvPr>
          <p:cNvSpPr/>
          <p:nvPr/>
        </p:nvSpPr>
        <p:spPr>
          <a:xfrm>
            <a:off x="5722312" y="1161408"/>
            <a:ext cx="2182219" cy="60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3" tIns="25403" rIns="25403" bIns="25403" anchor="ctr">
            <a:spAutoFit/>
          </a:bodyPr>
          <a:lstStyle/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200" dirty="0"/>
              <a:t>U* x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x-&gt;y = sms_msgs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x-&gt;z = "google.com/..."</a:t>
            </a:r>
          </a:p>
        </p:txBody>
      </p:sp>
    </p:spTree>
    <p:extLst>
      <p:ext uri="{BB962C8B-B14F-4D97-AF65-F5344CB8AC3E}">
        <p14:creationId xmlns:p14="http://schemas.microsoft.com/office/powerpoint/2010/main" val="353331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Sensitivity</a:t>
            </a:r>
          </a:p>
        </p:txBody>
      </p:sp>
      <p:sp>
        <p:nvSpPr>
          <p:cNvPr id="39" name="Shape 285"/>
          <p:cNvSpPr/>
          <p:nvPr/>
        </p:nvSpPr>
        <p:spPr>
          <a:xfrm>
            <a:off x="3553012" y="2777067"/>
            <a:ext cx="1746214" cy="635291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int g(T* x)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  return T-&gt;h();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0" name="Shape 286"/>
          <p:cNvSpPr/>
          <p:nvPr/>
        </p:nvSpPr>
        <p:spPr>
          <a:xfrm>
            <a:off x="1383764" y="1820591"/>
            <a:ext cx="1746214" cy="635291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int f1(T* x)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 return g(x);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1" name="Shape 287"/>
          <p:cNvSpPr/>
          <p:nvPr/>
        </p:nvSpPr>
        <p:spPr>
          <a:xfrm>
            <a:off x="3553012" y="1820591"/>
            <a:ext cx="1746214" cy="635291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int f2(T* x)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  return g(x);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2" name="Shape 288"/>
          <p:cNvSpPr/>
          <p:nvPr/>
        </p:nvSpPr>
        <p:spPr>
          <a:xfrm>
            <a:off x="5722261" y="1820591"/>
            <a:ext cx="1746214" cy="635291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int f3(T* x)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  return g(x);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3" name="Shape 289"/>
          <p:cNvSpPr/>
          <p:nvPr/>
        </p:nvSpPr>
        <p:spPr>
          <a:xfrm>
            <a:off x="1485822" y="4150809"/>
            <a:ext cx="2686678" cy="829247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int T::h(void)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 return send_data(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   this-&gt;z, this-&gt;y);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4" name="Shape 290"/>
          <p:cNvSpPr/>
          <p:nvPr/>
        </p:nvSpPr>
        <p:spPr>
          <a:xfrm>
            <a:off x="4728724" y="4150809"/>
            <a:ext cx="2686678" cy="829247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int U::h(void)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 return dl_code(this-&gt;z);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cxnSp>
        <p:nvCxnSpPr>
          <p:cNvPr id="45" name="Connector 291"/>
          <p:cNvCxnSpPr>
            <a:stCxn id="39" idx="1"/>
            <a:endCxn id="40" idx="2"/>
          </p:cNvCxnSpPr>
          <p:nvPr/>
        </p:nvCxnSpPr>
        <p:spPr>
          <a:xfrm flipH="1" flipV="1">
            <a:off x="2256871" y="2455882"/>
            <a:ext cx="1296141" cy="638831"/>
          </a:xfrm>
          <a:prstGeom prst="straightConnector1">
            <a:avLst/>
          </a:prstGeom>
          <a:ln w="28575" cmpd="sng">
            <a:solidFill>
              <a:srgbClr val="FF0000"/>
            </a:solidFill>
            <a:miter lim="400000"/>
            <a:headEnd type="triangle"/>
          </a:ln>
        </p:spPr>
      </p:cxnSp>
      <p:cxnSp>
        <p:nvCxnSpPr>
          <p:cNvPr id="46" name="Connector 292"/>
          <p:cNvCxnSpPr>
            <a:stCxn id="39" idx="0"/>
            <a:endCxn id="41" idx="2"/>
          </p:cNvCxnSpPr>
          <p:nvPr/>
        </p:nvCxnSpPr>
        <p:spPr>
          <a:xfrm flipV="1">
            <a:off x="4426119" y="2455882"/>
            <a:ext cx="0" cy="321185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miter lim="400000"/>
            <a:headEnd type="triangle"/>
          </a:ln>
        </p:spPr>
      </p:cxnSp>
      <p:cxnSp>
        <p:nvCxnSpPr>
          <p:cNvPr id="47" name="Connector 293"/>
          <p:cNvCxnSpPr>
            <a:stCxn id="39" idx="3"/>
            <a:endCxn id="42" idx="2"/>
          </p:cNvCxnSpPr>
          <p:nvPr/>
        </p:nvCxnSpPr>
        <p:spPr>
          <a:xfrm flipV="1">
            <a:off x="5299226" y="2455882"/>
            <a:ext cx="1296142" cy="638831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miter lim="400000"/>
            <a:headEnd type="triangle"/>
          </a:ln>
        </p:spPr>
      </p:cxnSp>
      <p:cxnSp>
        <p:nvCxnSpPr>
          <p:cNvPr id="48" name="Connector 294"/>
          <p:cNvCxnSpPr>
            <a:stCxn id="43" idx="0"/>
          </p:cNvCxnSpPr>
          <p:nvPr/>
        </p:nvCxnSpPr>
        <p:spPr>
          <a:xfrm flipV="1">
            <a:off x="2829161" y="3412357"/>
            <a:ext cx="1173727" cy="738451"/>
          </a:xfrm>
          <a:prstGeom prst="straightConnector1">
            <a:avLst/>
          </a:prstGeom>
          <a:ln w="28575" cmpd="sng">
            <a:solidFill>
              <a:srgbClr val="FF0000"/>
            </a:solidFill>
            <a:miter lim="400000"/>
            <a:headEnd type="triangle"/>
          </a:ln>
        </p:spPr>
      </p:cxnSp>
      <p:cxnSp>
        <p:nvCxnSpPr>
          <p:cNvPr id="49" name="Connector 295"/>
          <p:cNvCxnSpPr>
            <a:stCxn id="44" idx="0"/>
          </p:cNvCxnSpPr>
          <p:nvPr/>
        </p:nvCxnSpPr>
        <p:spPr>
          <a:xfrm flipH="1" flipV="1">
            <a:off x="4728724" y="3412357"/>
            <a:ext cx="1343339" cy="738451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miter lim="400000"/>
            <a:headEnd type="triangle"/>
          </a:ln>
        </p:spPr>
      </p:cxnSp>
      <p:sp>
        <p:nvSpPr>
          <p:cNvPr id="18" name="Shape 343"/>
          <p:cNvSpPr/>
          <p:nvPr/>
        </p:nvSpPr>
        <p:spPr>
          <a:xfrm>
            <a:off x="315478" y="3822450"/>
            <a:ext cx="1472064" cy="235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3" tIns="25403" rIns="25403" bIns="25403" anchor="ctr">
            <a:spAutoFit/>
          </a:bodyPr>
          <a:lstStyle/>
          <a:p>
            <a:pPr>
              <a:defRPr sz="2400">
                <a:solidFill>
                  <a:srgbClr val="FF2600"/>
                </a:solidFill>
              </a:defRPr>
            </a:pPr>
            <a:r>
              <a:rPr sz="1200" dirty="0">
                <a:solidFill>
                  <a:srgbClr val="000000"/>
                </a:solidFill>
                <a:latin typeface="Roboto Light"/>
                <a:cs typeface="Roboto Light"/>
              </a:rPr>
              <a:t>Send IMEI, to ok.com</a:t>
            </a:r>
            <a:endParaRPr sz="1200" dirty="0">
              <a:solidFill>
                <a:srgbClr val="000000"/>
              </a:solidFill>
              <a:latin typeface="Roboto Light"/>
              <a:cs typeface="Roboto Light"/>
              <a:hlinkClick r:id="rId2"/>
            </a:endParaRPr>
          </a:p>
        </p:txBody>
      </p:sp>
      <p:sp>
        <p:nvSpPr>
          <p:cNvPr id="35" name="Shape 360"/>
          <p:cNvSpPr/>
          <p:nvPr/>
        </p:nvSpPr>
        <p:spPr>
          <a:xfrm>
            <a:off x="6234394" y="2699730"/>
            <a:ext cx="2040496" cy="789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3" tIns="25403" rIns="25403" bIns="25403" anchor="ctr">
            <a:spAutoFit/>
          </a:bodyPr>
          <a:lstStyle/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Context: {f1, g}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x: {T}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x-&gt;y = {user_imei}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x-&gt;z = {ok.com}</a:t>
            </a:r>
          </a:p>
        </p:txBody>
      </p:sp>
      <p:sp>
        <p:nvSpPr>
          <p:cNvPr id="19" name="Shape 308">
            <a:extLst>
              <a:ext uri="{FF2B5EF4-FFF2-40B4-BE49-F238E27FC236}">
                <a16:creationId xmlns:a16="http://schemas.microsoft.com/office/drawing/2014/main" id="{3D173E0D-D7E9-0548-9A0D-9653CBCD7C34}"/>
              </a:ext>
            </a:extLst>
          </p:cNvPr>
          <p:cNvSpPr/>
          <p:nvPr/>
        </p:nvSpPr>
        <p:spPr>
          <a:xfrm>
            <a:off x="1383764" y="1161408"/>
            <a:ext cx="1811625" cy="60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3" tIns="25403" rIns="25403" bIns="25403" anchor="ctr">
            <a:spAutoFit/>
          </a:bodyPr>
          <a:lstStyle/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200" dirty="0"/>
              <a:t>T* x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x-&gt;y = user_imei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x-&gt;z = "ok.com/..."</a:t>
            </a:r>
          </a:p>
        </p:txBody>
      </p:sp>
      <p:sp>
        <p:nvSpPr>
          <p:cNvPr id="20" name="Shape 309">
            <a:extLst>
              <a:ext uri="{FF2B5EF4-FFF2-40B4-BE49-F238E27FC236}">
                <a16:creationId xmlns:a16="http://schemas.microsoft.com/office/drawing/2014/main" id="{36357991-ED3C-364E-99C3-DE3A938E5EF5}"/>
              </a:ext>
            </a:extLst>
          </p:cNvPr>
          <p:cNvSpPr/>
          <p:nvPr/>
        </p:nvSpPr>
        <p:spPr>
          <a:xfrm>
            <a:off x="3550091" y="1161408"/>
            <a:ext cx="1996922" cy="60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3" tIns="25403" rIns="25403" bIns="25403" anchor="ctr">
            <a:spAutoFit/>
          </a:bodyPr>
          <a:lstStyle/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200" dirty="0"/>
              <a:t>T* x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x-&gt;y = ""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x-&gt;z = "evil.com/..."</a:t>
            </a:r>
          </a:p>
        </p:txBody>
      </p:sp>
      <p:sp>
        <p:nvSpPr>
          <p:cNvPr id="21" name="Shape 310">
            <a:extLst>
              <a:ext uri="{FF2B5EF4-FFF2-40B4-BE49-F238E27FC236}">
                <a16:creationId xmlns:a16="http://schemas.microsoft.com/office/drawing/2014/main" id="{2F7DAA29-D4D7-3047-9C6E-BB2B30DFB675}"/>
              </a:ext>
            </a:extLst>
          </p:cNvPr>
          <p:cNvSpPr/>
          <p:nvPr/>
        </p:nvSpPr>
        <p:spPr>
          <a:xfrm>
            <a:off x="5722312" y="1161408"/>
            <a:ext cx="2182219" cy="60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3" tIns="25403" rIns="25403" bIns="25403" anchor="ctr">
            <a:spAutoFit/>
          </a:bodyPr>
          <a:lstStyle/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200" dirty="0"/>
              <a:t>U* x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x-&gt;y = sms_msgs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x-&gt;z = "google.com/..."</a:t>
            </a:r>
          </a:p>
        </p:txBody>
      </p:sp>
    </p:spTree>
    <p:extLst>
      <p:ext uri="{BB962C8B-B14F-4D97-AF65-F5344CB8AC3E}">
        <p14:creationId xmlns:p14="http://schemas.microsoft.com/office/powerpoint/2010/main" val="2139008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Sensitivity</a:t>
            </a:r>
          </a:p>
        </p:txBody>
      </p:sp>
      <p:sp>
        <p:nvSpPr>
          <p:cNvPr id="39" name="Shape 285"/>
          <p:cNvSpPr/>
          <p:nvPr/>
        </p:nvSpPr>
        <p:spPr>
          <a:xfrm>
            <a:off x="3553012" y="2777067"/>
            <a:ext cx="1746214" cy="635291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int g(T* x)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  return T-&gt;h();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0" name="Shape 286"/>
          <p:cNvSpPr/>
          <p:nvPr/>
        </p:nvSpPr>
        <p:spPr>
          <a:xfrm>
            <a:off x="1383764" y="1820591"/>
            <a:ext cx="1746214" cy="635291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int f1(T* x)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 return g(x);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1" name="Shape 287"/>
          <p:cNvSpPr/>
          <p:nvPr/>
        </p:nvSpPr>
        <p:spPr>
          <a:xfrm>
            <a:off x="3553012" y="1820591"/>
            <a:ext cx="1746214" cy="635291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int f2(T* x)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  return g(x);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2" name="Shape 288"/>
          <p:cNvSpPr/>
          <p:nvPr/>
        </p:nvSpPr>
        <p:spPr>
          <a:xfrm>
            <a:off x="5722261" y="1820591"/>
            <a:ext cx="1746214" cy="635291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int f3(T* x)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  return g(x);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3" name="Shape 289"/>
          <p:cNvSpPr/>
          <p:nvPr/>
        </p:nvSpPr>
        <p:spPr>
          <a:xfrm>
            <a:off x="1485822" y="4150809"/>
            <a:ext cx="2686678" cy="829247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int T::h(void)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 return send_data(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   this-&gt;z, this-&gt;y);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4" name="Shape 290"/>
          <p:cNvSpPr/>
          <p:nvPr/>
        </p:nvSpPr>
        <p:spPr>
          <a:xfrm>
            <a:off x="4728724" y="4150809"/>
            <a:ext cx="2686678" cy="829247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int U::h(void)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 return dl_code(this-&gt;z);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cxnSp>
        <p:nvCxnSpPr>
          <p:cNvPr id="45" name="Connector 291"/>
          <p:cNvCxnSpPr>
            <a:stCxn id="39" idx="1"/>
            <a:endCxn id="40" idx="2"/>
          </p:cNvCxnSpPr>
          <p:nvPr/>
        </p:nvCxnSpPr>
        <p:spPr>
          <a:xfrm flipH="1" flipV="1">
            <a:off x="2256871" y="2455882"/>
            <a:ext cx="1296141" cy="638831"/>
          </a:xfrm>
          <a:prstGeom prst="straightConnector1">
            <a:avLst/>
          </a:prstGeom>
          <a:ln w="28575" cmpd="sng">
            <a:solidFill>
              <a:srgbClr val="7F7F7F"/>
            </a:solidFill>
            <a:miter lim="400000"/>
            <a:headEnd type="triangle"/>
          </a:ln>
        </p:spPr>
      </p:cxnSp>
      <p:cxnSp>
        <p:nvCxnSpPr>
          <p:cNvPr id="46" name="Connector 292"/>
          <p:cNvCxnSpPr>
            <a:stCxn id="39" idx="0"/>
            <a:endCxn id="41" idx="2"/>
          </p:cNvCxnSpPr>
          <p:nvPr/>
        </p:nvCxnSpPr>
        <p:spPr>
          <a:xfrm flipV="1">
            <a:off x="4426119" y="2455882"/>
            <a:ext cx="0" cy="321185"/>
          </a:xfrm>
          <a:prstGeom prst="straightConnector1">
            <a:avLst/>
          </a:prstGeom>
          <a:ln w="28575" cmpd="sng">
            <a:solidFill>
              <a:srgbClr val="FF0000"/>
            </a:solidFill>
            <a:miter lim="400000"/>
            <a:headEnd type="triangle"/>
          </a:ln>
        </p:spPr>
      </p:cxnSp>
      <p:cxnSp>
        <p:nvCxnSpPr>
          <p:cNvPr id="47" name="Connector 293"/>
          <p:cNvCxnSpPr>
            <a:stCxn id="39" idx="3"/>
            <a:endCxn id="42" idx="2"/>
          </p:cNvCxnSpPr>
          <p:nvPr/>
        </p:nvCxnSpPr>
        <p:spPr>
          <a:xfrm flipV="1">
            <a:off x="5299226" y="2455882"/>
            <a:ext cx="1296142" cy="638831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miter lim="400000"/>
            <a:headEnd type="triangle"/>
          </a:ln>
        </p:spPr>
      </p:cxnSp>
      <p:cxnSp>
        <p:nvCxnSpPr>
          <p:cNvPr id="48" name="Connector 294"/>
          <p:cNvCxnSpPr>
            <a:stCxn id="43" idx="0"/>
          </p:cNvCxnSpPr>
          <p:nvPr/>
        </p:nvCxnSpPr>
        <p:spPr>
          <a:xfrm flipV="1">
            <a:off x="2829161" y="3412357"/>
            <a:ext cx="1173727" cy="738451"/>
          </a:xfrm>
          <a:prstGeom prst="straightConnector1">
            <a:avLst/>
          </a:prstGeom>
          <a:ln w="28575" cmpd="sng">
            <a:solidFill>
              <a:srgbClr val="FF0000"/>
            </a:solidFill>
            <a:miter lim="400000"/>
            <a:headEnd type="triangle"/>
          </a:ln>
        </p:spPr>
      </p:cxnSp>
      <p:cxnSp>
        <p:nvCxnSpPr>
          <p:cNvPr id="49" name="Connector 295"/>
          <p:cNvCxnSpPr>
            <a:stCxn id="44" idx="0"/>
          </p:cNvCxnSpPr>
          <p:nvPr/>
        </p:nvCxnSpPr>
        <p:spPr>
          <a:xfrm flipH="1" flipV="1">
            <a:off x="4728724" y="3412357"/>
            <a:ext cx="1343339" cy="738451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miter lim="400000"/>
            <a:headEnd type="triangle"/>
          </a:ln>
        </p:spPr>
      </p:cxnSp>
      <p:sp>
        <p:nvSpPr>
          <p:cNvPr id="18" name="Shape 343"/>
          <p:cNvSpPr/>
          <p:nvPr/>
        </p:nvSpPr>
        <p:spPr>
          <a:xfrm>
            <a:off x="315478" y="3822450"/>
            <a:ext cx="1739415" cy="235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3" tIns="25403" rIns="25403" bIns="25403" anchor="ctr">
            <a:spAutoFit/>
          </a:bodyPr>
          <a:lstStyle/>
          <a:p>
            <a:pPr>
              <a:defRPr sz="2400">
                <a:solidFill>
                  <a:srgbClr val="FF2600"/>
                </a:solidFill>
              </a:defRPr>
            </a:pPr>
            <a:r>
              <a:rPr sz="1200" dirty="0">
                <a:solidFill>
                  <a:srgbClr val="000000"/>
                </a:solidFill>
                <a:latin typeface="Roboto Light"/>
                <a:cs typeface="Roboto Light"/>
              </a:rPr>
              <a:t>Send </a:t>
            </a:r>
            <a:r>
              <a:rPr lang="en-US" sz="1200" dirty="0">
                <a:solidFill>
                  <a:srgbClr val="000000"/>
                </a:solidFill>
                <a:latin typeface="Roboto Light"/>
                <a:cs typeface="Roboto Light"/>
              </a:rPr>
              <a:t>nothing</a:t>
            </a:r>
            <a:r>
              <a:rPr sz="1200" dirty="0">
                <a:solidFill>
                  <a:srgbClr val="000000"/>
                </a:solidFill>
                <a:latin typeface="Roboto Light"/>
                <a:cs typeface="Roboto Light"/>
              </a:rPr>
              <a:t>, to </a:t>
            </a:r>
            <a:r>
              <a:rPr lang="en-US" sz="1200" dirty="0">
                <a:solidFill>
                  <a:srgbClr val="000000"/>
                </a:solidFill>
                <a:latin typeface="Roboto Light"/>
                <a:cs typeface="Roboto Light"/>
              </a:rPr>
              <a:t>evil</a:t>
            </a:r>
            <a:r>
              <a:rPr sz="1200" dirty="0">
                <a:solidFill>
                  <a:srgbClr val="000000"/>
                </a:solidFill>
                <a:latin typeface="Roboto Light"/>
                <a:cs typeface="Roboto Light"/>
              </a:rPr>
              <a:t>.com</a:t>
            </a:r>
            <a:endParaRPr sz="1200" dirty="0">
              <a:solidFill>
                <a:srgbClr val="000000"/>
              </a:solidFill>
              <a:latin typeface="Roboto Light"/>
              <a:cs typeface="Roboto Light"/>
              <a:hlinkClick r:id="rId2"/>
            </a:endParaRPr>
          </a:p>
        </p:txBody>
      </p:sp>
      <p:sp>
        <p:nvSpPr>
          <p:cNvPr id="35" name="Shape 360"/>
          <p:cNvSpPr/>
          <p:nvPr/>
        </p:nvSpPr>
        <p:spPr>
          <a:xfrm>
            <a:off x="6234394" y="2699730"/>
            <a:ext cx="2040496" cy="789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3" tIns="25403" rIns="25403" bIns="25403" anchor="ctr">
            <a:spAutoFit/>
          </a:bodyPr>
          <a:lstStyle/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Context: {f</a:t>
            </a:r>
            <a:r>
              <a:rPr lang="en-US" sz="1200" dirty="0">
                <a:latin typeface="Hack"/>
                <a:cs typeface="Hack"/>
              </a:rPr>
              <a:t>2</a:t>
            </a:r>
            <a:r>
              <a:rPr sz="1200" dirty="0">
                <a:latin typeface="Hack"/>
                <a:cs typeface="Hack"/>
              </a:rPr>
              <a:t>, g}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x: {T}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x-&gt;y = {}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x-&gt;z = {</a:t>
            </a:r>
            <a:r>
              <a:rPr lang="en-US" sz="1200" dirty="0">
                <a:latin typeface="Hack"/>
                <a:cs typeface="Hack"/>
              </a:rPr>
              <a:t>evil</a:t>
            </a:r>
            <a:r>
              <a:rPr sz="1200" dirty="0">
                <a:latin typeface="Hack"/>
                <a:cs typeface="Hack"/>
              </a:rPr>
              <a:t>.com}</a:t>
            </a:r>
          </a:p>
        </p:txBody>
      </p:sp>
      <p:sp>
        <p:nvSpPr>
          <p:cNvPr id="19" name="Shape 308">
            <a:extLst>
              <a:ext uri="{FF2B5EF4-FFF2-40B4-BE49-F238E27FC236}">
                <a16:creationId xmlns:a16="http://schemas.microsoft.com/office/drawing/2014/main" id="{97AA528F-F82B-5A43-B56C-CE6D0B6D8398}"/>
              </a:ext>
            </a:extLst>
          </p:cNvPr>
          <p:cNvSpPr/>
          <p:nvPr/>
        </p:nvSpPr>
        <p:spPr>
          <a:xfrm>
            <a:off x="1383764" y="1161408"/>
            <a:ext cx="1811625" cy="60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3" tIns="25403" rIns="25403" bIns="25403" anchor="ctr">
            <a:spAutoFit/>
          </a:bodyPr>
          <a:lstStyle/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200" dirty="0"/>
              <a:t>T* x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x-&gt;y = user_imei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x-&gt;z = "ok.com/..."</a:t>
            </a:r>
          </a:p>
        </p:txBody>
      </p:sp>
      <p:sp>
        <p:nvSpPr>
          <p:cNvPr id="20" name="Shape 309">
            <a:extLst>
              <a:ext uri="{FF2B5EF4-FFF2-40B4-BE49-F238E27FC236}">
                <a16:creationId xmlns:a16="http://schemas.microsoft.com/office/drawing/2014/main" id="{EA4B83BF-85B5-D947-9B88-EA1D54FA7592}"/>
              </a:ext>
            </a:extLst>
          </p:cNvPr>
          <p:cNvSpPr/>
          <p:nvPr/>
        </p:nvSpPr>
        <p:spPr>
          <a:xfrm>
            <a:off x="3550091" y="1161408"/>
            <a:ext cx="1996922" cy="60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3" tIns="25403" rIns="25403" bIns="25403" anchor="ctr">
            <a:spAutoFit/>
          </a:bodyPr>
          <a:lstStyle/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200" dirty="0"/>
              <a:t>T* x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x-&gt;y = ""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x-&gt;z = "evil.com/..."</a:t>
            </a:r>
          </a:p>
        </p:txBody>
      </p:sp>
      <p:sp>
        <p:nvSpPr>
          <p:cNvPr id="21" name="Shape 310">
            <a:extLst>
              <a:ext uri="{FF2B5EF4-FFF2-40B4-BE49-F238E27FC236}">
                <a16:creationId xmlns:a16="http://schemas.microsoft.com/office/drawing/2014/main" id="{B051F782-2752-AA4E-B6F0-363ECD47DA94}"/>
              </a:ext>
            </a:extLst>
          </p:cNvPr>
          <p:cNvSpPr/>
          <p:nvPr/>
        </p:nvSpPr>
        <p:spPr>
          <a:xfrm>
            <a:off x="5722312" y="1161408"/>
            <a:ext cx="2182219" cy="60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3" tIns="25403" rIns="25403" bIns="25403" anchor="ctr">
            <a:spAutoFit/>
          </a:bodyPr>
          <a:lstStyle/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200" dirty="0"/>
              <a:t>U* x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x-&gt;y = sms_msgs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x-&gt;z = "google.com/..."</a:t>
            </a:r>
          </a:p>
        </p:txBody>
      </p:sp>
    </p:spTree>
    <p:extLst>
      <p:ext uri="{BB962C8B-B14F-4D97-AF65-F5344CB8AC3E}">
        <p14:creationId xmlns:p14="http://schemas.microsoft.com/office/powerpoint/2010/main" val="3449402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Sensitivity</a:t>
            </a:r>
          </a:p>
        </p:txBody>
      </p:sp>
      <p:sp>
        <p:nvSpPr>
          <p:cNvPr id="39" name="Shape 285"/>
          <p:cNvSpPr/>
          <p:nvPr/>
        </p:nvSpPr>
        <p:spPr>
          <a:xfrm>
            <a:off x="3553012" y="2777067"/>
            <a:ext cx="1746214" cy="635291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int g(T* x)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 return </a:t>
            </a:r>
            <a:r>
              <a:rPr lang="en-US" sz="1200" dirty="0">
                <a:solidFill>
                  <a:srgbClr val="000000"/>
                </a:solidFill>
                <a:latin typeface="Hack"/>
                <a:cs typeface="Hack"/>
              </a:rPr>
              <a:t>x</a:t>
            </a: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-&gt;h();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0" name="Shape 286"/>
          <p:cNvSpPr/>
          <p:nvPr/>
        </p:nvSpPr>
        <p:spPr>
          <a:xfrm>
            <a:off x="1383764" y="1820591"/>
            <a:ext cx="1746214" cy="635291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int f1(T* x)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 return g(x);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1" name="Shape 287"/>
          <p:cNvSpPr/>
          <p:nvPr/>
        </p:nvSpPr>
        <p:spPr>
          <a:xfrm>
            <a:off x="3553012" y="1820591"/>
            <a:ext cx="1746214" cy="635291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int f2(T* x)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  return g(x);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2" name="Shape 288"/>
          <p:cNvSpPr/>
          <p:nvPr/>
        </p:nvSpPr>
        <p:spPr>
          <a:xfrm>
            <a:off x="5722261" y="1820591"/>
            <a:ext cx="1746214" cy="635291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int f3(T* x)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  return g(x);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3" name="Shape 289"/>
          <p:cNvSpPr/>
          <p:nvPr/>
        </p:nvSpPr>
        <p:spPr>
          <a:xfrm>
            <a:off x="1485822" y="4150809"/>
            <a:ext cx="2686678" cy="829247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int T::h(void)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 return send_data(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   this-&gt;z, this-&gt;y);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4" name="Shape 290"/>
          <p:cNvSpPr/>
          <p:nvPr/>
        </p:nvSpPr>
        <p:spPr>
          <a:xfrm>
            <a:off x="4728724" y="4150809"/>
            <a:ext cx="2686678" cy="829247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int U::h(void)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 return dl_code(this-&gt;z);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cxnSp>
        <p:nvCxnSpPr>
          <p:cNvPr id="45" name="Connector 291"/>
          <p:cNvCxnSpPr>
            <a:stCxn id="39" idx="1"/>
            <a:endCxn id="40" idx="2"/>
          </p:cNvCxnSpPr>
          <p:nvPr/>
        </p:nvCxnSpPr>
        <p:spPr>
          <a:xfrm flipH="1" flipV="1">
            <a:off x="2256871" y="2455882"/>
            <a:ext cx="1296141" cy="638831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miter lim="400000"/>
            <a:headEnd type="triangle"/>
          </a:ln>
        </p:spPr>
      </p:cxnSp>
      <p:cxnSp>
        <p:nvCxnSpPr>
          <p:cNvPr id="46" name="Connector 292"/>
          <p:cNvCxnSpPr>
            <a:stCxn id="39" idx="0"/>
            <a:endCxn id="41" idx="2"/>
          </p:cNvCxnSpPr>
          <p:nvPr/>
        </p:nvCxnSpPr>
        <p:spPr>
          <a:xfrm flipV="1">
            <a:off x="4426119" y="2455882"/>
            <a:ext cx="0" cy="321185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miter lim="400000"/>
            <a:headEnd type="triangle"/>
          </a:ln>
        </p:spPr>
      </p:cxnSp>
      <p:cxnSp>
        <p:nvCxnSpPr>
          <p:cNvPr id="47" name="Connector 293"/>
          <p:cNvCxnSpPr>
            <a:stCxn id="39" idx="3"/>
            <a:endCxn id="42" idx="2"/>
          </p:cNvCxnSpPr>
          <p:nvPr/>
        </p:nvCxnSpPr>
        <p:spPr>
          <a:xfrm flipV="1">
            <a:off x="5299226" y="2455882"/>
            <a:ext cx="1296142" cy="638831"/>
          </a:xfrm>
          <a:prstGeom prst="straightConnector1">
            <a:avLst/>
          </a:prstGeom>
          <a:ln w="28575" cmpd="sng">
            <a:solidFill>
              <a:srgbClr val="FF0000"/>
            </a:solidFill>
            <a:miter lim="400000"/>
            <a:headEnd type="triangle"/>
          </a:ln>
        </p:spPr>
      </p:cxnSp>
      <p:cxnSp>
        <p:nvCxnSpPr>
          <p:cNvPr id="48" name="Connector 294"/>
          <p:cNvCxnSpPr>
            <a:stCxn id="43" idx="0"/>
          </p:cNvCxnSpPr>
          <p:nvPr/>
        </p:nvCxnSpPr>
        <p:spPr>
          <a:xfrm flipV="1">
            <a:off x="2829161" y="3412357"/>
            <a:ext cx="1173727" cy="738451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miter lim="400000"/>
            <a:headEnd type="triangle"/>
          </a:ln>
        </p:spPr>
      </p:cxnSp>
      <p:cxnSp>
        <p:nvCxnSpPr>
          <p:cNvPr id="49" name="Connector 295"/>
          <p:cNvCxnSpPr>
            <a:stCxn id="44" idx="0"/>
          </p:cNvCxnSpPr>
          <p:nvPr/>
        </p:nvCxnSpPr>
        <p:spPr>
          <a:xfrm flipH="1" flipV="1">
            <a:off x="4728724" y="3412357"/>
            <a:ext cx="1343339" cy="738451"/>
          </a:xfrm>
          <a:prstGeom prst="straightConnector1">
            <a:avLst/>
          </a:prstGeom>
          <a:ln w="28575" cmpd="sng">
            <a:solidFill>
              <a:srgbClr val="FF0000"/>
            </a:solidFill>
            <a:miter lim="400000"/>
            <a:headEnd type="triangle"/>
          </a:ln>
        </p:spPr>
      </p:cxnSp>
      <p:sp>
        <p:nvSpPr>
          <p:cNvPr id="14" name="Shape 308"/>
          <p:cNvSpPr/>
          <p:nvPr/>
        </p:nvSpPr>
        <p:spPr>
          <a:xfrm>
            <a:off x="1383764" y="1161408"/>
            <a:ext cx="1811625" cy="60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3" tIns="25403" rIns="25403" bIns="25403" anchor="ctr">
            <a:spAutoFit/>
          </a:bodyPr>
          <a:lstStyle/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200" dirty="0"/>
              <a:t>T* x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x-&gt;y = user_imei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x-&gt;z = "ok.com/..."</a:t>
            </a:r>
          </a:p>
        </p:txBody>
      </p:sp>
      <p:sp>
        <p:nvSpPr>
          <p:cNvPr id="15" name="Shape 309"/>
          <p:cNvSpPr/>
          <p:nvPr/>
        </p:nvSpPr>
        <p:spPr>
          <a:xfrm>
            <a:off x="3550091" y="1161408"/>
            <a:ext cx="1996922" cy="60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3" tIns="25403" rIns="25403" bIns="25403" anchor="ctr">
            <a:spAutoFit/>
          </a:bodyPr>
          <a:lstStyle/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200" dirty="0"/>
              <a:t>T* x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x-&gt;y = ""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x-&gt;z = "evil.com/..."</a:t>
            </a:r>
          </a:p>
        </p:txBody>
      </p:sp>
      <p:sp>
        <p:nvSpPr>
          <p:cNvPr id="16" name="Shape 310"/>
          <p:cNvSpPr/>
          <p:nvPr/>
        </p:nvSpPr>
        <p:spPr>
          <a:xfrm>
            <a:off x="5722312" y="1161408"/>
            <a:ext cx="2182219" cy="60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3" tIns="25403" rIns="25403" bIns="25403" anchor="ctr">
            <a:spAutoFit/>
          </a:bodyPr>
          <a:lstStyle/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200" dirty="0"/>
              <a:t>U* x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x-&gt;y = sms_msgs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x-&gt;z = "google.com/..."</a:t>
            </a:r>
          </a:p>
        </p:txBody>
      </p:sp>
      <p:sp>
        <p:nvSpPr>
          <p:cNvPr id="18" name="Shape 343"/>
          <p:cNvSpPr/>
          <p:nvPr/>
        </p:nvSpPr>
        <p:spPr>
          <a:xfrm>
            <a:off x="6802826" y="3822450"/>
            <a:ext cx="1974906" cy="235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3" tIns="25403" rIns="25403" bIns="25403" anchor="ctr">
            <a:spAutoFit/>
          </a:bodyPr>
          <a:lstStyle/>
          <a:p>
            <a:pPr>
              <a:defRPr sz="2400">
                <a:solidFill>
                  <a:srgbClr val="FF2600"/>
                </a:solidFill>
              </a:defRPr>
            </a:pPr>
            <a:r>
              <a:rPr lang="en-US" sz="1200" dirty="0">
                <a:solidFill>
                  <a:srgbClr val="000000"/>
                </a:solidFill>
                <a:latin typeface="Roboto Light"/>
                <a:cs typeface="Roboto Light"/>
              </a:rPr>
              <a:t>Download code from Google</a:t>
            </a:r>
            <a:endParaRPr sz="1200" dirty="0">
              <a:solidFill>
                <a:srgbClr val="000000"/>
              </a:solidFill>
              <a:latin typeface="Roboto Light"/>
              <a:cs typeface="Roboto Light"/>
              <a:hlinkClick r:id="rId2"/>
            </a:endParaRPr>
          </a:p>
        </p:txBody>
      </p:sp>
      <p:sp>
        <p:nvSpPr>
          <p:cNvPr id="35" name="Shape 360"/>
          <p:cNvSpPr/>
          <p:nvPr/>
        </p:nvSpPr>
        <p:spPr>
          <a:xfrm>
            <a:off x="6234394" y="2699730"/>
            <a:ext cx="2040496" cy="789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3" tIns="25403" rIns="25403" bIns="25403" anchor="ctr">
            <a:spAutoFit/>
          </a:bodyPr>
          <a:lstStyle/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Context: {f</a:t>
            </a:r>
            <a:r>
              <a:rPr lang="en-US" sz="1200" dirty="0">
                <a:latin typeface="Hack"/>
                <a:cs typeface="Hack"/>
              </a:rPr>
              <a:t>3</a:t>
            </a:r>
            <a:r>
              <a:rPr sz="1200" dirty="0">
                <a:latin typeface="Hack"/>
                <a:cs typeface="Hack"/>
              </a:rPr>
              <a:t>, g}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x: {</a:t>
            </a:r>
            <a:r>
              <a:rPr lang="en-US" sz="1200" dirty="0">
                <a:latin typeface="Hack"/>
                <a:cs typeface="Hack"/>
              </a:rPr>
              <a:t>U</a:t>
            </a:r>
            <a:r>
              <a:rPr sz="1200" dirty="0">
                <a:latin typeface="Hack"/>
                <a:cs typeface="Hack"/>
              </a:rPr>
              <a:t>}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x-&gt;y = {</a:t>
            </a:r>
            <a:r>
              <a:rPr lang="en-US" sz="1200" dirty="0">
                <a:latin typeface="Hack"/>
                <a:cs typeface="Hack"/>
              </a:rPr>
              <a:t>sms_msgs</a:t>
            </a:r>
            <a:r>
              <a:rPr sz="1200" dirty="0">
                <a:latin typeface="Hack"/>
                <a:cs typeface="Hack"/>
              </a:rPr>
              <a:t>}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x-&gt;z = {</a:t>
            </a:r>
            <a:r>
              <a:rPr lang="en-US" sz="1200" dirty="0">
                <a:latin typeface="Hack"/>
                <a:cs typeface="Hack"/>
              </a:rPr>
              <a:t>google</a:t>
            </a:r>
            <a:r>
              <a:rPr sz="1200" dirty="0">
                <a:latin typeface="Hack"/>
                <a:cs typeface="Hack"/>
              </a:rPr>
              <a:t>.com}</a:t>
            </a:r>
          </a:p>
        </p:txBody>
      </p:sp>
    </p:spTree>
    <p:extLst>
      <p:ext uri="{BB962C8B-B14F-4D97-AF65-F5344CB8AC3E}">
        <p14:creationId xmlns:p14="http://schemas.microsoft.com/office/powerpoint/2010/main" val="14623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Analysis</a:t>
            </a:r>
          </a:p>
        </p:txBody>
      </p:sp>
      <p:sp>
        <p:nvSpPr>
          <p:cNvPr id="224" name="Shape 22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goal of static analysis techniques is to characterize all possible run-time behaviors over all possible inputs without actually running the program</a:t>
            </a:r>
          </a:p>
          <a:p>
            <a:r>
              <a:rPr lang="en-US" dirty="0"/>
              <a:t>Find possible bugs, or prove absence of certain kinds of vulnerabilities</a:t>
            </a:r>
          </a:p>
          <a:p>
            <a:r>
              <a:rPr lang="en-US" dirty="0"/>
              <a:t>Static analysis has been around for a long while</a:t>
            </a:r>
          </a:p>
          <a:p>
            <a:pPr lvl="1"/>
            <a:r>
              <a:rPr lang="en-US" dirty="0"/>
              <a:t>Type checkers, compilers</a:t>
            </a:r>
          </a:p>
          <a:p>
            <a:pPr lvl="1"/>
            <a:r>
              <a:rPr lang="en-US" dirty="0"/>
              <a:t>Formal verification</a:t>
            </a:r>
          </a:p>
          <a:p>
            <a:r>
              <a:rPr lang="en-US" dirty="0"/>
              <a:t>Challenges: soundness, precision, and scalability</a:t>
            </a:r>
          </a:p>
        </p:txBody>
      </p:sp>
    </p:spTree>
    <p:extLst>
      <p:ext uri="{BB962C8B-B14F-4D97-AF65-F5344CB8AC3E}">
        <p14:creationId xmlns:p14="http://schemas.microsoft.com/office/powerpoint/2010/main" val="2724681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Taint Analysis</a:t>
            </a:r>
          </a:p>
        </p:txBody>
      </p:sp>
      <p:sp>
        <p:nvSpPr>
          <p:cNvPr id="446" name="Shape 44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taint analysis is a security-typed language for information flow control </a:t>
            </a:r>
          </a:p>
          <a:p>
            <a:pPr lvl="1"/>
            <a:r>
              <a:rPr lang="en-US" dirty="0"/>
              <a:t>Term originates from Perl (Larry Wall)</a:t>
            </a:r>
          </a:p>
          <a:p>
            <a:pPr lvl="1"/>
            <a:r>
              <a:rPr lang="en-US" dirty="0"/>
              <a:t>Idea: Label sources of untrusted data as “tainted”</a:t>
            </a:r>
          </a:p>
          <a:p>
            <a:pPr lvl="1"/>
            <a:r>
              <a:rPr lang="en-US" dirty="0"/>
              <a:t>Uses of tainted data transfers taint to destination</a:t>
            </a:r>
          </a:p>
          <a:p>
            <a:pPr lvl="1"/>
            <a:r>
              <a:rPr lang="en-US" dirty="0"/>
              <a:t>Can be performed both statically and dynamically</a:t>
            </a:r>
          </a:p>
        </p:txBody>
      </p:sp>
    </p:spTree>
    <p:extLst>
      <p:ext uri="{BB962C8B-B14F-4D97-AF65-F5344CB8AC3E}">
        <p14:creationId xmlns:p14="http://schemas.microsoft.com/office/powerpoint/2010/main" val="3466968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3EBC-F6A5-C301-8DD5-9F1A7052D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6E40F-3C60-0B00-C9A4-D3B01A100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2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4424608" y="2810046"/>
            <a:ext cx="218285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>
              <a:defRPr i="1"/>
            </a:lvl1pPr>
          </a:lstStyle>
          <a:p>
            <a:r>
              <a:rPr>
                <a:latin typeface="Roboto Light"/>
                <a:cs typeface="Roboto Light"/>
              </a:rPr>
              <a:t>P</a:t>
            </a:r>
          </a:p>
        </p:txBody>
      </p:sp>
      <p:sp>
        <p:nvSpPr>
          <p:cNvPr id="233" name="Shape 233"/>
          <p:cNvSpPr/>
          <p:nvPr/>
        </p:nvSpPr>
        <p:spPr>
          <a:xfrm>
            <a:off x="1847970" y="1815899"/>
            <a:ext cx="5448061" cy="2674106"/>
          </a:xfrm>
          <a:prstGeom prst="ellipse">
            <a:avLst/>
          </a:prstGeom>
          <a:solidFill>
            <a:srgbClr val="A9A9A9">
              <a:alpha val="25000"/>
            </a:srgbClr>
          </a:solidFill>
          <a:ln w="25400">
            <a:solidFill>
              <a:srgbClr val="85888D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2709349" y="2199143"/>
            <a:ext cx="2647173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Actual run-time behaviors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Soundness and Completeness</a:t>
            </a:r>
          </a:p>
        </p:txBody>
      </p:sp>
    </p:spTree>
    <p:extLst>
      <p:ext uri="{BB962C8B-B14F-4D97-AF65-F5344CB8AC3E}">
        <p14:creationId xmlns:p14="http://schemas.microsoft.com/office/powerpoint/2010/main" val="236948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4424608" y="2810046"/>
            <a:ext cx="218285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>
              <a:defRPr i="1"/>
            </a:lvl1pPr>
          </a:lstStyle>
          <a:p>
            <a:r>
              <a:rPr>
                <a:latin typeface="Roboto Light"/>
                <a:cs typeface="Roboto Light"/>
              </a:rPr>
              <a:t>P</a:t>
            </a:r>
          </a:p>
        </p:txBody>
      </p:sp>
      <p:sp>
        <p:nvSpPr>
          <p:cNvPr id="233" name="Shape 233"/>
          <p:cNvSpPr/>
          <p:nvPr/>
        </p:nvSpPr>
        <p:spPr>
          <a:xfrm>
            <a:off x="1847970" y="1815899"/>
            <a:ext cx="5448061" cy="2674106"/>
          </a:xfrm>
          <a:prstGeom prst="ellipse">
            <a:avLst/>
          </a:prstGeom>
          <a:solidFill>
            <a:srgbClr val="A9A9A9">
              <a:alpha val="25000"/>
            </a:srgbClr>
          </a:solidFill>
          <a:ln w="25400">
            <a:solidFill>
              <a:srgbClr val="85888D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2709349" y="2199143"/>
            <a:ext cx="2647173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Actual run-time behaviors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Soundness and Completeness</a:t>
            </a:r>
          </a:p>
        </p:txBody>
      </p:sp>
      <p:sp>
        <p:nvSpPr>
          <p:cNvPr id="6" name="Shape 238"/>
          <p:cNvSpPr/>
          <p:nvPr/>
        </p:nvSpPr>
        <p:spPr>
          <a:xfrm>
            <a:off x="457200" y="1280830"/>
            <a:ext cx="8229599" cy="3533245"/>
          </a:xfrm>
          <a:prstGeom prst="ellipse">
            <a:avLst/>
          </a:prstGeom>
          <a:solidFill>
            <a:srgbClr val="008F00">
              <a:alpha val="10000"/>
            </a:srgbClr>
          </a:solidFill>
          <a:ln w="25400">
            <a:solidFill>
              <a:srgbClr val="85888D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931299" y="1403515"/>
            <a:ext cx="300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/>
                <a:cs typeface="Roboto Light"/>
              </a:rPr>
              <a:t>Over-approximation (sound)</a:t>
            </a:r>
          </a:p>
        </p:txBody>
      </p:sp>
    </p:spTree>
    <p:extLst>
      <p:ext uri="{BB962C8B-B14F-4D97-AF65-F5344CB8AC3E}">
        <p14:creationId xmlns:p14="http://schemas.microsoft.com/office/powerpoint/2010/main" val="179391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4424608" y="2810046"/>
            <a:ext cx="218285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>
              <a:defRPr i="1"/>
            </a:lvl1pPr>
          </a:lstStyle>
          <a:p>
            <a:r>
              <a:rPr>
                <a:latin typeface="Roboto Light"/>
                <a:cs typeface="Roboto Light"/>
              </a:rPr>
              <a:t>P</a:t>
            </a:r>
          </a:p>
        </p:txBody>
      </p:sp>
      <p:sp>
        <p:nvSpPr>
          <p:cNvPr id="233" name="Shape 233"/>
          <p:cNvSpPr/>
          <p:nvPr/>
        </p:nvSpPr>
        <p:spPr>
          <a:xfrm>
            <a:off x="1847970" y="1815899"/>
            <a:ext cx="5448061" cy="2674106"/>
          </a:xfrm>
          <a:prstGeom prst="ellipse">
            <a:avLst/>
          </a:prstGeom>
          <a:solidFill>
            <a:srgbClr val="A9A9A9">
              <a:alpha val="25000"/>
            </a:srgbClr>
          </a:solidFill>
          <a:ln w="25400">
            <a:solidFill>
              <a:srgbClr val="85888D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2709349" y="2199143"/>
            <a:ext cx="2647173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Actual run-time behaviors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Soundness and Completeness</a:t>
            </a:r>
          </a:p>
        </p:txBody>
      </p:sp>
      <p:sp>
        <p:nvSpPr>
          <p:cNvPr id="6" name="Shape 238"/>
          <p:cNvSpPr/>
          <p:nvPr/>
        </p:nvSpPr>
        <p:spPr>
          <a:xfrm>
            <a:off x="1625122" y="1582201"/>
            <a:ext cx="5897792" cy="3142877"/>
          </a:xfrm>
          <a:prstGeom prst="ellipse">
            <a:avLst/>
          </a:prstGeom>
          <a:solidFill>
            <a:srgbClr val="008F00">
              <a:alpha val="10000"/>
            </a:srgbClr>
          </a:solidFill>
          <a:ln w="25400">
            <a:solidFill>
              <a:srgbClr val="85888D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235509" y="1238685"/>
            <a:ext cx="437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/>
                <a:cs typeface="Roboto Light"/>
              </a:rPr>
              <a:t>More precise over-approximation (sound)</a:t>
            </a:r>
          </a:p>
        </p:txBody>
      </p:sp>
    </p:spTree>
    <p:extLst>
      <p:ext uri="{BB962C8B-B14F-4D97-AF65-F5344CB8AC3E}">
        <p14:creationId xmlns:p14="http://schemas.microsoft.com/office/powerpoint/2010/main" val="279599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4424608" y="2810046"/>
            <a:ext cx="218285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>
              <a:defRPr i="1"/>
            </a:lvl1pPr>
          </a:lstStyle>
          <a:p>
            <a:r>
              <a:rPr>
                <a:latin typeface="Roboto Light"/>
                <a:cs typeface="Roboto Light"/>
              </a:rPr>
              <a:t>P</a:t>
            </a:r>
          </a:p>
        </p:txBody>
      </p:sp>
      <p:sp>
        <p:nvSpPr>
          <p:cNvPr id="233" name="Shape 233"/>
          <p:cNvSpPr/>
          <p:nvPr/>
        </p:nvSpPr>
        <p:spPr>
          <a:xfrm>
            <a:off x="1847970" y="1815899"/>
            <a:ext cx="5448061" cy="2674106"/>
          </a:xfrm>
          <a:prstGeom prst="ellipse">
            <a:avLst/>
          </a:prstGeom>
          <a:solidFill>
            <a:srgbClr val="A9A9A9">
              <a:alpha val="25000"/>
            </a:srgbClr>
          </a:solidFill>
          <a:ln w="25400">
            <a:solidFill>
              <a:srgbClr val="85888D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2709349" y="2199143"/>
            <a:ext cx="2647173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Actual run-time behaviors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Soundness and Completeness</a:t>
            </a:r>
          </a:p>
        </p:txBody>
      </p:sp>
      <p:sp>
        <p:nvSpPr>
          <p:cNvPr id="6" name="Shape 238"/>
          <p:cNvSpPr/>
          <p:nvPr/>
        </p:nvSpPr>
        <p:spPr>
          <a:xfrm>
            <a:off x="2931298" y="2605120"/>
            <a:ext cx="3444100" cy="1539148"/>
          </a:xfrm>
          <a:prstGeom prst="ellipse">
            <a:avLst/>
          </a:prstGeom>
          <a:solidFill>
            <a:srgbClr val="008F00">
              <a:alpha val="10000"/>
            </a:srgbClr>
          </a:solidFill>
          <a:ln w="25400">
            <a:solidFill>
              <a:srgbClr val="85888D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910387" y="3254798"/>
            <a:ext cx="346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/>
                <a:cs typeface="Roboto Light"/>
              </a:rPr>
              <a:t>Under-approximation (complete)</a:t>
            </a:r>
          </a:p>
        </p:txBody>
      </p:sp>
    </p:spTree>
    <p:extLst>
      <p:ext uri="{BB962C8B-B14F-4D97-AF65-F5344CB8AC3E}">
        <p14:creationId xmlns:p14="http://schemas.microsoft.com/office/powerpoint/2010/main" val="318721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4424608" y="2810046"/>
            <a:ext cx="218285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>
              <a:defRPr i="1"/>
            </a:lvl1pPr>
          </a:lstStyle>
          <a:p>
            <a:r>
              <a:rPr>
                <a:latin typeface="Roboto Light"/>
                <a:cs typeface="Roboto Light"/>
              </a:rPr>
              <a:t>P</a:t>
            </a:r>
          </a:p>
        </p:txBody>
      </p:sp>
      <p:sp>
        <p:nvSpPr>
          <p:cNvPr id="233" name="Shape 233"/>
          <p:cNvSpPr/>
          <p:nvPr/>
        </p:nvSpPr>
        <p:spPr>
          <a:xfrm>
            <a:off x="1847970" y="1815899"/>
            <a:ext cx="5448061" cy="2674106"/>
          </a:xfrm>
          <a:prstGeom prst="ellipse">
            <a:avLst/>
          </a:prstGeom>
          <a:solidFill>
            <a:srgbClr val="A9A9A9">
              <a:alpha val="25000"/>
            </a:srgbClr>
          </a:solidFill>
          <a:ln w="25400">
            <a:solidFill>
              <a:srgbClr val="85888D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2709349" y="2199143"/>
            <a:ext cx="2647173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Actual run-time behaviors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Soundness and Completeness</a:t>
            </a:r>
          </a:p>
        </p:txBody>
      </p:sp>
      <p:sp>
        <p:nvSpPr>
          <p:cNvPr id="6" name="Shape 238"/>
          <p:cNvSpPr/>
          <p:nvPr/>
        </p:nvSpPr>
        <p:spPr>
          <a:xfrm>
            <a:off x="4965025" y="2854556"/>
            <a:ext cx="3444100" cy="1539148"/>
          </a:xfrm>
          <a:prstGeom prst="ellipse">
            <a:avLst/>
          </a:prstGeom>
          <a:solidFill>
            <a:srgbClr val="008F00">
              <a:alpha val="10000"/>
            </a:srgbClr>
          </a:solidFill>
          <a:ln w="25400">
            <a:solidFill>
              <a:srgbClr val="85888D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086211" y="3421700"/>
            <a:ext cx="3192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/>
                <a:cs typeface="Roboto Light"/>
              </a:rPr>
              <a:t>Unsound, incomplete analysis</a:t>
            </a:r>
          </a:p>
        </p:txBody>
      </p:sp>
    </p:spTree>
    <p:extLst>
      <p:ext uri="{BB962C8B-B14F-4D97-AF65-F5344CB8AC3E}">
        <p14:creationId xmlns:p14="http://schemas.microsoft.com/office/powerpoint/2010/main" val="1080703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Soundness and Completeness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Sound approaches are able to model all behaviors, but are prone to false positives</a:t>
            </a:r>
          </a:p>
          <a:p>
            <a:pPr lvl="1"/>
            <a:r>
              <a:rPr lang="en-US" dirty="0"/>
              <a:t>Results need to be verified</a:t>
            </a:r>
          </a:p>
          <a:p>
            <a:r>
              <a:rPr lang="en-US" dirty="0"/>
              <a:t>Complete approaches are able to always produce a result that is correct, but are prone to false negatives</a:t>
            </a:r>
          </a:p>
          <a:p>
            <a:pPr lvl="1"/>
            <a:r>
              <a:rPr lang="en-US" dirty="0"/>
              <a:t>One cannot be certain of the absence of a behavior</a:t>
            </a:r>
          </a:p>
        </p:txBody>
      </p:sp>
    </p:spTree>
    <p:extLst>
      <p:ext uri="{BB962C8B-B14F-4D97-AF65-F5344CB8AC3E}">
        <p14:creationId xmlns:p14="http://schemas.microsoft.com/office/powerpoint/2010/main" val="223554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Analyses</a:t>
            </a:r>
          </a:p>
        </p:txBody>
      </p:sp>
      <p:sp>
        <p:nvSpPr>
          <p:cNvPr id="278" name="Shape 278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53890"/>
          </a:xfrm>
        </p:spPr>
        <p:txBody>
          <a:bodyPr>
            <a:noAutofit/>
          </a:bodyPr>
          <a:lstStyle/>
          <a:p>
            <a:r>
              <a:rPr lang="en-US" sz="2000" dirty="0"/>
              <a:t>Control-flow analysis: Find and reason about all possible control-flow transfers (sources and destinations)</a:t>
            </a:r>
          </a:p>
          <a:p>
            <a:r>
              <a:rPr lang="en-US" sz="2000" dirty="0"/>
              <a:t>Data-flow analysis: Reason about how data flows within the application (from sources to sinks)</a:t>
            </a:r>
          </a:p>
          <a:p>
            <a:r>
              <a:rPr lang="en-US" sz="2000" dirty="0"/>
              <a:t>Data-dependency analysis: Reason about how data influences other data</a:t>
            </a:r>
          </a:p>
          <a:p>
            <a:r>
              <a:rPr lang="en-US" sz="2000" dirty="0"/>
              <a:t>Points-to analysis: Reason about what values pointers can take</a:t>
            </a:r>
          </a:p>
          <a:p>
            <a:r>
              <a:rPr lang="en-US" sz="2000" dirty="0"/>
              <a:t>Alias analysis: Determine if two pointers might point to the same address</a:t>
            </a:r>
          </a:p>
          <a:p>
            <a:r>
              <a:rPr lang="en-US" sz="2000" dirty="0"/>
              <a:t>Value-set analysis: Reason about what are all the possible values that variables can hold</a:t>
            </a:r>
          </a:p>
        </p:txBody>
      </p:sp>
    </p:spTree>
    <p:extLst>
      <p:ext uri="{BB962C8B-B14F-4D97-AF65-F5344CB8AC3E}">
        <p14:creationId xmlns:p14="http://schemas.microsoft.com/office/powerpoint/2010/main" val="2692621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Roboto Light"/>
            <a:cs typeface="Roboto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15007</TotalTime>
  <Words>1731</Words>
  <Application>Microsoft Macintosh PowerPoint</Application>
  <PresentationFormat>On-screen Show (16:9)</PresentationFormat>
  <Paragraphs>287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Hack</vt:lpstr>
      <vt:lpstr>Roboto Light</vt:lpstr>
      <vt:lpstr>Office Theme</vt:lpstr>
      <vt:lpstr>Static Analysis for Security “You can observe a lot by just by watching” - Yogi Berra</vt:lpstr>
      <vt:lpstr>Static Analysis</vt:lpstr>
      <vt:lpstr>Soundness and Completeness</vt:lpstr>
      <vt:lpstr>Soundness and Completeness</vt:lpstr>
      <vt:lpstr>Soundness and Completeness</vt:lpstr>
      <vt:lpstr>Soundness and Completeness</vt:lpstr>
      <vt:lpstr>Soundness and Completeness</vt:lpstr>
      <vt:lpstr>Soundness and Completeness</vt:lpstr>
      <vt:lpstr>Example Analyses</vt:lpstr>
      <vt:lpstr>Example: Simple Overflows</vt:lpstr>
      <vt:lpstr>Difficulties</vt:lpstr>
      <vt:lpstr>Difficulties</vt:lpstr>
      <vt:lpstr>Sensitivity</vt:lpstr>
      <vt:lpstr>Sensitivity</vt:lpstr>
      <vt:lpstr>Sensitivity</vt:lpstr>
      <vt:lpstr>Sensitivity</vt:lpstr>
      <vt:lpstr>Sensitivity</vt:lpstr>
      <vt:lpstr>Sensitivity</vt:lpstr>
      <vt:lpstr>Sensitivity</vt:lpstr>
      <vt:lpstr>Static Taint Analysis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Giovanni Vigna</dc:creator>
  <cp:lastModifiedBy>Giovanni Vigna</cp:lastModifiedBy>
  <cp:revision>611</cp:revision>
  <cp:lastPrinted>2023-11-02T18:04:48Z</cp:lastPrinted>
  <dcterms:created xsi:type="dcterms:W3CDTF">2015-08-19T17:06:09Z</dcterms:created>
  <dcterms:modified xsi:type="dcterms:W3CDTF">2024-09-04T12:09:41Z</dcterms:modified>
</cp:coreProperties>
</file>