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78" r:id="rId3"/>
    <p:sldId id="753" r:id="rId4"/>
    <p:sldId id="279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C9FC9B-74B5-8E40-A9E6-386E1D7938B0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25540E-22BB-A04D-A531-AB9E834E7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75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96044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0" y="4954040"/>
            <a:ext cx="25586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Roboto Light"/>
                <a:cs typeface="Roboto Light"/>
              </a:rPr>
              <a:t>Giovanni</a:t>
            </a:r>
            <a:r>
              <a:rPr lang="en-US" sz="800" baseline="0" dirty="0">
                <a:solidFill>
                  <a:schemeClr val="bg1">
                    <a:lumMod val="75000"/>
                  </a:schemeClr>
                </a:solidFill>
                <a:latin typeface="Roboto Light"/>
                <a:cs typeface="Roboto Light"/>
              </a:rPr>
              <a:t> Vigna – CS279 Advanced Topics in Security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Roboto Light"/>
              <a:cs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053664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49"/>
            <a:ext cx="4038600" cy="3711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49"/>
            <a:ext cx="4038600" cy="3711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0" y="4954040"/>
            <a:ext cx="25586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Roboto Light"/>
                <a:cs typeface="Roboto Light"/>
              </a:rPr>
              <a:t>Giovanni</a:t>
            </a:r>
            <a:r>
              <a:rPr lang="en-US" sz="800" baseline="0" dirty="0">
                <a:solidFill>
                  <a:schemeClr val="bg1">
                    <a:lumMod val="75000"/>
                  </a:schemeClr>
                </a:solidFill>
                <a:latin typeface="Roboto Light"/>
                <a:cs typeface="Roboto Light"/>
              </a:rPr>
              <a:t> Vigna – CS279 Advanced Topics in Security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Roboto Light"/>
              <a:cs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523193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0" y="4954040"/>
            <a:ext cx="25586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Roboto Light"/>
                <a:cs typeface="Roboto Light"/>
              </a:rPr>
              <a:t>Giovanni</a:t>
            </a:r>
            <a:r>
              <a:rPr lang="en-US" sz="800" baseline="0" dirty="0">
                <a:solidFill>
                  <a:schemeClr val="bg1">
                    <a:lumMod val="75000"/>
                  </a:schemeClr>
                </a:solidFill>
                <a:latin typeface="Roboto Light"/>
                <a:cs typeface="Roboto Light"/>
              </a:rPr>
              <a:t> Vigna – CS279 Advanced Topics in Security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Roboto Light"/>
              <a:cs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133556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0" y="4954040"/>
            <a:ext cx="25586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Roboto Light"/>
                <a:cs typeface="Roboto Light"/>
              </a:rPr>
              <a:t>Giovanni</a:t>
            </a:r>
            <a:r>
              <a:rPr lang="en-US" sz="800" baseline="0" dirty="0">
                <a:solidFill>
                  <a:schemeClr val="bg1">
                    <a:lumMod val="75000"/>
                  </a:schemeClr>
                </a:solidFill>
                <a:latin typeface="Roboto Light"/>
                <a:cs typeface="Roboto Light"/>
              </a:rPr>
              <a:t> Vigna – CS279 Advanced Topics in Security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Roboto Light"/>
              <a:cs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256020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669727" y="231160"/>
            <a:ext cx="7804547" cy="56926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xfrm>
            <a:off x="669727" y="1008043"/>
            <a:ext cx="7804547" cy="3680043"/>
          </a:xfrm>
          <a:prstGeom prst="rect">
            <a:avLst/>
          </a:prstGeom>
        </p:spPr>
        <p:txBody>
          <a:bodyPr/>
          <a:lstStyle>
            <a:lvl1pPr marL="279013" indent="-279013">
              <a:buChar char="-"/>
            </a:lvl1pPr>
            <a:lvl2pPr marL="558025" indent="-279013">
              <a:buChar char="-"/>
            </a:lvl2pPr>
            <a:lvl3pPr marL="837038" indent="-279013">
              <a:buChar char="-"/>
            </a:lvl3pPr>
            <a:lvl4pPr marL="1116051" indent="-279013">
              <a:buChar char="-"/>
            </a:lvl4pPr>
            <a:lvl5pPr marL="1395063" indent="-279013">
              <a:buChar char="-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xfrm>
            <a:off x="8860160" y="4895701"/>
            <a:ext cx="219423" cy="167432"/>
          </a:xfrm>
          <a:prstGeom prst="rect">
            <a:avLst/>
          </a:prstGeom>
        </p:spPr>
        <p:txBody>
          <a:bodyPr lIns="57397" tIns="28698" rIns="57397" bIns="28698"/>
          <a:lstStyle>
            <a:lvl1pPr>
              <a:defRPr sz="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9" name="Shape 59"/>
          <p:cNvSpPr/>
          <p:nvPr/>
        </p:nvSpPr>
        <p:spPr>
          <a:xfrm>
            <a:off x="90725" y="4839497"/>
            <a:ext cx="2452807" cy="279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1887" tIns="31887" rIns="31887" bIns="31887" anchor="ctr">
            <a:spAutoFit/>
          </a:bodyPr>
          <a:lstStyle>
            <a:lvl1pPr algn="l">
              <a:defRPr sz="1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SoftVulnSec – Spring 2015</a:t>
            </a:r>
          </a:p>
        </p:txBody>
      </p:sp>
      <p:sp>
        <p:nvSpPr>
          <p:cNvPr id="60" name="Shape 60"/>
          <p:cNvSpPr/>
          <p:nvPr/>
        </p:nvSpPr>
        <p:spPr>
          <a:xfrm>
            <a:off x="2787563" y="4839497"/>
            <a:ext cx="3568875" cy="279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1887" tIns="31887" rIns="31887" bIns="31887" anchor="ctr">
            <a:spAutoFit/>
          </a:bodyPr>
          <a:lstStyle>
            <a:lvl1pPr>
              <a:defRPr sz="1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Principles</a:t>
            </a:r>
          </a:p>
        </p:txBody>
      </p:sp>
    </p:spTree>
    <p:extLst>
      <p:ext uri="{BB962C8B-B14F-4D97-AF65-F5344CB8AC3E}">
        <p14:creationId xmlns:p14="http://schemas.microsoft.com/office/powerpoint/2010/main" val="194550683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753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9400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tx2">
              <a:lumMod val="60000"/>
              <a:lumOff val="40000"/>
            </a:schemeClr>
          </a:solidFill>
          <a:latin typeface="Roboto Light"/>
          <a:ea typeface="+mj-ea"/>
          <a:cs typeface="Roboto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b="0" i="0" kern="1200">
          <a:solidFill>
            <a:schemeClr val="tx1"/>
          </a:solidFill>
          <a:latin typeface="Roboto Light"/>
          <a:ea typeface="+mn-ea"/>
          <a:cs typeface="Roboto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900" b="0" i="0" kern="1200">
          <a:solidFill>
            <a:schemeClr val="tx1"/>
          </a:solidFill>
          <a:latin typeface="Roboto Light"/>
          <a:ea typeface="+mn-ea"/>
          <a:cs typeface="Roboto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chemeClr val="tx1"/>
          </a:solidFill>
          <a:latin typeface="Roboto Light"/>
          <a:ea typeface="+mn-ea"/>
          <a:cs typeface="Roboto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b="0" i="0" kern="1200">
          <a:solidFill>
            <a:schemeClr val="tx1"/>
          </a:solidFill>
          <a:latin typeface="Roboto Light"/>
          <a:ea typeface="+mn-ea"/>
          <a:cs typeface="Roboto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0" i="0" kern="1200">
          <a:solidFill>
            <a:schemeClr val="tx1"/>
          </a:solidFill>
          <a:latin typeface="Roboto Light"/>
          <a:ea typeface="+mn-ea"/>
          <a:cs typeface="Roboto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Giovanni Vigna</a:t>
            </a:r>
          </a:p>
          <a:p>
            <a:r>
              <a:rPr lang="en-US" dirty="0"/>
              <a:t>UCSB</a:t>
            </a:r>
          </a:p>
          <a:p>
            <a:r>
              <a:rPr lang="en-US" dirty="0"/>
              <a:t>Fall 2023</a:t>
            </a:r>
          </a:p>
        </p:txBody>
      </p:sp>
    </p:spTree>
    <p:extLst>
      <p:ext uri="{BB962C8B-B14F-4D97-AF65-F5344CB8AC3E}">
        <p14:creationId xmlns:p14="http://schemas.microsoft.com/office/powerpoint/2010/main" val="3542495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01F4D-5490-4732-F4C1-EE6028917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85532-3F39-9F83-369B-A01513CD6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History of hacking</a:t>
            </a:r>
          </a:p>
          <a:p>
            <a:r>
              <a:rPr lang="en-US" dirty="0"/>
              <a:t>Basic cryptography</a:t>
            </a:r>
          </a:p>
          <a:p>
            <a:r>
              <a:rPr lang="en-US" dirty="0"/>
              <a:t>Vulnerability analysis of applications (source code)</a:t>
            </a:r>
          </a:p>
          <a:p>
            <a:r>
              <a:rPr lang="en-US" dirty="0"/>
              <a:t>Vulnerability analysis of applications (binary code)</a:t>
            </a:r>
          </a:p>
          <a:p>
            <a:r>
              <a:rPr lang="en-US" dirty="0"/>
              <a:t>Vulnerability analysis of web applications</a:t>
            </a:r>
          </a:p>
          <a:p>
            <a:r>
              <a:rPr lang="en-US" dirty="0"/>
              <a:t>Basic security issues of smart contracts</a:t>
            </a:r>
          </a:p>
          <a:p>
            <a:endParaRPr lang="en-US" dirty="0"/>
          </a:p>
          <a:p>
            <a:r>
              <a:rPr lang="en-US" dirty="0"/>
              <a:t>Challenge-based assignments, self-paced</a:t>
            </a:r>
          </a:p>
          <a:p>
            <a:r>
              <a:rPr lang="en-US" dirty="0"/>
              <a:t>Project: Application of AI to vulnerability analysis</a:t>
            </a:r>
          </a:p>
          <a:p>
            <a:endParaRPr lang="en-US" dirty="0"/>
          </a:p>
          <a:p>
            <a:r>
              <a:rPr lang="en-US" dirty="0"/>
              <a:t>Not covered: Vulnerability analysis of kernel and firmware</a:t>
            </a:r>
          </a:p>
        </p:txBody>
      </p:sp>
    </p:spTree>
    <p:extLst>
      <p:ext uri="{BB962C8B-B14F-4D97-AF65-F5344CB8AC3E}">
        <p14:creationId xmlns:p14="http://schemas.microsoft.com/office/powerpoint/2010/main" val="561150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 Analysis and AI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825500" y="1651000"/>
            <a:ext cx="2138314" cy="2203966"/>
            <a:chOff x="825500" y="1193800"/>
            <a:chExt cx="2138314" cy="2203966"/>
          </a:xfrm>
        </p:grpSpPr>
        <p:pic>
          <p:nvPicPr>
            <p:cNvPr id="7" name="Picture 6" descr="robocop_murphy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322"/>
            <a:stretch/>
          </p:blipFill>
          <p:spPr>
            <a:xfrm>
              <a:off x="825500" y="1193800"/>
              <a:ext cx="2138314" cy="17018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471997" y="3028434"/>
              <a:ext cx="9364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/>
                  <a:cs typeface="Roboto Light"/>
                </a:rPr>
                <a:t>Manual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190521" y="1651000"/>
            <a:ext cx="2470355" cy="2486799"/>
            <a:chOff x="3190521" y="1193800"/>
            <a:chExt cx="2470355" cy="2486799"/>
          </a:xfrm>
        </p:grpSpPr>
        <p:pic>
          <p:nvPicPr>
            <p:cNvPr id="6" name="Picture 5" descr="imgres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0521" y="1193800"/>
              <a:ext cx="2470355" cy="170180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3442739" y="3034268"/>
              <a:ext cx="193033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Roboto Light"/>
                  <a:cs typeface="Roboto Light"/>
                </a:rPr>
                <a:t>Semi-Automated,</a:t>
              </a:r>
              <a:br>
                <a:rPr lang="en-US" dirty="0">
                  <a:latin typeface="Roboto Light"/>
                  <a:cs typeface="Roboto Light"/>
                </a:rPr>
              </a:br>
              <a:r>
                <a:rPr lang="en-US" dirty="0">
                  <a:latin typeface="Roboto Light"/>
                  <a:cs typeface="Roboto Light"/>
                </a:rPr>
                <a:t>Tool-based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876588" y="1651000"/>
            <a:ext cx="2715639" cy="2480965"/>
            <a:chOff x="5876588" y="1193800"/>
            <a:chExt cx="2715639" cy="2480965"/>
          </a:xfrm>
        </p:grpSpPr>
        <p:pic>
          <p:nvPicPr>
            <p:cNvPr id="9" name="Picture 8" descr="ED209_Robocop_h1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6588" y="1193800"/>
              <a:ext cx="2715639" cy="170180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6362700" y="3028434"/>
              <a:ext cx="18325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Roboto Light"/>
                  <a:cs typeface="Roboto Light"/>
                </a:rPr>
                <a:t>Fully Automated</a:t>
              </a:r>
            </a:p>
            <a:p>
              <a:pPr algn="ctr"/>
              <a:r>
                <a:rPr lang="en-US" dirty="0">
                  <a:latin typeface="Roboto Light"/>
                  <a:cs typeface="Roboto Light"/>
                </a:rPr>
                <a:t>AI-based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289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2BF12-600E-5D47-848F-705D76B76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23073-34AB-18F0-8190-EAD6BB13C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 time on crypto</a:t>
            </a:r>
          </a:p>
          <a:p>
            <a:r>
              <a:rPr lang="en-US" dirty="0"/>
              <a:t>More time on tooling</a:t>
            </a:r>
          </a:p>
          <a:p>
            <a:r>
              <a:rPr lang="en-US" dirty="0"/>
              <a:t>Cover kernel and firmware</a:t>
            </a:r>
          </a:p>
          <a:p>
            <a:r>
              <a:rPr lang="en-US" dirty="0"/>
              <a:t>Cover (more in depth) smart contracts</a:t>
            </a:r>
          </a:p>
          <a:p>
            <a:r>
              <a:rPr lang="en-US" dirty="0"/>
              <a:t>Give deadlines for challenges</a:t>
            </a:r>
          </a:p>
          <a:p>
            <a:endParaRPr lang="en-US" dirty="0"/>
          </a:p>
          <a:p>
            <a:r>
              <a:rPr lang="en-US" dirty="0"/>
              <a:t>Suggestions?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78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Comment</a:t>
            </a:r>
          </a:p>
        </p:txBody>
      </p:sp>
      <p:sp>
        <p:nvSpPr>
          <p:cNvPr id="59085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r>
              <a:rPr lang="en-US" dirty="0"/>
              <a:t>With great power comes </a:t>
            </a:r>
            <a:br>
              <a:rPr lang="en-US" dirty="0"/>
            </a:br>
            <a:r>
              <a:rPr lang="en-US" dirty="0"/>
              <a:t>great responsibility!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Also: Please fill </a:t>
            </a:r>
            <a:r>
              <a:rPr lang="en-US"/>
              <a:t>the course evaluation</a:t>
            </a:r>
            <a:r>
              <a:rPr lang="en-US" dirty="0"/>
              <a:t>!</a:t>
            </a:r>
          </a:p>
          <a:p>
            <a:endParaRPr lang="en-US" dirty="0"/>
          </a:p>
        </p:txBody>
      </p:sp>
      <p:pic>
        <p:nvPicPr>
          <p:cNvPr id="590854" name="Picture 6" descr="amazingspider_2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2708" y="1184149"/>
            <a:ext cx="3076575" cy="35552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04089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</TotalTime>
  <Words>120</Words>
  <Application>Microsoft Macintosh PowerPoint</Application>
  <PresentationFormat>On-screen Show (16:9)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Helvetica</vt:lpstr>
      <vt:lpstr>Roboto Light</vt:lpstr>
      <vt:lpstr>Office Theme</vt:lpstr>
      <vt:lpstr>Conclusions</vt:lpstr>
      <vt:lpstr>Topics</vt:lpstr>
      <vt:lpstr>Vulnerability Analysis and AI</vt:lpstr>
      <vt:lpstr>Lessons Learned</vt:lpstr>
      <vt:lpstr>Final Comment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Giovanni Vigna</dc:creator>
  <cp:lastModifiedBy>Giovanni Vigna</cp:lastModifiedBy>
  <cp:revision>65</cp:revision>
  <dcterms:created xsi:type="dcterms:W3CDTF">2015-08-19T17:06:09Z</dcterms:created>
  <dcterms:modified xsi:type="dcterms:W3CDTF">2023-11-28T15:05:07Z</dcterms:modified>
</cp:coreProperties>
</file>