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531" r:id="rId4"/>
    <p:sldId id="492" r:id="rId5"/>
    <p:sldId id="532" r:id="rId6"/>
    <p:sldId id="533" r:id="rId7"/>
    <p:sldId id="551" r:id="rId8"/>
    <p:sldId id="520" r:id="rId9"/>
    <p:sldId id="523" r:id="rId10"/>
    <p:sldId id="524" r:id="rId11"/>
    <p:sldId id="546" r:id="rId12"/>
    <p:sldId id="547" r:id="rId13"/>
    <p:sldId id="548" r:id="rId14"/>
    <p:sldId id="549" r:id="rId15"/>
    <p:sldId id="550" r:id="rId16"/>
    <p:sldId id="552" r:id="rId17"/>
    <p:sldId id="554" r:id="rId18"/>
    <p:sldId id="553" r:id="rId19"/>
    <p:sldId id="562" r:id="rId20"/>
    <p:sldId id="556" r:id="rId21"/>
    <p:sldId id="557" r:id="rId22"/>
    <p:sldId id="558" r:id="rId23"/>
    <p:sldId id="559" r:id="rId24"/>
    <p:sldId id="560" r:id="rId25"/>
    <p:sldId id="561" r:id="rId26"/>
    <p:sldId id="563" r:id="rId27"/>
    <p:sldId id="564" r:id="rId28"/>
    <p:sldId id="555" r:id="rId29"/>
    <p:sldId id="565" r:id="rId30"/>
    <p:sldId id="566" r:id="rId31"/>
    <p:sldId id="567" r:id="rId32"/>
    <p:sldId id="56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EA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37983" y="4878958"/>
            <a:ext cx="259104" cy="197422"/>
          </a:xfrm>
          <a:prstGeom prst="rect">
            <a:avLst/>
          </a:prstGeom>
        </p:spPr>
        <p:txBody>
          <a:bodyPr lIns="57397" tIns="28698" rIns="57397" bIns="2869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7691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gr@lists.cs.ucsb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: </a:t>
            </a:r>
            <a:r>
              <a:rPr lang="en-US"/>
              <a:t>A Brief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angr’s</a:t>
            </a:r>
            <a:r>
              <a:rPr lang="en-US" dirty="0"/>
              <a:t> IR: VEX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Memory segmentation: Some architectures, such as x86, support memory segmentation through the use of special segment registers. The IR understands such memory access mechanisms and abstracts them away</a:t>
            </a:r>
          </a:p>
          <a:p>
            <a:pPr lvl="1"/>
            <a:r>
              <a:rPr lang="en-US" dirty="0"/>
              <a:t>Instruction side-effects: Most instructions have side-effects. For example, most operations in Thumb mode on ARM update the condition flags, and stack push/pop instructions update the stack pointer. Tracking these side-effects in an ad hoc manner in the analysis would be challenging. The IR makes these side effects explicit</a:t>
            </a:r>
          </a:p>
          <a:p>
            <a:r>
              <a:rPr lang="en-US" dirty="0"/>
              <a:t>The VEX representation is accessed using the </a:t>
            </a:r>
            <a:r>
              <a:rPr lang="en-US" dirty="0" err="1"/>
              <a:t>PyVEX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9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angr’s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object that represent the current analysis</a:t>
            </a:r>
          </a:p>
          <a:p>
            <a:r>
              <a:rPr lang="en-US" dirty="0"/>
              <a:t>Provides access everything else, such as the loader and the analysis </a:t>
            </a:r>
            <a:r>
              <a:rPr lang="en-US" dirty="0" err="1"/>
              <a:t>backends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p.arch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&lt;Arch X86 (LE)&gt;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p.filename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'./vserver32’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p.loader.main_bin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&lt;ELF Object vserver32, maps [0x8048000:0x804a1d7]&gt;</a:t>
            </a:r>
          </a:p>
          <a:p>
            <a:pPr marL="0" indent="0">
              <a:buNone/>
            </a:pPr>
            <a:endParaRPr lang="mr-IN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4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project.factory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project.factory</a:t>
            </a:r>
            <a:r>
              <a:rPr lang="en-US" dirty="0"/>
              <a:t> provides constructors for common objects, such as basic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block = </a:t>
            </a:r>
            <a:r>
              <a:rPr lang="en-US" sz="1600" dirty="0" err="1">
                <a:latin typeface="Hack Bold"/>
                <a:cs typeface="Hack Bold"/>
              </a:rPr>
              <a:t>p.factory.block</a:t>
            </a:r>
            <a:r>
              <a:rPr lang="en-US" sz="1600" dirty="0">
                <a:latin typeface="Hack Bold"/>
                <a:cs typeface="Hack Bold"/>
              </a:rPr>
              <a:t>(</a:t>
            </a:r>
            <a:r>
              <a:rPr lang="en-US" sz="1600" dirty="0" err="1">
                <a:latin typeface="Hack Bold"/>
                <a:cs typeface="Hack Bold"/>
              </a:rPr>
              <a:t>p.entry</a:t>
            </a:r>
            <a:r>
              <a:rPr lang="en-US" sz="1600" dirty="0">
                <a:latin typeface="Hack Bold"/>
                <a:cs typeface="Hack 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block.pp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0x80486f0:	</a:t>
            </a:r>
            <a:r>
              <a:rPr lang="en-US" sz="1600" dirty="0" err="1">
                <a:latin typeface="Hack Bold"/>
                <a:cs typeface="Hack Bold"/>
              </a:rPr>
              <a:t>xor</a:t>
            </a:r>
            <a:r>
              <a:rPr lang="en-US" sz="1600" dirty="0">
                <a:latin typeface="Hack Bold"/>
                <a:cs typeface="Hack Bold"/>
              </a:rPr>
              <a:t>	</a:t>
            </a:r>
            <a:r>
              <a:rPr lang="en-US" sz="1600" dirty="0" err="1">
                <a:latin typeface="Hack Bold"/>
                <a:cs typeface="Hack Bold"/>
              </a:rPr>
              <a:t>ebp</a:t>
            </a:r>
            <a:r>
              <a:rPr lang="en-US" sz="1600" dirty="0">
                <a:latin typeface="Hack Bold"/>
                <a:cs typeface="Hack Bold"/>
              </a:rPr>
              <a:t>, </a:t>
            </a:r>
            <a:r>
              <a:rPr lang="en-US" sz="1600" dirty="0" err="1">
                <a:latin typeface="Hack Bold"/>
                <a:cs typeface="Hack Bold"/>
              </a:rPr>
              <a:t>ebp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0x80486f2:	pop	</a:t>
            </a:r>
            <a:r>
              <a:rPr lang="en-US" sz="1600" dirty="0" err="1">
                <a:latin typeface="Hack Bold"/>
                <a:cs typeface="Hack Bold"/>
              </a:rPr>
              <a:t>esi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0x80486f3:	</a:t>
            </a:r>
            <a:r>
              <a:rPr lang="en-US" sz="1600" dirty="0" err="1">
                <a:latin typeface="Hack Bold"/>
                <a:cs typeface="Hack Bold"/>
              </a:rPr>
              <a:t>mov</a:t>
            </a:r>
            <a:r>
              <a:rPr lang="en-US" sz="1600" dirty="0">
                <a:latin typeface="Hack Bold"/>
                <a:cs typeface="Hack Bold"/>
              </a:rPr>
              <a:t>	</a:t>
            </a:r>
            <a:r>
              <a:rPr lang="en-US" sz="1600" dirty="0" err="1">
                <a:latin typeface="Hack Bold"/>
                <a:cs typeface="Hack Bold"/>
              </a:rPr>
              <a:t>ecx</a:t>
            </a:r>
            <a:r>
              <a:rPr lang="en-US" sz="1600" dirty="0">
                <a:latin typeface="Hack Bold"/>
                <a:cs typeface="Hack Bold"/>
              </a:rPr>
              <a:t>, </a:t>
            </a:r>
            <a:r>
              <a:rPr lang="en-US" sz="1600" dirty="0" err="1">
                <a:latin typeface="Hack Bold"/>
                <a:cs typeface="Hack Bold"/>
              </a:rPr>
              <a:t>esp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0x80486f5:	and	</a:t>
            </a:r>
            <a:r>
              <a:rPr lang="en-US" sz="1600" dirty="0" err="1">
                <a:latin typeface="Hack Bold"/>
                <a:cs typeface="Hack Bold"/>
              </a:rPr>
              <a:t>esp</a:t>
            </a:r>
            <a:r>
              <a:rPr lang="en-US" sz="1600" dirty="0">
                <a:latin typeface="Hack Bold"/>
                <a:cs typeface="Hack Bold"/>
              </a:rPr>
              <a:t>, 0xfffffff0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0x80486f8:	push	</a:t>
            </a:r>
            <a:r>
              <a:rPr lang="en-US" sz="1600" dirty="0" err="1">
                <a:latin typeface="Hack Bold"/>
                <a:cs typeface="Hack Bold"/>
              </a:rPr>
              <a:t>eax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3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SimState</a:t>
            </a:r>
            <a:r>
              <a:rPr lang="en-US" dirty="0"/>
              <a:t> contains a snapshot of the program state</a:t>
            </a:r>
          </a:p>
          <a:p>
            <a:pPr lvl="1"/>
            <a:r>
              <a:rPr lang="en-US" dirty="0"/>
              <a:t>Memory (</a:t>
            </a:r>
            <a:r>
              <a:rPr lang="en-US" dirty="0" err="1"/>
              <a:t>state.mem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Registers (</a:t>
            </a:r>
            <a:r>
              <a:rPr lang="en-US" dirty="0" err="1"/>
              <a:t>state.regs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Filesystem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state = </a:t>
            </a:r>
            <a:r>
              <a:rPr lang="en-US" sz="1600" dirty="0" err="1">
                <a:latin typeface="Hack Bold"/>
                <a:cs typeface="Hack Bold"/>
              </a:rPr>
              <a:t>p.factory.entry_state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state.regs.esp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&lt;BV32 0x7ffeffbc&gt;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state.mem</a:t>
            </a:r>
            <a:r>
              <a:rPr lang="en-US" sz="1600" dirty="0">
                <a:latin typeface="Hack Bold"/>
                <a:cs typeface="Hack Bold"/>
              </a:rPr>
              <a:t>[</a:t>
            </a:r>
            <a:r>
              <a:rPr lang="en-US" sz="1600" dirty="0" err="1">
                <a:latin typeface="Hack Bold"/>
                <a:cs typeface="Hack Bold"/>
              </a:rPr>
              <a:t>p.entry</a:t>
            </a:r>
            <a:r>
              <a:rPr lang="en-US" sz="1600" dirty="0">
                <a:latin typeface="Hack Bold"/>
                <a:cs typeface="Hack Bold"/>
              </a:rPr>
              <a:t>].</a:t>
            </a:r>
            <a:r>
              <a:rPr lang="en-US" sz="1600" dirty="0" err="1">
                <a:latin typeface="Hack Bold"/>
                <a:cs typeface="Hack Bold"/>
              </a:rPr>
              <a:t>int.resolved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&lt;BV32 0x895eed31&gt;</a:t>
            </a:r>
          </a:p>
          <a:p>
            <a:r>
              <a:rPr lang="en-US" dirty="0" err="1"/>
              <a:t>SimStates</a:t>
            </a:r>
            <a:r>
              <a:rPr lang="en-US" dirty="0"/>
              <a:t> are immutable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Bitvectors</a:t>
            </a:r>
            <a:r>
              <a:rPr lang="en-US" dirty="0"/>
              <a:t> are used to represent integers in a way that is consistent with how the architecture represents them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bv</a:t>
            </a:r>
            <a:r>
              <a:rPr lang="en-US" sz="1600" dirty="0">
                <a:latin typeface="Hack Bold"/>
                <a:cs typeface="Hack Bold"/>
              </a:rPr>
              <a:t> = </a:t>
            </a:r>
            <a:r>
              <a:rPr lang="en-US" sz="1600" dirty="0" err="1">
                <a:latin typeface="Hack Bold"/>
                <a:cs typeface="Hack Bold"/>
              </a:rPr>
              <a:t>state.solver.BVV</a:t>
            </a:r>
            <a:r>
              <a:rPr lang="en-US" sz="1600" dirty="0">
                <a:latin typeface="Hack Bold"/>
                <a:cs typeface="Hack Bold"/>
              </a:rPr>
              <a:t>(0xFF, 16)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print </a:t>
            </a:r>
            <a:r>
              <a:rPr lang="en-US" sz="1600" dirty="0" err="1">
                <a:latin typeface="Hack Bold"/>
                <a:cs typeface="Hack Bold"/>
              </a:rPr>
              <a:t>bv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&lt;BV16 0xff&gt;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state.solver.eval</a:t>
            </a:r>
            <a:r>
              <a:rPr lang="en-US" sz="1600" dirty="0">
                <a:latin typeface="Hack Bold"/>
                <a:cs typeface="Hack Bold"/>
              </a:rPr>
              <a:t>(</a:t>
            </a:r>
            <a:r>
              <a:rPr lang="en-US" sz="1600" dirty="0" err="1">
                <a:latin typeface="Hack Bold"/>
                <a:cs typeface="Hack Bold"/>
              </a:rPr>
              <a:t>bv</a:t>
            </a:r>
            <a:r>
              <a:rPr lang="en-US" sz="1600" dirty="0">
                <a:latin typeface="Hack Bold"/>
                <a:cs typeface="Hack 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8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Bitvectors</a:t>
            </a:r>
            <a:r>
              <a:rPr lang="en-US" dirty="0"/>
              <a:t> can be stored in memory directly, however if a Python integer is used, it is automatically translated into a </a:t>
            </a:r>
            <a:r>
              <a:rPr lang="en-US" dirty="0" err="1"/>
              <a:t>bitvector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state.regs.eax = state.solver.BVV(3, 32)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state.regs.eax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&lt;BV32 0x3&gt;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state.regs.eax = 4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state.regs.eax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&lt;BV32 0x4&gt;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2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SimState’s</a:t>
            </a:r>
            <a:r>
              <a:rPr lang="en-US" dirty="0"/>
              <a:t> memory is accessed like an array</a:t>
            </a:r>
          </a:p>
          <a:p>
            <a:r>
              <a:rPr lang="en-US" dirty="0"/>
              <a:t>Access to a location need to be qualified by type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state.mem[100000].uint8_t = 0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state.mem</a:t>
            </a:r>
            <a:r>
              <a:rPr lang="en-US" sz="1600" dirty="0">
                <a:latin typeface="Hack Bold"/>
                <a:cs typeface="Hack Bold"/>
              </a:rPr>
              <a:t>[100000].uint32_t = </a:t>
            </a:r>
            <a:r>
              <a:rPr lang="en-US" sz="1600" dirty="0" err="1">
                <a:latin typeface="Hack Bold"/>
                <a:cs typeface="Hack Bold"/>
              </a:rPr>
              <a:t>state.solver.BVV</a:t>
            </a:r>
            <a:r>
              <a:rPr lang="en-US" sz="1600" dirty="0">
                <a:latin typeface="Hack Bold"/>
                <a:cs typeface="Hack Bold"/>
              </a:rPr>
              <a:t>(3, 32)</a:t>
            </a: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  <a:p>
            <a:r>
              <a:rPr lang="en-US" dirty="0"/>
              <a:t>Values in memory can be retrieved using the .resolved (</a:t>
            </a:r>
            <a:r>
              <a:rPr lang="en-US" dirty="0" err="1"/>
              <a:t>bitvector</a:t>
            </a:r>
            <a:r>
              <a:rPr lang="en-US" dirty="0"/>
              <a:t>) and .concrete (Python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state.mem</a:t>
            </a:r>
            <a:r>
              <a:rPr lang="en-US" sz="1600" dirty="0">
                <a:latin typeface="Hack Bold"/>
                <a:cs typeface="Hack Bold"/>
              </a:rPr>
              <a:t>[100000].uint32_t.resolved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&lt;BV32 0x3&gt;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state.mem</a:t>
            </a:r>
            <a:r>
              <a:rPr lang="en-US" sz="1600" dirty="0">
                <a:latin typeface="Hack Bold"/>
                <a:cs typeface="Hack Bold"/>
              </a:rPr>
              <a:t>[100000].uint32_t.concrete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0x3</a:t>
            </a:r>
          </a:p>
          <a:p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mr-IN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7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Managers are responsible for producing new </a:t>
            </a:r>
            <a:r>
              <a:rPr lang="en-US" dirty="0" err="1"/>
              <a:t>SimStates</a:t>
            </a:r>
            <a:r>
              <a:rPr lang="en-US" dirty="0"/>
              <a:t> given an initial set of </a:t>
            </a:r>
            <a:r>
              <a:rPr lang="en-US" dirty="0" err="1"/>
              <a:t>SimStates</a:t>
            </a:r>
            <a:endParaRPr lang="en-US" dirty="0"/>
          </a:p>
          <a:p>
            <a:r>
              <a:rPr lang="en-US" dirty="0" err="1"/>
              <a:t>SimStates</a:t>
            </a:r>
            <a:r>
              <a:rPr lang="en-US" dirty="0"/>
              <a:t> are organized in stashes</a:t>
            </a:r>
          </a:p>
          <a:p>
            <a:pPr lvl="1"/>
            <a:r>
              <a:rPr lang="en-US" dirty="0"/>
              <a:t>active: </a:t>
            </a:r>
            <a:r>
              <a:rPr lang="en-US" dirty="0" err="1"/>
              <a:t>SimStates</a:t>
            </a:r>
            <a:r>
              <a:rPr lang="en-US" dirty="0"/>
              <a:t> being executed</a:t>
            </a:r>
          </a:p>
          <a:p>
            <a:pPr lvl="1"/>
            <a:r>
              <a:rPr lang="en-US" dirty="0" err="1"/>
              <a:t>deadended</a:t>
            </a:r>
            <a:r>
              <a:rPr lang="en-US" dirty="0"/>
              <a:t>: </a:t>
            </a:r>
            <a:r>
              <a:rPr lang="en-US" dirty="0" err="1"/>
              <a:t>SimStates</a:t>
            </a:r>
            <a:r>
              <a:rPr lang="en-US" dirty="0"/>
              <a:t> that cannot progress</a:t>
            </a:r>
          </a:p>
          <a:p>
            <a:pPr lvl="1"/>
            <a:r>
              <a:rPr lang="en-US" dirty="0"/>
              <a:t>unconstrained: </a:t>
            </a:r>
            <a:r>
              <a:rPr lang="en-US" dirty="0" err="1"/>
              <a:t>SimStates</a:t>
            </a:r>
            <a:r>
              <a:rPr lang="en-US" dirty="0"/>
              <a:t> in which the instruction pointer can be controlled (e.g., it has a symbolic value)</a:t>
            </a:r>
          </a:p>
          <a:p>
            <a:pPr lvl="1"/>
            <a:r>
              <a:rPr lang="en-US" dirty="0" err="1"/>
              <a:t>unsat</a:t>
            </a:r>
            <a:r>
              <a:rPr lang="en-US" dirty="0"/>
              <a:t>: </a:t>
            </a:r>
            <a:r>
              <a:rPr lang="en-US" dirty="0" err="1"/>
              <a:t>SimStates</a:t>
            </a:r>
            <a:r>
              <a:rPr lang="en-US" dirty="0"/>
              <a:t> whose constraints are </a:t>
            </a:r>
            <a:r>
              <a:rPr lang="en-US" dirty="0" err="1"/>
              <a:t>unsatisfiable</a:t>
            </a:r>
            <a:endParaRPr lang="en-US" dirty="0"/>
          </a:p>
          <a:p>
            <a:pPr lvl="1"/>
            <a:r>
              <a:rPr lang="en-US" dirty="0"/>
              <a:t>&lt;custom&gt; </a:t>
            </a:r>
          </a:p>
          <a:p>
            <a:r>
              <a:rPr lang="en-US" dirty="0"/>
              <a:t>step() executes a basic block of the active </a:t>
            </a:r>
            <a:r>
              <a:rPr lang="en-US" dirty="0" err="1"/>
              <a:t>SimStates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6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</a:t>
            </a:r>
            <a:r>
              <a:rPr lang="en-US" sz="1600" dirty="0">
                <a:latin typeface="Hack Bold"/>
                <a:cs typeface="Hack Bold"/>
              </a:rPr>
              <a:t> = </a:t>
            </a:r>
            <a:r>
              <a:rPr lang="en-US" sz="1600" dirty="0" err="1">
                <a:latin typeface="Hack Bold"/>
                <a:cs typeface="Hack Bold"/>
              </a:rPr>
              <a:t>p.factory.simulation_manager</a:t>
            </a:r>
            <a:r>
              <a:rPr lang="en-US" sz="1600" dirty="0">
                <a:latin typeface="Hack Bold"/>
                <a:cs typeface="Hack Bold"/>
              </a:rPr>
              <a:t>(state)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sm.active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 [&lt;</a:t>
            </a:r>
            <a:r>
              <a:rPr lang="en-US" sz="1600" dirty="0" err="1">
                <a:latin typeface="Hack Bold"/>
                <a:cs typeface="Hack Bold"/>
              </a:rPr>
              <a:t>SimState</a:t>
            </a:r>
            <a:r>
              <a:rPr lang="en-US" sz="1600" dirty="0">
                <a:latin typeface="Hack Bold"/>
                <a:cs typeface="Hack Bold"/>
              </a:rPr>
              <a:t> @ 0x80486f0&gt;]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sm.step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</a:t>
            </a:r>
            <a:r>
              <a:rPr lang="en-US" sz="1600" dirty="0" err="1">
                <a:latin typeface="Hack Bold"/>
                <a:cs typeface="Hack Bold"/>
              </a:rPr>
              <a:t>SimulationManager</a:t>
            </a:r>
            <a:r>
              <a:rPr lang="en-US" sz="1600" dirty="0">
                <a:latin typeface="Hack Bold"/>
                <a:cs typeface="Hack Bold"/>
              </a:rPr>
              <a:t> with 1 active&gt;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…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sm.step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</a:t>
            </a:r>
            <a:r>
              <a:rPr lang="en-US" sz="1600" dirty="0" err="1">
                <a:latin typeface="Hack Bold"/>
                <a:cs typeface="Hack Bold"/>
              </a:rPr>
              <a:t>SimulationManager</a:t>
            </a:r>
            <a:r>
              <a:rPr lang="en-US" sz="1600" dirty="0">
                <a:latin typeface="Hack Bold"/>
                <a:cs typeface="Hack Bold"/>
              </a:rPr>
              <a:t> with 2 active&gt;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…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sm.step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</a:t>
            </a:r>
            <a:r>
              <a:rPr lang="en-US" sz="1600" dirty="0" err="1">
                <a:latin typeface="Hack Bold"/>
                <a:cs typeface="Hack Bold"/>
              </a:rPr>
              <a:t>SimulationManager</a:t>
            </a:r>
            <a:r>
              <a:rPr lang="en-US" sz="1600" dirty="0">
                <a:latin typeface="Hack Bold"/>
                <a:cs typeface="Hack Bold"/>
              </a:rPr>
              <a:t> with 4 active&gt;</a:t>
            </a: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44337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state.history</a:t>
            </a:r>
            <a:r>
              <a:rPr lang="en-US" dirty="0"/>
              <a:t> allows one to access the historical execution path up to the current state</a:t>
            </a:r>
          </a:p>
          <a:p>
            <a:pPr lvl="1"/>
            <a:r>
              <a:rPr lang="en-US" dirty="0" err="1"/>
              <a:t>state.history.parent</a:t>
            </a:r>
            <a:r>
              <a:rPr lang="en-US" dirty="0"/>
              <a:t>: The parent state</a:t>
            </a:r>
          </a:p>
          <a:p>
            <a:pPr lvl="1"/>
            <a:r>
              <a:rPr lang="en-US" dirty="0" err="1"/>
              <a:t>state.history.bbl_addrs</a:t>
            </a:r>
            <a:r>
              <a:rPr lang="en-US" dirty="0"/>
              <a:t>: The basic block addresses executed by the state</a:t>
            </a:r>
          </a:p>
          <a:p>
            <a:pPr lvl="1"/>
            <a:r>
              <a:rPr lang="en-US" dirty="0" err="1"/>
              <a:t>state.history.jump_guards</a:t>
            </a:r>
            <a:r>
              <a:rPr lang="en-US" dirty="0"/>
              <a:t>: The conditions guarding each of the branches that the state has encountered</a:t>
            </a:r>
          </a:p>
        </p:txBody>
      </p:sp>
    </p:spTree>
    <p:extLst>
      <p:ext uri="{BB962C8B-B14F-4D97-AF65-F5344CB8AC3E}">
        <p14:creationId xmlns:p14="http://schemas.microsoft.com/office/powerpoint/2010/main" val="27455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the analysis of binaries</a:t>
            </a:r>
          </a:p>
          <a:p>
            <a:r>
              <a:rPr lang="en-US" dirty="0"/>
              <a:t>Supports a number of architectures</a:t>
            </a:r>
          </a:p>
          <a:p>
            <a:pPr lvl="1"/>
            <a:r>
              <a:rPr lang="en-US" dirty="0"/>
              <a:t>x86 (32 and 64), MIPS, ARM, PPC, etc.</a:t>
            </a:r>
          </a:p>
          <a:p>
            <a:pPr lvl="0"/>
            <a:r>
              <a:rPr lang="en-US" dirty="0">
                <a:sym typeface="Calibri"/>
              </a:rPr>
              <a:t>http://angr.io </a:t>
            </a:r>
          </a:p>
          <a:p>
            <a:pPr lvl="0"/>
            <a:r>
              <a:rPr lang="en-US" dirty="0">
                <a:sym typeface="Calibri"/>
              </a:rPr>
              <a:t>https://github.com/angr</a:t>
            </a:r>
          </a:p>
          <a:p>
            <a:pPr lvl="0"/>
            <a:r>
              <a:rPr lang="en-US" dirty="0">
                <a:sym typeface="Calibri"/>
              </a:rPr>
              <a:t>angr@lists.cs.ucsb.edu</a:t>
            </a:r>
            <a:endParaRPr lang="en-US" dirty="0">
              <a:sym typeface="Calibri"/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SimProcedures</a:t>
            </a:r>
            <a:r>
              <a:rPr lang="en-US" dirty="0"/>
              <a:t> are procedures that model calls to external functions, specifying the effect of the function on the </a:t>
            </a:r>
            <a:r>
              <a:rPr lang="en-US" dirty="0" err="1"/>
              <a:t>SimState</a:t>
            </a:r>
            <a:endParaRPr lang="en-US" dirty="0"/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System calls</a:t>
            </a:r>
          </a:p>
          <a:p>
            <a:pPr marL="457200" lvl="1" indent="0">
              <a:buNone/>
            </a:pPr>
            <a:r>
              <a:rPr lang="en-US" sz="1600" dirty="0">
                <a:latin typeface="Hack Bold"/>
                <a:cs typeface="Hack Bold"/>
              </a:rPr>
              <a:t>&gt;&gt;  </a:t>
            </a:r>
            <a:r>
              <a:rPr lang="en-US" sz="1600" dirty="0" err="1">
                <a:latin typeface="Hack Bold"/>
                <a:cs typeface="Hack Bold"/>
              </a:rPr>
              <a:t>angr.SIM_PROCEDURES</a:t>
            </a:r>
            <a:r>
              <a:rPr lang="en-US" sz="1600" dirty="0">
                <a:latin typeface="Hack Bold"/>
                <a:cs typeface="Hack Bold"/>
              </a:rPr>
              <a:t>['</a:t>
            </a:r>
            <a:r>
              <a:rPr lang="en-US" sz="1600" dirty="0" err="1">
                <a:latin typeface="Hack Bold"/>
                <a:cs typeface="Hack Bold"/>
              </a:rPr>
              <a:t>libc</a:t>
            </a:r>
            <a:r>
              <a:rPr lang="en-US" sz="1600" dirty="0">
                <a:latin typeface="Hack Bold"/>
                <a:cs typeface="Hack Bold"/>
              </a:rPr>
              <a:t>'].keys()</a:t>
            </a:r>
          </a:p>
          <a:p>
            <a:pPr marL="457200" lvl="1" indent="0">
              <a:buNone/>
            </a:pPr>
            <a:r>
              <a:rPr lang="en-US" sz="1600" dirty="0">
                <a:latin typeface="Hack Bold"/>
                <a:cs typeface="Hack Bold"/>
              </a:rPr>
              <a:t>['</a:t>
            </a:r>
            <a:r>
              <a:rPr lang="en-US" sz="1600" dirty="0" err="1">
                <a:latin typeface="Hack Bold"/>
                <a:cs typeface="Hack Bold"/>
              </a:rPr>
              <a:t>strncmp</a:t>
            </a:r>
            <a:r>
              <a:rPr lang="en-US" sz="1600" dirty="0">
                <a:latin typeface="Hack Bold"/>
                <a:cs typeface="Hack Bold"/>
              </a:rPr>
              <a:t>',</a:t>
            </a:r>
          </a:p>
          <a:p>
            <a:pPr marL="457200" lvl="1" indent="0">
              <a:buNone/>
            </a:pPr>
            <a:r>
              <a:rPr lang="en-US" sz="1600" dirty="0">
                <a:latin typeface="Hack Bold"/>
                <a:cs typeface="Hack Bold"/>
              </a:rPr>
              <a:t>'</a:t>
            </a:r>
            <a:r>
              <a:rPr lang="en-US" sz="1600" dirty="0" err="1">
                <a:latin typeface="Hack Bold"/>
                <a:cs typeface="Hack Bold"/>
              </a:rPr>
              <a:t>sscanf</a:t>
            </a:r>
            <a:r>
              <a:rPr lang="en-US" sz="1600" dirty="0">
                <a:latin typeface="Hack Bold"/>
                <a:cs typeface="Hack Bold"/>
              </a:rPr>
              <a:t>',</a:t>
            </a:r>
          </a:p>
          <a:p>
            <a:pPr marL="457200" lvl="1" indent="0">
              <a:buNone/>
            </a:pPr>
            <a:r>
              <a:rPr lang="en-US" sz="1600" dirty="0">
                <a:latin typeface="Hack Bold"/>
                <a:cs typeface="Hack Bold"/>
              </a:rPr>
              <a:t> '</a:t>
            </a:r>
            <a:r>
              <a:rPr lang="en-US" sz="1600" dirty="0" err="1">
                <a:latin typeface="Hack Bold"/>
                <a:cs typeface="Hack Bold"/>
              </a:rPr>
              <a:t>snprintf</a:t>
            </a:r>
            <a:r>
              <a:rPr lang="en-US" sz="1600" dirty="0">
                <a:latin typeface="Hack Bold"/>
                <a:cs typeface="Hack Bold"/>
              </a:rPr>
              <a:t>', </a:t>
            </a:r>
            <a:r>
              <a:rPr lang="mr-IN" sz="1600" dirty="0">
                <a:latin typeface="Hack Bold"/>
                <a:cs typeface="Hack Bold"/>
              </a:rPr>
              <a:t>…</a:t>
            </a:r>
            <a:endParaRPr lang="en-US" dirty="0"/>
          </a:p>
          <a:p>
            <a:r>
              <a:rPr lang="en-US" dirty="0"/>
              <a:t>They are also used for hooking, i.e., to associate an address with a </a:t>
            </a:r>
            <a:r>
              <a:rPr lang="en-US" dirty="0" err="1"/>
              <a:t>SimProcedure</a:t>
            </a:r>
            <a:endParaRPr lang="en-US" dirty="0"/>
          </a:p>
          <a:p>
            <a:pPr lvl="1"/>
            <a:r>
              <a:rPr lang="en-US" dirty="0"/>
              <a:t>When the address is reached the </a:t>
            </a:r>
            <a:r>
              <a:rPr lang="en-US" dirty="0" err="1"/>
              <a:t>SimProcedure</a:t>
            </a:r>
            <a:r>
              <a:rPr lang="en-US" dirty="0"/>
              <a:t> is invoked</a:t>
            </a:r>
          </a:p>
        </p:txBody>
      </p:sp>
    </p:spTree>
    <p:extLst>
      <p:ext uri="{BB962C8B-B14F-4D97-AF65-F5344CB8AC3E}">
        <p14:creationId xmlns:p14="http://schemas.microsoft.com/office/powerpoint/2010/main" val="154756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&gt;&gt; </a:t>
            </a:r>
            <a:r>
              <a:rPr lang="en-US" sz="1600" dirty="0" err="1">
                <a:latin typeface="Hack Bold"/>
                <a:cs typeface="Hack Bold"/>
              </a:rPr>
              <a:t>func</a:t>
            </a:r>
            <a:r>
              <a:rPr lang="en-US" sz="1600" dirty="0">
                <a:latin typeface="Hack Bold"/>
                <a:cs typeface="Hack Bold"/>
              </a:rPr>
              <a:t> = </a:t>
            </a:r>
            <a:r>
              <a:rPr lang="en-US" sz="1600" dirty="0" err="1">
                <a:latin typeface="Hack Bold"/>
                <a:cs typeface="Hack Bold"/>
              </a:rPr>
              <a:t>angr.SIM_PROCEDURES</a:t>
            </a:r>
            <a:r>
              <a:rPr lang="en-US" sz="1600" dirty="0">
                <a:latin typeface="Hack Bold"/>
                <a:cs typeface="Hack Bold"/>
              </a:rPr>
              <a:t>['stubs']['</a:t>
            </a:r>
            <a:r>
              <a:rPr lang="en-US" sz="1600" dirty="0" err="1">
                <a:latin typeface="Hack Bold"/>
                <a:cs typeface="Hack Bold"/>
              </a:rPr>
              <a:t>ReturnUnconstrained</a:t>
            </a:r>
            <a:r>
              <a:rPr lang="en-US" sz="1600" dirty="0">
                <a:latin typeface="Hack Bold"/>
                <a:cs typeface="Hack Bold"/>
              </a:rPr>
              <a:t>'] 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# </a:t>
            </a:r>
            <a:r>
              <a:rPr lang="en-US" sz="1600" dirty="0" err="1">
                <a:latin typeface="Hack Bold"/>
                <a:cs typeface="Hack Bold"/>
              </a:rPr>
              <a:t>Func</a:t>
            </a:r>
            <a:r>
              <a:rPr lang="en-US" sz="1600" dirty="0">
                <a:latin typeface="Hack Bold"/>
                <a:cs typeface="Hack Bold"/>
              </a:rPr>
              <a:t> is actually a class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p.hook</a:t>
            </a:r>
            <a:r>
              <a:rPr lang="en-US" sz="1600" dirty="0">
                <a:latin typeface="Hack Bold"/>
                <a:cs typeface="Hack Bold"/>
              </a:rPr>
              <a:t>(0x10000, </a:t>
            </a:r>
            <a:r>
              <a:rPr lang="en-US" sz="1600" dirty="0" err="1">
                <a:latin typeface="Hack Bold"/>
                <a:cs typeface="Hack Bold"/>
              </a:rPr>
              <a:t>func</a:t>
            </a:r>
            <a:r>
              <a:rPr lang="en-US" sz="1600" dirty="0">
                <a:latin typeface="Hack Bold"/>
                <a:cs typeface="Hack Bold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p.is_hooked</a:t>
            </a:r>
            <a:r>
              <a:rPr lang="en-US" sz="1600" dirty="0">
                <a:latin typeface="Hack Bold"/>
                <a:cs typeface="Hack Bold"/>
              </a:rPr>
              <a:t>(0x10000)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True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p.hooked_by</a:t>
            </a:r>
            <a:r>
              <a:rPr lang="en-US" sz="1600" dirty="0">
                <a:latin typeface="Hack Bold"/>
                <a:cs typeface="Hack Bold"/>
              </a:rPr>
              <a:t>(0x10000)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</a:t>
            </a:r>
            <a:r>
              <a:rPr lang="en-US" sz="1600" dirty="0" err="1">
                <a:latin typeface="Hack Bold"/>
                <a:cs typeface="Hack Bold"/>
              </a:rPr>
              <a:t>SimProcedure</a:t>
            </a:r>
            <a:r>
              <a:rPr lang="en-US" sz="1600" dirty="0">
                <a:latin typeface="Hack Bold"/>
                <a:cs typeface="Hack Bold"/>
              </a:rPr>
              <a:t> </a:t>
            </a:r>
            <a:r>
              <a:rPr lang="en-US" sz="1600" dirty="0" err="1">
                <a:latin typeface="Hack Bold"/>
                <a:cs typeface="Hack Bold"/>
              </a:rPr>
              <a:t>ReturnUnconstrained</a:t>
            </a:r>
            <a:r>
              <a:rPr lang="en-US" sz="1600" dirty="0">
                <a:latin typeface="Hack Bold"/>
                <a:cs typeface="Hack Bold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8469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values are “placeholders” for an unknown value</a:t>
            </a:r>
          </a:p>
          <a:p>
            <a:r>
              <a:rPr lang="en-US" dirty="0"/>
              <a:t>Operations on symbolic values return an AST representing the operations (accessible with .op and .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590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x = </a:t>
            </a:r>
            <a:r>
              <a:rPr lang="mr-IN" sz="1600" dirty="0">
                <a:latin typeface="Hack Bold"/>
                <a:cs typeface="Hack Bold"/>
              </a:rPr>
              <a:t>state.solver.BVS("x", 64)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&lt;BV64 x_</a:t>
            </a:r>
            <a:r>
              <a:rPr lang="en-US" sz="1600" dirty="0">
                <a:latin typeface="Hack Bold"/>
                <a:cs typeface="Hack Bold"/>
              </a:rPr>
              <a:t>3</a:t>
            </a:r>
            <a:r>
              <a:rPr lang="mr-IN" sz="1600" dirty="0">
                <a:latin typeface="Hack Bold"/>
                <a:cs typeface="Hack Bold"/>
              </a:rPr>
              <a:t>_64&gt;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x + 1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 &lt;BV64 x_3_64 + 0x1&gt;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(x + 1) / 2 * x 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&lt;BV64 ((x_3_64 + 0x1) / 0x2) * x_3_64&gt;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mr-IN" sz="1600" dirty="0">
                <a:latin typeface="Hack Bold"/>
                <a:cs typeface="Hack Bold"/>
              </a:rPr>
              <a:t>((x + 1) / 2 * x).op 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'__mul__’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mr-IN" sz="1600" dirty="0">
                <a:latin typeface="Hack Bold"/>
                <a:cs typeface="Hack Bold"/>
              </a:rPr>
              <a:t>((x + 1) / 2 * x).args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(&lt;BV64 (x_3_64 + 0x1) / 0x2&gt;, &lt;BV64 x_3_64&gt;)</a:t>
            </a: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253298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symbolic values will return an AST with a Boolean type, which represents a constraint</a:t>
            </a:r>
          </a:p>
          <a:p>
            <a:r>
              <a:rPr lang="en-US" dirty="0"/>
              <a:t>Constraints can be added to a solver</a:t>
            </a:r>
          </a:p>
          <a:p>
            <a:r>
              <a:rPr lang="en-US" dirty="0"/>
              <a:t>The solver can then be asked to evaluate the constraints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mr-IN" sz="1600" dirty="0">
                <a:latin typeface="Hack Bold"/>
                <a:cs typeface="Hack Bold"/>
              </a:rPr>
              <a:t>state.solver.add(a &gt; b)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[&lt;Bool a_5_8 &gt; b_6_8&gt;]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</a:t>
            </a:r>
            <a:r>
              <a:rPr lang="mr-IN" sz="1600" dirty="0">
                <a:latin typeface="Hack Bold"/>
                <a:cs typeface="Hack Bold"/>
              </a:rPr>
              <a:t> state.solver.add(a == b * 2)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[&lt;Bool a_5_8 == (b_6_8 * 2)&gt;]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mr-IN" sz="1600" dirty="0">
                <a:latin typeface="Hack Bold"/>
                <a:cs typeface="Hack Bold"/>
              </a:rPr>
              <a:t>state.solver.add(b &gt; 6)</a:t>
            </a:r>
          </a:p>
          <a:p>
            <a:pPr marL="0" indent="0">
              <a:buNone/>
            </a:pPr>
            <a:r>
              <a:rPr lang="mr-IN" sz="1600" dirty="0">
                <a:latin typeface="Hack Bold"/>
                <a:cs typeface="Hack Bold"/>
              </a:rPr>
              <a:t>[&lt;Bool b_6_8 &gt; 6&gt;]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state.solver.constraints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[&lt;</a:t>
            </a:r>
            <a:r>
              <a:rPr lang="en-US" sz="1600" dirty="0" err="1">
                <a:latin typeface="Hack Bold"/>
                <a:cs typeface="Hack Bold"/>
              </a:rPr>
              <a:t>Bool</a:t>
            </a:r>
            <a:r>
              <a:rPr lang="en-US" sz="1600" dirty="0">
                <a:latin typeface="Hack Bold"/>
                <a:cs typeface="Hack Bold"/>
              </a:rPr>
              <a:t> a_5_8 &gt; b_6_8&gt;,&lt;</a:t>
            </a:r>
            <a:r>
              <a:rPr lang="en-US" sz="1600" dirty="0" err="1">
                <a:latin typeface="Hack Bold"/>
                <a:cs typeface="Hack Bold"/>
              </a:rPr>
              <a:t>Bool</a:t>
            </a:r>
            <a:r>
              <a:rPr lang="en-US" sz="1600" dirty="0">
                <a:latin typeface="Hack Bold"/>
                <a:cs typeface="Hack Bold"/>
              </a:rPr>
              <a:t> a_5_8==(b_6_8 * 2)&gt;,&lt;</a:t>
            </a:r>
            <a:r>
              <a:rPr lang="en-US" sz="1600" dirty="0" err="1">
                <a:latin typeface="Hack Bold"/>
                <a:cs typeface="Hack Bold"/>
              </a:rPr>
              <a:t>Bool</a:t>
            </a:r>
            <a:r>
              <a:rPr lang="en-US" sz="1600" dirty="0">
                <a:latin typeface="Hack Bold"/>
                <a:cs typeface="Hack Bold"/>
              </a:rPr>
              <a:t> b_6_8 &gt; 6&gt;]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state.solver.eval</a:t>
            </a:r>
            <a:r>
              <a:rPr lang="en-US" sz="1600" dirty="0">
                <a:latin typeface="Hack Bold"/>
                <a:cs typeface="Hack Bold"/>
              </a:rPr>
              <a:t>(a)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0xeL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state.solver.eval</a:t>
            </a:r>
            <a:r>
              <a:rPr lang="en-US" sz="1600" dirty="0">
                <a:latin typeface="Hack Bold"/>
                <a:cs typeface="Hack Bold"/>
              </a:rPr>
              <a:t>(b)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0x7L</a:t>
            </a: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97630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Engines are responsible for evolving the state when step() is invoked on an Execution Manage</a:t>
            </a:r>
          </a:p>
          <a:p>
            <a:pPr lvl="1"/>
            <a:r>
              <a:rPr lang="en-US" dirty="0"/>
              <a:t>The failure engine is invoked when the previous step took us to some un-</a:t>
            </a:r>
            <a:r>
              <a:rPr lang="en-US" dirty="0" err="1"/>
              <a:t>continuable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syscall</a:t>
            </a:r>
            <a:r>
              <a:rPr lang="en-US" dirty="0"/>
              <a:t> engine is invoked when the previous step ended in a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The hook engine is invoked if the current address is hooked</a:t>
            </a:r>
          </a:p>
          <a:p>
            <a:pPr lvl="1"/>
            <a:r>
              <a:rPr lang="en-US" dirty="0"/>
              <a:t>The unicorn engine is invoked when the UNICORN state option is enabled and there is no symbolic data in the state</a:t>
            </a:r>
          </a:p>
          <a:p>
            <a:pPr lvl="1"/>
            <a:r>
              <a:rPr lang="en-US" dirty="0"/>
              <a:t>The VEX engine is invoked as the final fallback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allows one to set breakpoints and test for sophisticated conditions</a:t>
            </a:r>
          </a:p>
          <a:p>
            <a:pPr lvl="1"/>
            <a:r>
              <a:rPr lang="en-US" dirty="0"/>
              <a:t>Memory and registers reads/writes</a:t>
            </a:r>
          </a:p>
          <a:p>
            <a:pPr lvl="1"/>
            <a:r>
              <a:rPr lang="en-US" dirty="0"/>
              <a:t>A new symbolic variable is created</a:t>
            </a:r>
          </a:p>
          <a:p>
            <a:pPr lvl="1"/>
            <a:r>
              <a:rPr lang="en-US" dirty="0"/>
              <a:t>A call instruction is invoked</a:t>
            </a:r>
          </a:p>
          <a:p>
            <a:pPr lvl="1"/>
            <a:r>
              <a:rPr lang="mr-IN" dirty="0"/>
              <a:t>…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def</a:t>
            </a:r>
            <a:r>
              <a:rPr lang="en-US" sz="1600" dirty="0">
                <a:latin typeface="Hack Bold"/>
                <a:cs typeface="Hack Bold"/>
              </a:rPr>
              <a:t> </a:t>
            </a:r>
            <a:r>
              <a:rPr lang="en-US" sz="1600" dirty="0" err="1">
                <a:latin typeface="Hack Bold"/>
                <a:cs typeface="Hack Bold"/>
              </a:rPr>
              <a:t>debug_f</a:t>
            </a:r>
            <a:r>
              <a:rPr lang="en-US" sz="1600" dirty="0">
                <a:latin typeface="Hack Bold"/>
                <a:cs typeface="Hack Bold"/>
              </a:rPr>
              <a:t> (state):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...     print "State %s just performed a memory write!”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&gt;&gt;&gt; </a:t>
            </a:r>
            <a:r>
              <a:rPr lang="en-US" sz="1600" dirty="0" err="1">
                <a:latin typeface="Hack Bold"/>
                <a:cs typeface="Hack Bold"/>
              </a:rPr>
              <a:t>s.inspect.b</a:t>
            </a:r>
            <a:r>
              <a:rPr lang="en-US" sz="1600" dirty="0">
                <a:latin typeface="Hack Bold"/>
                <a:cs typeface="Hack Bold"/>
              </a:rPr>
              <a:t>('</a:t>
            </a:r>
            <a:r>
              <a:rPr lang="en-US" sz="1600" dirty="0" err="1">
                <a:latin typeface="Hack Bold"/>
                <a:cs typeface="Hack Bold"/>
              </a:rPr>
              <a:t>mem_write</a:t>
            </a:r>
            <a:r>
              <a:rPr lang="en-US" sz="1600" dirty="0">
                <a:latin typeface="Hack Bold"/>
                <a:cs typeface="Hack Bold"/>
              </a:rPr>
              <a:t>', when=</a:t>
            </a:r>
            <a:r>
              <a:rPr lang="en-US" sz="1600" dirty="0" err="1">
                <a:latin typeface="Hack Bold"/>
                <a:cs typeface="Hack Bold"/>
              </a:rPr>
              <a:t>angr.BP_AFTER</a:t>
            </a:r>
            <a:r>
              <a:rPr lang="en-US" sz="1600" dirty="0">
                <a:latin typeface="Hack Bold"/>
                <a:cs typeface="Hack Bold"/>
              </a:rPr>
              <a:t>, action=</a:t>
            </a:r>
            <a:r>
              <a:rPr lang="en-US" sz="1600" dirty="0" err="1">
                <a:latin typeface="Hack Bold"/>
                <a:cs typeface="Hack Bold"/>
              </a:rPr>
              <a:t>debug_f</a:t>
            </a:r>
            <a:r>
              <a:rPr lang="en-US" sz="1600" dirty="0">
                <a:latin typeface="Hack Bold"/>
                <a:cs typeface="Hack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63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angr</a:t>
            </a:r>
            <a:r>
              <a:rPr lang="en-US" dirty="0"/>
              <a:t> provides a number of analyses: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100" dirty="0">
                <a:latin typeface="Hack"/>
                <a:cs typeface="Hack"/>
              </a:rPr>
              <a:t>&gt;&gt; </a:t>
            </a:r>
            <a:r>
              <a:rPr lang="en-US" sz="1100" dirty="0" err="1">
                <a:latin typeface="Hack"/>
                <a:cs typeface="Hack"/>
              </a:rPr>
              <a:t>p.analyses</a:t>
            </a:r>
            <a:r>
              <a:rPr lang="en-US" sz="1100" dirty="0">
                <a:latin typeface="Hack"/>
                <a:cs typeface="Hack"/>
              </a:rPr>
              <a:t>.[TAB]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p.analyses.BackwardSlice</a:t>
            </a:r>
            <a:r>
              <a:rPr lang="en-US" sz="1100" dirty="0">
                <a:latin typeface="Hack"/>
                <a:cs typeface="Hack"/>
              </a:rPr>
              <a:t>        </a:t>
            </a:r>
            <a:r>
              <a:rPr lang="en-US" sz="1100" dirty="0" err="1">
                <a:latin typeface="Hack"/>
                <a:cs typeface="Hack"/>
              </a:rPr>
              <a:t>p.analyses.CFGFast</a:t>
            </a:r>
            <a:r>
              <a:rPr lang="en-US" sz="1100" dirty="0">
                <a:latin typeface="Hack"/>
                <a:cs typeface="Hack"/>
              </a:rPr>
              <a:t>              </a:t>
            </a:r>
            <a:r>
              <a:rPr lang="en-US" sz="1100" dirty="0" err="1">
                <a:latin typeface="Hack"/>
                <a:cs typeface="Hack"/>
              </a:rPr>
              <a:t>p.analyses.Reassembler</a:t>
            </a:r>
            <a:r>
              <a:rPr lang="en-US" sz="1100" dirty="0">
                <a:latin typeface="Hack"/>
                <a:cs typeface="Hack"/>
              </a:rPr>
              <a:t>         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p.analyses.BinaryOptimizer</a:t>
            </a:r>
            <a:r>
              <a:rPr lang="en-US" sz="1100" dirty="0">
                <a:latin typeface="Hack"/>
                <a:cs typeface="Hack"/>
              </a:rPr>
              <a:t>      </a:t>
            </a:r>
            <a:r>
              <a:rPr lang="en-US" sz="1100" dirty="0" err="1">
                <a:latin typeface="Hack"/>
                <a:cs typeface="Hack"/>
              </a:rPr>
              <a:t>p.analyses.CongruencyCheck</a:t>
            </a:r>
            <a:r>
              <a:rPr lang="en-US" sz="1100" dirty="0">
                <a:latin typeface="Hack"/>
                <a:cs typeface="Hack"/>
              </a:rPr>
              <a:t>      </a:t>
            </a:r>
            <a:r>
              <a:rPr lang="en-US" sz="1100" dirty="0" err="1">
                <a:latin typeface="Hack"/>
                <a:cs typeface="Hack"/>
              </a:rPr>
              <a:t>p.analyses.reload_analyses</a:t>
            </a:r>
            <a:r>
              <a:rPr lang="en-US" sz="1100" dirty="0">
                <a:latin typeface="Hack"/>
                <a:cs typeface="Hack"/>
              </a:rPr>
              <a:t>     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p.analyses.BinDiff</a:t>
            </a:r>
            <a:r>
              <a:rPr lang="en-US" sz="1100" dirty="0">
                <a:latin typeface="Hack"/>
                <a:cs typeface="Hack"/>
              </a:rPr>
              <a:t>              </a:t>
            </a:r>
            <a:r>
              <a:rPr lang="en-US" sz="1100" dirty="0" err="1">
                <a:latin typeface="Hack"/>
                <a:cs typeface="Hack"/>
              </a:rPr>
              <a:t>p.analyses.DDG</a:t>
            </a:r>
            <a:r>
              <a:rPr lang="en-US" sz="1100" dirty="0">
                <a:latin typeface="Hack"/>
                <a:cs typeface="Hack"/>
              </a:rPr>
              <a:t>                  </a:t>
            </a:r>
            <a:r>
              <a:rPr lang="en-US" sz="1100" dirty="0" err="1">
                <a:latin typeface="Hack"/>
                <a:cs typeface="Hack"/>
              </a:rPr>
              <a:t>p.analyses.StaticHooker</a:t>
            </a:r>
            <a:r>
              <a:rPr lang="en-US" sz="1100" dirty="0">
                <a:latin typeface="Hack"/>
                <a:cs typeface="Hack"/>
              </a:rPr>
              <a:t>        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p.analyses.BoyScout</a:t>
            </a:r>
            <a:r>
              <a:rPr lang="en-US" sz="1100" dirty="0">
                <a:latin typeface="Hack"/>
                <a:cs typeface="Hack"/>
              </a:rPr>
              <a:t>             </a:t>
            </a:r>
            <a:r>
              <a:rPr lang="en-US" sz="1100" dirty="0" err="1">
                <a:latin typeface="Hack"/>
                <a:cs typeface="Hack"/>
              </a:rPr>
              <a:t>p.analyses.DFG</a:t>
            </a:r>
            <a:r>
              <a:rPr lang="en-US" sz="1100" dirty="0">
                <a:latin typeface="Hack"/>
                <a:cs typeface="Hack"/>
              </a:rPr>
              <a:t>                  </a:t>
            </a:r>
            <a:r>
              <a:rPr lang="en-US" sz="1100" dirty="0" err="1">
                <a:latin typeface="Hack"/>
                <a:cs typeface="Hack"/>
              </a:rPr>
              <a:t>p.analyses.VariableRecovery</a:t>
            </a:r>
            <a:r>
              <a:rPr lang="en-US" sz="1100" dirty="0">
                <a:latin typeface="Hack"/>
                <a:cs typeface="Hack"/>
              </a:rPr>
              <a:t>    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p.analyses.CalleeCleanupFinder</a:t>
            </a:r>
            <a:r>
              <a:rPr lang="en-US" sz="1100" dirty="0">
                <a:latin typeface="Hack"/>
                <a:cs typeface="Hack"/>
              </a:rPr>
              <a:t>  </a:t>
            </a:r>
            <a:r>
              <a:rPr lang="en-US" sz="1100" dirty="0" err="1">
                <a:latin typeface="Hack"/>
                <a:cs typeface="Hack"/>
              </a:rPr>
              <a:t>p.analyses.Disassembly</a:t>
            </a:r>
            <a:r>
              <a:rPr lang="en-US" sz="1100" dirty="0">
                <a:latin typeface="Hack"/>
                <a:cs typeface="Hack"/>
              </a:rPr>
              <a:t>          </a:t>
            </a:r>
            <a:r>
              <a:rPr lang="en-US" sz="1100" dirty="0" err="1">
                <a:latin typeface="Hack"/>
                <a:cs typeface="Hack"/>
              </a:rPr>
              <a:t>p.analyses.VariableRecoveryFast</a:t>
            </a:r>
            <a:r>
              <a:rPr lang="en-US" sz="1100" dirty="0">
                <a:latin typeface="Hack"/>
                <a:cs typeface="Hack"/>
              </a:rPr>
              <a:t>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p.analyses.CDG</a:t>
            </a:r>
            <a:r>
              <a:rPr lang="en-US" sz="1100" dirty="0">
                <a:latin typeface="Hack"/>
                <a:cs typeface="Hack"/>
              </a:rPr>
              <a:t>                  </a:t>
            </a:r>
            <a:r>
              <a:rPr lang="en-US" sz="1100" dirty="0" err="1">
                <a:latin typeface="Hack"/>
                <a:cs typeface="Hack"/>
              </a:rPr>
              <a:t>p.analyses.GirlScout</a:t>
            </a:r>
            <a:r>
              <a:rPr lang="en-US" sz="1100" dirty="0">
                <a:latin typeface="Hack"/>
                <a:cs typeface="Hack"/>
              </a:rPr>
              <a:t>            </a:t>
            </a:r>
            <a:r>
              <a:rPr lang="en-US" sz="1100" dirty="0" err="1">
                <a:latin typeface="Hack"/>
                <a:cs typeface="Hack"/>
              </a:rPr>
              <a:t>p.analyses.Veritesting</a:t>
            </a:r>
            <a:r>
              <a:rPr lang="en-US" sz="1100" dirty="0">
                <a:latin typeface="Hack"/>
                <a:cs typeface="Hack"/>
              </a:rPr>
              <a:t>         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p.analyses.CFG</a:t>
            </a:r>
            <a:r>
              <a:rPr lang="en-US" sz="1100" dirty="0">
                <a:latin typeface="Hack"/>
                <a:cs typeface="Hack"/>
              </a:rPr>
              <a:t>                  </a:t>
            </a:r>
            <a:r>
              <a:rPr lang="en-US" sz="1100" dirty="0" err="1">
                <a:latin typeface="Hack"/>
                <a:cs typeface="Hack"/>
              </a:rPr>
              <a:t>p.analyses.Identifier</a:t>
            </a:r>
            <a:r>
              <a:rPr lang="en-US" sz="1100" dirty="0">
                <a:latin typeface="Hack"/>
                <a:cs typeface="Hack"/>
              </a:rPr>
              <a:t>           </a:t>
            </a:r>
            <a:r>
              <a:rPr lang="en-US" sz="1100" dirty="0" err="1">
                <a:latin typeface="Hack"/>
                <a:cs typeface="Hack"/>
              </a:rPr>
              <a:t>p.analyses.VFG</a:t>
            </a:r>
            <a:r>
              <a:rPr lang="en-US" sz="1100" dirty="0">
                <a:latin typeface="Hack"/>
                <a:cs typeface="Hack"/>
              </a:rPr>
              <a:t>                  </a:t>
            </a:r>
          </a:p>
          <a:p>
            <a:pPr marL="0" indent="0">
              <a:buNone/>
            </a:pPr>
            <a:r>
              <a:rPr lang="en-US" sz="1100" dirty="0" err="1">
                <a:latin typeface="Hack"/>
                <a:cs typeface="Hack"/>
              </a:rPr>
              <a:t>p.analyses.CFGAccurate</a:t>
            </a:r>
            <a:r>
              <a:rPr lang="en-US" sz="1100" dirty="0">
                <a:latin typeface="Hack"/>
                <a:cs typeface="Hack"/>
              </a:rPr>
              <a:t>          </a:t>
            </a:r>
            <a:r>
              <a:rPr lang="en-US" sz="1100" dirty="0" err="1">
                <a:latin typeface="Hack"/>
                <a:cs typeface="Hack"/>
              </a:rPr>
              <a:t>p.analyses.LoopFinder</a:t>
            </a:r>
            <a:r>
              <a:rPr lang="en-US" sz="1100" dirty="0">
                <a:latin typeface="Hack"/>
                <a:cs typeface="Hack"/>
              </a:rPr>
              <a:t>           </a:t>
            </a:r>
            <a:r>
              <a:rPr lang="en-US" sz="1100" dirty="0" err="1">
                <a:latin typeface="Hack"/>
                <a:cs typeface="Hack"/>
              </a:rPr>
              <a:t>p.analyses.VSA_DDG</a:t>
            </a:r>
            <a:r>
              <a:rPr lang="en-US" sz="1100" dirty="0">
                <a:latin typeface="Hack"/>
                <a:cs typeface="Hack"/>
              </a:rPr>
              <a:t>              </a:t>
            </a:r>
          </a:p>
          <a:p>
            <a:endParaRPr lang="en-US" sz="1200" dirty="0"/>
          </a:p>
          <a:p>
            <a:r>
              <a:rPr lang="en-US" dirty="0"/>
              <a:t>The details about the analysis can be found in the API documentation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750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is heavily developed and continuously re-worked</a:t>
            </a:r>
          </a:p>
          <a:p>
            <a:r>
              <a:rPr lang="en-US" dirty="0"/>
              <a:t>Backward-compatibility is not a priority</a:t>
            </a:r>
          </a:p>
          <a:p>
            <a:r>
              <a:rPr lang="en-US" dirty="0"/>
              <a:t>Expect some level of frustration</a:t>
            </a:r>
          </a:p>
          <a:p>
            <a:r>
              <a:rPr lang="en-US" dirty="0"/>
              <a:t>Expect some things in this tutorial to be outdated</a:t>
            </a:r>
          </a:p>
        </p:txBody>
      </p:sp>
      <p:pic>
        <p:nvPicPr>
          <p:cNvPr id="4" name="Picture 3" descr="move_fast_and_break_th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89" y="1010690"/>
            <a:ext cx="14764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Fauxware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main(</a:t>
            </a: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</a:t>
            </a:r>
            <a:r>
              <a:rPr lang="en-US" sz="1200" dirty="0" err="1">
                <a:latin typeface="Hack Bold"/>
                <a:cs typeface="Hack Bold"/>
              </a:rPr>
              <a:t>argc</a:t>
            </a:r>
            <a:r>
              <a:rPr lang="en-US" sz="1200" dirty="0">
                <a:latin typeface="Hack Bold"/>
                <a:cs typeface="Hack Bold"/>
              </a:rPr>
              <a:t>, char **</a:t>
            </a:r>
            <a:r>
              <a:rPr lang="en-US" sz="1200" dirty="0" err="1">
                <a:latin typeface="Hack Bold"/>
                <a:cs typeface="Hack Bold"/>
              </a:rPr>
              <a:t>argv</a:t>
            </a:r>
            <a:r>
              <a:rPr lang="en-US" sz="1200" dirty="0">
                <a:latin typeface="Hack Bold"/>
                <a:cs typeface="Hack Bold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char username[9], password[9];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</a:t>
            </a:r>
            <a:r>
              <a:rPr lang="en-US" sz="1200" dirty="0" err="1">
                <a:latin typeface="Hack Bold"/>
                <a:cs typeface="Hack Bold"/>
              </a:rPr>
              <a:t>authed</a:t>
            </a:r>
            <a:r>
              <a:rPr lang="en-US" sz="1200" dirty="0">
                <a:latin typeface="Hack Bold"/>
                <a:cs typeface="Hack Bold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username[8] = 0;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password[8] = 0;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printf</a:t>
            </a:r>
            <a:r>
              <a:rPr lang="en-US" sz="1200" dirty="0">
                <a:latin typeface="Hack Bold"/>
                <a:cs typeface="Hack Bold"/>
              </a:rPr>
              <a:t>("Username: \n");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read(0, username, 8);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read(0, &amp;</a:t>
            </a:r>
            <a:r>
              <a:rPr lang="en-US" sz="1200" dirty="0" err="1">
                <a:latin typeface="Hack Bold"/>
                <a:cs typeface="Hack Bold"/>
              </a:rPr>
              <a:t>authed</a:t>
            </a:r>
            <a:r>
              <a:rPr lang="en-US" sz="1200" dirty="0">
                <a:latin typeface="Hack Bold"/>
                <a:cs typeface="Hack Bold"/>
              </a:rPr>
              <a:t>, 1);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printf</a:t>
            </a:r>
            <a:r>
              <a:rPr lang="en-US" sz="1200" dirty="0">
                <a:latin typeface="Hack Bold"/>
                <a:cs typeface="Hack Bold"/>
              </a:rPr>
              <a:t>("Password: \n");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read(0, password, 8);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read(0, &amp;</a:t>
            </a:r>
            <a:r>
              <a:rPr lang="en-US" sz="1200" dirty="0" err="1">
                <a:latin typeface="Hack Bold"/>
                <a:cs typeface="Hack Bold"/>
              </a:rPr>
              <a:t>authed</a:t>
            </a:r>
            <a:r>
              <a:rPr lang="en-US" sz="1200" dirty="0">
                <a:latin typeface="Hack Bold"/>
                <a:cs typeface="Hack Bold"/>
              </a:rPr>
              <a:t>, 1);</a:t>
            </a:r>
          </a:p>
          <a:p>
            <a:pPr marL="0" indent="0">
              <a:buNone/>
            </a:pPr>
            <a:r>
              <a:rPr lang="en-US" sz="1200" dirty="0" err="1">
                <a:latin typeface="Hack Bold"/>
                <a:cs typeface="Hack Bold"/>
              </a:rPr>
              <a:t>authed</a:t>
            </a:r>
            <a:r>
              <a:rPr lang="en-US" sz="1200" dirty="0">
                <a:latin typeface="Hack Bold"/>
                <a:cs typeface="Hack Bold"/>
              </a:rPr>
              <a:t> = authenticate(username, password);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if (</a:t>
            </a:r>
            <a:r>
              <a:rPr lang="en-US" sz="1200" dirty="0" err="1">
                <a:latin typeface="Hack Bold"/>
                <a:cs typeface="Hack Bold"/>
              </a:rPr>
              <a:t>authed</a:t>
            </a:r>
            <a:r>
              <a:rPr lang="en-US" sz="1200" dirty="0">
                <a:latin typeface="Hack Bold"/>
                <a:cs typeface="Hack Bold"/>
              </a:rPr>
              <a:t>) accepted();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else rejected();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accepted()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printf</a:t>
            </a:r>
            <a:r>
              <a:rPr lang="en-US" sz="1200" dirty="0">
                <a:latin typeface="Hack Bold"/>
                <a:cs typeface="Hack Bold"/>
              </a:rPr>
              <a:t>("Welcome to the admin console, trusted user!\n");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rejected()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printf</a:t>
            </a:r>
            <a:r>
              <a:rPr lang="en-US" sz="1200" dirty="0">
                <a:latin typeface="Hack Bold"/>
                <a:cs typeface="Hack Bold"/>
              </a:rPr>
              <a:t>("Go away!");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exit(1);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366103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Fauxware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char *sneaky = "SOSNEAKY";</a:t>
            </a:r>
          </a:p>
          <a:p>
            <a:pPr marL="0" indent="0">
              <a:buNone/>
            </a:pP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authenticate(char *username, char *password)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char </a:t>
            </a:r>
            <a:r>
              <a:rPr lang="en-US" sz="1200" dirty="0" err="1">
                <a:latin typeface="Hack Bold"/>
                <a:cs typeface="Hack Bold"/>
              </a:rPr>
              <a:t>stored_pw</a:t>
            </a:r>
            <a:r>
              <a:rPr lang="en-US" sz="1200" dirty="0">
                <a:latin typeface="Hack Bold"/>
                <a:cs typeface="Hack Bold"/>
              </a:rPr>
              <a:t>[9];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stored_pw</a:t>
            </a:r>
            <a:r>
              <a:rPr lang="en-US" sz="1200" dirty="0">
                <a:latin typeface="Hack Bold"/>
                <a:cs typeface="Hack Bold"/>
              </a:rPr>
              <a:t>[8] = 0;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int</a:t>
            </a:r>
            <a:r>
              <a:rPr lang="en-US" sz="1200" dirty="0">
                <a:latin typeface="Hack Bold"/>
                <a:cs typeface="Hack Bold"/>
              </a:rPr>
              <a:t> </a:t>
            </a:r>
            <a:r>
              <a:rPr lang="en-US" sz="1200" dirty="0" err="1">
                <a:latin typeface="Hack Bold"/>
                <a:cs typeface="Hack Bold"/>
              </a:rPr>
              <a:t>pwfile</a:t>
            </a:r>
            <a:r>
              <a:rPr lang="en-US" sz="1200" dirty="0">
                <a:latin typeface="Hack Bold"/>
                <a:cs typeface="Hack Bold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if (</a:t>
            </a:r>
            <a:r>
              <a:rPr lang="en-US" sz="1200" dirty="0" err="1">
                <a:latin typeface="Hack Bold"/>
                <a:cs typeface="Hack Bold"/>
              </a:rPr>
              <a:t>strcmp</a:t>
            </a:r>
            <a:r>
              <a:rPr lang="en-US" sz="1200" dirty="0">
                <a:latin typeface="Hack Bold"/>
                <a:cs typeface="Hack Bold"/>
              </a:rPr>
              <a:t>(password, sneaky) == 0) return 1;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</a:t>
            </a:r>
            <a:r>
              <a:rPr lang="en-US" sz="1200" dirty="0" err="1">
                <a:latin typeface="Hack Bold"/>
                <a:cs typeface="Hack Bold"/>
              </a:rPr>
              <a:t>pwfile</a:t>
            </a:r>
            <a:r>
              <a:rPr lang="en-US" sz="1200" dirty="0">
                <a:latin typeface="Hack Bold"/>
                <a:cs typeface="Hack Bold"/>
              </a:rPr>
              <a:t> = open(username, O_RDONLY);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read(</a:t>
            </a:r>
            <a:r>
              <a:rPr lang="en-US" sz="1200" dirty="0" err="1">
                <a:latin typeface="Hack Bold"/>
                <a:cs typeface="Hack Bold"/>
              </a:rPr>
              <a:t>pwfile</a:t>
            </a:r>
            <a:r>
              <a:rPr lang="en-US" sz="1200" dirty="0">
                <a:latin typeface="Hack Bold"/>
                <a:cs typeface="Hack Bold"/>
              </a:rPr>
              <a:t>, </a:t>
            </a:r>
            <a:r>
              <a:rPr lang="en-US" sz="1200" dirty="0" err="1">
                <a:latin typeface="Hack Bold"/>
                <a:cs typeface="Hack Bold"/>
              </a:rPr>
              <a:t>stored_pw</a:t>
            </a:r>
            <a:r>
              <a:rPr lang="en-US" sz="1200" dirty="0">
                <a:latin typeface="Hack Bold"/>
                <a:cs typeface="Hack Bold"/>
              </a:rPr>
              <a:t>, 8);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if (</a:t>
            </a:r>
            <a:r>
              <a:rPr lang="en-US" sz="1200" dirty="0" err="1">
                <a:latin typeface="Hack Bold"/>
                <a:cs typeface="Hack Bold"/>
              </a:rPr>
              <a:t>strcmp</a:t>
            </a:r>
            <a:r>
              <a:rPr lang="en-US" sz="1200" dirty="0">
                <a:latin typeface="Hack Bold"/>
                <a:cs typeface="Hack Bold"/>
              </a:rPr>
              <a:t>(password, </a:t>
            </a:r>
            <a:r>
              <a:rPr lang="en-US" sz="1200" dirty="0" err="1">
                <a:latin typeface="Hack Bold"/>
                <a:cs typeface="Hack Bold"/>
              </a:rPr>
              <a:t>stored_pw</a:t>
            </a:r>
            <a:r>
              <a:rPr lang="en-US" sz="1200" dirty="0">
                <a:latin typeface="Hack Bold"/>
                <a:cs typeface="Hack Bold"/>
              </a:rPr>
              <a:t>) == 0) return 1;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	return 0;</a:t>
            </a:r>
          </a:p>
          <a:p>
            <a:pPr marL="0" indent="0">
              <a:buNone/>
            </a:pPr>
            <a:r>
              <a:rPr lang="en-US" sz="1200" dirty="0">
                <a:latin typeface="Hack Bold"/>
                <a:cs typeface="Hack Bold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200" dirty="0">
              <a:latin typeface="Hack Bold"/>
              <a:cs typeface="Hack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$ </a:t>
            </a:r>
            <a:r>
              <a:rPr lang="en-US" sz="1600" dirty="0" err="1">
                <a:latin typeface="Hack Bold"/>
                <a:cs typeface="Hack Bold"/>
              </a:rPr>
              <a:t>ipython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import </a:t>
            </a:r>
            <a:r>
              <a:rPr lang="en-US" sz="1600" dirty="0" err="1">
                <a:latin typeface="Hack Bold"/>
                <a:cs typeface="Hack Bold"/>
              </a:rPr>
              <a:t>angr</a:t>
            </a:r>
            <a:r>
              <a:rPr lang="en-US" sz="1600" dirty="0">
                <a:latin typeface="Hack Bold"/>
                <a:cs typeface="Hack Bold"/>
              </a:rPr>
              <a:t>, </a:t>
            </a:r>
            <a:r>
              <a:rPr lang="en-US" sz="1600" dirty="0" err="1">
                <a:latin typeface="Hack Bold"/>
                <a:cs typeface="Hack Bold"/>
              </a:rPr>
              <a:t>monkeyhex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p = </a:t>
            </a:r>
            <a:r>
              <a:rPr lang="en-US" sz="1600" dirty="0" err="1">
                <a:latin typeface="Hack Bold"/>
                <a:cs typeface="Hack Bold"/>
              </a:rPr>
              <a:t>angr.Project</a:t>
            </a:r>
            <a:r>
              <a:rPr lang="en-US" sz="1600" dirty="0">
                <a:latin typeface="Hack Bold"/>
                <a:cs typeface="Hack Bold"/>
              </a:rPr>
              <a:t>('</a:t>
            </a:r>
            <a:r>
              <a:rPr lang="en-US" sz="1600" dirty="0" err="1">
                <a:latin typeface="Hack Bold"/>
                <a:cs typeface="Hack Bold"/>
              </a:rPr>
              <a:t>fauxware</a:t>
            </a:r>
            <a:r>
              <a:rPr lang="en-US" sz="1600" dirty="0">
                <a:latin typeface="Hack Bold"/>
                <a:cs typeface="Hack Bold"/>
              </a:rPr>
              <a:t>')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state = </a:t>
            </a:r>
            <a:r>
              <a:rPr lang="en-US" sz="1600" dirty="0" err="1">
                <a:latin typeface="Hack Bold"/>
                <a:cs typeface="Hack Bold"/>
              </a:rPr>
              <a:t>p.factory.entry_state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</a:t>
            </a:r>
            <a:r>
              <a:rPr lang="en-US" sz="1600" dirty="0">
                <a:latin typeface="Hack Bold"/>
                <a:cs typeface="Hack Bold"/>
              </a:rPr>
              <a:t> = </a:t>
            </a:r>
            <a:r>
              <a:rPr lang="en-US" sz="1600" dirty="0" err="1">
                <a:latin typeface="Hack Bold"/>
                <a:cs typeface="Hack Bold"/>
              </a:rPr>
              <a:t>p.factory.simulation_manager</a:t>
            </a:r>
            <a:r>
              <a:rPr lang="en-US" sz="1600" dirty="0">
                <a:latin typeface="Hack Bold"/>
                <a:cs typeface="Hack Bold"/>
              </a:rPr>
              <a:t>(state)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sm.run</a:t>
            </a:r>
            <a:r>
              <a:rPr lang="en-US" sz="1600" dirty="0">
                <a:latin typeface="Hack Bold"/>
                <a:cs typeface="Hack Bold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WARNING: No completion state defined for </a:t>
            </a:r>
            <a:r>
              <a:rPr lang="en-US" sz="1600" dirty="0" err="1">
                <a:latin typeface="Hack Bold"/>
                <a:cs typeface="Hack Bold"/>
              </a:rPr>
              <a:t>SimulationManager</a:t>
            </a:r>
            <a:r>
              <a:rPr lang="en-US" sz="1600" dirty="0">
                <a:latin typeface="Hack Bold"/>
                <a:cs typeface="Hack Bold"/>
              </a:rPr>
              <a:t>; stepping until all states </a:t>
            </a:r>
            <a:r>
              <a:rPr lang="en-US" sz="1600" dirty="0" err="1">
                <a:latin typeface="Hack Bold"/>
                <a:cs typeface="Hack Bold"/>
              </a:rPr>
              <a:t>deadend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&lt;</a:t>
            </a:r>
            <a:r>
              <a:rPr lang="en-US" sz="1600" dirty="0" err="1">
                <a:latin typeface="Hack Bold"/>
                <a:cs typeface="Hack Bold"/>
              </a:rPr>
              <a:t>SimulationManager</a:t>
            </a:r>
            <a:r>
              <a:rPr lang="en-US" sz="1600" dirty="0">
                <a:latin typeface="Hack Bold"/>
                <a:cs typeface="Hack Bold"/>
              </a:rPr>
              <a:t> with 3 </a:t>
            </a:r>
            <a:r>
              <a:rPr lang="en-US" sz="1600" dirty="0" err="1">
                <a:latin typeface="Hack Bold"/>
                <a:cs typeface="Hack Bold"/>
              </a:rPr>
              <a:t>deadended</a:t>
            </a:r>
            <a:r>
              <a:rPr lang="en-US" sz="1600" dirty="0">
                <a:latin typeface="Hack Bold"/>
                <a:cs typeface="Hack Bold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&gt;&gt; </a:t>
            </a:r>
            <a:r>
              <a:rPr lang="en-US" sz="1600" dirty="0" err="1">
                <a:latin typeface="Hack Bold"/>
                <a:cs typeface="Hack Bold"/>
              </a:rPr>
              <a:t>sm.deadended</a:t>
            </a:r>
            <a:r>
              <a:rPr lang="en-US" sz="1600" dirty="0">
                <a:latin typeface="Hack Bold"/>
                <a:cs typeface="Hack Bold"/>
              </a:rPr>
              <a:t>[0].</a:t>
            </a:r>
            <a:r>
              <a:rPr lang="en-US" sz="1600" dirty="0" err="1">
                <a:latin typeface="Hack Bold"/>
                <a:cs typeface="Hack Bold"/>
              </a:rPr>
              <a:t>posix.dumps</a:t>
            </a:r>
            <a:r>
              <a:rPr lang="en-US" sz="1600" dirty="0">
                <a:latin typeface="Hack Bold"/>
                <a:cs typeface="Hack Bold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'\x00\x00\x00\x00\x00\x00\x00\x00\x00SOSNEAKY\x00'</a:t>
            </a: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1119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Components</a:t>
            </a:r>
          </a:p>
        </p:txBody>
      </p:sp>
      <p:sp>
        <p:nvSpPr>
          <p:cNvPr id="5" name="Shape 157"/>
          <p:cNvSpPr txBox="1"/>
          <p:nvPr/>
        </p:nvSpPr>
        <p:spPr>
          <a:xfrm>
            <a:off x="1963540" y="2815198"/>
            <a:ext cx="31476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Static Analysis Routines</a:t>
            </a:r>
          </a:p>
        </p:txBody>
      </p:sp>
      <p:sp>
        <p:nvSpPr>
          <p:cNvPr id="6" name="Shape 158"/>
          <p:cNvSpPr txBox="1"/>
          <p:nvPr/>
        </p:nvSpPr>
        <p:spPr>
          <a:xfrm>
            <a:off x="1963540" y="3934530"/>
            <a:ext cx="318046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Symbolic Execution Engine</a:t>
            </a:r>
          </a:p>
        </p:txBody>
      </p:sp>
      <p:sp>
        <p:nvSpPr>
          <p:cNvPr id="7" name="Shape 159"/>
          <p:cNvSpPr txBox="1"/>
          <p:nvPr/>
        </p:nvSpPr>
        <p:spPr>
          <a:xfrm>
            <a:off x="5269483" y="2347011"/>
            <a:ext cx="26582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Control-Flow Graph</a:t>
            </a:r>
          </a:p>
        </p:txBody>
      </p:sp>
      <p:sp>
        <p:nvSpPr>
          <p:cNvPr id="8" name="Shape 160"/>
          <p:cNvSpPr txBox="1"/>
          <p:nvPr/>
        </p:nvSpPr>
        <p:spPr>
          <a:xfrm>
            <a:off x="5308559" y="2846200"/>
            <a:ext cx="2603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Data-Flow Analysis</a:t>
            </a:r>
          </a:p>
        </p:txBody>
      </p:sp>
      <p:sp>
        <p:nvSpPr>
          <p:cNvPr id="9" name="Shape 161"/>
          <p:cNvSpPr txBox="1"/>
          <p:nvPr/>
        </p:nvSpPr>
        <p:spPr>
          <a:xfrm>
            <a:off x="1963540" y="1725111"/>
            <a:ext cx="19542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Binary Loader</a:t>
            </a:r>
          </a:p>
        </p:txBody>
      </p:sp>
      <p:sp>
        <p:nvSpPr>
          <p:cNvPr id="10" name="Shape 162"/>
          <p:cNvSpPr txBox="1"/>
          <p:nvPr/>
        </p:nvSpPr>
        <p:spPr>
          <a:xfrm>
            <a:off x="5298790" y="3355158"/>
            <a:ext cx="25460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Value-Set Analysis</a:t>
            </a:r>
          </a:p>
        </p:txBody>
      </p:sp>
      <p:sp>
        <p:nvSpPr>
          <p:cNvPr id="11" name="Shape 163"/>
          <p:cNvSpPr txBox="1"/>
          <p:nvPr/>
        </p:nvSpPr>
        <p:spPr>
          <a:xfrm>
            <a:off x="744150" y="2772026"/>
            <a:ext cx="8271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angr</a:t>
            </a:r>
          </a:p>
        </p:txBody>
      </p:sp>
      <p:pic>
        <p:nvPicPr>
          <p:cNvPr id="12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50" y="2832114"/>
            <a:ext cx="501725" cy="5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65"/>
          <p:cNvSpPr/>
          <p:nvPr/>
        </p:nvSpPr>
        <p:spPr>
          <a:xfrm>
            <a:off x="1565025" y="1959826"/>
            <a:ext cx="329100" cy="2231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6"/>
          <p:cNvSpPr/>
          <p:nvPr/>
        </p:nvSpPr>
        <p:spPr>
          <a:xfrm>
            <a:off x="4886456" y="2630086"/>
            <a:ext cx="329100" cy="9368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66"/>
          <p:cNvSpPr/>
          <p:nvPr/>
        </p:nvSpPr>
        <p:spPr>
          <a:xfrm>
            <a:off x="5144009" y="3977058"/>
            <a:ext cx="329100" cy="5501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60"/>
          <p:cNvSpPr txBox="1"/>
          <p:nvPr/>
        </p:nvSpPr>
        <p:spPr>
          <a:xfrm>
            <a:off x="5482877" y="3809447"/>
            <a:ext cx="35731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Forward Symbolic Execution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  <p:sp>
        <p:nvSpPr>
          <p:cNvPr id="23" name="Shape 162"/>
          <p:cNvSpPr txBox="1"/>
          <p:nvPr/>
        </p:nvSpPr>
        <p:spPr>
          <a:xfrm>
            <a:off x="5473109" y="4279329"/>
            <a:ext cx="3213691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Under-constrained SE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3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angr</a:t>
            </a:r>
            <a:r>
              <a:rPr lang="en-US" dirty="0"/>
              <a:t> (on Ubuntu)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Python </a:t>
            </a:r>
            <a:r>
              <a:rPr lang="en-US" dirty="0" err="1"/>
              <a:t>virtualenv</a:t>
            </a:r>
            <a:r>
              <a:rPr lang="en-US" dirty="0"/>
              <a:t> for your project (and activate it)</a:t>
            </a:r>
          </a:p>
          <a:p>
            <a:r>
              <a:rPr lang="en-US" dirty="0"/>
              <a:t>Install the necessary packages</a:t>
            </a:r>
          </a:p>
          <a:p>
            <a:pPr marL="457200" lvl="1" indent="0">
              <a:buNone/>
            </a:pPr>
            <a:r>
              <a:rPr lang="en-US" dirty="0">
                <a:latin typeface="Hack Bold"/>
                <a:cs typeface="Hack Bold"/>
              </a:rPr>
              <a:t>% </a:t>
            </a:r>
            <a:r>
              <a:rPr lang="en-US" dirty="0" err="1">
                <a:latin typeface="Hack Bold"/>
                <a:cs typeface="Hack Bold"/>
              </a:rPr>
              <a:t>sudo</a:t>
            </a:r>
            <a:r>
              <a:rPr lang="en-US" dirty="0">
                <a:latin typeface="Hack Bold"/>
                <a:cs typeface="Hack Bold"/>
              </a:rPr>
              <a:t> apt-get install python-</a:t>
            </a:r>
            <a:r>
              <a:rPr lang="en-US" dirty="0" err="1">
                <a:latin typeface="Hack Bold"/>
                <a:cs typeface="Hack Bold"/>
              </a:rPr>
              <a:t>dev</a:t>
            </a:r>
            <a:r>
              <a:rPr lang="en-US" dirty="0">
                <a:latin typeface="Hack Bold"/>
                <a:cs typeface="Hack Bold"/>
              </a:rPr>
              <a:t> </a:t>
            </a:r>
            <a:r>
              <a:rPr lang="en-US" dirty="0" err="1">
                <a:latin typeface="Hack Bold"/>
                <a:cs typeface="Hack Bold"/>
              </a:rPr>
              <a:t>libffi-dev</a:t>
            </a:r>
            <a:r>
              <a:rPr lang="en-US" dirty="0">
                <a:latin typeface="Hack Bold"/>
                <a:cs typeface="Hack Bold"/>
              </a:rPr>
              <a:t> build-essential libqt4-dev </a:t>
            </a:r>
            <a:r>
              <a:rPr lang="en-US" dirty="0" err="1">
                <a:latin typeface="Hack Bold"/>
                <a:cs typeface="Hack Bold"/>
              </a:rPr>
              <a:t>graphviz</a:t>
            </a:r>
            <a:r>
              <a:rPr lang="en-US" dirty="0">
                <a:latin typeface="Hack Bold"/>
                <a:cs typeface="Hack Bold"/>
              </a:rPr>
              <a:t>-de</a:t>
            </a:r>
          </a:p>
          <a:p>
            <a:r>
              <a:rPr lang="en-US" dirty="0"/>
              <a:t>Use pip to install </a:t>
            </a:r>
            <a:r>
              <a:rPr lang="en-US" dirty="0" err="1"/>
              <a:t>angr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Hack Bold"/>
                <a:cs typeface="Hack Bold"/>
              </a:rPr>
              <a:t>% pip install </a:t>
            </a:r>
            <a:r>
              <a:rPr lang="en-US" dirty="0" err="1">
                <a:latin typeface="Hack Bold"/>
                <a:cs typeface="Hack Bold"/>
              </a:rPr>
              <a:t>angr</a:t>
            </a:r>
            <a:endParaRPr lang="en-US" dirty="0">
              <a:latin typeface="Hack Bold"/>
              <a:cs typeface="Hack Bold"/>
            </a:endParaRPr>
          </a:p>
          <a:p>
            <a:endParaRPr lang="en-US" dirty="0"/>
          </a:p>
          <a:p>
            <a:r>
              <a:rPr lang="en-US" dirty="0"/>
              <a:t>Note: there is also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r>
              <a:rPr lang="en-US" dirty="0"/>
              <a:t>If you have problem installing check out the docs online</a:t>
            </a:r>
          </a:p>
        </p:txBody>
      </p:sp>
    </p:spTree>
    <p:extLst>
      <p:ext uri="{BB962C8B-B14F-4D97-AF65-F5344CB8AC3E}">
        <p14:creationId xmlns:p14="http://schemas.microsoft.com/office/powerpoint/2010/main" val="415812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angr’s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% source </a:t>
            </a:r>
            <a:r>
              <a:rPr lang="en-US" sz="1600" dirty="0" err="1">
                <a:latin typeface="Hack Bold"/>
                <a:cs typeface="Hack Bold"/>
              </a:rPr>
              <a:t>angr_env</a:t>
            </a:r>
            <a:r>
              <a:rPr lang="en-US" sz="1600" dirty="0">
                <a:latin typeface="Hack Bold"/>
                <a:cs typeface="Hack Bold"/>
              </a:rPr>
              <a:t>/bin/activate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(</a:t>
            </a:r>
            <a:r>
              <a:rPr lang="en-US" sz="1600" dirty="0" err="1">
                <a:latin typeface="Hack Bold"/>
                <a:cs typeface="Hack Bold"/>
              </a:rPr>
              <a:t>angr_env</a:t>
            </a:r>
            <a:r>
              <a:rPr lang="en-US" sz="1600" dirty="0">
                <a:latin typeface="Hack Bold"/>
                <a:cs typeface="Hack Bold"/>
              </a:rPr>
              <a:t>)$ </a:t>
            </a:r>
            <a:r>
              <a:rPr lang="en-US" sz="1600" dirty="0" err="1">
                <a:latin typeface="Hack Bold"/>
                <a:cs typeface="Hack Bold"/>
              </a:rPr>
              <a:t>ipython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In [1]: import </a:t>
            </a:r>
            <a:r>
              <a:rPr lang="en-US" sz="1600" dirty="0" err="1">
                <a:latin typeface="Hack Bold"/>
                <a:cs typeface="Hack Bold"/>
              </a:rPr>
              <a:t>angr</a:t>
            </a:r>
            <a:r>
              <a:rPr lang="en-US" sz="1600" dirty="0">
                <a:latin typeface="Hack Bold"/>
                <a:cs typeface="Hack Bold"/>
              </a:rPr>
              <a:t>, </a:t>
            </a:r>
            <a:r>
              <a:rPr lang="en-US" sz="1600" dirty="0" err="1">
                <a:latin typeface="Hack Bold"/>
                <a:cs typeface="Hack Bold"/>
              </a:rPr>
              <a:t>monkeyhex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In [2]: p = </a:t>
            </a:r>
            <a:r>
              <a:rPr lang="en-US" sz="1600" dirty="0" err="1">
                <a:latin typeface="Hack Bold"/>
                <a:cs typeface="Hack Bold"/>
              </a:rPr>
              <a:t>angr.Project</a:t>
            </a:r>
            <a:r>
              <a:rPr lang="en-US" sz="1600" dirty="0">
                <a:latin typeface="Hack Bold"/>
                <a:cs typeface="Hack Bold"/>
              </a:rPr>
              <a:t>("./vserver32")</a:t>
            </a: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In [3]: </a:t>
            </a:r>
            <a:r>
              <a:rPr lang="en-US" sz="1600" dirty="0" err="1">
                <a:latin typeface="Hack Bold"/>
                <a:cs typeface="Hack Bold"/>
              </a:rPr>
              <a:t>p.entry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r>
              <a:rPr lang="en-US" sz="1600" dirty="0">
                <a:latin typeface="Hack Bold"/>
                <a:cs typeface="Hack Bold"/>
              </a:rPr>
              <a:t>Out[4]: </a:t>
            </a:r>
            <a:r>
              <a:rPr lang="is-IS" sz="1600" dirty="0">
                <a:latin typeface="Hack Bold"/>
                <a:cs typeface="Hack Bold"/>
              </a:rPr>
              <a:t>0x80486f0</a:t>
            </a:r>
            <a:endParaRPr lang="en-US" sz="1600" dirty="0">
              <a:latin typeface="Hack Bold"/>
              <a:cs typeface="Hack Bold"/>
            </a:endParaRPr>
          </a:p>
          <a:p>
            <a:pPr marL="0" indent="0">
              <a:buNone/>
            </a:pPr>
            <a:endParaRPr lang="en-US" sz="1600" dirty="0">
              <a:latin typeface="Hack Bold"/>
              <a:cs typeface="Hack Bold"/>
            </a:endParaRPr>
          </a:p>
        </p:txBody>
      </p:sp>
    </p:spTree>
    <p:extLst>
      <p:ext uri="{BB962C8B-B14F-4D97-AF65-F5344CB8AC3E}">
        <p14:creationId xmlns:p14="http://schemas.microsoft.com/office/powerpoint/2010/main" val="146779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 binary</a:t>
            </a:r>
          </a:p>
          <a:p>
            <a:r>
              <a:rPr lang="en-US" dirty="0"/>
              <a:t>Translate to an intermediate representation</a:t>
            </a:r>
          </a:p>
          <a:p>
            <a:r>
              <a:rPr lang="en-US" dirty="0"/>
              <a:t>Instrument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Examine results</a:t>
            </a:r>
          </a:p>
        </p:txBody>
      </p:sp>
    </p:spTree>
    <p:extLst>
      <p:ext uri="{BB962C8B-B14F-4D97-AF65-F5344CB8AC3E}">
        <p14:creationId xmlns:p14="http://schemas.microsoft.com/office/powerpoint/2010/main" val="16281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angr’s</a:t>
            </a:r>
            <a:r>
              <a:rPr lang="en-US" dirty="0"/>
              <a:t> Loader: 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analyzing a program, it is necessary to load it into memory and parse it</a:t>
            </a:r>
          </a:p>
          <a:p>
            <a:r>
              <a:rPr lang="en-US" dirty="0"/>
              <a:t>The CLE module is responsible for loading a program into the analysis framework </a:t>
            </a:r>
          </a:p>
          <a:p>
            <a:pPr lvl="1"/>
            <a:r>
              <a:rPr lang="en-US" dirty="0"/>
              <a:t>ELF</a:t>
            </a:r>
          </a:p>
          <a:p>
            <a:pPr lvl="1"/>
            <a:r>
              <a:rPr lang="en-US" dirty="0"/>
              <a:t>PE</a:t>
            </a:r>
          </a:p>
          <a:p>
            <a:pPr lvl="1"/>
            <a:r>
              <a:rPr lang="en-US" dirty="0"/>
              <a:t>IDA Pro binaries</a:t>
            </a:r>
          </a:p>
          <a:p>
            <a:pPr lvl="1"/>
            <a:r>
              <a:rPr lang="en-US" dirty="0"/>
              <a:t>Blobs</a:t>
            </a:r>
          </a:p>
          <a:p>
            <a:r>
              <a:rPr lang="en-US" dirty="0"/>
              <a:t>All the information is accessible from the Project object</a:t>
            </a:r>
          </a:p>
        </p:txBody>
      </p:sp>
    </p:spTree>
    <p:extLst>
      <p:ext uri="{BB962C8B-B14F-4D97-AF65-F5344CB8AC3E}">
        <p14:creationId xmlns:p14="http://schemas.microsoft.com/office/powerpoint/2010/main" val="158623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angr’s</a:t>
            </a:r>
            <a:r>
              <a:rPr lang="en-US" dirty="0"/>
              <a:t> IR: VEX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 are lifted into VEX (</a:t>
            </a:r>
            <a:r>
              <a:rPr lang="en-US" dirty="0" err="1"/>
              <a:t>Valgrind’s</a:t>
            </a:r>
            <a:r>
              <a:rPr lang="en-US" dirty="0"/>
              <a:t> IR)</a:t>
            </a:r>
          </a:p>
          <a:p>
            <a:r>
              <a:rPr lang="en-US" dirty="0"/>
              <a:t>An intermediate representation allows for the abstraction of architecture-dependent features</a:t>
            </a:r>
          </a:p>
          <a:p>
            <a:pPr lvl="1"/>
            <a:r>
              <a:rPr lang="en-US" dirty="0"/>
              <a:t>Register names: The quantity and names of registers differ between architectures, but modern CPU designs hold to a common theme: each CPU contains several general purpose registers, a register to hold the stack pointer, a set of registers to store condition flags, etc.</a:t>
            </a:r>
          </a:p>
          <a:p>
            <a:pPr lvl="1"/>
            <a:r>
              <a:rPr lang="en-US" dirty="0"/>
              <a:t>Memory access: Different architectures access memory in different ways. For example, ARM can access memory in both little-endian and big-endian mode</a:t>
            </a:r>
          </a:p>
        </p:txBody>
      </p:sp>
    </p:spTree>
    <p:extLst>
      <p:ext uri="{BB962C8B-B14F-4D97-AF65-F5344CB8AC3E}">
        <p14:creationId xmlns:p14="http://schemas.microsoft.com/office/powerpoint/2010/main" val="100922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2167</Words>
  <Application>Microsoft Macintosh PowerPoint</Application>
  <PresentationFormat>On-screen Show (16:9)</PresentationFormat>
  <Paragraphs>289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Hack</vt:lpstr>
      <vt:lpstr>Hack Bold</vt:lpstr>
      <vt:lpstr>Arial</vt:lpstr>
      <vt:lpstr>Calibri</vt:lpstr>
      <vt:lpstr>Roboto Light</vt:lpstr>
      <vt:lpstr>Office Theme</vt:lpstr>
      <vt:lpstr>angr: A Brief Tutorial</vt:lpstr>
      <vt:lpstr>angr</vt:lpstr>
      <vt:lpstr>angr issues</vt:lpstr>
      <vt:lpstr>angr Components</vt:lpstr>
      <vt:lpstr>Installing angr (on Ubuntu)</vt:lpstr>
      <vt:lpstr>Testing angr’s Installation</vt:lpstr>
      <vt:lpstr>Workflow</vt:lpstr>
      <vt:lpstr>angr’s Loader: CLE</vt:lpstr>
      <vt:lpstr>angr’s IR: VEX</vt:lpstr>
      <vt:lpstr>angr’s IR: VEX</vt:lpstr>
      <vt:lpstr>angr’s Project</vt:lpstr>
      <vt:lpstr>project.factory</vt:lpstr>
      <vt:lpstr>States</vt:lpstr>
      <vt:lpstr>Bitvectors</vt:lpstr>
      <vt:lpstr>Bitvectors</vt:lpstr>
      <vt:lpstr>Memory</vt:lpstr>
      <vt:lpstr>Simulation Managers</vt:lpstr>
      <vt:lpstr>Simulation Managers</vt:lpstr>
      <vt:lpstr>History</vt:lpstr>
      <vt:lpstr>SimProcedures</vt:lpstr>
      <vt:lpstr>SimProcedures</vt:lpstr>
      <vt:lpstr>Symbolic Values</vt:lpstr>
      <vt:lpstr>Symbolic Values</vt:lpstr>
      <vt:lpstr>Symbolic Constraints</vt:lpstr>
      <vt:lpstr>Symbolic Constraints</vt:lpstr>
      <vt:lpstr>Execution Engines</vt:lpstr>
      <vt:lpstr>Breakpoints</vt:lpstr>
      <vt:lpstr>Analyses</vt:lpstr>
      <vt:lpstr>Demo</vt:lpstr>
      <vt:lpstr>Fauxware</vt:lpstr>
      <vt:lpstr>Fauxware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289</cp:revision>
  <cp:lastPrinted>2015-11-24T19:19:17Z</cp:lastPrinted>
  <dcterms:created xsi:type="dcterms:W3CDTF">2015-08-19T17:06:09Z</dcterms:created>
  <dcterms:modified xsi:type="dcterms:W3CDTF">2019-11-15T12:31:34Z</dcterms:modified>
</cp:coreProperties>
</file>