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324" r:id="rId3"/>
    <p:sldId id="835" r:id="rId4"/>
    <p:sldId id="767" r:id="rId5"/>
    <p:sldId id="437" r:id="rId6"/>
    <p:sldId id="265" r:id="rId7"/>
    <p:sldId id="266" r:id="rId8"/>
    <p:sldId id="838" r:id="rId9"/>
    <p:sldId id="373" r:id="rId10"/>
    <p:sldId id="768" r:id="rId11"/>
    <p:sldId id="769" r:id="rId12"/>
    <p:sldId id="770" r:id="rId13"/>
    <p:sldId id="771" r:id="rId14"/>
    <p:sldId id="772" r:id="rId15"/>
    <p:sldId id="773" r:id="rId16"/>
    <p:sldId id="774" r:id="rId17"/>
    <p:sldId id="775" r:id="rId18"/>
    <p:sldId id="776" r:id="rId19"/>
    <p:sldId id="777" r:id="rId20"/>
    <p:sldId id="778" r:id="rId21"/>
    <p:sldId id="779" r:id="rId22"/>
    <p:sldId id="780" r:id="rId23"/>
    <p:sldId id="360" r:id="rId24"/>
    <p:sldId id="363" r:id="rId25"/>
    <p:sldId id="438" r:id="rId26"/>
    <p:sldId id="781" r:id="rId27"/>
    <p:sldId id="440" r:id="rId28"/>
    <p:sldId id="442" r:id="rId29"/>
    <p:sldId id="443" r:id="rId30"/>
    <p:sldId id="444" r:id="rId31"/>
    <p:sldId id="445" r:id="rId32"/>
    <p:sldId id="446" r:id="rId33"/>
    <p:sldId id="447" r:id="rId34"/>
    <p:sldId id="448" r:id="rId35"/>
    <p:sldId id="782" r:id="rId36"/>
    <p:sldId id="450" r:id="rId37"/>
    <p:sldId id="451" r:id="rId38"/>
    <p:sldId id="452" r:id="rId39"/>
    <p:sldId id="453" r:id="rId40"/>
    <p:sldId id="454" r:id="rId41"/>
    <p:sldId id="831" r:id="rId42"/>
    <p:sldId id="783" r:id="rId43"/>
    <p:sldId id="441" r:id="rId44"/>
    <p:sldId id="832" r:id="rId45"/>
    <p:sldId id="833" r:id="rId46"/>
    <p:sldId id="834" r:id="rId47"/>
    <p:sldId id="262" r:id="rId48"/>
    <p:sldId id="785" r:id="rId49"/>
    <p:sldId id="797" r:id="rId50"/>
    <p:sldId id="463" r:id="rId51"/>
    <p:sldId id="798" r:id="rId52"/>
    <p:sldId id="799" r:id="rId53"/>
    <p:sldId id="800" r:id="rId54"/>
    <p:sldId id="496" r:id="rId55"/>
    <p:sldId id="497" r:id="rId56"/>
    <p:sldId id="498" r:id="rId57"/>
    <p:sldId id="801" r:id="rId58"/>
    <p:sldId id="802" r:id="rId59"/>
    <p:sldId id="803" r:id="rId60"/>
    <p:sldId id="526" r:id="rId61"/>
    <p:sldId id="489" r:id="rId62"/>
    <p:sldId id="488" r:id="rId63"/>
    <p:sldId id="836" r:id="rId64"/>
    <p:sldId id="837" r:id="rId6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 snapToObjects="1">
      <p:cViewPr varScale="1">
        <p:scale>
          <a:sx n="160" d="100"/>
          <a:sy n="160" d="100"/>
        </p:scale>
        <p:origin x="784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BE2A7-80ED-754F-83CC-9BFAE20ABB9C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78059-DD8B-7D41-9734-44F28D7B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873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9FC9B-74B5-8E40-A9E6-386E1D7938B0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5540E-22BB-A04D-A531-AB9E834E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755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5540E-22BB-A04D-A531-AB9E834E71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52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08" name="Shape 7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Binaries were analyzed for at most 24 hours each (i.e., 24 hours or a crash is found)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12" name="Shape 7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Fuzzing = 55 unique, 13 shared w/ concolic, 3 shared w/ driller</a:t>
            </a:r>
          </a:p>
          <a:p>
            <a:r>
              <a:t>Concolic = 16 unique, 0 total</a:t>
            </a:r>
          </a:p>
          <a:p>
            <a:r>
              <a:t>Driller - fuzzing = 6 unique, 3 shared w/ concolic</a:t>
            </a:r>
          </a:p>
          <a:p>
            <a:r>
              <a:t>Driller expands on both fuzzing and concolic execution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22" name="Shape 7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Figure shows that targeted concolic execution allows driller to find many transitions that were not found by the fuzzer</a:t>
            </a:r>
          </a:p>
          <a:p>
            <a:r>
              <a:t>In some cases, multiple rounds required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26" name="Shape 7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NRFIN_00017, power testing module</a:t>
            </a:r>
          </a:p>
          <a:p>
            <a:r>
              <a:t>Shows compartments in progressively darker shadings</a:t>
            </a:r>
          </a:p>
          <a:p>
            <a:r>
              <a:t>Fuzzer becomes stuck almost immediately, requiring targeted concolic execution</a:t>
            </a:r>
          </a:p>
          <a:p>
            <a:r>
              <a:t>Stuck because of transitions that require equality with constants that are simple to solve for but must be guessed from a large domain by a fuzzer</a:t>
            </a:r>
          </a:p>
          <a:p>
            <a:r>
              <a:t>Driller eventually able to reach and trigger deep vulnerability due to unsanitized input (successor of D_5)</a:t>
            </a:r>
          </a:p>
          <a:p>
            <a:r>
              <a:t>“Breaking into” 4th compartment was critical to produce crashing trace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5" name="Shape 2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Some subset of bugs are exploitable</a:t>
            </a:r>
          </a:p>
          <a:p>
            <a:r>
              <a:rPr dirty="0"/>
              <a:t>Some subset are unknown</a:t>
            </a:r>
          </a:p>
          <a:p>
            <a:r>
              <a:rPr dirty="0"/>
              <a:t>Goal is to maximize coverage and efficiency of search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7" name="Shape 50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is this better? Mutated inputs are much more likely to be valid inputs that pass the parsing/validation stage</a:t>
            </a:r>
          </a:p>
          <a:p>
            <a:r>
              <a:t>Why is l &lt;&lt; n? Many modifications make it more likely to not parse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Shape 111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18" name="Shape 11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Mutation ratio: number of bits to flip vs. total bits in input seed</a:t>
            </a:r>
          </a:p>
          <a:p>
            <a:r>
              <a:t>In black-box space, mutational fuzzing is most used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5" name="Shape 2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Some subset of bugs are exploitable</a:t>
            </a:r>
          </a:p>
          <a:p>
            <a:r>
              <a:rPr dirty="0"/>
              <a:t>Some subset are unknown</a:t>
            </a:r>
          </a:p>
          <a:p>
            <a:r>
              <a:rPr dirty="0"/>
              <a:t>Goal is to maximize coverage and efficiency of search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 are historical</a:t>
            </a:r>
            <a:r>
              <a:rPr lang="en-US" baseline="0" dirty="0"/>
              <a:t> buckets of all execution kept?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5540E-22BB-A04D-A531-AB9E834E717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9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7" name="Shape 2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Reads configuration from input</a:t>
            </a:r>
          </a:p>
          <a:p>
            <a:r>
              <a:t>Checks syntax</a:t>
            </a:r>
          </a:p>
          <a:p>
            <a:r>
              <a:t>Checks magic number</a:t>
            </a:r>
          </a:p>
          <a:p>
            <a:r>
              <a:t>Processes directives, one of which has a crash bug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604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4954040"/>
            <a:ext cx="25586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Giovanni</a:t>
            </a:r>
            <a:r>
              <a:rPr lang="en-US" sz="800" baseline="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 Vigna – CS279 Advanced Topics in Security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05366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49"/>
            <a:ext cx="4038600" cy="3711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49"/>
            <a:ext cx="4038600" cy="3711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4954040"/>
            <a:ext cx="25586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Giovanni</a:t>
            </a:r>
            <a:r>
              <a:rPr lang="en-US" sz="800" baseline="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 Vigna – CS279 Advanced Topics in Security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2319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4954040"/>
            <a:ext cx="25586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Giovanni</a:t>
            </a:r>
            <a:r>
              <a:rPr lang="en-US" sz="800" baseline="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 Vigna – CS279 Advanced Topics in Security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13355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4954040"/>
            <a:ext cx="25586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Giovanni</a:t>
            </a:r>
            <a:r>
              <a:rPr lang="en-US" sz="800" baseline="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 Vigna – CS279 Advanced Topics in Security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25602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xfrm>
            <a:off x="4437983" y="4878958"/>
            <a:ext cx="259104" cy="197422"/>
          </a:xfrm>
          <a:prstGeom prst="rect">
            <a:avLst/>
          </a:prstGeom>
        </p:spPr>
        <p:txBody>
          <a:bodyPr lIns="57397" tIns="28698" rIns="57397" bIns="28698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288029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753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940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tx2">
              <a:lumMod val="60000"/>
              <a:lumOff val="40000"/>
            </a:schemeClr>
          </a:solidFill>
          <a:latin typeface="Roboto Light"/>
          <a:ea typeface="+mj-ea"/>
          <a:cs typeface="Roboto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b="0" i="0" kern="1200">
          <a:solidFill>
            <a:schemeClr val="tx1"/>
          </a:solidFill>
          <a:latin typeface="Roboto Light"/>
          <a:ea typeface="+mn-ea"/>
          <a:cs typeface="Roboto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900" b="0" i="0" kern="1200">
          <a:solidFill>
            <a:schemeClr val="tx1"/>
          </a:solidFill>
          <a:latin typeface="Roboto Light"/>
          <a:ea typeface="+mn-ea"/>
          <a:cs typeface="Roboto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Roboto Light"/>
          <a:ea typeface="+mn-ea"/>
          <a:cs typeface="Roboto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chemeClr val="tx1"/>
          </a:solidFill>
          <a:latin typeface="Roboto Light"/>
          <a:ea typeface="+mn-ea"/>
          <a:cs typeface="Roboto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chemeClr val="tx1"/>
          </a:solidFill>
          <a:latin typeface="Roboto Light"/>
          <a:ea typeface="+mn-ea"/>
          <a:cs typeface="Roboto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FLplusplus/AFLplusplus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llvm.org/docs/LibFuzzer.html" TargetMode="Externa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mailto:angr@lists.cs.ucsb.edu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Analysis for Security</a:t>
            </a:r>
            <a:br>
              <a:rPr lang="en-US" dirty="0"/>
            </a:br>
            <a:r>
              <a:rPr lang="en-US" sz="2400" dirty="0"/>
              <a:t>“How do you like them apples?” – </a:t>
            </a:r>
            <a:r>
              <a:rPr lang="en-US" sz="1800" dirty="0"/>
              <a:t>Will Hunting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Giovanni Vigna</a:t>
            </a:r>
          </a:p>
          <a:p>
            <a:r>
              <a:rPr lang="en-US" dirty="0"/>
              <a:t>UCSB</a:t>
            </a:r>
          </a:p>
          <a:p>
            <a:r>
              <a:rPr lang="en-US" dirty="0"/>
              <a:t>Fall 2024</a:t>
            </a:r>
          </a:p>
        </p:txBody>
      </p:sp>
    </p:spTree>
    <p:extLst>
      <p:ext uri="{BB962C8B-B14F-4D97-AF65-F5344CB8AC3E}">
        <p14:creationId xmlns:p14="http://schemas.microsoft.com/office/powerpoint/2010/main" val="354249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Input Generation</a:t>
            </a:r>
          </a:p>
        </p:txBody>
      </p:sp>
      <p:sp>
        <p:nvSpPr>
          <p:cNvPr id="280" name="Shape 280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Inputs to programs under test depend on the program</a:t>
            </a:r>
          </a:p>
          <a:p>
            <a:pPr lvl="1"/>
            <a:r>
              <a:t>Files, network, environment</a:t>
            </a:r>
          </a:p>
          <a:p>
            <a:r>
              <a:t>Input generation strategies</a:t>
            </a:r>
          </a:p>
          <a:p>
            <a:pPr lvl="1"/>
            <a:r>
              <a:t>Random data</a:t>
            </a:r>
          </a:p>
          <a:p>
            <a:pPr lvl="1"/>
            <a:r>
              <a:t>Mutated data</a:t>
            </a:r>
          </a:p>
          <a:p>
            <a:pPr lvl="1"/>
            <a:r>
              <a:t>Data generated from a grammar</a:t>
            </a:r>
          </a:p>
        </p:txBody>
      </p:sp>
    </p:spTree>
    <p:extLst>
      <p:ext uri="{BB962C8B-B14F-4D97-AF65-F5344CB8AC3E}">
        <p14:creationId xmlns:p14="http://schemas.microsoft.com/office/powerpoint/2010/main" val="2113575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Random Inputs</a:t>
            </a:r>
          </a:p>
        </p:txBody>
      </p:sp>
      <p:sp>
        <p:nvSpPr>
          <p:cNvPr id="284" name="Shape 284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Inputs generated randomly</a:t>
            </a:r>
            <a:endParaRPr lang="en-US" dirty="0"/>
          </a:p>
          <a:p>
            <a:pPr lvl="1"/>
            <a:r>
              <a:rPr lang="en-US" dirty="0"/>
              <a:t>See B.P. Miller, L. </a:t>
            </a:r>
            <a:r>
              <a:rPr lang="en-US" dirty="0" err="1"/>
              <a:t>Fredriksen</a:t>
            </a:r>
            <a:r>
              <a:rPr lang="en-US" dirty="0"/>
              <a:t>, and B. So, “An Empirical Study of the Reliability of UNIX Utilities,” CACM, 1990</a:t>
            </a:r>
            <a:endParaRPr dirty="0"/>
          </a:p>
          <a:p>
            <a:r>
              <a:rPr dirty="0"/>
              <a:t>Easy to write, many tools available, works well for (pathologically) buggy programs</a:t>
            </a:r>
          </a:p>
          <a:p>
            <a:r>
              <a:rPr dirty="0"/>
              <a:t>Many disadvantages</a:t>
            </a:r>
          </a:p>
          <a:p>
            <a:pPr lvl="1"/>
            <a:r>
              <a:rPr dirty="0"/>
              <a:t>More crash analysis required</a:t>
            </a:r>
          </a:p>
          <a:p>
            <a:pPr lvl="1"/>
            <a:r>
              <a:rPr dirty="0"/>
              <a:t>More duplication of results</a:t>
            </a:r>
          </a:p>
          <a:p>
            <a:pPr lvl="1"/>
            <a:r>
              <a:rPr lang="en-US" dirty="0"/>
              <a:t>Will not </a:t>
            </a:r>
            <a:r>
              <a:rPr dirty="0"/>
              <a:t>trigger hard-to-reach bugs</a:t>
            </a:r>
          </a:p>
        </p:txBody>
      </p:sp>
    </p:spTree>
    <p:extLst>
      <p:ext uri="{BB962C8B-B14F-4D97-AF65-F5344CB8AC3E}">
        <p14:creationId xmlns:p14="http://schemas.microsoft.com/office/powerpoint/2010/main" val="4101615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4431120" y="2460581"/>
            <a:ext cx="281760" cy="211320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4431120" y="2466090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4431120" y="2466090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4431120" y="2466090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4431120" y="2466090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4431120" y="2466090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4431120" y="2466090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4431120" y="2466090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4431120" y="2466090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4431120" y="2466090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4431120" y="2466090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4431120" y="2466090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4431120" y="2466090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4431120" y="2460581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4431120" y="2466090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chemeClr val="tx1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Fuzzing</a:t>
            </a:r>
          </a:p>
        </p:txBody>
      </p:sp>
    </p:spTree>
    <p:extLst>
      <p:ext uri="{BB962C8B-B14F-4D97-AF65-F5344CB8AC3E}">
        <p14:creationId xmlns:p14="http://schemas.microsoft.com/office/powerpoint/2010/main" val="526768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/>
        </p:nvSpPr>
        <p:spPr>
          <a:xfrm>
            <a:off x="2199666" y="2466090"/>
            <a:ext cx="281760" cy="211320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2943485" y="2460581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3687302" y="2259750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3687302" y="263909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4431120" y="2259750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4431120" y="188040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4431120" y="263909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5174938" y="2460581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5174938" y="188040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5174938" y="2851086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5918756" y="2460581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5918756" y="207007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5918756" y="2851086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5918756" y="207007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6662574" y="2460581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18" name="Shape 318"/>
          <p:cNvSpPr/>
          <p:nvPr/>
        </p:nvSpPr>
        <p:spPr>
          <a:xfrm flipV="1">
            <a:off x="2502145" y="2570823"/>
            <a:ext cx="414210" cy="2229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19" name="Shape 319"/>
          <p:cNvSpPr/>
          <p:nvPr/>
        </p:nvSpPr>
        <p:spPr>
          <a:xfrm flipV="1">
            <a:off x="3236808" y="2406338"/>
            <a:ext cx="425236" cy="12127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3235957" y="2615759"/>
            <a:ext cx="421554" cy="111283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21" name="Shape 321"/>
          <p:cNvSpPr/>
          <p:nvPr/>
        </p:nvSpPr>
        <p:spPr>
          <a:xfrm flipV="1">
            <a:off x="3965749" y="2052357"/>
            <a:ext cx="466611" cy="24095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3966833" y="2364159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3966833" y="2744757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5463100" y="2955569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5463100" y="2566241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26" name="Shape 326"/>
          <p:cNvSpPr/>
          <p:nvPr/>
        </p:nvSpPr>
        <p:spPr>
          <a:xfrm flipV="1">
            <a:off x="5453375" y="2250023"/>
            <a:ext cx="466611" cy="24095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4716503" y="1986063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28" name="Shape 328"/>
          <p:cNvSpPr/>
          <p:nvPr/>
        </p:nvSpPr>
        <p:spPr>
          <a:xfrm flipV="1">
            <a:off x="4733238" y="2602460"/>
            <a:ext cx="423897" cy="104735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4719444" y="2799797"/>
            <a:ext cx="429983" cy="107775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6199286" y="2566241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3584676" y="1306631"/>
            <a:ext cx="1404532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r>
              <a:rPr dirty="0">
                <a:latin typeface="Roboto Light"/>
                <a:cs typeface="Roboto Light"/>
              </a:rPr>
              <a:t>Input Parsing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Fuzzing</a:t>
            </a:r>
          </a:p>
        </p:txBody>
      </p:sp>
    </p:spTree>
    <p:extLst>
      <p:ext uri="{BB962C8B-B14F-4D97-AF65-F5344CB8AC3E}">
        <p14:creationId xmlns:p14="http://schemas.microsoft.com/office/powerpoint/2010/main" val="1942907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/>
        </p:nvSpPr>
        <p:spPr>
          <a:xfrm>
            <a:off x="2199666" y="2466090"/>
            <a:ext cx="281760" cy="211320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2943485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2943485" y="302395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3687302" y="1707396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3687302" y="208674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3687302" y="284543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3687302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4431120" y="1707396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4431120" y="132804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4431120" y="208674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5174938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5174938" y="132804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5174938" y="2298731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4431120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3687302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4431120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4431120" y="398347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5174938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5174938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5918756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5918756" y="151772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5918756" y="2298731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5918756" y="151772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6662574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57" name="Shape 357"/>
          <p:cNvSpPr/>
          <p:nvPr/>
        </p:nvSpPr>
        <p:spPr>
          <a:xfrm flipV="1">
            <a:off x="2459363" y="2101243"/>
            <a:ext cx="495065" cy="373753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5874127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5874127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5874127" y="398347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61" name="Shape 361"/>
          <p:cNvSpPr/>
          <p:nvPr/>
        </p:nvSpPr>
        <p:spPr>
          <a:xfrm flipV="1">
            <a:off x="3236808" y="1853984"/>
            <a:ext cx="425236" cy="12127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3235957" y="2063404"/>
            <a:ext cx="421554" cy="111283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63" name="Shape 363"/>
          <p:cNvSpPr/>
          <p:nvPr/>
        </p:nvSpPr>
        <p:spPr>
          <a:xfrm flipV="1">
            <a:off x="3965749" y="1500001"/>
            <a:ext cx="466611" cy="24095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3966833" y="1811804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3966833" y="2192403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5463100" y="2403214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5463100" y="2013886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68" name="Shape 368"/>
          <p:cNvSpPr/>
          <p:nvPr/>
        </p:nvSpPr>
        <p:spPr>
          <a:xfrm flipV="1">
            <a:off x="5453375" y="1697668"/>
            <a:ext cx="466611" cy="24095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4716503" y="1433708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70" name="Shape 370"/>
          <p:cNvSpPr/>
          <p:nvPr/>
        </p:nvSpPr>
        <p:spPr>
          <a:xfrm flipV="1">
            <a:off x="4733238" y="2050106"/>
            <a:ext cx="423897" cy="104735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4719444" y="2247442"/>
            <a:ext cx="429983" cy="107775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6199286" y="2013886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2449301" y="2666632"/>
            <a:ext cx="495805" cy="377545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74" name="Shape 374"/>
          <p:cNvSpPr/>
          <p:nvPr/>
        </p:nvSpPr>
        <p:spPr>
          <a:xfrm flipV="1">
            <a:off x="3236808" y="2968980"/>
            <a:ext cx="425236" cy="12127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3238620" y="3178401"/>
            <a:ext cx="418891" cy="111283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3977516" y="3340278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3977516" y="3720877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3946451" y="3796433"/>
            <a:ext cx="470592" cy="254666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4724159" y="3334620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4724159" y="3715219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5473942" y="3709791"/>
            <a:ext cx="359355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82" name="Shape 382"/>
          <p:cNvSpPr/>
          <p:nvPr/>
        </p:nvSpPr>
        <p:spPr>
          <a:xfrm flipV="1">
            <a:off x="5420909" y="3399075"/>
            <a:ext cx="435056" cy="236850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5442307" y="3801307"/>
            <a:ext cx="434079" cy="212478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3191477" y="3229539"/>
            <a:ext cx="484383" cy="407616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2295419" y="1081071"/>
            <a:ext cx="1404532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r>
              <a:rPr dirty="0">
                <a:latin typeface="Roboto Light"/>
                <a:cs typeface="Roboto Light"/>
              </a:rPr>
              <a:t>Input Parsing</a:t>
            </a:r>
          </a:p>
        </p:txBody>
      </p:sp>
      <p:sp>
        <p:nvSpPr>
          <p:cNvPr id="386" name="Shape 386"/>
          <p:cNvSpPr/>
          <p:nvPr/>
        </p:nvSpPr>
        <p:spPr>
          <a:xfrm>
            <a:off x="3129079" y="4433654"/>
            <a:ext cx="2078207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r>
              <a:rPr dirty="0">
                <a:latin typeface="Roboto Light"/>
                <a:cs typeface="Roboto Light"/>
              </a:rPr>
              <a:t>Actual Computation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Fuzzing</a:t>
            </a:r>
          </a:p>
        </p:txBody>
      </p:sp>
    </p:spTree>
    <p:extLst>
      <p:ext uri="{BB962C8B-B14F-4D97-AF65-F5344CB8AC3E}">
        <p14:creationId xmlns:p14="http://schemas.microsoft.com/office/powerpoint/2010/main" val="2498211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/>
        </p:nvSpPr>
        <p:spPr>
          <a:xfrm>
            <a:off x="2199666" y="2466090"/>
            <a:ext cx="281760" cy="211320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2943485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2943485" y="302395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3687302" y="1707396"/>
            <a:ext cx="281760" cy="211320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3687302" y="208674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3687302" y="284543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3687302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4431120" y="1707396"/>
            <a:ext cx="281760" cy="211320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4431120" y="1328048"/>
            <a:ext cx="281760" cy="211320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4431120" y="208674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5174938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5174938" y="132804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5174938" y="2298731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4431120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3687302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4431120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4431120" y="398347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5174938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5174938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5918756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5918756" y="151772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5918756" y="2298731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5918756" y="151772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6662574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12" name="Shape 412"/>
          <p:cNvSpPr/>
          <p:nvPr/>
        </p:nvSpPr>
        <p:spPr>
          <a:xfrm flipV="1">
            <a:off x="2459363" y="2101243"/>
            <a:ext cx="495065" cy="373753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5874127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5874127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5874127" y="398347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16" name="Shape 416"/>
          <p:cNvSpPr/>
          <p:nvPr/>
        </p:nvSpPr>
        <p:spPr>
          <a:xfrm flipV="1">
            <a:off x="3236808" y="1853984"/>
            <a:ext cx="425236" cy="12127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3235957" y="2063404"/>
            <a:ext cx="421554" cy="111283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18" name="Shape 418"/>
          <p:cNvSpPr/>
          <p:nvPr/>
        </p:nvSpPr>
        <p:spPr>
          <a:xfrm flipV="1">
            <a:off x="3965749" y="1500001"/>
            <a:ext cx="466611" cy="24095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3966833" y="1811804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3966833" y="2192403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5463100" y="2403214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22" name="Shape 422"/>
          <p:cNvSpPr/>
          <p:nvPr/>
        </p:nvSpPr>
        <p:spPr>
          <a:xfrm>
            <a:off x="5463100" y="2013886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23" name="Shape 423"/>
          <p:cNvSpPr/>
          <p:nvPr/>
        </p:nvSpPr>
        <p:spPr>
          <a:xfrm flipV="1">
            <a:off x="5453375" y="1697668"/>
            <a:ext cx="466611" cy="24095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4716503" y="1433708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25" name="Shape 425"/>
          <p:cNvSpPr/>
          <p:nvPr/>
        </p:nvSpPr>
        <p:spPr>
          <a:xfrm flipV="1">
            <a:off x="4733238" y="2050106"/>
            <a:ext cx="423897" cy="104735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26" name="Shape 426"/>
          <p:cNvSpPr/>
          <p:nvPr/>
        </p:nvSpPr>
        <p:spPr>
          <a:xfrm>
            <a:off x="4719444" y="2247442"/>
            <a:ext cx="429983" cy="107775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6199286" y="2013886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28" name="Shape 428"/>
          <p:cNvSpPr/>
          <p:nvPr/>
        </p:nvSpPr>
        <p:spPr>
          <a:xfrm>
            <a:off x="2449301" y="2666632"/>
            <a:ext cx="495805" cy="377545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29" name="Shape 429"/>
          <p:cNvSpPr/>
          <p:nvPr/>
        </p:nvSpPr>
        <p:spPr>
          <a:xfrm flipV="1">
            <a:off x="3236808" y="2968980"/>
            <a:ext cx="425236" cy="12127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30" name="Shape 430"/>
          <p:cNvSpPr/>
          <p:nvPr/>
        </p:nvSpPr>
        <p:spPr>
          <a:xfrm>
            <a:off x="3238620" y="3178401"/>
            <a:ext cx="418891" cy="111283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31" name="Shape 431"/>
          <p:cNvSpPr/>
          <p:nvPr/>
        </p:nvSpPr>
        <p:spPr>
          <a:xfrm>
            <a:off x="3977516" y="3340278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32" name="Shape 432"/>
          <p:cNvSpPr/>
          <p:nvPr/>
        </p:nvSpPr>
        <p:spPr>
          <a:xfrm>
            <a:off x="3977516" y="3720877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33" name="Shape 433"/>
          <p:cNvSpPr/>
          <p:nvPr/>
        </p:nvSpPr>
        <p:spPr>
          <a:xfrm>
            <a:off x="3946451" y="3796433"/>
            <a:ext cx="470592" cy="254666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34" name="Shape 434"/>
          <p:cNvSpPr/>
          <p:nvPr/>
        </p:nvSpPr>
        <p:spPr>
          <a:xfrm>
            <a:off x="4724159" y="3334620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35" name="Shape 435"/>
          <p:cNvSpPr/>
          <p:nvPr/>
        </p:nvSpPr>
        <p:spPr>
          <a:xfrm>
            <a:off x="4724159" y="3715219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5473942" y="3709791"/>
            <a:ext cx="359355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37" name="Shape 437"/>
          <p:cNvSpPr/>
          <p:nvPr/>
        </p:nvSpPr>
        <p:spPr>
          <a:xfrm flipV="1">
            <a:off x="5420909" y="3399075"/>
            <a:ext cx="435056" cy="236850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38" name="Shape 438"/>
          <p:cNvSpPr/>
          <p:nvPr/>
        </p:nvSpPr>
        <p:spPr>
          <a:xfrm>
            <a:off x="5442307" y="3801307"/>
            <a:ext cx="434079" cy="212478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39" name="Shape 439"/>
          <p:cNvSpPr/>
          <p:nvPr/>
        </p:nvSpPr>
        <p:spPr>
          <a:xfrm>
            <a:off x="3191477" y="3229539"/>
            <a:ext cx="484383" cy="407616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8" name="Shape 385"/>
          <p:cNvSpPr/>
          <p:nvPr/>
        </p:nvSpPr>
        <p:spPr>
          <a:xfrm>
            <a:off x="2295419" y="1081071"/>
            <a:ext cx="1404532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r>
              <a:rPr dirty="0">
                <a:latin typeface="Roboto Light"/>
                <a:cs typeface="Roboto Light"/>
              </a:rPr>
              <a:t>Input Parsing</a:t>
            </a:r>
          </a:p>
        </p:txBody>
      </p:sp>
      <p:sp>
        <p:nvSpPr>
          <p:cNvPr id="59" name="Shape 386"/>
          <p:cNvSpPr/>
          <p:nvPr/>
        </p:nvSpPr>
        <p:spPr>
          <a:xfrm>
            <a:off x="3129079" y="4433654"/>
            <a:ext cx="2078207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r>
              <a:rPr dirty="0">
                <a:latin typeface="Roboto Light"/>
                <a:cs typeface="Roboto Light"/>
              </a:rPr>
              <a:t>Actual Computation</a:t>
            </a:r>
          </a:p>
        </p:txBody>
      </p:sp>
      <p:sp>
        <p:nvSpPr>
          <p:cNvPr id="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Fuzzing</a:t>
            </a:r>
          </a:p>
        </p:txBody>
      </p:sp>
    </p:spTree>
    <p:extLst>
      <p:ext uri="{BB962C8B-B14F-4D97-AF65-F5344CB8AC3E}">
        <p14:creationId xmlns:p14="http://schemas.microsoft.com/office/powerpoint/2010/main" val="557444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/>
        </p:nvSpPr>
        <p:spPr>
          <a:xfrm>
            <a:off x="4716503" y="1433708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2199666" y="2466090"/>
            <a:ext cx="281760" cy="211320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2943485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2943485" y="302395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47" name="Shape 447"/>
          <p:cNvSpPr/>
          <p:nvPr/>
        </p:nvSpPr>
        <p:spPr>
          <a:xfrm>
            <a:off x="3687302" y="1707396"/>
            <a:ext cx="281760" cy="211320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3687302" y="208674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49" name="Shape 449"/>
          <p:cNvSpPr/>
          <p:nvPr/>
        </p:nvSpPr>
        <p:spPr>
          <a:xfrm>
            <a:off x="3687302" y="284543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3687302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4431120" y="1707396"/>
            <a:ext cx="281760" cy="211320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52" name="Shape 452"/>
          <p:cNvSpPr/>
          <p:nvPr/>
        </p:nvSpPr>
        <p:spPr>
          <a:xfrm>
            <a:off x="4431120" y="1328048"/>
            <a:ext cx="281760" cy="211320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4431120" y="208674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54" name="Shape 454"/>
          <p:cNvSpPr/>
          <p:nvPr/>
        </p:nvSpPr>
        <p:spPr>
          <a:xfrm>
            <a:off x="5174938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55" name="Shape 455"/>
          <p:cNvSpPr/>
          <p:nvPr/>
        </p:nvSpPr>
        <p:spPr>
          <a:xfrm>
            <a:off x="5174938" y="132804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5174938" y="2298731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57" name="Shape 457"/>
          <p:cNvSpPr/>
          <p:nvPr/>
        </p:nvSpPr>
        <p:spPr>
          <a:xfrm>
            <a:off x="4431120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58" name="Shape 458"/>
          <p:cNvSpPr/>
          <p:nvPr/>
        </p:nvSpPr>
        <p:spPr>
          <a:xfrm>
            <a:off x="3687302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59" name="Shape 459"/>
          <p:cNvSpPr/>
          <p:nvPr/>
        </p:nvSpPr>
        <p:spPr>
          <a:xfrm>
            <a:off x="4431120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60" name="Shape 460"/>
          <p:cNvSpPr/>
          <p:nvPr/>
        </p:nvSpPr>
        <p:spPr>
          <a:xfrm>
            <a:off x="4431120" y="398347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5174938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62" name="Shape 462"/>
          <p:cNvSpPr/>
          <p:nvPr/>
        </p:nvSpPr>
        <p:spPr>
          <a:xfrm>
            <a:off x="5174938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5918756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5918756" y="151772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65" name="Shape 465"/>
          <p:cNvSpPr/>
          <p:nvPr/>
        </p:nvSpPr>
        <p:spPr>
          <a:xfrm>
            <a:off x="5918756" y="2298731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5918756" y="151772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6662574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68" name="Shape 468"/>
          <p:cNvSpPr/>
          <p:nvPr/>
        </p:nvSpPr>
        <p:spPr>
          <a:xfrm flipV="1">
            <a:off x="2459363" y="2101243"/>
            <a:ext cx="495065" cy="373753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69" name="Shape 469"/>
          <p:cNvSpPr/>
          <p:nvPr/>
        </p:nvSpPr>
        <p:spPr>
          <a:xfrm>
            <a:off x="5874127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70" name="Shape 470"/>
          <p:cNvSpPr/>
          <p:nvPr/>
        </p:nvSpPr>
        <p:spPr>
          <a:xfrm>
            <a:off x="5874127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71" name="Shape 471"/>
          <p:cNvSpPr/>
          <p:nvPr/>
        </p:nvSpPr>
        <p:spPr>
          <a:xfrm>
            <a:off x="5874127" y="398347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72" name="Shape 472"/>
          <p:cNvSpPr/>
          <p:nvPr/>
        </p:nvSpPr>
        <p:spPr>
          <a:xfrm flipV="1">
            <a:off x="3236808" y="1853984"/>
            <a:ext cx="425236" cy="12127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73" name="Shape 473"/>
          <p:cNvSpPr/>
          <p:nvPr/>
        </p:nvSpPr>
        <p:spPr>
          <a:xfrm>
            <a:off x="3235957" y="2063404"/>
            <a:ext cx="421554" cy="111283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74" name="Shape 474"/>
          <p:cNvSpPr/>
          <p:nvPr/>
        </p:nvSpPr>
        <p:spPr>
          <a:xfrm flipV="1">
            <a:off x="3965749" y="1500001"/>
            <a:ext cx="466611" cy="24095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3966833" y="1811804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3966833" y="2192403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5463100" y="2403214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5463100" y="2013886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79" name="Shape 479"/>
          <p:cNvSpPr/>
          <p:nvPr/>
        </p:nvSpPr>
        <p:spPr>
          <a:xfrm flipV="1">
            <a:off x="5453375" y="1697668"/>
            <a:ext cx="466611" cy="240957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80" name="Shape 480"/>
          <p:cNvSpPr/>
          <p:nvPr/>
        </p:nvSpPr>
        <p:spPr>
          <a:xfrm flipV="1">
            <a:off x="4733238" y="2050106"/>
            <a:ext cx="423897" cy="104735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81" name="Shape 481"/>
          <p:cNvSpPr/>
          <p:nvPr/>
        </p:nvSpPr>
        <p:spPr>
          <a:xfrm>
            <a:off x="4719444" y="2247442"/>
            <a:ext cx="429983" cy="107775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82" name="Shape 482"/>
          <p:cNvSpPr/>
          <p:nvPr/>
        </p:nvSpPr>
        <p:spPr>
          <a:xfrm>
            <a:off x="6199286" y="2013886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2449301" y="2666632"/>
            <a:ext cx="495805" cy="377545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84" name="Shape 484"/>
          <p:cNvSpPr/>
          <p:nvPr/>
        </p:nvSpPr>
        <p:spPr>
          <a:xfrm flipV="1">
            <a:off x="3236808" y="2968980"/>
            <a:ext cx="425236" cy="121277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85" name="Shape 485"/>
          <p:cNvSpPr/>
          <p:nvPr/>
        </p:nvSpPr>
        <p:spPr>
          <a:xfrm>
            <a:off x="3238620" y="3178401"/>
            <a:ext cx="418891" cy="111283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3977516" y="3340278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87" name="Shape 487"/>
          <p:cNvSpPr/>
          <p:nvPr/>
        </p:nvSpPr>
        <p:spPr>
          <a:xfrm>
            <a:off x="3977516" y="3720877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88" name="Shape 488"/>
          <p:cNvSpPr/>
          <p:nvPr/>
        </p:nvSpPr>
        <p:spPr>
          <a:xfrm>
            <a:off x="3946451" y="3796433"/>
            <a:ext cx="470592" cy="254666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89" name="Shape 489"/>
          <p:cNvSpPr/>
          <p:nvPr/>
        </p:nvSpPr>
        <p:spPr>
          <a:xfrm>
            <a:off x="4724159" y="3334620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90" name="Shape 490"/>
          <p:cNvSpPr/>
          <p:nvPr/>
        </p:nvSpPr>
        <p:spPr>
          <a:xfrm>
            <a:off x="4724159" y="3715219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91" name="Shape 491"/>
          <p:cNvSpPr/>
          <p:nvPr/>
        </p:nvSpPr>
        <p:spPr>
          <a:xfrm>
            <a:off x="5473942" y="3709791"/>
            <a:ext cx="359355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92" name="Shape 492"/>
          <p:cNvSpPr/>
          <p:nvPr/>
        </p:nvSpPr>
        <p:spPr>
          <a:xfrm flipV="1">
            <a:off x="5420909" y="3399075"/>
            <a:ext cx="435056" cy="236850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93" name="Shape 493"/>
          <p:cNvSpPr/>
          <p:nvPr/>
        </p:nvSpPr>
        <p:spPr>
          <a:xfrm>
            <a:off x="5442307" y="3801307"/>
            <a:ext cx="434079" cy="212478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94" name="Shape 494"/>
          <p:cNvSpPr/>
          <p:nvPr/>
        </p:nvSpPr>
        <p:spPr>
          <a:xfrm>
            <a:off x="3191477" y="3229539"/>
            <a:ext cx="484383" cy="407616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Fuzzing</a:t>
            </a:r>
          </a:p>
        </p:txBody>
      </p:sp>
      <p:sp>
        <p:nvSpPr>
          <p:cNvPr id="58" name="Shape 385"/>
          <p:cNvSpPr/>
          <p:nvPr/>
        </p:nvSpPr>
        <p:spPr>
          <a:xfrm>
            <a:off x="2295419" y="1081071"/>
            <a:ext cx="1404532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r>
              <a:rPr dirty="0">
                <a:latin typeface="Roboto Light"/>
                <a:cs typeface="Roboto Light"/>
              </a:rPr>
              <a:t>Input Parsing</a:t>
            </a:r>
          </a:p>
        </p:txBody>
      </p:sp>
      <p:sp>
        <p:nvSpPr>
          <p:cNvPr id="59" name="Shape 386"/>
          <p:cNvSpPr/>
          <p:nvPr/>
        </p:nvSpPr>
        <p:spPr>
          <a:xfrm>
            <a:off x="3129079" y="4433654"/>
            <a:ext cx="2078207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r>
              <a:rPr dirty="0">
                <a:latin typeface="Roboto Light"/>
                <a:cs typeface="Roboto Light"/>
              </a:rPr>
              <a:t>Actual Computation</a:t>
            </a:r>
          </a:p>
        </p:txBody>
      </p:sp>
    </p:spTree>
    <p:extLst>
      <p:ext uri="{BB962C8B-B14F-4D97-AF65-F5344CB8AC3E}">
        <p14:creationId xmlns:p14="http://schemas.microsoft.com/office/powerpoint/2010/main" val="1294387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Mutational Fuzzing</a:t>
            </a:r>
          </a:p>
        </p:txBody>
      </p:sp>
      <p:sp>
        <p:nvSpPr>
          <p:cNvPr id="503" name="Shape 50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Goal: Instead of generating purely random inputs, mutate inputs that are known to be good</a:t>
            </a:r>
          </a:p>
          <a:p>
            <a:r>
              <a:rPr lang="en-US"/>
              <a:t>Assign each bit in an input seed an index</a:t>
            </a:r>
          </a:p>
          <a:p>
            <a:r>
              <a:rPr lang="en-US"/>
              <a:t>Select a (small) sample of indices</a:t>
            </a:r>
          </a:p>
          <a:p>
            <a:r>
              <a:rPr lang="en-US"/>
              <a:t>Flip those bits in the input and run the program</a:t>
            </a:r>
          </a:p>
          <a:p>
            <a:r>
              <a:rPr lang="en-US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97130853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5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5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" grpId="0" build="p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/>
        </p:nvSpPr>
        <p:spPr>
          <a:xfrm>
            <a:off x="2199666" y="2466090"/>
            <a:ext cx="281760" cy="211320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10" name="Shape 510"/>
          <p:cNvSpPr/>
          <p:nvPr/>
        </p:nvSpPr>
        <p:spPr>
          <a:xfrm>
            <a:off x="2943485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11" name="Shape 511"/>
          <p:cNvSpPr/>
          <p:nvPr/>
        </p:nvSpPr>
        <p:spPr>
          <a:xfrm>
            <a:off x="2943485" y="302395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12" name="Shape 512"/>
          <p:cNvSpPr/>
          <p:nvPr/>
        </p:nvSpPr>
        <p:spPr>
          <a:xfrm>
            <a:off x="3687302" y="1707396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13" name="Shape 513"/>
          <p:cNvSpPr/>
          <p:nvPr/>
        </p:nvSpPr>
        <p:spPr>
          <a:xfrm>
            <a:off x="3687302" y="208674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14" name="Shape 514"/>
          <p:cNvSpPr/>
          <p:nvPr/>
        </p:nvSpPr>
        <p:spPr>
          <a:xfrm>
            <a:off x="3687302" y="284543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15" name="Shape 515"/>
          <p:cNvSpPr/>
          <p:nvPr/>
        </p:nvSpPr>
        <p:spPr>
          <a:xfrm>
            <a:off x="3687302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16" name="Shape 516"/>
          <p:cNvSpPr/>
          <p:nvPr/>
        </p:nvSpPr>
        <p:spPr>
          <a:xfrm>
            <a:off x="4431120" y="1707396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17" name="Shape 517"/>
          <p:cNvSpPr/>
          <p:nvPr/>
        </p:nvSpPr>
        <p:spPr>
          <a:xfrm>
            <a:off x="4431120" y="132804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18" name="Shape 518"/>
          <p:cNvSpPr/>
          <p:nvPr/>
        </p:nvSpPr>
        <p:spPr>
          <a:xfrm>
            <a:off x="4431120" y="208674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19" name="Shape 519"/>
          <p:cNvSpPr/>
          <p:nvPr/>
        </p:nvSpPr>
        <p:spPr>
          <a:xfrm>
            <a:off x="5174938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20" name="Shape 520"/>
          <p:cNvSpPr/>
          <p:nvPr/>
        </p:nvSpPr>
        <p:spPr>
          <a:xfrm>
            <a:off x="5174938" y="132804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21" name="Shape 521"/>
          <p:cNvSpPr/>
          <p:nvPr/>
        </p:nvSpPr>
        <p:spPr>
          <a:xfrm>
            <a:off x="5174938" y="2298731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22" name="Shape 522"/>
          <p:cNvSpPr/>
          <p:nvPr/>
        </p:nvSpPr>
        <p:spPr>
          <a:xfrm>
            <a:off x="4431120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23" name="Shape 523"/>
          <p:cNvSpPr/>
          <p:nvPr/>
        </p:nvSpPr>
        <p:spPr>
          <a:xfrm>
            <a:off x="3687302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24" name="Shape 524"/>
          <p:cNvSpPr/>
          <p:nvPr/>
        </p:nvSpPr>
        <p:spPr>
          <a:xfrm>
            <a:off x="4431120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25" name="Shape 525"/>
          <p:cNvSpPr/>
          <p:nvPr/>
        </p:nvSpPr>
        <p:spPr>
          <a:xfrm>
            <a:off x="4431120" y="398347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26" name="Shape 526"/>
          <p:cNvSpPr/>
          <p:nvPr/>
        </p:nvSpPr>
        <p:spPr>
          <a:xfrm>
            <a:off x="5174938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27" name="Shape 527"/>
          <p:cNvSpPr/>
          <p:nvPr/>
        </p:nvSpPr>
        <p:spPr>
          <a:xfrm>
            <a:off x="5174938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28" name="Shape 528"/>
          <p:cNvSpPr/>
          <p:nvPr/>
        </p:nvSpPr>
        <p:spPr>
          <a:xfrm>
            <a:off x="5918756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29" name="Shape 529"/>
          <p:cNvSpPr/>
          <p:nvPr/>
        </p:nvSpPr>
        <p:spPr>
          <a:xfrm>
            <a:off x="5918756" y="151772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30" name="Shape 530"/>
          <p:cNvSpPr/>
          <p:nvPr/>
        </p:nvSpPr>
        <p:spPr>
          <a:xfrm>
            <a:off x="5918756" y="2298731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5918756" y="151772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6662574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33" name="Shape 533"/>
          <p:cNvSpPr/>
          <p:nvPr/>
        </p:nvSpPr>
        <p:spPr>
          <a:xfrm flipV="1">
            <a:off x="2459363" y="2101243"/>
            <a:ext cx="495065" cy="373753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34" name="Shape 534"/>
          <p:cNvSpPr/>
          <p:nvPr/>
        </p:nvSpPr>
        <p:spPr>
          <a:xfrm>
            <a:off x="5874127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35" name="Shape 535"/>
          <p:cNvSpPr/>
          <p:nvPr/>
        </p:nvSpPr>
        <p:spPr>
          <a:xfrm>
            <a:off x="5874127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36" name="Shape 536"/>
          <p:cNvSpPr/>
          <p:nvPr/>
        </p:nvSpPr>
        <p:spPr>
          <a:xfrm>
            <a:off x="5874127" y="398347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37" name="Shape 537"/>
          <p:cNvSpPr/>
          <p:nvPr/>
        </p:nvSpPr>
        <p:spPr>
          <a:xfrm flipV="1">
            <a:off x="3236808" y="1853984"/>
            <a:ext cx="425236" cy="12127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38" name="Shape 538"/>
          <p:cNvSpPr/>
          <p:nvPr/>
        </p:nvSpPr>
        <p:spPr>
          <a:xfrm>
            <a:off x="3235957" y="2063404"/>
            <a:ext cx="421554" cy="111283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 flipV="1">
            <a:off x="3965749" y="1500001"/>
            <a:ext cx="466611" cy="24095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40" name="Shape 540"/>
          <p:cNvSpPr/>
          <p:nvPr/>
        </p:nvSpPr>
        <p:spPr>
          <a:xfrm>
            <a:off x="3966833" y="1811804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41" name="Shape 541"/>
          <p:cNvSpPr/>
          <p:nvPr/>
        </p:nvSpPr>
        <p:spPr>
          <a:xfrm>
            <a:off x="3966833" y="2192403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42" name="Shape 542"/>
          <p:cNvSpPr/>
          <p:nvPr/>
        </p:nvSpPr>
        <p:spPr>
          <a:xfrm>
            <a:off x="5463100" y="2403214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43" name="Shape 543"/>
          <p:cNvSpPr/>
          <p:nvPr/>
        </p:nvSpPr>
        <p:spPr>
          <a:xfrm>
            <a:off x="5463100" y="2013886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44" name="Shape 544"/>
          <p:cNvSpPr/>
          <p:nvPr/>
        </p:nvSpPr>
        <p:spPr>
          <a:xfrm flipV="1">
            <a:off x="5453375" y="1697668"/>
            <a:ext cx="466611" cy="24095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45" name="Shape 545"/>
          <p:cNvSpPr/>
          <p:nvPr/>
        </p:nvSpPr>
        <p:spPr>
          <a:xfrm>
            <a:off x="4716503" y="1433708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46" name="Shape 546"/>
          <p:cNvSpPr/>
          <p:nvPr/>
        </p:nvSpPr>
        <p:spPr>
          <a:xfrm flipV="1">
            <a:off x="4733238" y="2050106"/>
            <a:ext cx="423897" cy="104735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47" name="Shape 547"/>
          <p:cNvSpPr/>
          <p:nvPr/>
        </p:nvSpPr>
        <p:spPr>
          <a:xfrm>
            <a:off x="4719444" y="2247442"/>
            <a:ext cx="429983" cy="107775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48" name="Shape 548"/>
          <p:cNvSpPr/>
          <p:nvPr/>
        </p:nvSpPr>
        <p:spPr>
          <a:xfrm>
            <a:off x="6199286" y="2013886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49" name="Shape 549"/>
          <p:cNvSpPr/>
          <p:nvPr/>
        </p:nvSpPr>
        <p:spPr>
          <a:xfrm>
            <a:off x="2449301" y="2666632"/>
            <a:ext cx="495805" cy="377545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50" name="Shape 550"/>
          <p:cNvSpPr/>
          <p:nvPr/>
        </p:nvSpPr>
        <p:spPr>
          <a:xfrm flipV="1">
            <a:off x="3236808" y="2968980"/>
            <a:ext cx="425236" cy="12127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51" name="Shape 551"/>
          <p:cNvSpPr/>
          <p:nvPr/>
        </p:nvSpPr>
        <p:spPr>
          <a:xfrm>
            <a:off x="3238620" y="3178401"/>
            <a:ext cx="418891" cy="111283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52" name="Shape 552"/>
          <p:cNvSpPr/>
          <p:nvPr/>
        </p:nvSpPr>
        <p:spPr>
          <a:xfrm>
            <a:off x="3977516" y="3340278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53" name="Shape 553"/>
          <p:cNvSpPr/>
          <p:nvPr/>
        </p:nvSpPr>
        <p:spPr>
          <a:xfrm>
            <a:off x="3977516" y="3720877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54" name="Shape 554"/>
          <p:cNvSpPr/>
          <p:nvPr/>
        </p:nvSpPr>
        <p:spPr>
          <a:xfrm>
            <a:off x="3946451" y="3796433"/>
            <a:ext cx="470592" cy="254666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55" name="Shape 555"/>
          <p:cNvSpPr/>
          <p:nvPr/>
        </p:nvSpPr>
        <p:spPr>
          <a:xfrm>
            <a:off x="4724159" y="3334620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56" name="Shape 556"/>
          <p:cNvSpPr/>
          <p:nvPr/>
        </p:nvSpPr>
        <p:spPr>
          <a:xfrm>
            <a:off x="4724159" y="3715219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57" name="Shape 557"/>
          <p:cNvSpPr/>
          <p:nvPr/>
        </p:nvSpPr>
        <p:spPr>
          <a:xfrm>
            <a:off x="5473942" y="3709791"/>
            <a:ext cx="359355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58" name="Shape 558"/>
          <p:cNvSpPr/>
          <p:nvPr/>
        </p:nvSpPr>
        <p:spPr>
          <a:xfrm flipV="1">
            <a:off x="5420909" y="3399075"/>
            <a:ext cx="435056" cy="236850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59" name="Shape 559"/>
          <p:cNvSpPr/>
          <p:nvPr/>
        </p:nvSpPr>
        <p:spPr>
          <a:xfrm>
            <a:off x="5442307" y="3801307"/>
            <a:ext cx="434079" cy="212478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60" name="Shape 560"/>
          <p:cNvSpPr/>
          <p:nvPr/>
        </p:nvSpPr>
        <p:spPr>
          <a:xfrm>
            <a:off x="3191477" y="3229539"/>
            <a:ext cx="484383" cy="407616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Mutational Fuzzing</a:t>
            </a:r>
          </a:p>
        </p:txBody>
      </p:sp>
      <p:sp>
        <p:nvSpPr>
          <p:cNvPr id="57" name="Shape 385"/>
          <p:cNvSpPr/>
          <p:nvPr/>
        </p:nvSpPr>
        <p:spPr>
          <a:xfrm>
            <a:off x="2295419" y="1081071"/>
            <a:ext cx="1404532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r>
              <a:rPr dirty="0">
                <a:latin typeface="Roboto Light"/>
                <a:cs typeface="Roboto Light"/>
              </a:rPr>
              <a:t>Input Parsing</a:t>
            </a:r>
          </a:p>
        </p:txBody>
      </p:sp>
      <p:sp>
        <p:nvSpPr>
          <p:cNvPr id="58" name="Shape 386"/>
          <p:cNvSpPr/>
          <p:nvPr/>
        </p:nvSpPr>
        <p:spPr>
          <a:xfrm>
            <a:off x="3129079" y="4433654"/>
            <a:ext cx="2078207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r>
              <a:rPr dirty="0">
                <a:latin typeface="Roboto Light"/>
                <a:cs typeface="Roboto Light"/>
              </a:rPr>
              <a:t>Actual Computation</a:t>
            </a:r>
          </a:p>
        </p:txBody>
      </p:sp>
    </p:spTree>
    <p:extLst>
      <p:ext uri="{BB962C8B-B14F-4D97-AF65-F5344CB8AC3E}">
        <p14:creationId xmlns:p14="http://schemas.microsoft.com/office/powerpoint/2010/main" val="730037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/>
          <p:nvPr/>
        </p:nvSpPr>
        <p:spPr>
          <a:xfrm>
            <a:off x="5463100" y="2013886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65" name="Shape 565"/>
          <p:cNvSpPr/>
          <p:nvPr/>
        </p:nvSpPr>
        <p:spPr>
          <a:xfrm>
            <a:off x="4719444" y="2247442"/>
            <a:ext cx="429983" cy="107775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66" name="Shape 566"/>
          <p:cNvSpPr/>
          <p:nvPr/>
        </p:nvSpPr>
        <p:spPr>
          <a:xfrm>
            <a:off x="2199666" y="2466090"/>
            <a:ext cx="281760" cy="211320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67" name="Shape 567"/>
          <p:cNvSpPr/>
          <p:nvPr/>
        </p:nvSpPr>
        <p:spPr>
          <a:xfrm>
            <a:off x="2943485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68" name="Shape 568"/>
          <p:cNvSpPr/>
          <p:nvPr/>
        </p:nvSpPr>
        <p:spPr>
          <a:xfrm>
            <a:off x="2943485" y="302395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69" name="Shape 569"/>
          <p:cNvSpPr/>
          <p:nvPr/>
        </p:nvSpPr>
        <p:spPr>
          <a:xfrm>
            <a:off x="3687302" y="1707396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70" name="Shape 570"/>
          <p:cNvSpPr/>
          <p:nvPr/>
        </p:nvSpPr>
        <p:spPr>
          <a:xfrm>
            <a:off x="3687302" y="208674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71" name="Shape 571"/>
          <p:cNvSpPr/>
          <p:nvPr/>
        </p:nvSpPr>
        <p:spPr>
          <a:xfrm>
            <a:off x="3687302" y="284543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72" name="Shape 572"/>
          <p:cNvSpPr/>
          <p:nvPr/>
        </p:nvSpPr>
        <p:spPr>
          <a:xfrm>
            <a:off x="3687302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73" name="Shape 573"/>
          <p:cNvSpPr/>
          <p:nvPr/>
        </p:nvSpPr>
        <p:spPr>
          <a:xfrm>
            <a:off x="4431120" y="1707396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74" name="Shape 574"/>
          <p:cNvSpPr/>
          <p:nvPr/>
        </p:nvSpPr>
        <p:spPr>
          <a:xfrm>
            <a:off x="4431120" y="132804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75" name="Shape 575"/>
          <p:cNvSpPr/>
          <p:nvPr/>
        </p:nvSpPr>
        <p:spPr>
          <a:xfrm>
            <a:off x="4431120" y="208674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76" name="Shape 576"/>
          <p:cNvSpPr/>
          <p:nvPr/>
        </p:nvSpPr>
        <p:spPr>
          <a:xfrm>
            <a:off x="5174938" y="1908227"/>
            <a:ext cx="281760" cy="211320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77" name="Shape 577"/>
          <p:cNvSpPr/>
          <p:nvPr/>
        </p:nvSpPr>
        <p:spPr>
          <a:xfrm>
            <a:off x="5174938" y="132804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5174938" y="2298731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79" name="Shape 579"/>
          <p:cNvSpPr/>
          <p:nvPr/>
        </p:nvSpPr>
        <p:spPr>
          <a:xfrm>
            <a:off x="4431120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80" name="Shape 580"/>
          <p:cNvSpPr/>
          <p:nvPr/>
        </p:nvSpPr>
        <p:spPr>
          <a:xfrm>
            <a:off x="3687302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81" name="Shape 581"/>
          <p:cNvSpPr/>
          <p:nvPr/>
        </p:nvSpPr>
        <p:spPr>
          <a:xfrm>
            <a:off x="4431120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82" name="Shape 582"/>
          <p:cNvSpPr/>
          <p:nvPr/>
        </p:nvSpPr>
        <p:spPr>
          <a:xfrm>
            <a:off x="4431120" y="398347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83" name="Shape 583"/>
          <p:cNvSpPr/>
          <p:nvPr/>
        </p:nvSpPr>
        <p:spPr>
          <a:xfrm>
            <a:off x="5174938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84" name="Shape 584"/>
          <p:cNvSpPr/>
          <p:nvPr/>
        </p:nvSpPr>
        <p:spPr>
          <a:xfrm>
            <a:off x="5174938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85" name="Shape 585"/>
          <p:cNvSpPr/>
          <p:nvPr/>
        </p:nvSpPr>
        <p:spPr>
          <a:xfrm>
            <a:off x="5918756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5918756" y="151772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87" name="Shape 587"/>
          <p:cNvSpPr/>
          <p:nvPr/>
        </p:nvSpPr>
        <p:spPr>
          <a:xfrm>
            <a:off x="5918756" y="2298731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88" name="Shape 588"/>
          <p:cNvSpPr/>
          <p:nvPr/>
        </p:nvSpPr>
        <p:spPr>
          <a:xfrm>
            <a:off x="5918756" y="151772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89" name="Shape 589"/>
          <p:cNvSpPr/>
          <p:nvPr/>
        </p:nvSpPr>
        <p:spPr>
          <a:xfrm>
            <a:off x="6662574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90" name="Shape 590"/>
          <p:cNvSpPr/>
          <p:nvPr/>
        </p:nvSpPr>
        <p:spPr>
          <a:xfrm flipV="1">
            <a:off x="2459363" y="2101243"/>
            <a:ext cx="495065" cy="373753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91" name="Shape 591"/>
          <p:cNvSpPr/>
          <p:nvPr/>
        </p:nvSpPr>
        <p:spPr>
          <a:xfrm>
            <a:off x="5874127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92" name="Shape 592"/>
          <p:cNvSpPr/>
          <p:nvPr/>
        </p:nvSpPr>
        <p:spPr>
          <a:xfrm>
            <a:off x="5874127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93" name="Shape 593"/>
          <p:cNvSpPr/>
          <p:nvPr/>
        </p:nvSpPr>
        <p:spPr>
          <a:xfrm>
            <a:off x="5874127" y="398347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94" name="Shape 594"/>
          <p:cNvSpPr/>
          <p:nvPr/>
        </p:nvSpPr>
        <p:spPr>
          <a:xfrm flipV="1">
            <a:off x="3236808" y="1853984"/>
            <a:ext cx="425236" cy="12127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95" name="Shape 595"/>
          <p:cNvSpPr/>
          <p:nvPr/>
        </p:nvSpPr>
        <p:spPr>
          <a:xfrm>
            <a:off x="3235957" y="2063404"/>
            <a:ext cx="421554" cy="111283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96" name="Shape 596"/>
          <p:cNvSpPr/>
          <p:nvPr/>
        </p:nvSpPr>
        <p:spPr>
          <a:xfrm flipV="1">
            <a:off x="3965749" y="1500001"/>
            <a:ext cx="466611" cy="24095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97" name="Shape 597"/>
          <p:cNvSpPr/>
          <p:nvPr/>
        </p:nvSpPr>
        <p:spPr>
          <a:xfrm>
            <a:off x="3966833" y="1811804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98" name="Shape 598"/>
          <p:cNvSpPr/>
          <p:nvPr/>
        </p:nvSpPr>
        <p:spPr>
          <a:xfrm>
            <a:off x="3966833" y="2192403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99" name="Shape 599"/>
          <p:cNvSpPr/>
          <p:nvPr/>
        </p:nvSpPr>
        <p:spPr>
          <a:xfrm>
            <a:off x="5463100" y="2403214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00" name="Shape 600"/>
          <p:cNvSpPr/>
          <p:nvPr/>
        </p:nvSpPr>
        <p:spPr>
          <a:xfrm flipV="1">
            <a:off x="5453375" y="1697668"/>
            <a:ext cx="466611" cy="24095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01" name="Shape 601"/>
          <p:cNvSpPr/>
          <p:nvPr/>
        </p:nvSpPr>
        <p:spPr>
          <a:xfrm>
            <a:off x="4716503" y="1433708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02" name="Shape 602"/>
          <p:cNvSpPr/>
          <p:nvPr/>
        </p:nvSpPr>
        <p:spPr>
          <a:xfrm flipV="1">
            <a:off x="4733238" y="2050106"/>
            <a:ext cx="423897" cy="104735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03" name="Shape 603"/>
          <p:cNvSpPr/>
          <p:nvPr/>
        </p:nvSpPr>
        <p:spPr>
          <a:xfrm>
            <a:off x="6199286" y="2013886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04" name="Shape 604"/>
          <p:cNvSpPr/>
          <p:nvPr/>
        </p:nvSpPr>
        <p:spPr>
          <a:xfrm>
            <a:off x="2449301" y="2666632"/>
            <a:ext cx="495805" cy="377545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05" name="Shape 605"/>
          <p:cNvSpPr/>
          <p:nvPr/>
        </p:nvSpPr>
        <p:spPr>
          <a:xfrm flipV="1">
            <a:off x="3236808" y="2968980"/>
            <a:ext cx="425236" cy="121277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06" name="Shape 606"/>
          <p:cNvSpPr/>
          <p:nvPr/>
        </p:nvSpPr>
        <p:spPr>
          <a:xfrm>
            <a:off x="3238620" y="3178401"/>
            <a:ext cx="418891" cy="111283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07" name="Shape 607"/>
          <p:cNvSpPr/>
          <p:nvPr/>
        </p:nvSpPr>
        <p:spPr>
          <a:xfrm>
            <a:off x="3977516" y="3340278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08" name="Shape 608"/>
          <p:cNvSpPr/>
          <p:nvPr/>
        </p:nvSpPr>
        <p:spPr>
          <a:xfrm>
            <a:off x="3977516" y="3720877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09" name="Shape 609"/>
          <p:cNvSpPr/>
          <p:nvPr/>
        </p:nvSpPr>
        <p:spPr>
          <a:xfrm>
            <a:off x="3946451" y="3796433"/>
            <a:ext cx="470592" cy="254666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10" name="Shape 610"/>
          <p:cNvSpPr/>
          <p:nvPr/>
        </p:nvSpPr>
        <p:spPr>
          <a:xfrm>
            <a:off x="4724159" y="3334620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11" name="Shape 611"/>
          <p:cNvSpPr/>
          <p:nvPr/>
        </p:nvSpPr>
        <p:spPr>
          <a:xfrm>
            <a:off x="4724159" y="3715219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12" name="Shape 612"/>
          <p:cNvSpPr/>
          <p:nvPr/>
        </p:nvSpPr>
        <p:spPr>
          <a:xfrm>
            <a:off x="5473942" y="3709791"/>
            <a:ext cx="359355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13" name="Shape 613"/>
          <p:cNvSpPr/>
          <p:nvPr/>
        </p:nvSpPr>
        <p:spPr>
          <a:xfrm flipV="1">
            <a:off x="5420909" y="3399075"/>
            <a:ext cx="435056" cy="236850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14" name="Shape 614"/>
          <p:cNvSpPr/>
          <p:nvPr/>
        </p:nvSpPr>
        <p:spPr>
          <a:xfrm>
            <a:off x="5442307" y="3801307"/>
            <a:ext cx="434079" cy="212478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15" name="Shape 615"/>
          <p:cNvSpPr/>
          <p:nvPr/>
        </p:nvSpPr>
        <p:spPr>
          <a:xfrm>
            <a:off x="3191477" y="3229539"/>
            <a:ext cx="484383" cy="407616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Mutational Fuzzing</a:t>
            </a:r>
          </a:p>
        </p:txBody>
      </p:sp>
      <p:sp>
        <p:nvSpPr>
          <p:cNvPr id="57" name="Shape 385"/>
          <p:cNvSpPr/>
          <p:nvPr/>
        </p:nvSpPr>
        <p:spPr>
          <a:xfrm>
            <a:off x="2295419" y="1081071"/>
            <a:ext cx="1404532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r>
              <a:rPr dirty="0">
                <a:latin typeface="Roboto Light"/>
                <a:cs typeface="Roboto Light"/>
              </a:rPr>
              <a:t>Input Parsing</a:t>
            </a:r>
          </a:p>
        </p:txBody>
      </p:sp>
      <p:sp>
        <p:nvSpPr>
          <p:cNvPr id="58" name="Shape 386"/>
          <p:cNvSpPr/>
          <p:nvPr/>
        </p:nvSpPr>
        <p:spPr>
          <a:xfrm>
            <a:off x="3129079" y="4433654"/>
            <a:ext cx="2078207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r>
              <a:rPr dirty="0">
                <a:latin typeface="Roboto Light"/>
                <a:cs typeface="Roboto Light"/>
              </a:rPr>
              <a:t>Actual Computation</a:t>
            </a:r>
          </a:p>
        </p:txBody>
      </p:sp>
    </p:spTree>
    <p:extLst>
      <p:ext uri="{BB962C8B-B14F-4D97-AF65-F5344CB8AC3E}">
        <p14:creationId xmlns:p14="http://schemas.microsoft.com/office/powerpoint/2010/main" val="41268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Analysis</a:t>
            </a:r>
          </a:p>
        </p:txBody>
      </p:sp>
      <p:sp>
        <p:nvSpPr>
          <p:cNvPr id="215" name="Shape 2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analysis approaches examine a target during execution </a:t>
            </a:r>
          </a:p>
          <a:p>
            <a:pPr lvl="1"/>
            <a:r>
              <a:rPr lang="en-US" dirty="0"/>
              <a:t>The approaches are specific to environment and compiled target</a:t>
            </a:r>
          </a:p>
          <a:p>
            <a:pPr lvl="1"/>
            <a:r>
              <a:rPr lang="en-US" dirty="0"/>
              <a:t>An input is given to the target and meta-information about the target’s execution guides the analysis</a:t>
            </a:r>
          </a:p>
          <a:p>
            <a:r>
              <a:rPr lang="en-US" dirty="0"/>
              <a:t>Advantage: When finding a vulnerability, they provide an input that demonstrates the vulnerability</a:t>
            </a:r>
          </a:p>
          <a:p>
            <a:r>
              <a:rPr lang="en-US" dirty="0"/>
              <a:t>Disadvantage: They do not provide any guarantees about the absence of a vulnerability</a:t>
            </a:r>
          </a:p>
        </p:txBody>
      </p:sp>
    </p:spTree>
    <p:extLst>
      <p:ext uri="{BB962C8B-B14F-4D97-AF65-F5344CB8AC3E}">
        <p14:creationId xmlns:p14="http://schemas.microsoft.com/office/powerpoint/2010/main" val="3922600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/>
        </p:nvSpPr>
        <p:spPr>
          <a:xfrm>
            <a:off x="4724159" y="3334620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20" name="Shape 620"/>
          <p:cNvSpPr/>
          <p:nvPr/>
        </p:nvSpPr>
        <p:spPr>
          <a:xfrm>
            <a:off x="5463100" y="2013886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21" name="Shape 621"/>
          <p:cNvSpPr/>
          <p:nvPr/>
        </p:nvSpPr>
        <p:spPr>
          <a:xfrm>
            <a:off x="4719444" y="2247442"/>
            <a:ext cx="429983" cy="107775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22" name="Shape 622"/>
          <p:cNvSpPr/>
          <p:nvPr/>
        </p:nvSpPr>
        <p:spPr>
          <a:xfrm>
            <a:off x="2199666" y="2466090"/>
            <a:ext cx="281760" cy="211320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23" name="Shape 623"/>
          <p:cNvSpPr/>
          <p:nvPr/>
        </p:nvSpPr>
        <p:spPr>
          <a:xfrm>
            <a:off x="2943485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24" name="Shape 624"/>
          <p:cNvSpPr/>
          <p:nvPr/>
        </p:nvSpPr>
        <p:spPr>
          <a:xfrm>
            <a:off x="2943485" y="302395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25" name="Shape 625"/>
          <p:cNvSpPr/>
          <p:nvPr/>
        </p:nvSpPr>
        <p:spPr>
          <a:xfrm>
            <a:off x="3687302" y="1707396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26" name="Shape 626"/>
          <p:cNvSpPr/>
          <p:nvPr/>
        </p:nvSpPr>
        <p:spPr>
          <a:xfrm>
            <a:off x="3687302" y="208674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27" name="Shape 627"/>
          <p:cNvSpPr/>
          <p:nvPr/>
        </p:nvSpPr>
        <p:spPr>
          <a:xfrm>
            <a:off x="3687302" y="284543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28" name="Shape 628"/>
          <p:cNvSpPr/>
          <p:nvPr/>
        </p:nvSpPr>
        <p:spPr>
          <a:xfrm>
            <a:off x="3687302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29" name="Shape 629"/>
          <p:cNvSpPr/>
          <p:nvPr/>
        </p:nvSpPr>
        <p:spPr>
          <a:xfrm>
            <a:off x="4431120" y="1707396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30" name="Shape 630"/>
          <p:cNvSpPr/>
          <p:nvPr/>
        </p:nvSpPr>
        <p:spPr>
          <a:xfrm>
            <a:off x="4431120" y="132804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31" name="Shape 631"/>
          <p:cNvSpPr/>
          <p:nvPr/>
        </p:nvSpPr>
        <p:spPr>
          <a:xfrm>
            <a:off x="4431120" y="208674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32" name="Shape 632"/>
          <p:cNvSpPr/>
          <p:nvPr/>
        </p:nvSpPr>
        <p:spPr>
          <a:xfrm>
            <a:off x="5174938" y="1908227"/>
            <a:ext cx="281760" cy="211320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33" name="Shape 633"/>
          <p:cNvSpPr/>
          <p:nvPr/>
        </p:nvSpPr>
        <p:spPr>
          <a:xfrm>
            <a:off x="5174938" y="132804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34" name="Shape 634"/>
          <p:cNvSpPr/>
          <p:nvPr/>
        </p:nvSpPr>
        <p:spPr>
          <a:xfrm>
            <a:off x="5174938" y="2298731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35" name="Shape 635"/>
          <p:cNvSpPr/>
          <p:nvPr/>
        </p:nvSpPr>
        <p:spPr>
          <a:xfrm>
            <a:off x="4431120" y="3224784"/>
            <a:ext cx="281760" cy="211320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36" name="Shape 636"/>
          <p:cNvSpPr/>
          <p:nvPr/>
        </p:nvSpPr>
        <p:spPr>
          <a:xfrm>
            <a:off x="3687302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37" name="Shape 637"/>
          <p:cNvSpPr/>
          <p:nvPr/>
        </p:nvSpPr>
        <p:spPr>
          <a:xfrm>
            <a:off x="4431120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4431120" y="398347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39" name="Shape 639"/>
          <p:cNvSpPr/>
          <p:nvPr/>
        </p:nvSpPr>
        <p:spPr>
          <a:xfrm>
            <a:off x="5174938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40" name="Shape 640"/>
          <p:cNvSpPr/>
          <p:nvPr/>
        </p:nvSpPr>
        <p:spPr>
          <a:xfrm>
            <a:off x="5174938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41" name="Shape 641"/>
          <p:cNvSpPr/>
          <p:nvPr/>
        </p:nvSpPr>
        <p:spPr>
          <a:xfrm>
            <a:off x="5918756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42" name="Shape 642"/>
          <p:cNvSpPr/>
          <p:nvPr/>
        </p:nvSpPr>
        <p:spPr>
          <a:xfrm>
            <a:off x="5918756" y="151772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43" name="Shape 643"/>
          <p:cNvSpPr/>
          <p:nvPr/>
        </p:nvSpPr>
        <p:spPr>
          <a:xfrm>
            <a:off x="5918756" y="2298731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44" name="Shape 644"/>
          <p:cNvSpPr/>
          <p:nvPr/>
        </p:nvSpPr>
        <p:spPr>
          <a:xfrm>
            <a:off x="5918756" y="151772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45" name="Shape 645"/>
          <p:cNvSpPr/>
          <p:nvPr/>
        </p:nvSpPr>
        <p:spPr>
          <a:xfrm>
            <a:off x="6662574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46" name="Shape 646"/>
          <p:cNvSpPr/>
          <p:nvPr/>
        </p:nvSpPr>
        <p:spPr>
          <a:xfrm flipV="1">
            <a:off x="2459363" y="2101243"/>
            <a:ext cx="495065" cy="373753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47" name="Shape 647"/>
          <p:cNvSpPr/>
          <p:nvPr/>
        </p:nvSpPr>
        <p:spPr>
          <a:xfrm>
            <a:off x="5874127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48" name="Shape 648"/>
          <p:cNvSpPr/>
          <p:nvPr/>
        </p:nvSpPr>
        <p:spPr>
          <a:xfrm>
            <a:off x="5874127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49" name="Shape 649"/>
          <p:cNvSpPr/>
          <p:nvPr/>
        </p:nvSpPr>
        <p:spPr>
          <a:xfrm>
            <a:off x="5874127" y="398347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0" name="Shape 650"/>
          <p:cNvSpPr/>
          <p:nvPr/>
        </p:nvSpPr>
        <p:spPr>
          <a:xfrm flipV="1">
            <a:off x="3236808" y="1853984"/>
            <a:ext cx="425236" cy="12127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1" name="Shape 651"/>
          <p:cNvSpPr/>
          <p:nvPr/>
        </p:nvSpPr>
        <p:spPr>
          <a:xfrm>
            <a:off x="3235957" y="2063404"/>
            <a:ext cx="421554" cy="111283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2" name="Shape 652"/>
          <p:cNvSpPr/>
          <p:nvPr/>
        </p:nvSpPr>
        <p:spPr>
          <a:xfrm flipV="1">
            <a:off x="3965749" y="1500001"/>
            <a:ext cx="466611" cy="24095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3" name="Shape 653"/>
          <p:cNvSpPr/>
          <p:nvPr/>
        </p:nvSpPr>
        <p:spPr>
          <a:xfrm>
            <a:off x="3966833" y="1811804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4" name="Shape 654"/>
          <p:cNvSpPr/>
          <p:nvPr/>
        </p:nvSpPr>
        <p:spPr>
          <a:xfrm>
            <a:off x="3966833" y="2192403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5" name="Shape 655"/>
          <p:cNvSpPr/>
          <p:nvPr/>
        </p:nvSpPr>
        <p:spPr>
          <a:xfrm>
            <a:off x="5463100" y="2403214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6" name="Shape 656"/>
          <p:cNvSpPr/>
          <p:nvPr/>
        </p:nvSpPr>
        <p:spPr>
          <a:xfrm flipV="1">
            <a:off x="5453375" y="1697668"/>
            <a:ext cx="466611" cy="24095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7" name="Shape 657"/>
          <p:cNvSpPr/>
          <p:nvPr/>
        </p:nvSpPr>
        <p:spPr>
          <a:xfrm>
            <a:off x="4716503" y="1433708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8" name="Shape 658"/>
          <p:cNvSpPr/>
          <p:nvPr/>
        </p:nvSpPr>
        <p:spPr>
          <a:xfrm flipV="1">
            <a:off x="4733238" y="2050106"/>
            <a:ext cx="423897" cy="104735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9" name="Shape 659"/>
          <p:cNvSpPr/>
          <p:nvPr/>
        </p:nvSpPr>
        <p:spPr>
          <a:xfrm>
            <a:off x="6199286" y="2013886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2449301" y="2666632"/>
            <a:ext cx="495805" cy="377545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61" name="Shape 661"/>
          <p:cNvSpPr/>
          <p:nvPr/>
        </p:nvSpPr>
        <p:spPr>
          <a:xfrm flipV="1">
            <a:off x="3236808" y="2968980"/>
            <a:ext cx="425236" cy="12127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62" name="Shape 662"/>
          <p:cNvSpPr/>
          <p:nvPr/>
        </p:nvSpPr>
        <p:spPr>
          <a:xfrm>
            <a:off x="3238620" y="3178401"/>
            <a:ext cx="418891" cy="111283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63" name="Shape 663"/>
          <p:cNvSpPr/>
          <p:nvPr/>
        </p:nvSpPr>
        <p:spPr>
          <a:xfrm>
            <a:off x="3977516" y="3340278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64" name="Shape 664"/>
          <p:cNvSpPr/>
          <p:nvPr/>
        </p:nvSpPr>
        <p:spPr>
          <a:xfrm>
            <a:off x="3977516" y="3720877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65" name="Shape 665"/>
          <p:cNvSpPr/>
          <p:nvPr/>
        </p:nvSpPr>
        <p:spPr>
          <a:xfrm>
            <a:off x="3946451" y="3796433"/>
            <a:ext cx="470592" cy="254666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66" name="Shape 666"/>
          <p:cNvSpPr/>
          <p:nvPr/>
        </p:nvSpPr>
        <p:spPr>
          <a:xfrm>
            <a:off x="4724159" y="3715219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67" name="Shape 667"/>
          <p:cNvSpPr/>
          <p:nvPr/>
        </p:nvSpPr>
        <p:spPr>
          <a:xfrm>
            <a:off x="5473942" y="3709791"/>
            <a:ext cx="359355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68" name="Shape 668"/>
          <p:cNvSpPr/>
          <p:nvPr/>
        </p:nvSpPr>
        <p:spPr>
          <a:xfrm flipV="1">
            <a:off x="5420909" y="3399075"/>
            <a:ext cx="435056" cy="236850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69" name="Shape 669"/>
          <p:cNvSpPr/>
          <p:nvPr/>
        </p:nvSpPr>
        <p:spPr>
          <a:xfrm>
            <a:off x="5442307" y="3801307"/>
            <a:ext cx="434079" cy="212478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70" name="Shape 670"/>
          <p:cNvSpPr/>
          <p:nvPr/>
        </p:nvSpPr>
        <p:spPr>
          <a:xfrm>
            <a:off x="3191477" y="3229539"/>
            <a:ext cx="484383" cy="407616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Mutational Fuzzing</a:t>
            </a:r>
          </a:p>
        </p:txBody>
      </p:sp>
      <p:sp>
        <p:nvSpPr>
          <p:cNvPr id="57" name="Shape 385"/>
          <p:cNvSpPr/>
          <p:nvPr/>
        </p:nvSpPr>
        <p:spPr>
          <a:xfrm>
            <a:off x="2295419" y="1081071"/>
            <a:ext cx="1404532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r>
              <a:rPr dirty="0">
                <a:latin typeface="Roboto Light"/>
                <a:cs typeface="Roboto Light"/>
              </a:rPr>
              <a:t>Input Parsing</a:t>
            </a:r>
          </a:p>
        </p:txBody>
      </p:sp>
      <p:sp>
        <p:nvSpPr>
          <p:cNvPr id="58" name="Shape 386"/>
          <p:cNvSpPr/>
          <p:nvPr/>
        </p:nvSpPr>
        <p:spPr>
          <a:xfrm>
            <a:off x="3129079" y="4433654"/>
            <a:ext cx="2078207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r>
              <a:rPr dirty="0">
                <a:latin typeface="Roboto Light"/>
                <a:cs typeface="Roboto Light"/>
              </a:rPr>
              <a:t>Actual Computation</a:t>
            </a:r>
          </a:p>
        </p:txBody>
      </p:sp>
    </p:spTree>
    <p:extLst>
      <p:ext uri="{BB962C8B-B14F-4D97-AF65-F5344CB8AC3E}">
        <p14:creationId xmlns:p14="http://schemas.microsoft.com/office/powerpoint/2010/main" val="1657231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/>
          <p:nvPr/>
        </p:nvSpPr>
        <p:spPr>
          <a:xfrm>
            <a:off x="5473942" y="3709791"/>
            <a:ext cx="359355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75" name="Shape 675"/>
          <p:cNvSpPr/>
          <p:nvPr/>
        </p:nvSpPr>
        <p:spPr>
          <a:xfrm>
            <a:off x="4724159" y="3334620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76" name="Shape 676"/>
          <p:cNvSpPr/>
          <p:nvPr/>
        </p:nvSpPr>
        <p:spPr>
          <a:xfrm>
            <a:off x="5463100" y="2013886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77" name="Shape 677"/>
          <p:cNvSpPr/>
          <p:nvPr/>
        </p:nvSpPr>
        <p:spPr>
          <a:xfrm>
            <a:off x="4719444" y="2247442"/>
            <a:ext cx="429983" cy="107775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78" name="Shape 678"/>
          <p:cNvSpPr/>
          <p:nvPr/>
        </p:nvSpPr>
        <p:spPr>
          <a:xfrm>
            <a:off x="2199666" y="2466090"/>
            <a:ext cx="281760" cy="211320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79" name="Shape 679"/>
          <p:cNvSpPr/>
          <p:nvPr/>
        </p:nvSpPr>
        <p:spPr>
          <a:xfrm>
            <a:off x="2943485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80" name="Shape 680"/>
          <p:cNvSpPr/>
          <p:nvPr/>
        </p:nvSpPr>
        <p:spPr>
          <a:xfrm>
            <a:off x="2943485" y="302395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81" name="Shape 681"/>
          <p:cNvSpPr/>
          <p:nvPr/>
        </p:nvSpPr>
        <p:spPr>
          <a:xfrm>
            <a:off x="3687302" y="1707396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82" name="Shape 682"/>
          <p:cNvSpPr/>
          <p:nvPr/>
        </p:nvSpPr>
        <p:spPr>
          <a:xfrm>
            <a:off x="3687302" y="208674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83" name="Shape 683"/>
          <p:cNvSpPr/>
          <p:nvPr/>
        </p:nvSpPr>
        <p:spPr>
          <a:xfrm>
            <a:off x="3687302" y="284543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84" name="Shape 684"/>
          <p:cNvSpPr/>
          <p:nvPr/>
        </p:nvSpPr>
        <p:spPr>
          <a:xfrm>
            <a:off x="3687302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85" name="Shape 685"/>
          <p:cNvSpPr/>
          <p:nvPr/>
        </p:nvSpPr>
        <p:spPr>
          <a:xfrm>
            <a:off x="4431120" y="1707396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86" name="Shape 686"/>
          <p:cNvSpPr/>
          <p:nvPr/>
        </p:nvSpPr>
        <p:spPr>
          <a:xfrm>
            <a:off x="4431120" y="132804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87" name="Shape 687"/>
          <p:cNvSpPr/>
          <p:nvPr/>
        </p:nvSpPr>
        <p:spPr>
          <a:xfrm>
            <a:off x="4431120" y="208674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88" name="Shape 688"/>
          <p:cNvSpPr/>
          <p:nvPr/>
        </p:nvSpPr>
        <p:spPr>
          <a:xfrm>
            <a:off x="5174938" y="1908227"/>
            <a:ext cx="281760" cy="211320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89" name="Shape 689"/>
          <p:cNvSpPr/>
          <p:nvPr/>
        </p:nvSpPr>
        <p:spPr>
          <a:xfrm>
            <a:off x="5174938" y="132804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90" name="Shape 690"/>
          <p:cNvSpPr/>
          <p:nvPr/>
        </p:nvSpPr>
        <p:spPr>
          <a:xfrm>
            <a:off x="5174938" y="2298731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91" name="Shape 691"/>
          <p:cNvSpPr/>
          <p:nvPr/>
        </p:nvSpPr>
        <p:spPr>
          <a:xfrm>
            <a:off x="4431120" y="3224784"/>
            <a:ext cx="281760" cy="211320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92" name="Shape 692"/>
          <p:cNvSpPr/>
          <p:nvPr/>
        </p:nvSpPr>
        <p:spPr>
          <a:xfrm>
            <a:off x="3687302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93" name="Shape 693"/>
          <p:cNvSpPr/>
          <p:nvPr/>
        </p:nvSpPr>
        <p:spPr>
          <a:xfrm>
            <a:off x="4431120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94" name="Shape 694"/>
          <p:cNvSpPr/>
          <p:nvPr/>
        </p:nvSpPr>
        <p:spPr>
          <a:xfrm>
            <a:off x="4431120" y="398347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95" name="Shape 695"/>
          <p:cNvSpPr/>
          <p:nvPr/>
        </p:nvSpPr>
        <p:spPr>
          <a:xfrm>
            <a:off x="5174938" y="3604132"/>
            <a:ext cx="281760" cy="211320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96" name="Shape 696"/>
          <p:cNvSpPr/>
          <p:nvPr/>
        </p:nvSpPr>
        <p:spPr>
          <a:xfrm>
            <a:off x="5174938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97" name="Shape 697"/>
          <p:cNvSpPr/>
          <p:nvPr/>
        </p:nvSpPr>
        <p:spPr>
          <a:xfrm>
            <a:off x="5918756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98" name="Shape 698"/>
          <p:cNvSpPr/>
          <p:nvPr/>
        </p:nvSpPr>
        <p:spPr>
          <a:xfrm>
            <a:off x="5918756" y="151772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99" name="Shape 699"/>
          <p:cNvSpPr/>
          <p:nvPr/>
        </p:nvSpPr>
        <p:spPr>
          <a:xfrm>
            <a:off x="5918756" y="2298731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00" name="Shape 700"/>
          <p:cNvSpPr/>
          <p:nvPr/>
        </p:nvSpPr>
        <p:spPr>
          <a:xfrm>
            <a:off x="5918756" y="151772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01" name="Shape 701"/>
          <p:cNvSpPr/>
          <p:nvPr/>
        </p:nvSpPr>
        <p:spPr>
          <a:xfrm>
            <a:off x="6662574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02" name="Shape 702"/>
          <p:cNvSpPr/>
          <p:nvPr/>
        </p:nvSpPr>
        <p:spPr>
          <a:xfrm flipV="1">
            <a:off x="2459363" y="2101243"/>
            <a:ext cx="495065" cy="373753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03" name="Shape 703"/>
          <p:cNvSpPr/>
          <p:nvPr/>
        </p:nvSpPr>
        <p:spPr>
          <a:xfrm>
            <a:off x="5874127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5874127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05" name="Shape 705"/>
          <p:cNvSpPr/>
          <p:nvPr/>
        </p:nvSpPr>
        <p:spPr>
          <a:xfrm>
            <a:off x="5874127" y="398347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06" name="Shape 706"/>
          <p:cNvSpPr/>
          <p:nvPr/>
        </p:nvSpPr>
        <p:spPr>
          <a:xfrm flipV="1">
            <a:off x="3236808" y="1853984"/>
            <a:ext cx="425236" cy="12127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07" name="Shape 707"/>
          <p:cNvSpPr/>
          <p:nvPr/>
        </p:nvSpPr>
        <p:spPr>
          <a:xfrm>
            <a:off x="3235957" y="2063404"/>
            <a:ext cx="421554" cy="111283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08" name="Shape 708"/>
          <p:cNvSpPr/>
          <p:nvPr/>
        </p:nvSpPr>
        <p:spPr>
          <a:xfrm flipV="1">
            <a:off x="3965749" y="1500001"/>
            <a:ext cx="466611" cy="24095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09" name="Shape 709"/>
          <p:cNvSpPr/>
          <p:nvPr/>
        </p:nvSpPr>
        <p:spPr>
          <a:xfrm>
            <a:off x="3966833" y="1811804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10" name="Shape 710"/>
          <p:cNvSpPr/>
          <p:nvPr/>
        </p:nvSpPr>
        <p:spPr>
          <a:xfrm>
            <a:off x="3966833" y="2192403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11" name="Shape 711"/>
          <p:cNvSpPr/>
          <p:nvPr/>
        </p:nvSpPr>
        <p:spPr>
          <a:xfrm>
            <a:off x="5463100" y="2403214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12" name="Shape 712"/>
          <p:cNvSpPr/>
          <p:nvPr/>
        </p:nvSpPr>
        <p:spPr>
          <a:xfrm flipV="1">
            <a:off x="5453375" y="1697668"/>
            <a:ext cx="466611" cy="24095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13" name="Shape 713"/>
          <p:cNvSpPr/>
          <p:nvPr/>
        </p:nvSpPr>
        <p:spPr>
          <a:xfrm>
            <a:off x="4716503" y="1433708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14" name="Shape 714"/>
          <p:cNvSpPr/>
          <p:nvPr/>
        </p:nvSpPr>
        <p:spPr>
          <a:xfrm flipV="1">
            <a:off x="4733238" y="2050106"/>
            <a:ext cx="423897" cy="104735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15" name="Shape 715"/>
          <p:cNvSpPr/>
          <p:nvPr/>
        </p:nvSpPr>
        <p:spPr>
          <a:xfrm>
            <a:off x="6199286" y="2013886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16" name="Shape 716"/>
          <p:cNvSpPr/>
          <p:nvPr/>
        </p:nvSpPr>
        <p:spPr>
          <a:xfrm>
            <a:off x="2449301" y="2666632"/>
            <a:ext cx="495805" cy="377545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17" name="Shape 717"/>
          <p:cNvSpPr/>
          <p:nvPr/>
        </p:nvSpPr>
        <p:spPr>
          <a:xfrm flipV="1">
            <a:off x="3236808" y="2968980"/>
            <a:ext cx="425236" cy="12127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18" name="Shape 718"/>
          <p:cNvSpPr/>
          <p:nvPr/>
        </p:nvSpPr>
        <p:spPr>
          <a:xfrm>
            <a:off x="3238620" y="3178401"/>
            <a:ext cx="418891" cy="111283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19" name="Shape 719"/>
          <p:cNvSpPr/>
          <p:nvPr/>
        </p:nvSpPr>
        <p:spPr>
          <a:xfrm>
            <a:off x="3977516" y="3340278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20" name="Shape 720"/>
          <p:cNvSpPr/>
          <p:nvPr/>
        </p:nvSpPr>
        <p:spPr>
          <a:xfrm>
            <a:off x="3977516" y="3720877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21" name="Shape 721"/>
          <p:cNvSpPr/>
          <p:nvPr/>
        </p:nvSpPr>
        <p:spPr>
          <a:xfrm>
            <a:off x="3946451" y="3796433"/>
            <a:ext cx="470592" cy="254666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22" name="Shape 722"/>
          <p:cNvSpPr/>
          <p:nvPr/>
        </p:nvSpPr>
        <p:spPr>
          <a:xfrm>
            <a:off x="4724159" y="3715219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23" name="Shape 723"/>
          <p:cNvSpPr/>
          <p:nvPr/>
        </p:nvSpPr>
        <p:spPr>
          <a:xfrm flipV="1">
            <a:off x="5420909" y="3399075"/>
            <a:ext cx="435056" cy="236850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24" name="Shape 724"/>
          <p:cNvSpPr/>
          <p:nvPr/>
        </p:nvSpPr>
        <p:spPr>
          <a:xfrm>
            <a:off x="5442307" y="3801307"/>
            <a:ext cx="434079" cy="212478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25" name="Shape 725"/>
          <p:cNvSpPr/>
          <p:nvPr/>
        </p:nvSpPr>
        <p:spPr>
          <a:xfrm>
            <a:off x="3191477" y="3229539"/>
            <a:ext cx="484383" cy="407616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Mutational Fuzzing</a:t>
            </a:r>
          </a:p>
        </p:txBody>
      </p:sp>
      <p:sp>
        <p:nvSpPr>
          <p:cNvPr id="57" name="Shape 385"/>
          <p:cNvSpPr/>
          <p:nvPr/>
        </p:nvSpPr>
        <p:spPr>
          <a:xfrm>
            <a:off x="2295419" y="1081071"/>
            <a:ext cx="1404532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r>
              <a:rPr dirty="0">
                <a:latin typeface="Roboto Light"/>
                <a:cs typeface="Roboto Light"/>
              </a:rPr>
              <a:t>Input Parsing</a:t>
            </a:r>
          </a:p>
        </p:txBody>
      </p:sp>
      <p:sp>
        <p:nvSpPr>
          <p:cNvPr id="58" name="Shape 386"/>
          <p:cNvSpPr/>
          <p:nvPr/>
        </p:nvSpPr>
        <p:spPr>
          <a:xfrm>
            <a:off x="3129079" y="4433654"/>
            <a:ext cx="2078207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r>
              <a:rPr dirty="0">
                <a:latin typeface="Roboto Light"/>
                <a:cs typeface="Roboto Light"/>
              </a:rPr>
              <a:t>Actual Computation</a:t>
            </a:r>
          </a:p>
        </p:txBody>
      </p:sp>
    </p:spTree>
    <p:extLst>
      <p:ext uri="{BB962C8B-B14F-4D97-AF65-F5344CB8AC3E}">
        <p14:creationId xmlns:p14="http://schemas.microsoft.com/office/powerpoint/2010/main" val="2086006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Fuzzing</a:t>
            </a:r>
          </a:p>
        </p:txBody>
      </p:sp>
      <p:sp>
        <p:nvSpPr>
          <p:cNvPr id="730" name="Shape 7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Construct a grammar that produces “reasonable” inputs, and sample from the corresponding input space</a:t>
            </a:r>
          </a:p>
          <a:p>
            <a:r>
              <a:rPr lang="en-US" dirty="0"/>
              <a:t>Another approach to exploring program beyond initial parsing and validation stages</a:t>
            </a:r>
          </a:p>
          <a:p>
            <a:r>
              <a:rPr lang="en-US" dirty="0"/>
              <a:t>However, requires understanding the input space and constructing a grammar</a:t>
            </a:r>
          </a:p>
          <a:p>
            <a:pPr lvl="1"/>
            <a:r>
              <a:rPr lang="en-US" dirty="0"/>
              <a:t>More up-front work compared to random or mutational fuzzing</a:t>
            </a:r>
          </a:p>
          <a:p>
            <a:pPr lvl="1"/>
            <a:r>
              <a:rPr lang="en-US" dirty="0"/>
              <a:t>Not certain that grammar can trigger bugs</a:t>
            </a:r>
          </a:p>
        </p:txBody>
      </p:sp>
    </p:spTree>
    <p:extLst>
      <p:ext uri="{BB962C8B-B14F-4D97-AF65-F5344CB8AC3E}">
        <p14:creationId xmlns:p14="http://schemas.microsoft.com/office/powerpoint/2010/main" val="357408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Shape 11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(Black-box) Input Generation</a:t>
            </a:r>
          </a:p>
        </p:txBody>
      </p:sp>
      <p:sp>
        <p:nvSpPr>
          <p:cNvPr id="1115" name="Shape 1115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Random and mutational fuzzing can get caught in "shallow" code (primarily random)</a:t>
            </a:r>
          </a:p>
          <a:p>
            <a:r>
              <a:rPr lang="en-US" dirty="0"/>
              <a:t>Even with grammar-based fuzzing it is not clear how deep the test is reaching into the functionality of the program </a:t>
            </a:r>
          </a:p>
        </p:txBody>
      </p:sp>
    </p:spTree>
    <p:extLst>
      <p:ext uri="{BB962C8B-B14F-4D97-AF65-F5344CB8AC3E}">
        <p14:creationId xmlns:p14="http://schemas.microsoft.com/office/powerpoint/2010/main" val="421575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Shape 1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Gray/White-box Fuzzing</a:t>
            </a:r>
          </a:p>
        </p:txBody>
      </p:sp>
      <p:sp>
        <p:nvSpPr>
          <p:cNvPr id="1150" name="Shape 1150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t>Goal: Incorporate feedback from previous runs (or pre-computation) to guide input generation</a:t>
            </a:r>
          </a:p>
          <a:p>
            <a:r>
              <a:t>Expand coverage of program under test</a:t>
            </a:r>
          </a:p>
          <a:p>
            <a:r>
              <a:t>Simple example: Establish taint relationship between input seed and path constraints</a:t>
            </a:r>
          </a:p>
          <a:p>
            <a:r>
              <a:t>More complicated: Symbolic execution to extract path conditions, invert a constraint, solve for satisfying input</a:t>
            </a:r>
          </a:p>
        </p:txBody>
      </p:sp>
    </p:spTree>
    <p:extLst>
      <p:ext uri="{BB962C8B-B14F-4D97-AF65-F5344CB8AC3E}">
        <p14:creationId xmlns:p14="http://schemas.microsoft.com/office/powerpoint/2010/main" val="3469728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Gray/White-box Fuzzing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18" y="2473831"/>
            <a:ext cx="638703" cy="7501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3593" y="2560073"/>
            <a:ext cx="551976" cy="6639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5885" y="2625675"/>
            <a:ext cx="690382" cy="59833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820581" y="3158404"/>
            <a:ext cx="854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Roboto Light"/>
                <a:cs typeface="Roboto Light"/>
              </a:rPr>
              <a:t>Input</a:t>
            </a:r>
            <a:br>
              <a:rPr lang="en-US" sz="1200" dirty="0">
                <a:latin typeface="Roboto Light"/>
                <a:cs typeface="Roboto Light"/>
              </a:rPr>
            </a:br>
            <a:r>
              <a:rPr lang="en-US" sz="1200" dirty="0">
                <a:latin typeface="Roboto Light"/>
                <a:cs typeface="Roboto Light"/>
              </a:rPr>
              <a:t>Generator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684459" y="3051820"/>
            <a:ext cx="859021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0210" y="2663149"/>
            <a:ext cx="690382" cy="598331"/>
          </a:xfrm>
          <a:prstGeom prst="rect">
            <a:avLst/>
          </a:prstGeom>
        </p:spPr>
      </p:pic>
      <p:sp>
        <p:nvSpPr>
          <p:cNvPr id="31" name="Multiply 30"/>
          <p:cNvSpPr/>
          <p:nvPr/>
        </p:nvSpPr>
        <p:spPr>
          <a:xfrm>
            <a:off x="5710426" y="2944551"/>
            <a:ext cx="479569" cy="457085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440001" y="2158414"/>
            <a:ext cx="1185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Roboto Light"/>
                <a:cs typeface="Roboto Light"/>
              </a:rPr>
              <a:t>Application</a:t>
            </a:r>
            <a:br>
              <a:rPr lang="en-US" sz="1200" dirty="0">
                <a:latin typeface="Roboto Light"/>
                <a:cs typeface="Roboto Light"/>
              </a:rPr>
            </a:br>
            <a:r>
              <a:rPr lang="en-US" sz="1200" dirty="0">
                <a:latin typeface="Roboto Light"/>
                <a:cs typeface="Roboto Light"/>
              </a:rPr>
              <a:t>Under Analysis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19834" y="3382027"/>
            <a:ext cx="581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Roboto Light"/>
                <a:cs typeface="Roboto Light"/>
              </a:rPr>
              <a:t>Crash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336267" y="3051820"/>
            <a:ext cx="859021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327014" y="3051820"/>
            <a:ext cx="859021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an 36"/>
          <p:cNvSpPr/>
          <p:nvPr/>
        </p:nvSpPr>
        <p:spPr>
          <a:xfrm>
            <a:off x="7317864" y="2663149"/>
            <a:ext cx="666068" cy="738487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280406" y="3562312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Roboto Light"/>
                <a:cs typeface="Roboto Light"/>
              </a:rPr>
              <a:t>Crash</a:t>
            </a:r>
          </a:p>
          <a:p>
            <a:pPr algn="ctr"/>
            <a:r>
              <a:rPr lang="en-US" sz="1200" dirty="0">
                <a:latin typeface="Roboto Light"/>
                <a:cs typeface="Roboto Light"/>
              </a:rPr>
              <a:t>Database</a:t>
            </a:r>
          </a:p>
        </p:txBody>
      </p:sp>
      <p:sp>
        <p:nvSpPr>
          <p:cNvPr id="39" name="Freeform 38"/>
          <p:cNvSpPr/>
          <p:nvPr/>
        </p:nvSpPr>
        <p:spPr>
          <a:xfrm>
            <a:off x="1341014" y="1747407"/>
            <a:ext cx="5941325" cy="774970"/>
          </a:xfrm>
          <a:custGeom>
            <a:avLst/>
            <a:gdLst>
              <a:gd name="connsiteX0" fmla="*/ 5941325 w 5941325"/>
              <a:gd name="connsiteY0" fmla="*/ 703918 h 774970"/>
              <a:gd name="connsiteX1" fmla="*/ 4529261 w 5941325"/>
              <a:gd name="connsiteY1" fmla="*/ 82213 h 774970"/>
              <a:gd name="connsiteX2" fmla="*/ 1651848 w 5941325"/>
              <a:gd name="connsiteY2" fmla="*/ 82213 h 774970"/>
              <a:gd name="connsiteX3" fmla="*/ 0 w 5941325"/>
              <a:gd name="connsiteY3" fmla="*/ 774970 h 77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1325" h="774970">
                <a:moveTo>
                  <a:pt x="5941325" y="703918"/>
                </a:moveTo>
                <a:cubicBezTo>
                  <a:pt x="5592749" y="444874"/>
                  <a:pt x="5244174" y="185831"/>
                  <a:pt x="4529261" y="82213"/>
                </a:cubicBezTo>
                <a:cubicBezTo>
                  <a:pt x="3814348" y="-21405"/>
                  <a:pt x="2406725" y="-33246"/>
                  <a:pt x="1651848" y="82213"/>
                </a:cubicBezTo>
                <a:cubicBezTo>
                  <a:pt x="896971" y="197672"/>
                  <a:pt x="0" y="774970"/>
                  <a:pt x="0" y="774970"/>
                </a:cubicBezTo>
              </a:path>
            </a:pathLst>
          </a:cu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889481" y="1297773"/>
            <a:ext cx="1033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Roboto Light"/>
                <a:cs typeface="Roboto Light"/>
              </a:rPr>
              <a:t>Bugs (0-day)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2971" y="2427102"/>
            <a:ext cx="341201" cy="47209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3480" y="3261480"/>
            <a:ext cx="921049" cy="9417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481030" y="4231275"/>
            <a:ext cx="110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Roboto Light"/>
                <a:cs typeface="Roboto Light"/>
              </a:rPr>
              <a:t>Fuzzing</a:t>
            </a:r>
          </a:p>
          <a:p>
            <a:pPr algn="ctr"/>
            <a:r>
              <a:rPr lang="en-US" sz="1200" dirty="0">
                <a:latin typeface="Roboto Light"/>
                <a:cs typeface="Roboto Light"/>
              </a:rPr>
              <a:t>Infrastructure</a:t>
            </a:r>
          </a:p>
        </p:txBody>
      </p:sp>
      <p:sp>
        <p:nvSpPr>
          <p:cNvPr id="6" name="Freeform 5"/>
          <p:cNvSpPr/>
          <p:nvPr/>
        </p:nvSpPr>
        <p:spPr>
          <a:xfrm>
            <a:off x="2424487" y="3676942"/>
            <a:ext cx="1127874" cy="569844"/>
          </a:xfrm>
          <a:custGeom>
            <a:avLst/>
            <a:gdLst>
              <a:gd name="connsiteX0" fmla="*/ 1127874 w 1127874"/>
              <a:gd name="connsiteY0" fmla="*/ 390786 h 569844"/>
              <a:gd name="connsiteX1" fmla="*/ 497330 w 1127874"/>
              <a:gd name="connsiteY1" fmla="*/ 550653 h 569844"/>
              <a:gd name="connsiteX2" fmla="*/ 0 w 1127874"/>
              <a:gd name="connsiteY2" fmla="*/ 0 h 56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7874" h="569844">
                <a:moveTo>
                  <a:pt x="1127874" y="390786"/>
                </a:moveTo>
                <a:cubicBezTo>
                  <a:pt x="906591" y="503285"/>
                  <a:pt x="685309" y="615784"/>
                  <a:pt x="497330" y="550653"/>
                </a:cubicBezTo>
                <a:cubicBezTo>
                  <a:pt x="309351" y="485522"/>
                  <a:pt x="0" y="0"/>
                  <a:pt x="0" y="0"/>
                </a:cubicBezTo>
              </a:path>
            </a:pathLst>
          </a:cu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468912" y="4269470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Roboto Light"/>
                <a:cs typeface="Roboto Light"/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2620744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American Fuzzy Lop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13" y="1425620"/>
            <a:ext cx="4728736" cy="341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45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American Fuzzy Lop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Instrumentation-guided genetic </a:t>
            </a:r>
            <a:r>
              <a:rPr lang="en-US" dirty="0" err="1"/>
              <a:t>fuzzer</a:t>
            </a:r>
            <a:r>
              <a:rPr lang="en-US" dirty="0"/>
              <a:t> developed by Michael </a:t>
            </a:r>
            <a:r>
              <a:rPr lang="en-US" dirty="0" err="1"/>
              <a:t>Zalewski</a:t>
            </a:r>
            <a:endParaRPr lang="en-US" dirty="0"/>
          </a:p>
          <a:p>
            <a:r>
              <a:rPr lang="en-US" dirty="0"/>
              <a:t>The instrumentation collects information at branch points</a:t>
            </a:r>
          </a:p>
          <a:p>
            <a:pPr lvl="1"/>
            <a:r>
              <a:rPr lang="en-US" dirty="0"/>
              <a:t>Supports the generation of inputs that improve coverage</a:t>
            </a:r>
          </a:p>
          <a:p>
            <a:r>
              <a:rPr lang="en-US" dirty="0"/>
              <a:t>Inputs that bring new paths are considered more interesting and queued for further exploration</a:t>
            </a:r>
          </a:p>
          <a:p>
            <a:r>
              <a:rPr lang="en-US" dirty="0"/>
              <a:t>Inputs are chosen and mutated</a:t>
            </a:r>
          </a:p>
          <a:p>
            <a:r>
              <a:rPr lang="en-US" dirty="0"/>
              <a:t>Unique crashes are identified using branch analysis (instead of stack summaries) </a:t>
            </a:r>
          </a:p>
        </p:txBody>
      </p:sp>
    </p:spTree>
    <p:extLst>
      <p:ext uri="{BB962C8B-B14F-4D97-AF65-F5344CB8AC3E}">
        <p14:creationId xmlns:p14="http://schemas.microsoft.com/office/powerpoint/2010/main" val="600984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AFL Instrumentation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AFL can instrument both source code and binary</a:t>
            </a:r>
          </a:p>
          <a:p>
            <a:pPr lvl="1"/>
            <a:r>
              <a:rPr lang="en-US" dirty="0"/>
              <a:t>Source code: Recompilation using </a:t>
            </a:r>
            <a:r>
              <a:rPr lang="en-US" dirty="0" err="1"/>
              <a:t>afl-gcc</a:t>
            </a:r>
            <a:r>
              <a:rPr lang="en-US" dirty="0"/>
              <a:t> or </a:t>
            </a:r>
            <a:r>
              <a:rPr lang="en-US" dirty="0" err="1"/>
              <a:t>afl</a:t>
            </a:r>
            <a:r>
              <a:rPr lang="en-US" dirty="0"/>
              <a:t>-clang</a:t>
            </a:r>
          </a:p>
          <a:p>
            <a:pPr lvl="1"/>
            <a:r>
              <a:rPr lang="en-US" dirty="0"/>
              <a:t>Binary: Leverages QEMU user-mode</a:t>
            </a:r>
          </a:p>
          <a:p>
            <a:pPr lvl="2"/>
            <a:r>
              <a:rPr lang="en-US" dirty="0"/>
              <a:t>Supports cross-architecture execution: One can fuzz an ARM binary on x86</a:t>
            </a:r>
          </a:p>
        </p:txBody>
      </p:sp>
    </p:spTree>
    <p:extLst>
      <p:ext uri="{BB962C8B-B14F-4D97-AF65-F5344CB8AC3E}">
        <p14:creationId xmlns:p14="http://schemas.microsoft.com/office/powerpoint/2010/main" val="2266629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AFL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fuzz a program with AFL an input and output directory are defined</a:t>
            </a:r>
          </a:p>
          <a:p>
            <a:pPr lvl="1"/>
            <a:r>
              <a:rPr lang="en-US" dirty="0"/>
              <a:t>The input directory contains data to be provided to the program under analysis</a:t>
            </a:r>
          </a:p>
          <a:p>
            <a:pPr lvl="1"/>
            <a:r>
              <a:rPr lang="en-US" dirty="0"/>
              <a:t>The output directory contains crashes and variations of the input that caused the crashes</a:t>
            </a:r>
          </a:p>
          <a:p>
            <a:r>
              <a:rPr lang="en-US" dirty="0"/>
              <a:t>The command to run the program on the input is repeated until a crash/hang is detected</a:t>
            </a:r>
          </a:p>
        </p:txBody>
      </p:sp>
    </p:spTree>
    <p:extLst>
      <p:ext uri="{BB962C8B-B14F-4D97-AF65-F5344CB8AC3E}">
        <p14:creationId xmlns:p14="http://schemas.microsoft.com/office/powerpoint/2010/main" val="123611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6CBBD-A3D5-6A2A-3FC6-321364FB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Dynamic Analysis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882B0-2978-166D-3F93-37B42A1D1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taint tracking</a:t>
            </a:r>
          </a:p>
          <a:p>
            <a:r>
              <a:rPr lang="en-US" dirty="0"/>
              <a:t>Invariant inference</a:t>
            </a:r>
          </a:p>
          <a:p>
            <a:r>
              <a:rPr lang="en-US" dirty="0"/>
              <a:t>Fuzzing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88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instrumentation collects information about which branches are taken</a:t>
            </a:r>
          </a:p>
          <a:p>
            <a:r>
              <a:rPr lang="en-US" dirty="0"/>
              <a:t>The information is stored in a shared hash table </a:t>
            </a:r>
          </a:p>
          <a:p>
            <a:r>
              <a:rPr lang="en-US" dirty="0"/>
              <a:t>A branch from a previous location to the current location triggers the instrumentation code:</a:t>
            </a:r>
            <a:br>
              <a:rPr lang="en-US" dirty="0"/>
            </a:br>
            <a:br>
              <a:rPr lang="en-US" dirty="0"/>
            </a:br>
            <a:r>
              <a:rPr lang="en-US" sz="1400" dirty="0" err="1">
                <a:latin typeface="Hack"/>
                <a:cs typeface="Hack"/>
              </a:rPr>
              <a:t>cur_location</a:t>
            </a:r>
            <a:r>
              <a:rPr lang="en-US" sz="1400" dirty="0">
                <a:latin typeface="Hack"/>
                <a:cs typeface="Hack"/>
              </a:rPr>
              <a:t> = &lt;COMPILE_TIME_RANDOM&gt;; </a:t>
            </a:r>
            <a:br>
              <a:rPr lang="en-US" sz="1400" dirty="0">
                <a:latin typeface="Hack"/>
                <a:cs typeface="Hack"/>
              </a:rPr>
            </a:br>
            <a:r>
              <a:rPr lang="en-US" sz="1400" dirty="0" err="1">
                <a:latin typeface="Hack"/>
                <a:cs typeface="Hack"/>
              </a:rPr>
              <a:t>shared_mem</a:t>
            </a:r>
            <a:r>
              <a:rPr lang="en-US" sz="1400" dirty="0">
                <a:latin typeface="Hack"/>
                <a:cs typeface="Hack"/>
              </a:rPr>
              <a:t>[</a:t>
            </a:r>
            <a:r>
              <a:rPr lang="en-US" sz="1400" dirty="0" err="1">
                <a:latin typeface="Hack"/>
                <a:cs typeface="Hack"/>
              </a:rPr>
              <a:t>cur_location</a:t>
            </a:r>
            <a:r>
              <a:rPr lang="en-US" sz="1400" dirty="0">
                <a:latin typeface="Hack"/>
                <a:cs typeface="Hack"/>
              </a:rPr>
              <a:t> ^ </a:t>
            </a:r>
            <a:r>
              <a:rPr lang="en-US" sz="1400" dirty="0" err="1">
                <a:latin typeface="Hack"/>
                <a:cs typeface="Hack"/>
              </a:rPr>
              <a:t>prev_location</a:t>
            </a:r>
            <a:r>
              <a:rPr lang="en-US" sz="1400" dirty="0">
                <a:latin typeface="Hack"/>
                <a:cs typeface="Hack"/>
              </a:rPr>
              <a:t>]++; </a:t>
            </a:r>
            <a:br>
              <a:rPr lang="en-US" sz="1400" dirty="0">
                <a:latin typeface="Hack"/>
                <a:cs typeface="Hack"/>
              </a:rPr>
            </a:br>
            <a:r>
              <a:rPr lang="en-US" sz="1400" dirty="0" err="1">
                <a:latin typeface="Hack"/>
                <a:cs typeface="Hack"/>
              </a:rPr>
              <a:t>prev_location</a:t>
            </a:r>
            <a:r>
              <a:rPr lang="en-US" sz="1400" dirty="0">
                <a:latin typeface="Hack"/>
                <a:cs typeface="Hack"/>
              </a:rPr>
              <a:t> = </a:t>
            </a:r>
            <a:r>
              <a:rPr lang="en-US" sz="1400" dirty="0" err="1">
                <a:latin typeface="Hack"/>
                <a:cs typeface="Hack"/>
              </a:rPr>
              <a:t>cur_location</a:t>
            </a:r>
            <a:r>
              <a:rPr lang="en-US" sz="1400" dirty="0">
                <a:latin typeface="Hack"/>
                <a:cs typeface="Hack"/>
              </a:rPr>
              <a:t> &gt;&gt; 1; </a:t>
            </a:r>
          </a:p>
        </p:txBody>
      </p:sp>
    </p:spTree>
    <p:extLst>
      <p:ext uri="{BB962C8B-B14F-4D97-AF65-F5344CB8AC3E}">
        <p14:creationId xmlns:p14="http://schemas.microsoft.com/office/powerpoint/2010/main" val="20571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latin typeface="Hack"/>
                <a:cs typeface="Hack"/>
              </a:rPr>
              <a:t>cur_location</a:t>
            </a:r>
            <a:r>
              <a:rPr lang="en-US" sz="1400" dirty="0">
                <a:latin typeface="Hack"/>
                <a:cs typeface="Hack"/>
              </a:rPr>
              <a:t> = &lt;COMPILE_TIME_RANDOM&gt;; </a:t>
            </a:r>
            <a:br>
              <a:rPr lang="en-US" sz="1400" dirty="0">
                <a:latin typeface="Hack"/>
                <a:cs typeface="Hack"/>
              </a:rPr>
            </a:br>
            <a:r>
              <a:rPr lang="en-US" sz="1400" dirty="0" err="1">
                <a:latin typeface="Hack"/>
                <a:cs typeface="Hack"/>
              </a:rPr>
              <a:t>shared_mem</a:t>
            </a:r>
            <a:r>
              <a:rPr lang="en-US" sz="1400" dirty="0">
                <a:latin typeface="Hack"/>
                <a:cs typeface="Hack"/>
              </a:rPr>
              <a:t>[</a:t>
            </a:r>
            <a:r>
              <a:rPr lang="en-US" sz="1400" dirty="0" err="1">
                <a:latin typeface="Hack"/>
                <a:cs typeface="Hack"/>
              </a:rPr>
              <a:t>cur_location</a:t>
            </a:r>
            <a:r>
              <a:rPr lang="en-US" sz="1400" dirty="0">
                <a:latin typeface="Hack"/>
                <a:cs typeface="Hack"/>
              </a:rPr>
              <a:t> ^ </a:t>
            </a:r>
            <a:r>
              <a:rPr lang="en-US" sz="1400" dirty="0" err="1">
                <a:latin typeface="Hack"/>
                <a:cs typeface="Hack"/>
              </a:rPr>
              <a:t>prev_location</a:t>
            </a:r>
            <a:r>
              <a:rPr lang="en-US" sz="1400" dirty="0">
                <a:latin typeface="Hack"/>
                <a:cs typeface="Hack"/>
              </a:rPr>
              <a:t>]++; </a:t>
            </a:r>
            <a:br>
              <a:rPr lang="en-US" sz="1400" dirty="0">
                <a:latin typeface="Hack"/>
                <a:cs typeface="Hack"/>
              </a:rPr>
            </a:br>
            <a:r>
              <a:rPr lang="en-US" sz="1400" dirty="0" err="1">
                <a:latin typeface="Hack"/>
                <a:cs typeface="Hack"/>
              </a:rPr>
              <a:t>prev_location</a:t>
            </a:r>
            <a:r>
              <a:rPr lang="en-US" sz="1400" dirty="0">
                <a:latin typeface="Hack"/>
                <a:cs typeface="Hack"/>
              </a:rPr>
              <a:t> = </a:t>
            </a:r>
            <a:r>
              <a:rPr lang="en-US" sz="1400" dirty="0" err="1">
                <a:latin typeface="Hack"/>
                <a:cs typeface="Hack"/>
              </a:rPr>
              <a:t>cur_location</a:t>
            </a:r>
            <a:r>
              <a:rPr lang="en-US" sz="1400" dirty="0">
                <a:latin typeface="Hack"/>
                <a:cs typeface="Hack"/>
              </a:rPr>
              <a:t> &gt;&gt; 1; </a:t>
            </a:r>
          </a:p>
          <a:p>
            <a:r>
              <a:rPr lang="en-US" dirty="0"/>
              <a:t>Note that the index in the hash is a combination of the previous and current location</a:t>
            </a:r>
          </a:p>
          <a:p>
            <a:r>
              <a:rPr lang="en-US" dirty="0"/>
              <a:t>The size of the shared memory is 64K</a:t>
            </a:r>
          </a:p>
          <a:p>
            <a:pPr lvl="1"/>
            <a:r>
              <a:rPr lang="en-US" dirty="0"/>
              <a:t>Big enough to avoid collisions</a:t>
            </a:r>
          </a:p>
          <a:p>
            <a:pPr lvl="1"/>
            <a:r>
              <a:rPr lang="en-US" dirty="0"/>
              <a:t>Small enough to be fast and fit in memory caches</a:t>
            </a:r>
          </a:p>
          <a:p>
            <a:r>
              <a:rPr lang="en-US" dirty="0"/>
              <a:t>The shift of the marker for the current location allows for </a:t>
            </a:r>
          </a:p>
          <a:p>
            <a:pPr lvl="1"/>
            <a:r>
              <a:rPr lang="en-US" dirty="0"/>
              <a:t>Distinguishing A-&gt;B from B-&gt;A</a:t>
            </a:r>
          </a:p>
          <a:p>
            <a:pPr lvl="1"/>
            <a:r>
              <a:rPr lang="en-US" dirty="0"/>
              <a:t>Distinguishing A-&gt;A from B-&gt;B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728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tracking is a better metric for program exploration than plain basic block coverage</a:t>
            </a:r>
          </a:p>
          <a:p>
            <a:r>
              <a:rPr lang="en-US" dirty="0"/>
              <a:t>Consider the following cases, where A, B, C, D, E are code blocks:</a:t>
            </a:r>
          </a:p>
          <a:p>
            <a:pPr lvl="1"/>
            <a:r>
              <a:rPr lang="en-US" dirty="0"/>
              <a:t>A -&gt; B -&gt; C -&gt; D -&gt; E (tuples: AB, BC, CD, DE) </a:t>
            </a:r>
          </a:p>
          <a:p>
            <a:pPr lvl="1"/>
            <a:r>
              <a:rPr lang="en-US" dirty="0"/>
              <a:t>A -&gt; B -&gt; D -&gt; C -&gt; E (tuples: AB, BD, DC, CE) </a:t>
            </a:r>
          </a:p>
          <a:p>
            <a:r>
              <a:rPr lang="en-US" dirty="0"/>
              <a:t>While the same amount of code is covered, different paths are taken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539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AFL maintains a global map of all the paths observed in all the executions up to the current one</a:t>
            </a:r>
          </a:p>
          <a:p>
            <a:r>
              <a:rPr lang="en-US" dirty="0"/>
              <a:t>When a mutated input file introduces tuples that were not observed before, the input file is queued for further processing</a:t>
            </a:r>
          </a:p>
          <a:p>
            <a:r>
              <a:rPr lang="en-US" dirty="0"/>
              <a:t>Inputs that do not generate new transitions, are discarded (even if the sequence has not been seen before)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6871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#1: A -&gt; B -&gt; C -&gt; D -&gt; E </a:t>
            </a:r>
          </a:p>
          <a:p>
            <a:pPr marL="0" indent="0">
              <a:buNone/>
            </a:pPr>
            <a:r>
              <a:rPr lang="en-US" dirty="0"/>
              <a:t>#2: A -&gt; B -&gt; </a:t>
            </a:r>
            <a:r>
              <a:rPr lang="en-US" dirty="0">
                <a:solidFill>
                  <a:srgbClr val="FF0000"/>
                </a:solidFill>
              </a:rPr>
              <a:t>C -&gt; A -&gt; E</a:t>
            </a:r>
            <a:r>
              <a:rPr lang="en-US" dirty="0"/>
              <a:t> (C-&gt;A, A-&gt;E are new)</a:t>
            </a:r>
          </a:p>
          <a:p>
            <a:pPr marL="0" indent="0">
              <a:buNone/>
            </a:pPr>
            <a:r>
              <a:rPr lang="hr-HR" dirty="0"/>
              <a:t>#3: A -&gt; B -&gt; C -&gt; A -&gt; B -&gt; C -&gt; A -&gt; B -&gt; C -&gt; D -&gt; E (no new tuples)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7518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AFL keeps track of how many times a certain transition happens for each run</a:t>
            </a:r>
          </a:p>
          <a:p>
            <a:pPr lvl="1"/>
            <a:r>
              <a:rPr lang="en-US" dirty="0"/>
              <a:t>Buckets: </a:t>
            </a:r>
            <a:r>
              <a:rPr lang="fi-FI" dirty="0"/>
              <a:t>1, 2, 3, 4-7, 8-15, 16-31, 32-127, 128+ </a:t>
            </a:r>
          </a:p>
          <a:p>
            <a:r>
              <a:rPr lang="en-US" dirty="0"/>
              <a:t>If a particular input causes a transition to move between buckets, then the input is deemed interesting and queued for processing</a:t>
            </a:r>
          </a:p>
          <a:p>
            <a:pPr lvl="1"/>
            <a:r>
              <a:rPr lang="en-US" dirty="0"/>
              <a:t>Buckets allow for emphasizing small changes (1 to 2) vs. not-so-relevant changes (67 to 70)</a:t>
            </a:r>
          </a:p>
        </p:txBody>
      </p:sp>
    </p:spTree>
    <p:extLst>
      <p:ext uri="{BB962C8B-B14F-4D97-AF65-F5344CB8AC3E}">
        <p14:creationId xmlns:p14="http://schemas.microsoft.com/office/powerpoint/2010/main" val="3470391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interesting files (thousands) are added to the input queue</a:t>
            </a:r>
          </a:p>
          <a:p>
            <a:pPr lvl="1"/>
            <a:r>
              <a:rPr lang="en-US" dirty="0"/>
              <a:t>Usually 10-30% from the discovery of new transitions</a:t>
            </a:r>
          </a:p>
          <a:p>
            <a:pPr lvl="1"/>
            <a:r>
              <a:rPr lang="en-US" dirty="0"/>
              <a:t>The rest from changes in the hit count</a:t>
            </a:r>
          </a:p>
          <a:p>
            <a:r>
              <a:rPr lang="en-US" dirty="0"/>
              <a:t>The input queue is analyzed so that a subset of the (best) files is marked as “favorite”</a:t>
            </a:r>
          </a:p>
          <a:p>
            <a:pPr lvl="1"/>
            <a:r>
              <a:rPr lang="en-US" dirty="0"/>
              <a:t>The files cover all the tuples</a:t>
            </a:r>
          </a:p>
          <a:p>
            <a:pPr lvl="1"/>
            <a:r>
              <a:rPr lang="en-US" dirty="0"/>
              <a:t>The files have lowest latency and size</a:t>
            </a:r>
          </a:p>
        </p:txBody>
      </p:sp>
    </p:spTree>
    <p:extLst>
      <p:ext uri="{BB962C8B-B14F-4D97-AF65-F5344CB8AC3E}">
        <p14:creationId xmlns:p14="http://schemas.microsoft.com/office/powerpoint/2010/main" val="36157089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Prioritizing the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Choose a tuple from the ones observed so far and put it in a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the input that caused the shortest execution and has the smallest size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all the transitions observed for that execution to the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the set does not cover all the previously observed transitions, </a:t>
            </a:r>
            <a:r>
              <a:rPr lang="en-US" dirty="0" err="1"/>
              <a:t>goto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867892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Prioritizing the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are new, yet-to-be-fuzzed favorites present in the queue, 99% of non-favored entries will be skipped to get to the favored ones</a:t>
            </a:r>
          </a:p>
          <a:p>
            <a:r>
              <a:rPr lang="en-US" dirty="0"/>
              <a:t>If there are no new favorites: </a:t>
            </a:r>
          </a:p>
          <a:p>
            <a:pPr lvl="1"/>
            <a:r>
              <a:rPr lang="en-US" dirty="0"/>
              <a:t>If the current non-favored entry was fuzzed before, it will be skipped 95% of the time </a:t>
            </a:r>
          </a:p>
          <a:p>
            <a:pPr lvl="1"/>
            <a:r>
              <a:rPr lang="en-US" dirty="0"/>
              <a:t>If the current non-favored entry was not fuzzed before, the odds of skipping it are 75%</a:t>
            </a:r>
          </a:p>
          <a:p>
            <a:r>
              <a:rPr lang="en-US" dirty="0"/>
              <a:t>These values are chosen to balance queue cycling and diversity</a:t>
            </a:r>
          </a:p>
        </p:txBody>
      </p:sp>
    </p:spTree>
    <p:extLst>
      <p:ext uri="{BB962C8B-B14F-4D97-AF65-F5344CB8AC3E}">
        <p14:creationId xmlns:p14="http://schemas.microsoft.com/office/powerpoint/2010/main" val="35301589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 bit flips with varying lengths and step-overs</a:t>
            </a:r>
          </a:p>
          <a:p>
            <a:r>
              <a:rPr lang="en-US" dirty="0"/>
              <a:t>Sequential addition and subtraction of small integers</a:t>
            </a:r>
          </a:p>
          <a:p>
            <a:r>
              <a:rPr lang="en-US" dirty="0"/>
              <a:t>Sequential insertion of known interesting integers (0, 1, INT_MAX, etc.)</a:t>
            </a:r>
          </a:p>
          <a:p>
            <a:r>
              <a:rPr lang="en-US" dirty="0"/>
              <a:t>Stacked bit flips, insertions, deletions, arithmetic operations, and splicing of different test cases</a:t>
            </a:r>
          </a:p>
          <a:p>
            <a:r>
              <a:rPr lang="en-US" dirty="0"/>
              <a:t>It is also possible to provide dictionaries of known keywords to help in the fuzzing process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Fuzzing</a:t>
            </a:r>
          </a:p>
        </p:txBody>
      </p:sp>
      <p:sp>
        <p:nvSpPr>
          <p:cNvPr id="219" name="Shape 2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Fuzzing is an automated procedure to send inputs and record safety condition violations as crashes</a:t>
            </a:r>
          </a:p>
          <a:p>
            <a:pPr lvl="1"/>
            <a:r>
              <a:rPr lang="en-US" dirty="0"/>
              <a:t>Assumption: crashes are potentially exploitable</a:t>
            </a:r>
          </a:p>
          <a:p>
            <a:r>
              <a:rPr lang="en-US" dirty="0"/>
              <a:t>Several dimensions in the fuzzing space</a:t>
            </a:r>
          </a:p>
          <a:p>
            <a:pPr lvl="1"/>
            <a:r>
              <a:rPr lang="en-US" dirty="0"/>
              <a:t>How to supply inputs to the program under test?</a:t>
            </a:r>
          </a:p>
          <a:p>
            <a:pPr lvl="1"/>
            <a:r>
              <a:rPr lang="en-US" dirty="0"/>
              <a:t>How to generate inputs?</a:t>
            </a:r>
          </a:p>
          <a:p>
            <a:pPr lvl="1"/>
            <a:r>
              <a:rPr lang="en-US" dirty="0"/>
              <a:t>How to generate more "relevant" crashes?</a:t>
            </a:r>
          </a:p>
          <a:p>
            <a:pPr lvl="1"/>
            <a:r>
              <a:rPr lang="en-US" dirty="0"/>
              <a:t>How to change inputs between runs?</a:t>
            </a:r>
          </a:p>
          <a:p>
            <a:r>
              <a:rPr lang="en-US" dirty="0"/>
              <a:t>Goal: maximized effectiveness of the process</a:t>
            </a:r>
          </a:p>
        </p:txBody>
      </p:sp>
    </p:spTree>
    <p:extLst>
      <p:ext uri="{BB962C8B-B14F-4D97-AF65-F5344CB8AC3E}">
        <p14:creationId xmlns:p14="http://schemas.microsoft.com/office/powerpoint/2010/main" val="7545279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De-Duplicating Crashes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Challenges: </a:t>
            </a:r>
          </a:p>
          <a:p>
            <a:pPr lvl="1"/>
            <a:r>
              <a:rPr lang="en-US" dirty="0"/>
              <a:t>Using the faulting addresses does not allow one to distinguish between different bugs that result in a fault in shared code (e.g., the code of </a:t>
            </a:r>
            <a:r>
              <a:rPr lang="en-US" dirty="0" err="1">
                <a:latin typeface="Hack"/>
                <a:cs typeface="Hack"/>
              </a:rPr>
              <a:t>strcmp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Using stack traces inflates the count of a bug that can be reached through many paths</a:t>
            </a:r>
          </a:p>
          <a:p>
            <a:r>
              <a:rPr lang="en-US" dirty="0"/>
              <a:t>AFL identifies a crash as unique if</a:t>
            </a:r>
          </a:p>
          <a:p>
            <a:pPr lvl="1"/>
            <a:r>
              <a:rPr lang="en-US" dirty="0"/>
              <a:t>The crash trace includes a tuple not seen in any of the previous crashes </a:t>
            </a:r>
          </a:p>
          <a:p>
            <a:pPr lvl="1"/>
            <a:r>
              <a:rPr lang="en-US" dirty="0"/>
              <a:t>The crash trace is missing a tuple that was always present in earlier faults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755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ABCD-5912-FB94-8800-F6740FCDC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AFL++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3AB62-9B0F-F805-32AB-76AC93CCD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AFL++ is a fork/improvement of the original AFL</a:t>
            </a:r>
          </a:p>
          <a:p>
            <a:pPr lvl="1"/>
            <a:r>
              <a:rPr lang="en-US" dirty="0">
                <a:hlinkClick r:id="rId2"/>
              </a:rPr>
              <a:t>https://github.com/AFLplusplus/AFLplusplus</a:t>
            </a:r>
            <a:endParaRPr lang="en-US" dirty="0"/>
          </a:p>
          <a:p>
            <a:r>
              <a:rPr lang="en-US" dirty="0"/>
              <a:t>Introduces a number of new strategies and optimizations</a:t>
            </a:r>
          </a:p>
          <a:p>
            <a:r>
              <a:rPr lang="en-US" dirty="0"/>
              <a:t>Supports the use of “sanitizers” in addition to crash detection</a:t>
            </a:r>
          </a:p>
          <a:p>
            <a:r>
              <a:rPr lang="en-US" dirty="0"/>
              <a:t>Provide (better) support for network services, libraries, and GUI programs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4415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err="1">
                <a:latin typeface="Hack"/>
                <a:cs typeface="Hack"/>
              </a:rPr>
              <a:t>afl</a:t>
            </a:r>
            <a:r>
              <a:rPr lang="en-US" sz="1600" dirty="0">
                <a:latin typeface="Hack"/>
                <a:cs typeface="Hack"/>
              </a:rPr>
              <a:t>-fuzz -</a:t>
            </a:r>
            <a:r>
              <a:rPr lang="en-US" sz="1600" dirty="0" err="1">
                <a:latin typeface="Hack"/>
                <a:cs typeface="Hack"/>
              </a:rPr>
              <a:t>i</a:t>
            </a:r>
            <a:r>
              <a:rPr lang="en-US" sz="1600" dirty="0">
                <a:latin typeface="Hack"/>
                <a:cs typeface="Hack"/>
              </a:rPr>
              <a:t> </a:t>
            </a:r>
            <a:r>
              <a:rPr lang="en-US" sz="1600" dirty="0" err="1">
                <a:latin typeface="Hack"/>
                <a:cs typeface="Hack"/>
              </a:rPr>
              <a:t>testcase_dir</a:t>
            </a:r>
            <a:r>
              <a:rPr lang="en-US" sz="1600" dirty="0">
                <a:latin typeface="Hack"/>
                <a:cs typeface="Hack"/>
              </a:rPr>
              <a:t> -o </a:t>
            </a:r>
            <a:r>
              <a:rPr lang="en-US" sz="1600" dirty="0" err="1">
                <a:latin typeface="Hack"/>
                <a:cs typeface="Hack"/>
              </a:rPr>
              <a:t>findings_dir</a:t>
            </a:r>
            <a:r>
              <a:rPr lang="en-US" sz="1600" dirty="0">
                <a:latin typeface="Hack"/>
                <a:cs typeface="Hack"/>
              </a:rPr>
              <a:t> /path/to/program @@</a:t>
            </a:r>
          </a:p>
          <a:p>
            <a:endParaRPr lang="en-US" dirty="0"/>
          </a:p>
          <a:p>
            <a:r>
              <a:rPr lang="en-US" dirty="0"/>
              <a:t>Output directory contains</a:t>
            </a:r>
          </a:p>
          <a:p>
            <a:pPr lvl="1"/>
            <a:r>
              <a:rPr lang="en-US" dirty="0"/>
              <a:t>Queue</a:t>
            </a:r>
          </a:p>
          <a:p>
            <a:pPr lvl="1"/>
            <a:r>
              <a:rPr lang="en-US" dirty="0"/>
              <a:t>Crashes</a:t>
            </a:r>
          </a:p>
          <a:p>
            <a:pPr lvl="1"/>
            <a:r>
              <a:rPr lang="en-US" dirty="0"/>
              <a:t>Hangs</a:t>
            </a:r>
          </a:p>
          <a:p>
            <a:r>
              <a:rPr lang="en-US" dirty="0" err="1"/>
              <a:t>afl</a:t>
            </a:r>
            <a:r>
              <a:rPr lang="en-US" dirty="0"/>
              <a:t>-plot prints nice plots of the explored binary</a:t>
            </a:r>
          </a:p>
        </p:txBody>
      </p:sp>
    </p:spTree>
    <p:extLst>
      <p:ext uri="{BB962C8B-B14F-4D97-AF65-F5344CB8AC3E}">
        <p14:creationId xmlns:p14="http://schemas.microsoft.com/office/powerpoint/2010/main" val="42491964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of </a:t>
            </a:r>
            <a:r>
              <a:rPr lang="en-US" dirty="0" err="1"/>
              <a:t>Gzip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024" y="1225647"/>
            <a:ext cx="4508368" cy="372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194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99A99-CF4F-59D8-1120-FEFF1B937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err="1"/>
              <a:t>libFuzzer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4E832-EC4B-642C-A8BB-D19186358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753890"/>
          </a:xfrm>
        </p:spPr>
        <p:txBody>
          <a:bodyPr/>
          <a:lstStyle/>
          <a:p>
            <a:r>
              <a:rPr lang="en-US" dirty="0" err="1"/>
              <a:t>libFuzzer</a:t>
            </a:r>
            <a:r>
              <a:rPr lang="en-US" dirty="0"/>
              <a:t> is an in-process, coverage-guided, evolutionary fuzzing engine</a:t>
            </a:r>
          </a:p>
          <a:p>
            <a:pPr lvl="1"/>
            <a:r>
              <a:rPr lang="en-US" dirty="0">
                <a:hlinkClick r:id="rId2"/>
              </a:rPr>
              <a:t>https://llvm.org/docs/LibFuzzer.html</a:t>
            </a:r>
            <a:endParaRPr lang="en-US" dirty="0"/>
          </a:p>
          <a:p>
            <a:r>
              <a:rPr lang="en-US" dirty="0" err="1"/>
              <a:t>libFuzzer</a:t>
            </a:r>
            <a:r>
              <a:rPr lang="en-US" dirty="0"/>
              <a:t> is linked with the target and receives input in a standardized format, which is translated into invocation to the functions under test</a:t>
            </a:r>
          </a:p>
          <a:p>
            <a:r>
              <a:rPr lang="en-US" dirty="0" err="1"/>
              <a:t>libFuzzer</a:t>
            </a:r>
            <a:r>
              <a:rPr lang="en-US" dirty="0"/>
              <a:t> collects coverage information and mutates the input corpus to maximize coverage</a:t>
            </a:r>
          </a:p>
        </p:txBody>
      </p:sp>
    </p:spTree>
    <p:extLst>
      <p:ext uri="{BB962C8B-B14F-4D97-AF65-F5344CB8AC3E}">
        <p14:creationId xmlns:p14="http://schemas.microsoft.com/office/powerpoint/2010/main" val="3964562199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83A37A-E487-AAD3-B602-264401AF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OSS-Fuzz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4B2FC9-ED63-AD6C-725A-8005E3D17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753890"/>
          </a:xfrm>
        </p:spPr>
        <p:txBody>
          <a:bodyPr/>
          <a:lstStyle/>
          <a:p>
            <a:r>
              <a:rPr lang="en-US" dirty="0"/>
              <a:t>OSS-Fuzz is a Google project to continuously fuzz open-source software</a:t>
            </a:r>
          </a:p>
          <a:p>
            <a:r>
              <a:rPr lang="en-US" dirty="0"/>
              <a:t>OSS-Fuzz provides support for:</a:t>
            </a:r>
          </a:p>
          <a:p>
            <a:pPr lvl="1"/>
            <a:r>
              <a:rPr lang="en-US" dirty="0" err="1"/>
              <a:t>libFuzzer</a:t>
            </a:r>
            <a:endParaRPr lang="en-US" dirty="0"/>
          </a:p>
          <a:p>
            <a:pPr lvl="1"/>
            <a:r>
              <a:rPr lang="en-US" dirty="0"/>
              <a:t>AFL++</a:t>
            </a:r>
          </a:p>
          <a:p>
            <a:pPr lvl="1"/>
            <a:r>
              <a:rPr lang="en-US" dirty="0" err="1"/>
              <a:t>Honggfuzz</a:t>
            </a:r>
            <a:endParaRPr lang="en-US" dirty="0"/>
          </a:p>
          <a:p>
            <a:r>
              <a:rPr lang="en-US" dirty="0"/>
              <a:t>Targets can be programs written in C/C++, Rust, Go, Python, Java/JVM, and JavaScript</a:t>
            </a:r>
          </a:p>
          <a:p>
            <a:r>
              <a:rPr lang="en-US" dirty="0"/>
              <a:t>Supported architectures are x86_64 and i386</a:t>
            </a:r>
          </a:p>
        </p:txBody>
      </p:sp>
    </p:spTree>
    <p:extLst>
      <p:ext uri="{BB962C8B-B14F-4D97-AF65-F5344CB8AC3E}">
        <p14:creationId xmlns:p14="http://schemas.microsoft.com/office/powerpoint/2010/main" val="2288798135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3BBF-E012-EACC-77AC-8A788351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a Project with OSS-Fuzz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A73F4-13A3-A0E4-45EB-5C22ED4208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a number of fuzz targets (see </a:t>
            </a:r>
            <a:r>
              <a:rPr lang="en-US" dirty="0" err="1"/>
              <a:t>libFuzzer</a:t>
            </a:r>
            <a:r>
              <a:rPr lang="en-US" dirty="0"/>
              <a:t>)</a:t>
            </a:r>
          </a:p>
          <a:p>
            <a:r>
              <a:rPr lang="en-US" dirty="0"/>
              <a:t>Set up the code to be fuzzed in a standard(</a:t>
            </a:r>
            <a:r>
              <a:rPr lang="en-US" dirty="0" err="1"/>
              <a:t>ish</a:t>
            </a:r>
            <a:r>
              <a:rPr lang="en-US" dirty="0"/>
              <a:t>) fashion so that it can be built with different </a:t>
            </a:r>
            <a:r>
              <a:rPr lang="en-US" dirty="0" err="1"/>
              <a:t>fuzzers</a:t>
            </a:r>
            <a:r>
              <a:rPr lang="en-US" dirty="0"/>
              <a:t> and sanitizers</a:t>
            </a:r>
          </a:p>
          <a:p>
            <a:r>
              <a:rPr lang="en-US" dirty="0"/>
              <a:t>Provide a high-quality seed corpus</a:t>
            </a:r>
          </a:p>
          <a:p>
            <a:r>
              <a:rPr lang="en-US" dirty="0"/>
              <a:t>Provide a dictionary (if applicable)</a:t>
            </a:r>
          </a:p>
          <a:p>
            <a:r>
              <a:rPr lang="en-US" dirty="0"/>
              <a:t>Example: https://</a:t>
            </a:r>
            <a:r>
              <a:rPr lang="en-US" dirty="0" err="1"/>
              <a:t>github.com</a:t>
            </a:r>
            <a:r>
              <a:rPr lang="en-US" dirty="0"/>
              <a:t>/google/</a:t>
            </a:r>
            <a:r>
              <a:rPr lang="en-US" dirty="0" err="1"/>
              <a:t>oss</a:t>
            </a:r>
            <a:r>
              <a:rPr lang="en-US" dirty="0"/>
              <a:t>-fuzz/tree/master/projects/example/my-</a:t>
            </a:r>
            <a:r>
              <a:rPr lang="en-US" dirty="0" err="1"/>
              <a:t>api</a:t>
            </a:r>
            <a:r>
              <a:rPr lang="en-US" dirty="0"/>
              <a:t>-repo</a:t>
            </a:r>
          </a:p>
        </p:txBody>
      </p:sp>
    </p:spTree>
    <p:extLst>
      <p:ext uri="{BB962C8B-B14F-4D97-AF65-F5344CB8AC3E}">
        <p14:creationId xmlns:p14="http://schemas.microsoft.com/office/powerpoint/2010/main" val="2503270855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angr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 for the analysis of binaries</a:t>
            </a:r>
          </a:p>
          <a:p>
            <a:r>
              <a:rPr lang="en-US" dirty="0"/>
              <a:t>Supports a number of architectures</a:t>
            </a:r>
          </a:p>
          <a:p>
            <a:pPr lvl="1"/>
            <a:r>
              <a:rPr lang="en-US" dirty="0"/>
              <a:t>x86 (32 and 64), MIPS, ARM, PPC, etc.</a:t>
            </a:r>
          </a:p>
          <a:p>
            <a:pPr lvl="0"/>
            <a:r>
              <a:rPr lang="en-US" dirty="0">
                <a:sym typeface="Calibri"/>
              </a:rPr>
              <a:t>http://angr.io </a:t>
            </a:r>
          </a:p>
          <a:p>
            <a:pPr lvl="0"/>
            <a:r>
              <a:rPr lang="en-US" dirty="0">
                <a:sym typeface="Calibri"/>
              </a:rPr>
              <a:t>https://github.com/angr</a:t>
            </a:r>
          </a:p>
          <a:p>
            <a:pPr lvl="0"/>
            <a:r>
              <a:rPr lang="en-US" dirty="0">
                <a:sym typeface="Calibri"/>
              </a:rPr>
              <a:t>angr@lists.cs.ucsb.edu</a:t>
            </a:r>
            <a:endParaRPr lang="en-US" dirty="0">
              <a:sym typeface="Calibri"/>
              <a:hlinkClick r:id="rId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3765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angr</a:t>
            </a:r>
            <a:r>
              <a:rPr lang="en-US" dirty="0"/>
              <a:t> Components</a:t>
            </a:r>
          </a:p>
        </p:txBody>
      </p:sp>
      <p:sp>
        <p:nvSpPr>
          <p:cNvPr id="5" name="Shape 157"/>
          <p:cNvSpPr txBox="1"/>
          <p:nvPr/>
        </p:nvSpPr>
        <p:spPr>
          <a:xfrm>
            <a:off x="1963540" y="2815198"/>
            <a:ext cx="3147600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Roboto Light"/>
                <a:ea typeface="Calibri"/>
                <a:cs typeface="Roboto Light"/>
                <a:sym typeface="Calibri"/>
              </a:rPr>
              <a:t>Static Analysis Routines</a:t>
            </a:r>
          </a:p>
        </p:txBody>
      </p:sp>
      <p:sp>
        <p:nvSpPr>
          <p:cNvPr id="6" name="Shape 158"/>
          <p:cNvSpPr txBox="1"/>
          <p:nvPr/>
        </p:nvSpPr>
        <p:spPr>
          <a:xfrm>
            <a:off x="1963540" y="3934530"/>
            <a:ext cx="3180469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latin typeface="Roboto Light"/>
                <a:ea typeface="Calibri"/>
                <a:cs typeface="Roboto Light"/>
                <a:sym typeface="Calibri"/>
              </a:rPr>
              <a:t>Symbolic Execution Engine</a:t>
            </a:r>
          </a:p>
        </p:txBody>
      </p:sp>
      <p:sp>
        <p:nvSpPr>
          <p:cNvPr id="7" name="Shape 159"/>
          <p:cNvSpPr txBox="1"/>
          <p:nvPr/>
        </p:nvSpPr>
        <p:spPr>
          <a:xfrm>
            <a:off x="5269483" y="2347011"/>
            <a:ext cx="2658299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latin typeface="Roboto Light"/>
                <a:ea typeface="Calibri"/>
                <a:cs typeface="Roboto Light"/>
                <a:sym typeface="Calibri"/>
              </a:rPr>
              <a:t>Control-Flow Graph</a:t>
            </a:r>
          </a:p>
        </p:txBody>
      </p:sp>
      <p:sp>
        <p:nvSpPr>
          <p:cNvPr id="8" name="Shape 160"/>
          <p:cNvSpPr txBox="1"/>
          <p:nvPr/>
        </p:nvSpPr>
        <p:spPr>
          <a:xfrm>
            <a:off x="5308559" y="2846200"/>
            <a:ext cx="2603399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latin typeface="Roboto Light"/>
                <a:ea typeface="Calibri"/>
                <a:cs typeface="Roboto Light"/>
                <a:sym typeface="Calibri"/>
              </a:rPr>
              <a:t>Data-Flow Analysis</a:t>
            </a:r>
          </a:p>
        </p:txBody>
      </p:sp>
      <p:sp>
        <p:nvSpPr>
          <p:cNvPr id="9" name="Shape 161"/>
          <p:cNvSpPr txBox="1"/>
          <p:nvPr/>
        </p:nvSpPr>
        <p:spPr>
          <a:xfrm>
            <a:off x="1963540" y="1725111"/>
            <a:ext cx="1954200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latin typeface="Roboto Light"/>
                <a:ea typeface="Calibri"/>
                <a:cs typeface="Roboto Light"/>
                <a:sym typeface="Calibri"/>
              </a:rPr>
              <a:t>Binary Loader</a:t>
            </a:r>
          </a:p>
        </p:txBody>
      </p:sp>
      <p:sp>
        <p:nvSpPr>
          <p:cNvPr id="10" name="Shape 162"/>
          <p:cNvSpPr txBox="1"/>
          <p:nvPr/>
        </p:nvSpPr>
        <p:spPr>
          <a:xfrm>
            <a:off x="5298790" y="3355158"/>
            <a:ext cx="2546099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latin typeface="Roboto Light"/>
                <a:ea typeface="Calibri"/>
                <a:cs typeface="Roboto Light"/>
                <a:sym typeface="Calibri"/>
              </a:rPr>
              <a:t>Value-Set Analysis</a:t>
            </a:r>
          </a:p>
        </p:txBody>
      </p:sp>
      <p:sp>
        <p:nvSpPr>
          <p:cNvPr id="11" name="Shape 163"/>
          <p:cNvSpPr txBox="1"/>
          <p:nvPr/>
        </p:nvSpPr>
        <p:spPr>
          <a:xfrm>
            <a:off x="744150" y="2772026"/>
            <a:ext cx="827100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latin typeface="Roboto Light"/>
                <a:ea typeface="Calibri"/>
                <a:cs typeface="Roboto Light"/>
                <a:sym typeface="Calibri"/>
              </a:rPr>
              <a:t>angr</a:t>
            </a:r>
          </a:p>
        </p:txBody>
      </p:sp>
      <p:pic>
        <p:nvPicPr>
          <p:cNvPr id="12" name="Shape 1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8150" y="2832114"/>
            <a:ext cx="501725" cy="50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65"/>
          <p:cNvSpPr/>
          <p:nvPr/>
        </p:nvSpPr>
        <p:spPr>
          <a:xfrm>
            <a:off x="1565025" y="1959826"/>
            <a:ext cx="329100" cy="22311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66"/>
          <p:cNvSpPr/>
          <p:nvPr/>
        </p:nvSpPr>
        <p:spPr>
          <a:xfrm>
            <a:off x="4886456" y="2630086"/>
            <a:ext cx="329100" cy="9368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166"/>
          <p:cNvSpPr/>
          <p:nvPr/>
        </p:nvSpPr>
        <p:spPr>
          <a:xfrm>
            <a:off x="5144009" y="3977058"/>
            <a:ext cx="329100" cy="55014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160"/>
          <p:cNvSpPr txBox="1"/>
          <p:nvPr/>
        </p:nvSpPr>
        <p:spPr>
          <a:xfrm>
            <a:off x="5482877" y="3809447"/>
            <a:ext cx="3573199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latin typeface="Roboto Light"/>
                <a:ea typeface="Calibri"/>
                <a:cs typeface="Roboto Light"/>
                <a:sym typeface="Calibri"/>
              </a:rPr>
              <a:t>Forward Symbolic Execution</a:t>
            </a:r>
            <a:endParaRPr lang="en" sz="2000" dirty="0">
              <a:latin typeface="Roboto Light"/>
              <a:ea typeface="Calibri"/>
              <a:cs typeface="Roboto Light"/>
              <a:sym typeface="Calibri"/>
            </a:endParaRPr>
          </a:p>
        </p:txBody>
      </p:sp>
      <p:sp>
        <p:nvSpPr>
          <p:cNvPr id="23" name="Shape 162"/>
          <p:cNvSpPr txBox="1"/>
          <p:nvPr/>
        </p:nvSpPr>
        <p:spPr>
          <a:xfrm>
            <a:off x="5473109" y="4279329"/>
            <a:ext cx="3213691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latin typeface="Roboto Light"/>
                <a:ea typeface="Calibri"/>
                <a:cs typeface="Roboto Light"/>
                <a:sym typeface="Calibri"/>
              </a:rPr>
              <a:t>Under-constrained SE</a:t>
            </a:r>
            <a:endParaRPr lang="en" sz="2000" dirty="0">
              <a:latin typeface="Roboto Light"/>
              <a:ea typeface="Calibri"/>
              <a:cs typeface="Roboto Light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73989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Combining Fuzzing with Symbolic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analyses excel at producing general input</a:t>
            </a:r>
          </a:p>
          <a:p>
            <a:r>
              <a:rPr lang="en-US" dirty="0"/>
              <a:t>Symbolic execution is able to satisfy complex path predicates for specific input</a:t>
            </a:r>
          </a:p>
          <a:p>
            <a:r>
              <a:rPr lang="en-US" dirty="0"/>
              <a:t>Key insight: Combine both techniques to leverage their strengths and mitigate their weaknesses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98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18" y="2473831"/>
            <a:ext cx="638703" cy="750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3593" y="2560073"/>
            <a:ext cx="551976" cy="6639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5885" y="2625675"/>
            <a:ext cx="690382" cy="5983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0581" y="3158404"/>
            <a:ext cx="854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Roboto Light"/>
                <a:cs typeface="Roboto Light"/>
              </a:rPr>
              <a:t>Input</a:t>
            </a:r>
            <a:br>
              <a:rPr lang="en-US" sz="1200" dirty="0">
                <a:latin typeface="Roboto Light"/>
                <a:cs typeface="Roboto Light"/>
              </a:rPr>
            </a:br>
            <a:r>
              <a:rPr lang="en-US" sz="1200" dirty="0">
                <a:latin typeface="Roboto Light"/>
                <a:cs typeface="Roboto Light"/>
              </a:rPr>
              <a:t>Generator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84459" y="3051820"/>
            <a:ext cx="859021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0210" y="2663149"/>
            <a:ext cx="690382" cy="598331"/>
          </a:xfrm>
          <a:prstGeom prst="rect">
            <a:avLst/>
          </a:prstGeom>
        </p:spPr>
      </p:pic>
      <p:sp>
        <p:nvSpPr>
          <p:cNvPr id="11" name="Multiply 10"/>
          <p:cNvSpPr/>
          <p:nvPr/>
        </p:nvSpPr>
        <p:spPr>
          <a:xfrm>
            <a:off x="5710426" y="2944551"/>
            <a:ext cx="479569" cy="457085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40001" y="2158414"/>
            <a:ext cx="1185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Roboto Light"/>
                <a:cs typeface="Roboto Light"/>
              </a:rPr>
              <a:t>Application</a:t>
            </a:r>
            <a:br>
              <a:rPr lang="en-US" sz="1200" dirty="0">
                <a:latin typeface="Roboto Light"/>
                <a:cs typeface="Roboto Light"/>
              </a:rPr>
            </a:br>
            <a:r>
              <a:rPr lang="en-US" sz="1200" dirty="0">
                <a:latin typeface="Roboto Light"/>
                <a:cs typeface="Roboto Light"/>
              </a:rPr>
              <a:t>Under Analysis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19834" y="3382027"/>
            <a:ext cx="581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Roboto Light"/>
                <a:cs typeface="Roboto Light"/>
              </a:rPr>
              <a:t>Crash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336267" y="3051820"/>
            <a:ext cx="859021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327014" y="3051820"/>
            <a:ext cx="859021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n 13"/>
          <p:cNvSpPr/>
          <p:nvPr/>
        </p:nvSpPr>
        <p:spPr>
          <a:xfrm>
            <a:off x="7317864" y="2663149"/>
            <a:ext cx="666068" cy="738487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280406" y="3562312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Roboto Light"/>
                <a:cs typeface="Roboto Light"/>
              </a:rPr>
              <a:t>Crash</a:t>
            </a:r>
          </a:p>
          <a:p>
            <a:pPr algn="ctr"/>
            <a:r>
              <a:rPr lang="en-US" sz="1200" dirty="0">
                <a:latin typeface="Roboto Light"/>
                <a:cs typeface="Roboto Light"/>
              </a:rPr>
              <a:t>Database</a:t>
            </a:r>
          </a:p>
        </p:txBody>
      </p:sp>
      <p:sp>
        <p:nvSpPr>
          <p:cNvPr id="18" name="Freeform 17"/>
          <p:cNvSpPr/>
          <p:nvPr/>
        </p:nvSpPr>
        <p:spPr>
          <a:xfrm>
            <a:off x="1341014" y="1747407"/>
            <a:ext cx="5941325" cy="774970"/>
          </a:xfrm>
          <a:custGeom>
            <a:avLst/>
            <a:gdLst>
              <a:gd name="connsiteX0" fmla="*/ 5941325 w 5941325"/>
              <a:gd name="connsiteY0" fmla="*/ 703918 h 774970"/>
              <a:gd name="connsiteX1" fmla="*/ 4529261 w 5941325"/>
              <a:gd name="connsiteY1" fmla="*/ 82213 h 774970"/>
              <a:gd name="connsiteX2" fmla="*/ 1651848 w 5941325"/>
              <a:gd name="connsiteY2" fmla="*/ 82213 h 774970"/>
              <a:gd name="connsiteX3" fmla="*/ 0 w 5941325"/>
              <a:gd name="connsiteY3" fmla="*/ 774970 h 77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1325" h="774970">
                <a:moveTo>
                  <a:pt x="5941325" y="703918"/>
                </a:moveTo>
                <a:cubicBezTo>
                  <a:pt x="5592749" y="444874"/>
                  <a:pt x="5244174" y="185831"/>
                  <a:pt x="4529261" y="82213"/>
                </a:cubicBezTo>
                <a:cubicBezTo>
                  <a:pt x="3814348" y="-21405"/>
                  <a:pt x="2406725" y="-33246"/>
                  <a:pt x="1651848" y="82213"/>
                </a:cubicBezTo>
                <a:cubicBezTo>
                  <a:pt x="896971" y="197672"/>
                  <a:pt x="0" y="774970"/>
                  <a:pt x="0" y="774970"/>
                </a:cubicBezTo>
              </a:path>
            </a:pathLst>
          </a:cu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889481" y="1297773"/>
            <a:ext cx="1033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Roboto Light"/>
                <a:cs typeface="Roboto Light"/>
              </a:rPr>
              <a:t>Bugs (0-day)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2971" y="2427102"/>
            <a:ext cx="341201" cy="47209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3480" y="3261480"/>
            <a:ext cx="921049" cy="9417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481030" y="4231275"/>
            <a:ext cx="110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Roboto Light"/>
                <a:cs typeface="Roboto Light"/>
              </a:rPr>
              <a:t>Fuzzing</a:t>
            </a:r>
          </a:p>
          <a:p>
            <a:pPr algn="ctr"/>
            <a:r>
              <a:rPr lang="en-US" sz="1200" dirty="0">
                <a:latin typeface="Roboto Light"/>
                <a:cs typeface="Roboto Light"/>
              </a:rPr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1185487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1448260" y="231229"/>
            <a:ext cx="6247481" cy="468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887" tIns="31887" rIns="31887" bIns="31887" anchor="ctr">
            <a:spAutoFit/>
          </a:bodyPr>
          <a:lstStyle/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34BBC7"/>
                </a:solidFill>
                <a:latin typeface="Hack"/>
                <a:cs typeface="Hack"/>
              </a:rPr>
              <a:t>int</a:t>
            </a: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 </a:t>
            </a:r>
            <a:r>
              <a:rPr sz="1200" dirty="0">
                <a:latin typeface="Hack"/>
                <a:cs typeface="Hack"/>
              </a:rPr>
              <a:t>main</a:t>
            </a: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(</a:t>
            </a:r>
            <a:r>
              <a:rPr sz="1200" dirty="0">
                <a:solidFill>
                  <a:srgbClr val="34BBC7"/>
                </a:solidFill>
                <a:latin typeface="Hack"/>
                <a:cs typeface="Hack"/>
              </a:rPr>
              <a:t>void</a:t>
            </a: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) {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    </a:t>
            </a:r>
            <a:r>
              <a:rPr sz="1200" dirty="0">
                <a:solidFill>
                  <a:srgbClr val="34BBC7"/>
                </a:solidFill>
                <a:latin typeface="Hack"/>
                <a:cs typeface="Hack"/>
              </a:rPr>
              <a:t>config_t</a:t>
            </a:r>
            <a:r>
              <a:rPr sz="1200" dirty="0">
                <a:latin typeface="Hack"/>
                <a:cs typeface="Hack"/>
              </a:rPr>
              <a:t> *config = read_config();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    </a:t>
            </a:r>
            <a:r>
              <a:rPr sz="1200" dirty="0">
                <a:solidFill>
                  <a:srgbClr val="5330E1"/>
                </a:solidFill>
                <a:latin typeface="Hack"/>
                <a:cs typeface="Hack"/>
              </a:rPr>
              <a:t>if</a:t>
            </a:r>
            <a:r>
              <a:rPr sz="1200" dirty="0">
                <a:latin typeface="Hack"/>
                <a:cs typeface="Hack"/>
              </a:rPr>
              <a:t> (config == </a:t>
            </a:r>
            <a:r>
              <a:rPr sz="1200" dirty="0">
                <a:solidFill>
                  <a:srgbClr val="34BBC7"/>
                </a:solidFill>
                <a:latin typeface="Hack"/>
                <a:cs typeface="Hack"/>
              </a:rPr>
              <a:t>NULL</a:t>
            </a:r>
            <a:r>
              <a:rPr sz="1200" dirty="0">
                <a:latin typeface="Hack"/>
                <a:cs typeface="Hack"/>
              </a:rPr>
              <a:t>) {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solidFill>
                  <a:srgbClr val="AFAD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        puts(</a:t>
            </a:r>
            <a:r>
              <a:rPr sz="1200" dirty="0">
                <a:latin typeface="Hack"/>
                <a:cs typeface="Hack"/>
              </a:rPr>
              <a:t>"Configuration syntax error"</a:t>
            </a: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);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        </a:t>
            </a:r>
            <a:r>
              <a:rPr sz="1200" dirty="0">
                <a:solidFill>
                  <a:srgbClr val="5330E1"/>
                </a:solidFill>
                <a:latin typeface="Hack"/>
                <a:cs typeface="Hack"/>
              </a:rPr>
              <a:t>return</a:t>
            </a:r>
            <a:r>
              <a:rPr sz="1200" dirty="0">
                <a:latin typeface="Hack"/>
                <a:cs typeface="Hack"/>
              </a:rPr>
              <a:t> </a:t>
            </a:r>
            <a:r>
              <a:rPr sz="1200" dirty="0">
                <a:solidFill>
                  <a:srgbClr val="5330E1"/>
                </a:solidFill>
                <a:latin typeface="Hack"/>
                <a:cs typeface="Hack"/>
              </a:rPr>
              <a:t>1</a:t>
            </a:r>
            <a:r>
              <a:rPr sz="1200" dirty="0">
                <a:latin typeface="Hack"/>
                <a:cs typeface="Hack"/>
              </a:rPr>
              <a:t>;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    }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endParaRPr sz="1200" dirty="0">
              <a:latin typeface="Hack"/>
              <a:cs typeface="Hack"/>
            </a:endParaRP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uFill>
                  <a:solidFill>
                    <a:srgbClr val="C33720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    </a:t>
            </a:r>
            <a:r>
              <a:rPr sz="1200" dirty="0">
                <a:solidFill>
                  <a:srgbClr val="5330E1"/>
                </a:solidFill>
                <a:latin typeface="Hack"/>
                <a:cs typeface="Hack"/>
              </a:rPr>
              <a:t>if</a:t>
            </a:r>
            <a:r>
              <a:rPr sz="1200" dirty="0">
                <a:latin typeface="Hack"/>
                <a:cs typeface="Hack"/>
              </a:rPr>
              <a:t> (config-&gt;magic != MAGIC_NUMBER) {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solidFill>
                  <a:srgbClr val="AFAD24"/>
                </a:solidFill>
                <a:uFill>
                  <a:solidFill>
                    <a:srgbClr val="C33720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        puts(</a:t>
            </a:r>
            <a:r>
              <a:rPr sz="1200" dirty="0">
                <a:latin typeface="Hack"/>
                <a:cs typeface="Hack"/>
              </a:rPr>
              <a:t>"Bad magic number"</a:t>
            </a: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);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uFill>
                  <a:solidFill>
                    <a:srgbClr val="C33720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        </a:t>
            </a:r>
            <a:r>
              <a:rPr sz="1200" dirty="0">
                <a:solidFill>
                  <a:srgbClr val="5330E1"/>
                </a:solidFill>
                <a:latin typeface="Hack"/>
                <a:cs typeface="Hack"/>
              </a:rPr>
              <a:t>return</a:t>
            </a:r>
            <a:r>
              <a:rPr sz="1200" dirty="0">
                <a:latin typeface="Hack"/>
                <a:cs typeface="Hack"/>
              </a:rPr>
              <a:t> </a:t>
            </a:r>
            <a:r>
              <a:rPr sz="1200" dirty="0">
                <a:solidFill>
                  <a:srgbClr val="5330E1"/>
                </a:solidFill>
                <a:latin typeface="Hack"/>
                <a:cs typeface="Hack"/>
              </a:rPr>
              <a:t>2</a:t>
            </a:r>
            <a:r>
              <a:rPr sz="1200" dirty="0">
                <a:latin typeface="Hack"/>
                <a:cs typeface="Hack"/>
              </a:rPr>
              <a:t>;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uFill>
                  <a:solidFill>
                    <a:srgbClr val="C33720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    }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uFill>
                  <a:solidFill>
                    <a:srgbClr val="C33720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endParaRPr sz="1200" dirty="0">
              <a:latin typeface="Hack"/>
              <a:cs typeface="Hack"/>
            </a:endParaRP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uFill>
                  <a:solidFill>
                    <a:srgbClr val="C33720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    initialize(config);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uFill>
                  <a:solidFill>
                    <a:srgbClr val="C33720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endParaRPr sz="1200" dirty="0">
              <a:latin typeface="Hack"/>
              <a:cs typeface="Hack"/>
            </a:endParaRP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uFill>
                  <a:solidFill>
                    <a:srgbClr val="C33720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    </a:t>
            </a:r>
            <a:r>
              <a:rPr sz="1200" dirty="0">
                <a:solidFill>
                  <a:srgbClr val="34BBC7"/>
                </a:solidFill>
                <a:latin typeface="Hack"/>
                <a:cs typeface="Hack"/>
              </a:rPr>
              <a:t>char</a:t>
            </a:r>
            <a:r>
              <a:rPr sz="1200" dirty="0">
                <a:latin typeface="Hack"/>
                <a:cs typeface="Hack"/>
              </a:rPr>
              <a:t> *directive = config-&gt;directives[</a:t>
            </a:r>
            <a:r>
              <a:rPr sz="1200" dirty="0">
                <a:solidFill>
                  <a:srgbClr val="5330E1"/>
                </a:solidFill>
                <a:latin typeface="Hack"/>
                <a:cs typeface="Hack"/>
              </a:rPr>
              <a:t>0</a:t>
            </a:r>
            <a:r>
              <a:rPr sz="1200" dirty="0">
                <a:latin typeface="Hack"/>
                <a:cs typeface="Hack"/>
              </a:rPr>
              <a:t>];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uFill>
                  <a:solidFill>
                    <a:srgbClr val="C33720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    </a:t>
            </a:r>
            <a:r>
              <a:rPr sz="1200" dirty="0">
                <a:solidFill>
                  <a:srgbClr val="5330E1"/>
                </a:solidFill>
                <a:latin typeface="Hack"/>
                <a:cs typeface="Hack"/>
              </a:rPr>
              <a:t>if</a:t>
            </a:r>
            <a:r>
              <a:rPr sz="1200" dirty="0">
                <a:latin typeface="Hack"/>
                <a:cs typeface="Hack"/>
              </a:rPr>
              <a:t> (!strcmp(directive, </a:t>
            </a:r>
            <a:r>
              <a:rPr sz="1200" dirty="0">
                <a:solidFill>
                  <a:srgbClr val="AFAD24"/>
                </a:solidFill>
                <a:latin typeface="Hack"/>
                <a:cs typeface="Hack"/>
              </a:rPr>
              <a:t>"crashstring"</a:t>
            </a:r>
            <a:r>
              <a:rPr sz="1200" dirty="0">
                <a:latin typeface="Hack"/>
                <a:cs typeface="Hack"/>
              </a:rPr>
              <a:t>)) {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uFill>
                  <a:solidFill>
                    <a:srgbClr val="C33720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        program_bug();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uFill>
                  <a:solidFill>
                    <a:srgbClr val="C33720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    } </a:t>
            </a:r>
            <a:r>
              <a:rPr sz="1200" dirty="0">
                <a:solidFill>
                  <a:srgbClr val="5330E1"/>
                </a:solidFill>
                <a:latin typeface="Hack"/>
                <a:cs typeface="Hack"/>
              </a:rPr>
              <a:t>else</a:t>
            </a:r>
            <a:r>
              <a:rPr sz="1200" dirty="0">
                <a:latin typeface="Hack"/>
                <a:cs typeface="Hack"/>
              </a:rPr>
              <a:t> </a:t>
            </a:r>
            <a:r>
              <a:rPr sz="1200" dirty="0">
                <a:solidFill>
                  <a:srgbClr val="5330E1"/>
                </a:solidFill>
                <a:latin typeface="Hack"/>
                <a:cs typeface="Hack"/>
              </a:rPr>
              <a:t>if</a:t>
            </a:r>
            <a:r>
              <a:rPr sz="1200" dirty="0">
                <a:latin typeface="Hack"/>
                <a:cs typeface="Hack"/>
              </a:rPr>
              <a:t> (!strcmp(directive, </a:t>
            </a:r>
            <a:r>
              <a:rPr sz="1200" dirty="0">
                <a:solidFill>
                  <a:srgbClr val="AFAD24"/>
                </a:solidFill>
                <a:latin typeface="Hack"/>
                <a:cs typeface="Hack"/>
              </a:rPr>
              <a:t>"set_option"</a:t>
            </a:r>
            <a:r>
              <a:rPr sz="1200" dirty="0">
                <a:latin typeface="Hack"/>
                <a:cs typeface="Hack"/>
              </a:rPr>
              <a:t>)) {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uFill>
                  <a:solidFill>
                    <a:srgbClr val="C33720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        set_option(config-&gt;directives[</a:t>
            </a:r>
            <a:r>
              <a:rPr sz="1200" dirty="0">
                <a:solidFill>
                  <a:srgbClr val="5330E1"/>
                </a:solidFill>
                <a:latin typeface="Hack"/>
                <a:cs typeface="Hack"/>
              </a:rPr>
              <a:t>1</a:t>
            </a:r>
            <a:r>
              <a:rPr sz="1200" dirty="0">
                <a:latin typeface="Hack"/>
                <a:cs typeface="Hack"/>
              </a:rPr>
              <a:t>]);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uFill>
                  <a:solidFill>
                    <a:srgbClr val="C33720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    } </a:t>
            </a:r>
            <a:r>
              <a:rPr sz="1200" dirty="0">
                <a:solidFill>
                  <a:srgbClr val="5330E1"/>
                </a:solidFill>
                <a:latin typeface="Hack"/>
                <a:cs typeface="Hack"/>
              </a:rPr>
              <a:t>else</a:t>
            </a:r>
            <a:r>
              <a:rPr sz="1200" dirty="0">
                <a:latin typeface="Hack"/>
                <a:cs typeface="Hack"/>
              </a:rPr>
              <a:t> {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uFill>
                  <a:solidFill>
                    <a:srgbClr val="C33720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        do_default();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uFill>
                  <a:solidFill>
                    <a:srgbClr val="C33720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    }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uFill>
                  <a:solidFill>
                    <a:srgbClr val="C33720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endParaRPr sz="1200" dirty="0">
              <a:latin typeface="Hack"/>
              <a:cs typeface="Hack"/>
            </a:endParaRP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solidFill>
                  <a:srgbClr val="5330E1"/>
                </a:solidFill>
                <a:uFill>
                  <a:solidFill>
                    <a:srgbClr val="C33720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    </a:t>
            </a:r>
            <a:r>
              <a:rPr sz="1200" dirty="0">
                <a:latin typeface="Hack"/>
                <a:cs typeface="Hack"/>
              </a:rPr>
              <a:t>return</a:t>
            </a: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 </a:t>
            </a:r>
            <a:r>
              <a:rPr sz="1200" dirty="0">
                <a:latin typeface="Hack"/>
                <a:cs typeface="Hack"/>
              </a:rPr>
              <a:t>0</a:t>
            </a: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;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uFill>
                  <a:solidFill>
                    <a:srgbClr val="C33720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82076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/>
              <a:t>Assisting Fuzzing with Symbolic Execution</a:t>
            </a:r>
            <a:endParaRPr lang="en-US" dirty="0"/>
          </a:p>
        </p:txBody>
      </p:sp>
      <p:sp>
        <p:nvSpPr>
          <p:cNvPr id="302" name="Shape 302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" dirty="0"/>
              <a:t>Monitors AFL checking for stagnant path discovery</a:t>
            </a:r>
          </a:p>
          <a:p>
            <a:pPr lvl="0"/>
            <a:r>
              <a:rPr lang="en" dirty="0"/>
              <a:t>Discovers new paths by symbolically executing AFL’s path queue</a:t>
            </a:r>
          </a:p>
          <a:p>
            <a:pPr lvl="0"/>
            <a:r>
              <a:rPr lang="en" dirty="0"/>
              <a:t>Dumps new inputs generated by angr into AFL’s ‘sync’ directory</a:t>
            </a:r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r>
              <a:rPr lang="en" dirty="0"/>
              <a:t>Responsible for ~20% additional vulnerabilities</a:t>
            </a:r>
          </a:p>
          <a:p>
            <a:pPr lvl="0"/>
            <a:endParaRPr lang="en" dirty="0"/>
          </a:p>
        </p:txBody>
      </p:sp>
      <p:sp>
        <p:nvSpPr>
          <p:cNvPr id="303" name="Shape 303"/>
          <p:cNvSpPr/>
          <p:nvPr/>
        </p:nvSpPr>
        <p:spPr>
          <a:xfrm>
            <a:off x="3589850" y="2298694"/>
            <a:ext cx="1227600" cy="56519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>
                <a:latin typeface="Roboto Light"/>
                <a:cs typeface="Roboto Light"/>
              </a:rPr>
              <a:t>AFL</a:t>
            </a:r>
          </a:p>
        </p:txBody>
      </p:sp>
      <p:sp>
        <p:nvSpPr>
          <p:cNvPr id="304" name="Shape 304"/>
          <p:cNvSpPr/>
          <p:nvPr/>
        </p:nvSpPr>
        <p:spPr>
          <a:xfrm>
            <a:off x="3589850" y="3390901"/>
            <a:ext cx="1227600" cy="56519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Roboto Light"/>
                <a:cs typeface="Roboto Light"/>
              </a:rPr>
              <a:t>angr</a:t>
            </a:r>
          </a:p>
        </p:txBody>
      </p:sp>
      <p:cxnSp>
        <p:nvCxnSpPr>
          <p:cNvPr id="305" name="Shape 305"/>
          <p:cNvCxnSpPr>
            <a:stCxn id="303" idx="1"/>
            <a:endCxn id="304" idx="1"/>
          </p:cNvCxnSpPr>
          <p:nvPr/>
        </p:nvCxnSpPr>
        <p:spPr>
          <a:xfrm>
            <a:off x="3589850" y="2581293"/>
            <a:ext cx="600" cy="1092150"/>
          </a:xfrm>
          <a:prstGeom prst="curvedConnector3">
            <a:avLst>
              <a:gd name="adj1" fmla="val -396875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6" name="Shape 306"/>
          <p:cNvCxnSpPr>
            <a:stCxn id="303" idx="3"/>
            <a:endCxn id="304" idx="3"/>
          </p:cNvCxnSpPr>
          <p:nvPr/>
        </p:nvCxnSpPr>
        <p:spPr>
          <a:xfrm>
            <a:off x="4817450" y="2581293"/>
            <a:ext cx="600" cy="1092150"/>
          </a:xfrm>
          <a:prstGeom prst="curvedConnector3">
            <a:avLst>
              <a:gd name="adj1" fmla="val 396875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307" name="Shape 307"/>
          <p:cNvSpPr txBox="1"/>
          <p:nvPr/>
        </p:nvSpPr>
        <p:spPr>
          <a:xfrm>
            <a:off x="1193801" y="2844807"/>
            <a:ext cx="2396099" cy="45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latin typeface="Roboto Light"/>
                <a:cs typeface="Roboto Light"/>
              </a:rPr>
              <a:t>paths discovered through random mutation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5206926" y="2844807"/>
            <a:ext cx="2396099" cy="45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 Light"/>
                <a:cs typeface="Roboto Light"/>
              </a:rPr>
              <a:t>paths discovered through symbolic execution</a:t>
            </a:r>
          </a:p>
        </p:txBody>
      </p:sp>
    </p:spTree>
    <p:extLst>
      <p:ext uri="{BB962C8B-B14F-4D97-AF65-F5344CB8AC3E}">
        <p14:creationId xmlns:p14="http://schemas.microsoft.com/office/powerpoint/2010/main" val="42483111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/>
              <a:t>Driller</a:t>
            </a:r>
          </a:p>
        </p:txBody>
      </p:sp>
      <p:sp>
        <p:nvSpPr>
          <p:cNvPr id="345" name="Shape 345"/>
          <p:cNvSpPr/>
          <p:nvPr/>
        </p:nvSpPr>
        <p:spPr>
          <a:xfrm>
            <a:off x="4610101" y="1557310"/>
            <a:ext cx="561899" cy="26437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4181551" y="1993078"/>
            <a:ext cx="561899" cy="26437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5562526" y="1993115"/>
            <a:ext cx="561899" cy="8714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3776701" y="2428847"/>
            <a:ext cx="561899" cy="26437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4610101" y="2428847"/>
            <a:ext cx="561899" cy="26437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4181551" y="2864616"/>
            <a:ext cx="561899" cy="26437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4610101" y="3843441"/>
            <a:ext cx="561899" cy="26437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52" name="Shape 352"/>
          <p:cNvCxnSpPr>
            <a:stCxn id="346" idx="0"/>
            <a:endCxn id="345" idx="2"/>
          </p:cNvCxnSpPr>
          <p:nvPr/>
        </p:nvCxnSpPr>
        <p:spPr>
          <a:xfrm rot="-5400000">
            <a:off x="4591124" y="1693003"/>
            <a:ext cx="171450" cy="4287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53" name="Shape 353"/>
          <p:cNvCxnSpPr>
            <a:stCxn id="345" idx="2"/>
            <a:endCxn id="347" idx="0"/>
          </p:cNvCxnSpPr>
          <p:nvPr/>
        </p:nvCxnSpPr>
        <p:spPr>
          <a:xfrm rot="-5400000" flipH="1">
            <a:off x="5281574" y="1431159"/>
            <a:ext cx="171450" cy="9525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54" name="Shape 354"/>
          <p:cNvCxnSpPr>
            <a:stCxn id="346" idx="2"/>
            <a:endCxn id="348" idx="0"/>
          </p:cNvCxnSpPr>
          <p:nvPr/>
        </p:nvCxnSpPr>
        <p:spPr>
          <a:xfrm rot="5400000">
            <a:off x="4174274" y="2140678"/>
            <a:ext cx="171450" cy="4050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55" name="Shape 355"/>
          <p:cNvCxnSpPr>
            <a:stCxn id="346" idx="2"/>
            <a:endCxn id="349" idx="0"/>
          </p:cNvCxnSpPr>
          <p:nvPr/>
        </p:nvCxnSpPr>
        <p:spPr>
          <a:xfrm rot="-5400000" flipH="1">
            <a:off x="4591124" y="2128828"/>
            <a:ext cx="171450" cy="4287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56" name="Shape 356"/>
          <p:cNvCxnSpPr>
            <a:stCxn id="348" idx="2"/>
            <a:endCxn id="350" idx="0"/>
          </p:cNvCxnSpPr>
          <p:nvPr/>
        </p:nvCxnSpPr>
        <p:spPr>
          <a:xfrm rot="-5400000" flipH="1">
            <a:off x="4174424" y="2576447"/>
            <a:ext cx="171450" cy="4050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57" name="Shape 357"/>
          <p:cNvCxnSpPr>
            <a:stCxn id="349" idx="2"/>
            <a:endCxn id="350" idx="0"/>
          </p:cNvCxnSpPr>
          <p:nvPr/>
        </p:nvCxnSpPr>
        <p:spPr>
          <a:xfrm rot="5400000">
            <a:off x="4591124" y="2564747"/>
            <a:ext cx="171450" cy="4284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58" name="Shape 358"/>
          <p:cNvCxnSpPr>
            <a:stCxn id="350" idx="2"/>
            <a:endCxn id="351" idx="0"/>
          </p:cNvCxnSpPr>
          <p:nvPr/>
        </p:nvCxnSpPr>
        <p:spPr>
          <a:xfrm rot="-5400000" flipH="1">
            <a:off x="4319662" y="3271828"/>
            <a:ext cx="714375" cy="4287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59" name="Shape 359"/>
          <p:cNvSpPr/>
          <p:nvPr/>
        </p:nvSpPr>
        <p:spPr>
          <a:xfrm>
            <a:off x="5219776" y="3128991"/>
            <a:ext cx="561899" cy="264374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5981776" y="3128991"/>
            <a:ext cx="561899" cy="264374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61" name="Shape 361"/>
          <p:cNvCxnSpPr>
            <a:stCxn id="347" idx="2"/>
            <a:endCxn id="359" idx="0"/>
          </p:cNvCxnSpPr>
          <p:nvPr/>
        </p:nvCxnSpPr>
        <p:spPr>
          <a:xfrm rot="5400000">
            <a:off x="5539987" y="2825428"/>
            <a:ext cx="264375" cy="342600"/>
          </a:xfrm>
          <a:prstGeom prst="bentConnector3">
            <a:avLst>
              <a:gd name="adj1" fmla="val 5001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2" name="Shape 362"/>
          <p:cNvCxnSpPr>
            <a:stCxn id="347" idx="2"/>
            <a:endCxn id="360" idx="0"/>
          </p:cNvCxnSpPr>
          <p:nvPr/>
        </p:nvCxnSpPr>
        <p:spPr>
          <a:xfrm rot="-5400000" flipH="1">
            <a:off x="5920987" y="2787028"/>
            <a:ext cx="264375" cy="419400"/>
          </a:xfrm>
          <a:prstGeom prst="bentConnector3">
            <a:avLst>
              <a:gd name="adj1" fmla="val 5001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3" name="Shape 363"/>
          <p:cNvCxnSpPr>
            <a:stCxn id="359" idx="2"/>
            <a:endCxn id="351" idx="0"/>
          </p:cNvCxnSpPr>
          <p:nvPr/>
        </p:nvCxnSpPr>
        <p:spPr>
          <a:xfrm rot="5400000">
            <a:off x="4970924" y="3313565"/>
            <a:ext cx="450000" cy="6096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4" name="Shape 364"/>
          <p:cNvCxnSpPr>
            <a:stCxn id="360" idx="2"/>
            <a:endCxn id="351" idx="0"/>
          </p:cNvCxnSpPr>
          <p:nvPr/>
        </p:nvCxnSpPr>
        <p:spPr>
          <a:xfrm rot="5400000">
            <a:off x="5351924" y="2932565"/>
            <a:ext cx="450000" cy="13716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5" name="Shape 365"/>
          <p:cNvSpPr/>
          <p:nvPr/>
        </p:nvSpPr>
        <p:spPr>
          <a:xfrm>
            <a:off x="6795751" y="1378951"/>
            <a:ext cx="2048099" cy="31072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6924676" y="1000125"/>
            <a:ext cx="1800299" cy="26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Test Cases</a:t>
            </a:r>
          </a:p>
        </p:txBody>
      </p:sp>
    </p:spTree>
    <p:extLst>
      <p:ext uri="{BB962C8B-B14F-4D97-AF65-F5344CB8AC3E}">
        <p14:creationId xmlns:p14="http://schemas.microsoft.com/office/powerpoint/2010/main" val="10201848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/>
              <a:t>Driller</a:t>
            </a:r>
            <a:endParaRPr lang="en" dirty="0"/>
          </a:p>
        </p:txBody>
      </p:sp>
      <p:sp>
        <p:nvSpPr>
          <p:cNvPr id="373" name="Shape 373"/>
          <p:cNvSpPr/>
          <p:nvPr/>
        </p:nvSpPr>
        <p:spPr>
          <a:xfrm>
            <a:off x="4610101" y="1557310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4181551" y="1993078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5562526" y="1993115"/>
            <a:ext cx="561899" cy="8714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3776701" y="2428847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4610101" y="2428847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4181551" y="2864616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4610101" y="3843441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80" name="Shape 380"/>
          <p:cNvCxnSpPr>
            <a:stCxn id="374" idx="0"/>
            <a:endCxn id="373" idx="2"/>
          </p:cNvCxnSpPr>
          <p:nvPr/>
        </p:nvCxnSpPr>
        <p:spPr>
          <a:xfrm rot="-5400000">
            <a:off x="4591124" y="1693003"/>
            <a:ext cx="171450" cy="4287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81" name="Shape 381"/>
          <p:cNvCxnSpPr>
            <a:stCxn id="373" idx="2"/>
            <a:endCxn id="375" idx="0"/>
          </p:cNvCxnSpPr>
          <p:nvPr/>
        </p:nvCxnSpPr>
        <p:spPr>
          <a:xfrm rot="-5400000" flipH="1">
            <a:off x="5281574" y="1431159"/>
            <a:ext cx="171450" cy="9525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82" name="Shape 382"/>
          <p:cNvCxnSpPr>
            <a:stCxn id="374" idx="2"/>
            <a:endCxn id="376" idx="0"/>
          </p:cNvCxnSpPr>
          <p:nvPr/>
        </p:nvCxnSpPr>
        <p:spPr>
          <a:xfrm rot="5400000">
            <a:off x="4174274" y="2140678"/>
            <a:ext cx="171450" cy="4050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83" name="Shape 383"/>
          <p:cNvCxnSpPr>
            <a:stCxn id="374" idx="2"/>
            <a:endCxn id="377" idx="0"/>
          </p:cNvCxnSpPr>
          <p:nvPr/>
        </p:nvCxnSpPr>
        <p:spPr>
          <a:xfrm rot="-5400000" flipH="1">
            <a:off x="4591124" y="2128828"/>
            <a:ext cx="171450" cy="4287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84" name="Shape 384"/>
          <p:cNvCxnSpPr>
            <a:stCxn id="376" idx="2"/>
            <a:endCxn id="378" idx="0"/>
          </p:cNvCxnSpPr>
          <p:nvPr/>
        </p:nvCxnSpPr>
        <p:spPr>
          <a:xfrm rot="-5400000" flipH="1">
            <a:off x="4174424" y="2576447"/>
            <a:ext cx="171450" cy="4050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85" name="Shape 385"/>
          <p:cNvCxnSpPr>
            <a:stCxn id="377" idx="2"/>
            <a:endCxn id="378" idx="0"/>
          </p:cNvCxnSpPr>
          <p:nvPr/>
        </p:nvCxnSpPr>
        <p:spPr>
          <a:xfrm rot="5400000">
            <a:off x="4591124" y="2564747"/>
            <a:ext cx="171450" cy="4284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86" name="Shape 386"/>
          <p:cNvCxnSpPr>
            <a:stCxn id="378" idx="2"/>
            <a:endCxn id="379" idx="0"/>
          </p:cNvCxnSpPr>
          <p:nvPr/>
        </p:nvCxnSpPr>
        <p:spPr>
          <a:xfrm rot="-5400000" flipH="1">
            <a:off x="4319662" y="3271828"/>
            <a:ext cx="714375" cy="4287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7" name="Shape 387"/>
          <p:cNvSpPr/>
          <p:nvPr/>
        </p:nvSpPr>
        <p:spPr>
          <a:xfrm>
            <a:off x="5219776" y="3128991"/>
            <a:ext cx="561899" cy="264374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5981776" y="3128991"/>
            <a:ext cx="561899" cy="264374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89" name="Shape 389"/>
          <p:cNvCxnSpPr>
            <a:stCxn id="375" idx="2"/>
            <a:endCxn id="387" idx="0"/>
          </p:cNvCxnSpPr>
          <p:nvPr/>
        </p:nvCxnSpPr>
        <p:spPr>
          <a:xfrm rot="5400000">
            <a:off x="5539987" y="2825428"/>
            <a:ext cx="264375" cy="342600"/>
          </a:xfrm>
          <a:prstGeom prst="bentConnector3">
            <a:avLst>
              <a:gd name="adj1" fmla="val 5001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90" name="Shape 390"/>
          <p:cNvCxnSpPr>
            <a:stCxn id="375" idx="2"/>
            <a:endCxn id="388" idx="0"/>
          </p:cNvCxnSpPr>
          <p:nvPr/>
        </p:nvCxnSpPr>
        <p:spPr>
          <a:xfrm rot="-5400000" flipH="1">
            <a:off x="5920987" y="2787028"/>
            <a:ext cx="264375" cy="419400"/>
          </a:xfrm>
          <a:prstGeom prst="bentConnector3">
            <a:avLst>
              <a:gd name="adj1" fmla="val 5001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91" name="Shape 391"/>
          <p:cNvCxnSpPr>
            <a:stCxn id="387" idx="2"/>
            <a:endCxn id="379" idx="0"/>
          </p:cNvCxnSpPr>
          <p:nvPr/>
        </p:nvCxnSpPr>
        <p:spPr>
          <a:xfrm rot="5400000">
            <a:off x="4970924" y="3313565"/>
            <a:ext cx="450000" cy="6096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92" name="Shape 392"/>
          <p:cNvCxnSpPr>
            <a:stCxn id="388" idx="2"/>
            <a:endCxn id="379" idx="0"/>
          </p:cNvCxnSpPr>
          <p:nvPr/>
        </p:nvCxnSpPr>
        <p:spPr>
          <a:xfrm rot="5400000">
            <a:off x="5351924" y="2932565"/>
            <a:ext cx="450000" cy="13716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93" name="Shape 393"/>
          <p:cNvSpPr/>
          <p:nvPr/>
        </p:nvSpPr>
        <p:spPr>
          <a:xfrm>
            <a:off x="589688" y="1363528"/>
            <a:ext cx="2680499" cy="745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“Cheap” fuzzing coverage</a:t>
            </a:r>
          </a:p>
        </p:txBody>
      </p:sp>
      <p:sp>
        <p:nvSpPr>
          <p:cNvPr id="394" name="Shape 394"/>
          <p:cNvSpPr/>
          <p:nvPr/>
        </p:nvSpPr>
        <p:spPr>
          <a:xfrm>
            <a:off x="6795751" y="1378951"/>
            <a:ext cx="2048099" cy="31072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Shape 395"/>
          <p:cNvSpPr txBox="1"/>
          <p:nvPr/>
        </p:nvSpPr>
        <p:spPr>
          <a:xfrm>
            <a:off x="6924676" y="1000125"/>
            <a:ext cx="1800299" cy="26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Test Cases</a:t>
            </a:r>
          </a:p>
        </p:txBody>
      </p:sp>
      <p:sp>
        <p:nvSpPr>
          <p:cNvPr id="396" name="Shape 396"/>
          <p:cNvSpPr/>
          <p:nvPr/>
        </p:nvSpPr>
        <p:spPr>
          <a:xfrm>
            <a:off x="6924676" y="2300269"/>
            <a:ext cx="1800299" cy="5215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“Y”</a:t>
            </a:r>
          </a:p>
        </p:txBody>
      </p:sp>
      <p:sp>
        <p:nvSpPr>
          <p:cNvPr id="397" name="Shape 397"/>
          <p:cNvSpPr/>
          <p:nvPr/>
        </p:nvSpPr>
        <p:spPr>
          <a:xfrm>
            <a:off x="6924676" y="1557319"/>
            <a:ext cx="1800299" cy="5215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“X”</a:t>
            </a:r>
          </a:p>
        </p:txBody>
      </p:sp>
    </p:spTree>
    <p:extLst>
      <p:ext uri="{BB962C8B-B14F-4D97-AF65-F5344CB8AC3E}">
        <p14:creationId xmlns:p14="http://schemas.microsoft.com/office/powerpoint/2010/main" val="27742261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/>
              <a:t>Driller</a:t>
            </a:r>
            <a:endParaRPr lang="en" dirty="0"/>
          </a:p>
        </p:txBody>
      </p:sp>
      <p:sp>
        <p:nvSpPr>
          <p:cNvPr id="404" name="Shape 404"/>
          <p:cNvSpPr/>
          <p:nvPr/>
        </p:nvSpPr>
        <p:spPr>
          <a:xfrm>
            <a:off x="4610101" y="1557310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4181551" y="1993078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5562526" y="1993115"/>
            <a:ext cx="561899" cy="8714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3776701" y="2428847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4610101" y="2428847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4181551" y="2864616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4610101" y="3843441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11" name="Shape 411"/>
          <p:cNvCxnSpPr>
            <a:stCxn id="405" idx="0"/>
            <a:endCxn id="404" idx="2"/>
          </p:cNvCxnSpPr>
          <p:nvPr/>
        </p:nvCxnSpPr>
        <p:spPr>
          <a:xfrm rot="-5400000">
            <a:off x="4591124" y="1693003"/>
            <a:ext cx="171450" cy="4287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12" name="Shape 412"/>
          <p:cNvCxnSpPr>
            <a:stCxn id="404" idx="2"/>
            <a:endCxn id="406" idx="0"/>
          </p:cNvCxnSpPr>
          <p:nvPr/>
        </p:nvCxnSpPr>
        <p:spPr>
          <a:xfrm rot="-5400000" flipH="1">
            <a:off x="5281574" y="1431159"/>
            <a:ext cx="171450" cy="9525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13" name="Shape 413"/>
          <p:cNvCxnSpPr>
            <a:stCxn id="405" idx="2"/>
            <a:endCxn id="407" idx="0"/>
          </p:cNvCxnSpPr>
          <p:nvPr/>
        </p:nvCxnSpPr>
        <p:spPr>
          <a:xfrm rot="5400000">
            <a:off x="4174274" y="2140678"/>
            <a:ext cx="171450" cy="4050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14" name="Shape 414"/>
          <p:cNvCxnSpPr>
            <a:stCxn id="405" idx="2"/>
            <a:endCxn id="408" idx="0"/>
          </p:cNvCxnSpPr>
          <p:nvPr/>
        </p:nvCxnSpPr>
        <p:spPr>
          <a:xfrm rot="-5400000" flipH="1">
            <a:off x="4591124" y="2128828"/>
            <a:ext cx="171450" cy="4287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15" name="Shape 415"/>
          <p:cNvCxnSpPr>
            <a:stCxn id="407" idx="2"/>
            <a:endCxn id="409" idx="0"/>
          </p:cNvCxnSpPr>
          <p:nvPr/>
        </p:nvCxnSpPr>
        <p:spPr>
          <a:xfrm rot="-5400000" flipH="1">
            <a:off x="4174424" y="2576447"/>
            <a:ext cx="171450" cy="4050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16" name="Shape 416"/>
          <p:cNvCxnSpPr>
            <a:stCxn id="408" idx="2"/>
            <a:endCxn id="409" idx="0"/>
          </p:cNvCxnSpPr>
          <p:nvPr/>
        </p:nvCxnSpPr>
        <p:spPr>
          <a:xfrm rot="5400000">
            <a:off x="4591124" y="2564747"/>
            <a:ext cx="171450" cy="4284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17" name="Shape 417"/>
          <p:cNvCxnSpPr>
            <a:stCxn id="409" idx="2"/>
            <a:endCxn id="410" idx="0"/>
          </p:cNvCxnSpPr>
          <p:nvPr/>
        </p:nvCxnSpPr>
        <p:spPr>
          <a:xfrm rot="-5400000" flipH="1">
            <a:off x="4319662" y="3271828"/>
            <a:ext cx="714375" cy="4287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8" name="Shape 418"/>
          <p:cNvSpPr/>
          <p:nvPr/>
        </p:nvSpPr>
        <p:spPr>
          <a:xfrm>
            <a:off x="5219776" y="3128991"/>
            <a:ext cx="561899" cy="264374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5981776" y="3128991"/>
            <a:ext cx="561899" cy="264374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20" name="Shape 420"/>
          <p:cNvCxnSpPr>
            <a:stCxn id="406" idx="2"/>
            <a:endCxn id="418" idx="0"/>
          </p:cNvCxnSpPr>
          <p:nvPr/>
        </p:nvCxnSpPr>
        <p:spPr>
          <a:xfrm rot="5400000">
            <a:off x="5539987" y="2825428"/>
            <a:ext cx="264375" cy="342600"/>
          </a:xfrm>
          <a:prstGeom prst="bentConnector3">
            <a:avLst>
              <a:gd name="adj1" fmla="val 5001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1" name="Shape 421"/>
          <p:cNvCxnSpPr>
            <a:stCxn id="406" idx="2"/>
            <a:endCxn id="419" idx="0"/>
          </p:cNvCxnSpPr>
          <p:nvPr/>
        </p:nvCxnSpPr>
        <p:spPr>
          <a:xfrm rot="-5400000" flipH="1">
            <a:off x="5920987" y="2787028"/>
            <a:ext cx="264375" cy="419400"/>
          </a:xfrm>
          <a:prstGeom prst="bentConnector3">
            <a:avLst>
              <a:gd name="adj1" fmla="val 5001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2" name="Shape 422"/>
          <p:cNvCxnSpPr>
            <a:stCxn id="418" idx="2"/>
            <a:endCxn id="410" idx="0"/>
          </p:cNvCxnSpPr>
          <p:nvPr/>
        </p:nvCxnSpPr>
        <p:spPr>
          <a:xfrm rot="5400000">
            <a:off x="4970924" y="3313565"/>
            <a:ext cx="450000" cy="6096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3" name="Shape 423"/>
          <p:cNvCxnSpPr>
            <a:stCxn id="419" idx="2"/>
            <a:endCxn id="410" idx="0"/>
          </p:cNvCxnSpPr>
          <p:nvPr/>
        </p:nvCxnSpPr>
        <p:spPr>
          <a:xfrm rot="5400000">
            <a:off x="5351924" y="2932565"/>
            <a:ext cx="450000" cy="13716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24" name="Shape 424"/>
          <p:cNvSpPr/>
          <p:nvPr/>
        </p:nvSpPr>
        <p:spPr>
          <a:xfrm>
            <a:off x="589688" y="1363528"/>
            <a:ext cx="2680499" cy="745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“Cheap” fuzzing coverage</a:t>
            </a:r>
          </a:p>
        </p:txBody>
      </p:sp>
      <p:sp>
        <p:nvSpPr>
          <p:cNvPr id="425" name="Shape 425"/>
          <p:cNvSpPr/>
          <p:nvPr/>
        </p:nvSpPr>
        <p:spPr>
          <a:xfrm>
            <a:off x="6795751" y="1378951"/>
            <a:ext cx="2048099" cy="31072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Shape 426"/>
          <p:cNvSpPr txBox="1"/>
          <p:nvPr/>
        </p:nvSpPr>
        <p:spPr>
          <a:xfrm>
            <a:off x="6924676" y="1000125"/>
            <a:ext cx="1800299" cy="26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Test Cases</a:t>
            </a:r>
          </a:p>
        </p:txBody>
      </p:sp>
      <p:sp>
        <p:nvSpPr>
          <p:cNvPr id="427" name="Shape 427"/>
          <p:cNvSpPr/>
          <p:nvPr/>
        </p:nvSpPr>
        <p:spPr>
          <a:xfrm>
            <a:off x="6924676" y="2300269"/>
            <a:ext cx="1800299" cy="5215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“Y”</a:t>
            </a:r>
          </a:p>
        </p:txBody>
      </p:sp>
      <p:sp>
        <p:nvSpPr>
          <p:cNvPr id="428" name="Shape 428"/>
          <p:cNvSpPr/>
          <p:nvPr/>
        </p:nvSpPr>
        <p:spPr>
          <a:xfrm>
            <a:off x="6924676" y="1557319"/>
            <a:ext cx="1800299" cy="5215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“X”</a:t>
            </a:r>
          </a:p>
        </p:txBody>
      </p:sp>
      <p:sp>
        <p:nvSpPr>
          <p:cNvPr id="429" name="Shape 429"/>
          <p:cNvSpPr/>
          <p:nvPr/>
        </p:nvSpPr>
        <p:spPr>
          <a:xfrm>
            <a:off x="589688" y="2406347"/>
            <a:ext cx="2680499" cy="745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Dynamic Symbolic Execution</a:t>
            </a:r>
          </a:p>
        </p:txBody>
      </p:sp>
      <p:cxnSp>
        <p:nvCxnSpPr>
          <p:cNvPr id="430" name="Shape 430"/>
          <p:cNvCxnSpPr>
            <a:stCxn id="424" idx="2"/>
            <a:endCxn id="429" idx="0"/>
          </p:cNvCxnSpPr>
          <p:nvPr/>
        </p:nvCxnSpPr>
        <p:spPr>
          <a:xfrm>
            <a:off x="1929937" y="2108728"/>
            <a:ext cx="0" cy="297675"/>
          </a:xfrm>
          <a:prstGeom prst="straightConnector1">
            <a:avLst/>
          </a:prstGeom>
          <a:noFill/>
          <a:ln w="19050" cap="flat" cmpd="sng">
            <a:solidFill>
              <a:srgbClr val="1C4587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31" name="Shape 431"/>
          <p:cNvSpPr txBox="1"/>
          <p:nvPr/>
        </p:nvSpPr>
        <p:spPr>
          <a:xfrm>
            <a:off x="5686275" y="2241300"/>
            <a:ext cx="314400" cy="375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317582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/>
              <a:t>Driller</a:t>
            </a:r>
            <a:endParaRPr lang="en" dirty="0"/>
          </a:p>
        </p:txBody>
      </p:sp>
      <p:sp>
        <p:nvSpPr>
          <p:cNvPr id="438" name="Shape 438"/>
          <p:cNvSpPr/>
          <p:nvPr/>
        </p:nvSpPr>
        <p:spPr>
          <a:xfrm>
            <a:off x="4610101" y="1557310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9" name="Shape 439"/>
          <p:cNvSpPr/>
          <p:nvPr/>
        </p:nvSpPr>
        <p:spPr>
          <a:xfrm>
            <a:off x="4181551" y="1993078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0" name="Shape 440"/>
          <p:cNvSpPr/>
          <p:nvPr/>
        </p:nvSpPr>
        <p:spPr>
          <a:xfrm>
            <a:off x="5562526" y="1993115"/>
            <a:ext cx="561899" cy="871425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/>
          <p:nvPr/>
        </p:nvSpPr>
        <p:spPr>
          <a:xfrm>
            <a:off x="3776701" y="2428847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/>
          <p:nvPr/>
        </p:nvSpPr>
        <p:spPr>
          <a:xfrm>
            <a:off x="4610101" y="2428847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4181551" y="2864616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4610101" y="3843441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45" name="Shape 445"/>
          <p:cNvCxnSpPr>
            <a:stCxn id="439" idx="0"/>
            <a:endCxn id="438" idx="2"/>
          </p:cNvCxnSpPr>
          <p:nvPr/>
        </p:nvCxnSpPr>
        <p:spPr>
          <a:xfrm rot="-5400000">
            <a:off x="4591124" y="1693003"/>
            <a:ext cx="171450" cy="4287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46" name="Shape 446"/>
          <p:cNvCxnSpPr>
            <a:stCxn id="438" idx="2"/>
            <a:endCxn id="440" idx="0"/>
          </p:cNvCxnSpPr>
          <p:nvPr/>
        </p:nvCxnSpPr>
        <p:spPr>
          <a:xfrm rot="-5400000" flipH="1">
            <a:off x="5281574" y="1431159"/>
            <a:ext cx="171450" cy="9525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47" name="Shape 447"/>
          <p:cNvCxnSpPr>
            <a:stCxn id="439" idx="2"/>
            <a:endCxn id="441" idx="0"/>
          </p:cNvCxnSpPr>
          <p:nvPr/>
        </p:nvCxnSpPr>
        <p:spPr>
          <a:xfrm rot="5400000">
            <a:off x="4174274" y="2140678"/>
            <a:ext cx="171450" cy="4050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48" name="Shape 448"/>
          <p:cNvCxnSpPr>
            <a:stCxn id="439" idx="2"/>
            <a:endCxn id="442" idx="0"/>
          </p:cNvCxnSpPr>
          <p:nvPr/>
        </p:nvCxnSpPr>
        <p:spPr>
          <a:xfrm rot="-5400000" flipH="1">
            <a:off x="4591124" y="2128828"/>
            <a:ext cx="171450" cy="4287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49" name="Shape 449"/>
          <p:cNvCxnSpPr>
            <a:stCxn id="441" idx="2"/>
            <a:endCxn id="443" idx="0"/>
          </p:cNvCxnSpPr>
          <p:nvPr/>
        </p:nvCxnSpPr>
        <p:spPr>
          <a:xfrm rot="-5400000" flipH="1">
            <a:off x="4174424" y="2576447"/>
            <a:ext cx="171450" cy="4050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50" name="Shape 450"/>
          <p:cNvCxnSpPr>
            <a:stCxn id="442" idx="2"/>
            <a:endCxn id="443" idx="0"/>
          </p:cNvCxnSpPr>
          <p:nvPr/>
        </p:nvCxnSpPr>
        <p:spPr>
          <a:xfrm rot="5400000">
            <a:off x="4591124" y="2564747"/>
            <a:ext cx="171450" cy="4284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51" name="Shape 451"/>
          <p:cNvCxnSpPr>
            <a:stCxn id="443" idx="2"/>
            <a:endCxn id="444" idx="0"/>
          </p:cNvCxnSpPr>
          <p:nvPr/>
        </p:nvCxnSpPr>
        <p:spPr>
          <a:xfrm rot="-5400000" flipH="1">
            <a:off x="4319662" y="3271828"/>
            <a:ext cx="714375" cy="4287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52" name="Shape 452"/>
          <p:cNvSpPr/>
          <p:nvPr/>
        </p:nvSpPr>
        <p:spPr>
          <a:xfrm>
            <a:off x="5219776" y="3128991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5981776" y="3128991"/>
            <a:ext cx="561899" cy="264374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54" name="Shape 454"/>
          <p:cNvCxnSpPr>
            <a:stCxn id="440" idx="2"/>
            <a:endCxn id="452" idx="0"/>
          </p:cNvCxnSpPr>
          <p:nvPr/>
        </p:nvCxnSpPr>
        <p:spPr>
          <a:xfrm rot="5400000">
            <a:off x="5539987" y="2825428"/>
            <a:ext cx="264375" cy="342600"/>
          </a:xfrm>
          <a:prstGeom prst="bentConnector3">
            <a:avLst>
              <a:gd name="adj1" fmla="val 5001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55" name="Shape 455"/>
          <p:cNvCxnSpPr>
            <a:stCxn id="440" idx="2"/>
            <a:endCxn id="453" idx="0"/>
          </p:cNvCxnSpPr>
          <p:nvPr/>
        </p:nvCxnSpPr>
        <p:spPr>
          <a:xfrm rot="-5400000" flipH="1">
            <a:off x="5920987" y="2787028"/>
            <a:ext cx="264375" cy="419400"/>
          </a:xfrm>
          <a:prstGeom prst="bentConnector3">
            <a:avLst>
              <a:gd name="adj1" fmla="val 5001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56" name="Shape 456"/>
          <p:cNvCxnSpPr>
            <a:stCxn id="452" idx="2"/>
            <a:endCxn id="444" idx="0"/>
          </p:cNvCxnSpPr>
          <p:nvPr/>
        </p:nvCxnSpPr>
        <p:spPr>
          <a:xfrm rot="5400000">
            <a:off x="4970924" y="3313565"/>
            <a:ext cx="450000" cy="6096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57" name="Shape 457"/>
          <p:cNvCxnSpPr>
            <a:stCxn id="453" idx="2"/>
            <a:endCxn id="444" idx="0"/>
          </p:cNvCxnSpPr>
          <p:nvPr/>
        </p:nvCxnSpPr>
        <p:spPr>
          <a:xfrm rot="5400000">
            <a:off x="5351924" y="2932565"/>
            <a:ext cx="450000" cy="13716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58" name="Shape 458"/>
          <p:cNvSpPr/>
          <p:nvPr/>
        </p:nvSpPr>
        <p:spPr>
          <a:xfrm>
            <a:off x="589688" y="1363528"/>
            <a:ext cx="2680499" cy="745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“Cheap” fuzzing coverage</a:t>
            </a:r>
          </a:p>
        </p:txBody>
      </p:sp>
      <p:sp>
        <p:nvSpPr>
          <p:cNvPr id="459" name="Shape 459"/>
          <p:cNvSpPr/>
          <p:nvPr/>
        </p:nvSpPr>
        <p:spPr>
          <a:xfrm>
            <a:off x="6795751" y="1378951"/>
            <a:ext cx="2048099" cy="31072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Shape 460"/>
          <p:cNvSpPr txBox="1"/>
          <p:nvPr/>
        </p:nvSpPr>
        <p:spPr>
          <a:xfrm>
            <a:off x="6924676" y="1000125"/>
            <a:ext cx="1800299" cy="26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Test Cases</a:t>
            </a:r>
          </a:p>
        </p:txBody>
      </p:sp>
      <p:sp>
        <p:nvSpPr>
          <p:cNvPr id="461" name="Shape 461"/>
          <p:cNvSpPr/>
          <p:nvPr/>
        </p:nvSpPr>
        <p:spPr>
          <a:xfrm>
            <a:off x="6924676" y="2300269"/>
            <a:ext cx="1800299" cy="5215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“Y”</a:t>
            </a:r>
          </a:p>
        </p:txBody>
      </p:sp>
      <p:sp>
        <p:nvSpPr>
          <p:cNvPr id="462" name="Shape 462"/>
          <p:cNvSpPr/>
          <p:nvPr/>
        </p:nvSpPr>
        <p:spPr>
          <a:xfrm>
            <a:off x="6924676" y="1557319"/>
            <a:ext cx="1800299" cy="5215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“X”</a:t>
            </a:r>
          </a:p>
        </p:txBody>
      </p:sp>
      <p:sp>
        <p:nvSpPr>
          <p:cNvPr id="463" name="Shape 463"/>
          <p:cNvSpPr/>
          <p:nvPr/>
        </p:nvSpPr>
        <p:spPr>
          <a:xfrm>
            <a:off x="589688" y="2406347"/>
            <a:ext cx="2680499" cy="745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Dynamic Symbolic Execution</a:t>
            </a:r>
          </a:p>
        </p:txBody>
      </p:sp>
      <p:cxnSp>
        <p:nvCxnSpPr>
          <p:cNvPr id="464" name="Shape 464"/>
          <p:cNvCxnSpPr>
            <a:stCxn id="458" idx="2"/>
            <a:endCxn id="463" idx="0"/>
          </p:cNvCxnSpPr>
          <p:nvPr/>
        </p:nvCxnSpPr>
        <p:spPr>
          <a:xfrm>
            <a:off x="1929937" y="2108728"/>
            <a:ext cx="0" cy="297675"/>
          </a:xfrm>
          <a:prstGeom prst="straightConnector1">
            <a:avLst/>
          </a:prstGeom>
          <a:noFill/>
          <a:ln w="19050" cap="flat" cmpd="sng">
            <a:solidFill>
              <a:srgbClr val="1C4587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5" name="Shape 465"/>
          <p:cNvSpPr/>
          <p:nvPr/>
        </p:nvSpPr>
        <p:spPr>
          <a:xfrm>
            <a:off x="6924676" y="3043219"/>
            <a:ext cx="1800299" cy="5215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“MAGIC_VAL1”</a:t>
            </a:r>
          </a:p>
        </p:txBody>
      </p:sp>
      <p:sp>
        <p:nvSpPr>
          <p:cNvPr id="466" name="Shape 466"/>
          <p:cNvSpPr/>
          <p:nvPr/>
        </p:nvSpPr>
        <p:spPr>
          <a:xfrm>
            <a:off x="589688" y="3564759"/>
            <a:ext cx="2680499" cy="745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New test cases generated</a:t>
            </a:r>
          </a:p>
        </p:txBody>
      </p:sp>
      <p:cxnSp>
        <p:nvCxnSpPr>
          <p:cNvPr id="467" name="Shape 467"/>
          <p:cNvCxnSpPr>
            <a:stCxn id="463" idx="2"/>
            <a:endCxn id="466" idx="0"/>
          </p:cNvCxnSpPr>
          <p:nvPr/>
        </p:nvCxnSpPr>
        <p:spPr>
          <a:xfrm>
            <a:off x="1929937" y="3151547"/>
            <a:ext cx="0" cy="413100"/>
          </a:xfrm>
          <a:prstGeom prst="straightConnector1">
            <a:avLst/>
          </a:prstGeom>
          <a:noFill/>
          <a:ln w="19050" cap="flat" cmpd="sng">
            <a:solidFill>
              <a:srgbClr val="1C4587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40836212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/>
              <a:t>Driller</a:t>
            </a:r>
            <a:endParaRPr lang="en" dirty="0"/>
          </a:p>
        </p:txBody>
      </p:sp>
      <p:sp>
        <p:nvSpPr>
          <p:cNvPr id="474" name="Shape 474"/>
          <p:cNvSpPr/>
          <p:nvPr/>
        </p:nvSpPr>
        <p:spPr>
          <a:xfrm>
            <a:off x="4610101" y="1557310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4181551" y="1993078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5562526" y="1993115"/>
            <a:ext cx="561899" cy="871425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3776701" y="2428847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4610101" y="2428847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4181551" y="2864616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4610101" y="3843441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81" name="Shape 481"/>
          <p:cNvCxnSpPr>
            <a:stCxn id="475" idx="0"/>
            <a:endCxn id="474" idx="2"/>
          </p:cNvCxnSpPr>
          <p:nvPr/>
        </p:nvCxnSpPr>
        <p:spPr>
          <a:xfrm rot="-5400000">
            <a:off x="4591124" y="1693003"/>
            <a:ext cx="171450" cy="4287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82" name="Shape 482"/>
          <p:cNvCxnSpPr>
            <a:stCxn id="474" idx="2"/>
            <a:endCxn id="476" idx="0"/>
          </p:cNvCxnSpPr>
          <p:nvPr/>
        </p:nvCxnSpPr>
        <p:spPr>
          <a:xfrm rot="-5400000" flipH="1">
            <a:off x="5281574" y="1431159"/>
            <a:ext cx="171450" cy="9525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83" name="Shape 483"/>
          <p:cNvCxnSpPr>
            <a:stCxn id="475" idx="2"/>
            <a:endCxn id="477" idx="0"/>
          </p:cNvCxnSpPr>
          <p:nvPr/>
        </p:nvCxnSpPr>
        <p:spPr>
          <a:xfrm rot="5400000">
            <a:off x="4174274" y="2140678"/>
            <a:ext cx="171450" cy="4050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84" name="Shape 484"/>
          <p:cNvCxnSpPr>
            <a:stCxn id="475" idx="2"/>
            <a:endCxn id="478" idx="0"/>
          </p:cNvCxnSpPr>
          <p:nvPr/>
        </p:nvCxnSpPr>
        <p:spPr>
          <a:xfrm rot="-5400000" flipH="1">
            <a:off x="4591124" y="2128828"/>
            <a:ext cx="171450" cy="4287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85" name="Shape 485"/>
          <p:cNvCxnSpPr>
            <a:stCxn id="477" idx="2"/>
            <a:endCxn id="479" idx="0"/>
          </p:cNvCxnSpPr>
          <p:nvPr/>
        </p:nvCxnSpPr>
        <p:spPr>
          <a:xfrm rot="-5400000" flipH="1">
            <a:off x="4174424" y="2576447"/>
            <a:ext cx="171450" cy="4050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86" name="Shape 486"/>
          <p:cNvCxnSpPr>
            <a:stCxn id="478" idx="2"/>
            <a:endCxn id="479" idx="0"/>
          </p:cNvCxnSpPr>
          <p:nvPr/>
        </p:nvCxnSpPr>
        <p:spPr>
          <a:xfrm rot="5400000">
            <a:off x="4591124" y="2564747"/>
            <a:ext cx="171450" cy="4284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87" name="Shape 487"/>
          <p:cNvCxnSpPr>
            <a:stCxn id="479" idx="2"/>
            <a:endCxn id="480" idx="0"/>
          </p:cNvCxnSpPr>
          <p:nvPr/>
        </p:nvCxnSpPr>
        <p:spPr>
          <a:xfrm rot="-5400000" flipH="1">
            <a:off x="4319662" y="3271828"/>
            <a:ext cx="714375" cy="4287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88" name="Shape 488"/>
          <p:cNvSpPr/>
          <p:nvPr/>
        </p:nvSpPr>
        <p:spPr>
          <a:xfrm>
            <a:off x="5219776" y="3128991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89" name="Shape 489"/>
          <p:cNvSpPr/>
          <p:nvPr/>
        </p:nvSpPr>
        <p:spPr>
          <a:xfrm>
            <a:off x="5981776" y="3128991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90" name="Shape 490"/>
          <p:cNvCxnSpPr>
            <a:stCxn id="476" idx="2"/>
            <a:endCxn id="488" idx="0"/>
          </p:cNvCxnSpPr>
          <p:nvPr/>
        </p:nvCxnSpPr>
        <p:spPr>
          <a:xfrm rot="5400000">
            <a:off x="5539987" y="2825428"/>
            <a:ext cx="264375" cy="342600"/>
          </a:xfrm>
          <a:prstGeom prst="bentConnector3">
            <a:avLst>
              <a:gd name="adj1" fmla="val 5001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91" name="Shape 491"/>
          <p:cNvCxnSpPr>
            <a:stCxn id="476" idx="2"/>
            <a:endCxn id="489" idx="0"/>
          </p:cNvCxnSpPr>
          <p:nvPr/>
        </p:nvCxnSpPr>
        <p:spPr>
          <a:xfrm rot="-5400000" flipH="1">
            <a:off x="5920987" y="2787028"/>
            <a:ext cx="264375" cy="419400"/>
          </a:xfrm>
          <a:prstGeom prst="bentConnector3">
            <a:avLst>
              <a:gd name="adj1" fmla="val 5001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92" name="Shape 492"/>
          <p:cNvCxnSpPr>
            <a:stCxn id="488" idx="2"/>
            <a:endCxn id="480" idx="0"/>
          </p:cNvCxnSpPr>
          <p:nvPr/>
        </p:nvCxnSpPr>
        <p:spPr>
          <a:xfrm rot="5400000">
            <a:off x="4970924" y="3313565"/>
            <a:ext cx="450000" cy="6096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93" name="Shape 493"/>
          <p:cNvCxnSpPr>
            <a:stCxn id="489" idx="2"/>
            <a:endCxn id="480" idx="0"/>
          </p:cNvCxnSpPr>
          <p:nvPr/>
        </p:nvCxnSpPr>
        <p:spPr>
          <a:xfrm rot="5400000">
            <a:off x="5351924" y="2932565"/>
            <a:ext cx="450000" cy="13716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94" name="Shape 494"/>
          <p:cNvSpPr/>
          <p:nvPr/>
        </p:nvSpPr>
        <p:spPr>
          <a:xfrm>
            <a:off x="589688" y="1363528"/>
            <a:ext cx="2680499" cy="745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“Cheap” fuzzing coverage</a:t>
            </a:r>
          </a:p>
        </p:txBody>
      </p:sp>
      <p:sp>
        <p:nvSpPr>
          <p:cNvPr id="495" name="Shape 495"/>
          <p:cNvSpPr/>
          <p:nvPr/>
        </p:nvSpPr>
        <p:spPr>
          <a:xfrm>
            <a:off x="6795751" y="1378951"/>
            <a:ext cx="2048099" cy="31072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Shape 496"/>
          <p:cNvSpPr txBox="1"/>
          <p:nvPr/>
        </p:nvSpPr>
        <p:spPr>
          <a:xfrm>
            <a:off x="6924676" y="1000125"/>
            <a:ext cx="1800299" cy="26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Test Cases</a:t>
            </a:r>
          </a:p>
        </p:txBody>
      </p:sp>
      <p:sp>
        <p:nvSpPr>
          <p:cNvPr id="497" name="Shape 497"/>
          <p:cNvSpPr/>
          <p:nvPr/>
        </p:nvSpPr>
        <p:spPr>
          <a:xfrm>
            <a:off x="6924676" y="2300269"/>
            <a:ext cx="1800299" cy="5215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“Y”</a:t>
            </a:r>
          </a:p>
        </p:txBody>
      </p:sp>
      <p:sp>
        <p:nvSpPr>
          <p:cNvPr id="498" name="Shape 498"/>
          <p:cNvSpPr/>
          <p:nvPr/>
        </p:nvSpPr>
        <p:spPr>
          <a:xfrm>
            <a:off x="6924676" y="1557319"/>
            <a:ext cx="1800299" cy="5215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“X”</a:t>
            </a:r>
          </a:p>
        </p:txBody>
      </p:sp>
      <p:sp>
        <p:nvSpPr>
          <p:cNvPr id="499" name="Shape 499"/>
          <p:cNvSpPr/>
          <p:nvPr/>
        </p:nvSpPr>
        <p:spPr>
          <a:xfrm>
            <a:off x="589688" y="2406347"/>
            <a:ext cx="2680499" cy="745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Dynamic Symbolic Execution</a:t>
            </a:r>
          </a:p>
        </p:txBody>
      </p:sp>
      <p:cxnSp>
        <p:nvCxnSpPr>
          <p:cNvPr id="500" name="Shape 500"/>
          <p:cNvCxnSpPr>
            <a:stCxn id="494" idx="2"/>
            <a:endCxn id="499" idx="0"/>
          </p:cNvCxnSpPr>
          <p:nvPr/>
        </p:nvCxnSpPr>
        <p:spPr>
          <a:xfrm>
            <a:off x="1929937" y="2108728"/>
            <a:ext cx="0" cy="297675"/>
          </a:xfrm>
          <a:prstGeom prst="straightConnector1">
            <a:avLst/>
          </a:prstGeom>
          <a:noFill/>
          <a:ln w="19050" cap="flat" cmpd="sng">
            <a:solidFill>
              <a:srgbClr val="1C4587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1" name="Shape 501"/>
          <p:cNvSpPr/>
          <p:nvPr/>
        </p:nvSpPr>
        <p:spPr>
          <a:xfrm>
            <a:off x="6924676" y="3043219"/>
            <a:ext cx="1800299" cy="5215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“MAGIC_VAL1”</a:t>
            </a:r>
          </a:p>
        </p:txBody>
      </p:sp>
      <p:sp>
        <p:nvSpPr>
          <p:cNvPr id="502" name="Shape 502"/>
          <p:cNvSpPr/>
          <p:nvPr/>
        </p:nvSpPr>
        <p:spPr>
          <a:xfrm>
            <a:off x="589688" y="3564759"/>
            <a:ext cx="2680499" cy="745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New test cases generated</a:t>
            </a:r>
          </a:p>
        </p:txBody>
      </p:sp>
      <p:cxnSp>
        <p:nvCxnSpPr>
          <p:cNvPr id="503" name="Shape 503"/>
          <p:cNvCxnSpPr>
            <a:stCxn id="499" idx="2"/>
            <a:endCxn id="502" idx="0"/>
          </p:cNvCxnSpPr>
          <p:nvPr/>
        </p:nvCxnSpPr>
        <p:spPr>
          <a:xfrm>
            <a:off x="1929937" y="3151547"/>
            <a:ext cx="0" cy="413100"/>
          </a:xfrm>
          <a:prstGeom prst="straightConnector1">
            <a:avLst/>
          </a:prstGeom>
          <a:noFill/>
          <a:ln w="19050" cap="flat" cmpd="sng">
            <a:solidFill>
              <a:srgbClr val="1C4587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04" name="Shape 504"/>
          <p:cNvCxnSpPr>
            <a:stCxn id="502" idx="1"/>
            <a:endCxn id="494" idx="1"/>
          </p:cNvCxnSpPr>
          <p:nvPr/>
        </p:nvCxnSpPr>
        <p:spPr>
          <a:xfrm rot="10800000" flipH="1">
            <a:off x="589687" y="1736184"/>
            <a:ext cx="600" cy="2201175"/>
          </a:xfrm>
          <a:prstGeom prst="bentConnector3">
            <a:avLst>
              <a:gd name="adj1" fmla="val -66531250"/>
            </a:avLst>
          </a:prstGeom>
          <a:noFill/>
          <a:ln w="19050" cap="flat" cmpd="sng">
            <a:solidFill>
              <a:srgbClr val="1C4587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5" name="Shape 505"/>
          <p:cNvSpPr/>
          <p:nvPr/>
        </p:nvSpPr>
        <p:spPr>
          <a:xfrm>
            <a:off x="6924676" y="3786169"/>
            <a:ext cx="1800299" cy="5215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“MAGIC_VAL2”</a:t>
            </a:r>
          </a:p>
        </p:txBody>
      </p:sp>
    </p:spTree>
    <p:extLst>
      <p:ext uri="{BB962C8B-B14F-4D97-AF65-F5344CB8AC3E}">
        <p14:creationId xmlns:p14="http://schemas.microsoft.com/office/powerpoint/2010/main" val="18991119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</a:t>
            </a:r>
          </a:p>
        </p:txBody>
      </p:sp>
      <p:sp>
        <p:nvSpPr>
          <p:cNvPr id="705" name="Shape 70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Evaluation performed over CGC qualifying event binaries (self-contained subset of 126)</a:t>
            </a:r>
          </a:p>
          <a:p>
            <a:r>
              <a:rPr lang="en-US"/>
              <a:t>Three experiments comparing Drilller to fuzzing and concolic execution in isolation</a:t>
            </a:r>
          </a:p>
          <a:p>
            <a:pPr lvl="1"/>
            <a:r>
              <a:rPr lang="en-US"/>
              <a:t> Vulnerabilities discovered</a:t>
            </a:r>
          </a:p>
          <a:p>
            <a:pPr lvl="1"/>
            <a:r>
              <a:rPr lang="en-US"/>
              <a:t> Control transition coverage</a:t>
            </a:r>
          </a:p>
          <a:p>
            <a:pPr lvl="1"/>
            <a:r>
              <a:rPr lang="en-US"/>
              <a:t> Compartment coverage</a:t>
            </a:r>
          </a:p>
        </p:txBody>
      </p:sp>
    </p:spTree>
    <p:extLst>
      <p:ext uri="{BB962C8B-B14F-4D97-AF65-F5344CB8AC3E}">
        <p14:creationId xmlns:p14="http://schemas.microsoft.com/office/powerpoint/2010/main" val="16003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0" name="Table 710"/>
          <p:cNvGraphicFramePr/>
          <p:nvPr/>
        </p:nvGraphicFramePr>
        <p:xfrm>
          <a:off x="892969" y="1518340"/>
          <a:ext cx="7349133" cy="2948736"/>
        </p:xfrm>
        <a:graphic>
          <a:graphicData uri="http://schemas.openxmlformats.org/drawingml/2006/table">
            <a:tbl>
              <a:tblPr firstRow="1" firstCol="1" lastRow="1"/>
              <a:tblGrid>
                <a:gridCol w="2449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9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9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145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chemeClr val="tx1"/>
                          </a:solidFill>
                          <a:sym typeface="Helvetica"/>
                        </a:rPr>
                        <a:t>Experiment</a:t>
                      </a:r>
                    </a:p>
                  </a:txBody>
                  <a:tcPr marL="35719" marR="35719" marT="26789" marB="2678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chemeClr val="tx1"/>
                          </a:solidFill>
                          <a:sym typeface="Helvetica"/>
                        </a:rPr>
                        <a:t>Total Vulnerabillities</a:t>
                      </a:r>
                    </a:p>
                  </a:txBody>
                  <a:tcPr marL="35719" marR="35719" marT="26789" marB="2678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chemeClr val="tx1"/>
                          </a:solidFill>
                          <a:sym typeface="Helvetica"/>
                        </a:rPr>
                        <a:t>Unique Vulnerabilities</a:t>
                      </a:r>
                    </a:p>
                  </a:txBody>
                  <a:tcPr marL="35719" marR="35719" marT="26789" marB="2678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45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sym typeface="Helvetica"/>
                        </a:rPr>
                        <a:t>Fuzzing</a:t>
                      </a:r>
                    </a:p>
                  </a:txBody>
                  <a:tcPr marL="35719" marR="35719" marT="26789" marB="26789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 dirty="0">
                          <a:solidFill>
                            <a:schemeClr val="tx1"/>
                          </a:solidFill>
                          <a:sym typeface="Helvetica Light"/>
                        </a:rPr>
                        <a:t>68</a:t>
                      </a:r>
                    </a:p>
                  </a:txBody>
                  <a:tcPr marL="35719" marR="35719" marT="26789" marB="26789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solidFill>
                            <a:schemeClr val="tx1"/>
                          </a:solidFill>
                          <a:sym typeface="Helvetica Light"/>
                        </a:rPr>
                        <a:t>55</a:t>
                      </a:r>
                    </a:p>
                  </a:txBody>
                  <a:tcPr marL="35719" marR="35719" marT="26789" marB="2678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45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chemeClr val="tx1"/>
                          </a:solidFill>
                          <a:sym typeface="Helvetica"/>
                        </a:rPr>
                        <a:t>Concolic Execution</a:t>
                      </a:r>
                    </a:p>
                  </a:txBody>
                  <a:tcPr marL="35719" marR="35719" marT="26789" marB="26789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 dirty="0">
                          <a:solidFill>
                            <a:schemeClr val="tx1"/>
                          </a:solidFill>
                          <a:sym typeface="Helvetica Light"/>
                        </a:rPr>
                        <a:t>16</a:t>
                      </a:r>
                    </a:p>
                  </a:txBody>
                  <a:tcPr marL="35719" marR="35719" marT="26789" marB="26789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solidFill>
                            <a:schemeClr val="tx1"/>
                          </a:solidFill>
                          <a:sym typeface="Helvetica Light"/>
                        </a:rPr>
                        <a:t>0</a:t>
                      </a:r>
                    </a:p>
                  </a:txBody>
                  <a:tcPr marL="35719" marR="35719" marT="26789" marB="2678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456">
                <a:tc>
                  <a:txBody>
                    <a:bodyPr/>
                    <a:lstStyle/>
                    <a:p>
                      <a:pPr defTabSz="914400">
                        <a:defRPr sz="2600">
                          <a:sym typeface="Helvetica"/>
                        </a:defRPr>
                      </a:pPr>
                      <a:r>
                        <a:rPr sz="1400">
                          <a:solidFill>
                            <a:schemeClr val="tx1"/>
                          </a:solidFill>
                        </a:rPr>
                        <a:t>Driller </a:t>
                      </a:r>
                      <a:r>
                        <a:rPr sz="17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∪</a:t>
                      </a:r>
                      <a:r>
                        <a:rPr sz="14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Fuzzing</a:t>
                      </a:r>
                    </a:p>
                  </a:txBody>
                  <a:tcPr marL="35719" marR="35719" marT="26789" marB="26789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solidFill>
                            <a:schemeClr val="tx1"/>
                          </a:solidFill>
                          <a:sym typeface="Helvetica Light"/>
                        </a:rPr>
                        <a:t>77</a:t>
                      </a:r>
                    </a:p>
                  </a:txBody>
                  <a:tcPr marL="35719" marR="35719" marT="26789" marB="26789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solidFill>
                            <a:schemeClr val="tx1"/>
                          </a:solidFill>
                          <a:sym typeface="Helvetica Light"/>
                        </a:rPr>
                        <a:t>6</a:t>
                      </a:r>
                    </a:p>
                  </a:txBody>
                  <a:tcPr marL="35719" marR="35719" marT="26789" marB="2678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456">
                <a:tc>
                  <a:txBody>
                    <a:bodyPr/>
                    <a:lstStyle/>
                    <a:p>
                      <a:pPr defTabSz="914400">
                        <a:defRPr sz="2600">
                          <a:sym typeface="Helvetica"/>
                        </a:defRPr>
                      </a:pPr>
                      <a:r>
                        <a:rPr sz="1400">
                          <a:solidFill>
                            <a:schemeClr val="tx1"/>
                          </a:solidFill>
                        </a:rPr>
                        <a:t>Driller </a:t>
                      </a:r>
                      <a:r>
                        <a:rPr sz="17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∩</a:t>
                      </a:r>
                      <a:r>
                        <a:rPr sz="1400">
                          <a:solidFill>
                            <a:schemeClr val="tx1"/>
                          </a:solidFill>
                        </a:rPr>
                        <a:t> Fuzzing</a:t>
                      </a:r>
                    </a:p>
                  </a:txBody>
                  <a:tcPr marL="35719" marR="35719" marT="26789" marB="26789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 dirty="0">
                          <a:solidFill>
                            <a:schemeClr val="tx1"/>
                          </a:solidFill>
                          <a:sym typeface="Helvetica Light"/>
                        </a:rPr>
                        <a:t>9</a:t>
                      </a:r>
                    </a:p>
                  </a:txBody>
                  <a:tcPr marL="35719" marR="35719" marT="26789" marB="26789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solidFill>
                            <a:schemeClr val="tx1"/>
                          </a:solidFill>
                          <a:sym typeface="Helvetica Light"/>
                        </a:rPr>
                        <a:t>6</a:t>
                      </a:r>
                    </a:p>
                  </a:txBody>
                  <a:tcPr marL="35719" marR="35719" marT="26789" marB="2678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45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chemeClr val="tx1"/>
                          </a:solidFill>
                          <a:sym typeface="Helvetica"/>
                        </a:rPr>
                        <a:t>Total</a:t>
                      </a:r>
                    </a:p>
                  </a:txBody>
                  <a:tcPr marL="35719" marR="35719" marT="26789" marB="2678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chemeClr val="tx1"/>
                          </a:solidFill>
                          <a:sym typeface="Helvetica"/>
                        </a:rPr>
                        <a:t>77</a:t>
                      </a:r>
                    </a:p>
                  </a:txBody>
                  <a:tcPr marL="35719" marR="35719" marT="26789" marB="2678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sym typeface="Helvetica"/>
                        </a:rPr>
                        <a:t>-</a:t>
                      </a:r>
                    </a:p>
                  </a:txBody>
                  <a:tcPr marL="35719" marR="35719" marT="26789" marB="26789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38483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Fuzzing vs. Symbolic Execution</a:t>
            </a:r>
          </a:p>
        </p:txBody>
      </p:sp>
      <p:pic>
        <p:nvPicPr>
          <p:cNvPr id="3" name="Picture 2" descr="transitions_stack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497" y="1250960"/>
            <a:ext cx="5424918" cy="366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68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78DBD-15C1-7340-1280-83605070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Feeding the Beast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29F09-AA1D-39D5-551D-0C67CB3C6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dynamic analysis of targets requires providing test inputs</a:t>
            </a:r>
          </a:p>
          <a:p>
            <a:r>
              <a:rPr lang="en-US" dirty="0"/>
              <a:t>The type of target defines how input can be passed</a:t>
            </a:r>
          </a:p>
          <a:p>
            <a:pPr lvl="1"/>
            <a:r>
              <a:rPr lang="en-US" dirty="0"/>
              <a:t>Firmware</a:t>
            </a:r>
          </a:p>
          <a:p>
            <a:pPr lvl="1"/>
            <a:r>
              <a:rPr lang="en-US" dirty="0"/>
              <a:t>Kernel</a:t>
            </a:r>
          </a:p>
          <a:p>
            <a:pPr lvl="1"/>
            <a:r>
              <a:rPr lang="en-US" dirty="0"/>
              <a:t>Library</a:t>
            </a:r>
          </a:p>
          <a:p>
            <a:pPr lvl="1"/>
            <a:r>
              <a:rPr lang="en-US" dirty="0"/>
              <a:t>User program</a:t>
            </a:r>
          </a:p>
          <a:p>
            <a:pPr lvl="1"/>
            <a:r>
              <a:rPr lang="en-US" dirty="0"/>
              <a:t>Web application</a:t>
            </a:r>
          </a:p>
          <a:p>
            <a:pPr lvl="1"/>
            <a:r>
              <a:rPr lang="en-US" dirty="0"/>
              <a:t>Network service</a:t>
            </a:r>
          </a:p>
          <a:p>
            <a:pPr lvl="1"/>
            <a:r>
              <a:rPr lang="en-US" dirty="0"/>
              <a:t>Smart contract</a:t>
            </a:r>
          </a:p>
        </p:txBody>
      </p:sp>
    </p:spTree>
    <p:extLst>
      <p:ext uri="{BB962C8B-B14F-4D97-AF65-F5344CB8AC3E}">
        <p14:creationId xmlns:p14="http://schemas.microsoft.com/office/powerpoint/2010/main" val="18054596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Widening </a:t>
            </a:r>
            <a:r>
              <a:rPr lang="en-US"/>
              <a:t>the Coverage</a:t>
            </a:r>
          </a:p>
        </p:txBody>
      </p:sp>
      <p:pic>
        <p:nvPicPr>
          <p:cNvPr id="3" name="Picture 2" descr="bb_amplific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88" y="1250960"/>
            <a:ext cx="5154066" cy="363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920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Driller</a:t>
            </a:r>
          </a:p>
        </p:txBody>
      </p:sp>
      <p:sp>
        <p:nvSpPr>
          <p:cNvPr id="729" name="Shape 72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Combining fuzzing and </a:t>
            </a:r>
            <a:r>
              <a:rPr lang="en-US" dirty="0" err="1"/>
              <a:t>concolic</a:t>
            </a:r>
            <a:r>
              <a:rPr lang="en-US" dirty="0"/>
              <a:t> execution improves vulnerability discovery over either technique in isolation</a:t>
            </a:r>
          </a:p>
          <a:p>
            <a:r>
              <a:rPr lang="en-US" dirty="0"/>
              <a:t>Selective </a:t>
            </a:r>
            <a:r>
              <a:rPr lang="en-US" dirty="0" err="1"/>
              <a:t>concolic</a:t>
            </a:r>
            <a:r>
              <a:rPr lang="en-US" dirty="0"/>
              <a:t> execution allows fuzzing to efficiently explore otherwise unreachable program compartments</a:t>
            </a:r>
          </a:p>
          <a:p>
            <a:r>
              <a:rPr lang="en-US" dirty="0"/>
              <a:t>Evaluated over DARPA CGC qualifier data set, discovering 77 crash bugs vs. 68 via fuzzing</a:t>
            </a:r>
          </a:p>
          <a:p>
            <a:r>
              <a:rPr lang="en-US" dirty="0"/>
              <a:t>Published at NDSS 2016</a:t>
            </a:r>
          </a:p>
        </p:txBody>
      </p:sp>
    </p:spTree>
    <p:extLst>
      <p:ext uri="{BB962C8B-B14F-4D97-AF65-F5344CB8AC3E}">
        <p14:creationId xmlns:p14="http://schemas.microsoft.com/office/powerpoint/2010/main" val="63581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876" y="1077753"/>
            <a:ext cx="5820385" cy="389748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Process</a:t>
            </a:r>
          </a:p>
        </p:txBody>
      </p:sp>
    </p:spTree>
    <p:extLst>
      <p:ext uri="{BB962C8B-B14F-4D97-AF65-F5344CB8AC3E}">
        <p14:creationId xmlns:p14="http://schemas.microsoft.com/office/powerpoint/2010/main" val="42811847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BEF1F-E25A-44BA-8832-FC5EF3CD2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DF5F3-BE2C-B16A-44AB-DE07892B95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Fuzzing is the state-of-the-art in dynamic vulnerability analysis</a:t>
            </a:r>
          </a:p>
          <a:p>
            <a:r>
              <a:rPr lang="en-US" dirty="0"/>
              <a:t>While powerful, fuzzing can only identify problems in code that it can reach</a:t>
            </a:r>
          </a:p>
          <a:p>
            <a:r>
              <a:rPr lang="en-US" dirty="0"/>
              <a:t>The composition of fuzzing and static analysis (or symbolic execution) techniques might support effective vulnerability analysis (e.g., concolic execution, directed fuzzing, under-constrained symbolic execution)</a:t>
            </a:r>
          </a:p>
          <a:p>
            <a:r>
              <a:rPr lang="en-US" dirty="0"/>
              <a:t>You can find all you would ever want to know about fuzzing here: https://</a:t>
            </a:r>
            <a:r>
              <a:rPr lang="en-US" dirty="0" err="1"/>
              <a:t>www.fuzzingbook.org</a:t>
            </a:r>
            <a:r>
              <a:rPr lang="en-US" dirty="0"/>
              <a:t>/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57878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CE50EC0-739E-D213-61C2-F38539824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323850"/>
            <a:ext cx="63500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87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A19E6-448D-F42E-B9FB-6ABDD1F8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2867A-ADED-CC31-0AA5-6E690B6B1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Harnesses are programs that “wrap” a target and provide a (somewhat) standardized interface </a:t>
            </a:r>
          </a:p>
          <a:p>
            <a:r>
              <a:rPr lang="en-US" dirty="0"/>
              <a:t>When invoked with a specific input, the harness translates the input into an invocation of the target</a:t>
            </a:r>
          </a:p>
          <a:p>
            <a:r>
              <a:rPr lang="en-US" dirty="0"/>
              <a:t>Fuzzing tools and frameworks provide specification for specific harnesses     </a:t>
            </a:r>
          </a:p>
        </p:txBody>
      </p:sp>
    </p:spTree>
    <p:extLst>
      <p:ext uri="{BB962C8B-B14F-4D97-AF65-F5344CB8AC3E}">
        <p14:creationId xmlns:p14="http://schemas.microsoft.com/office/powerpoint/2010/main" val="320247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E4871-DEEE-3350-1E7A-A6F24A68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F7219-8310-903A-EF68-088B54F9B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Sanitizers are dynamic analysis tools that detect and report runtime bugs in programs by monitoring program behavior during execution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Memory errors: Buffer overflows, use-after-free, memory leaks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Undefined behavior: Integer overflows, division by zero, null pointer dereferencing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Threading issues: Data races, deadlocks.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Sanitizers are runtime checks introduced at compile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triggered, they halt execution or log detailed error information when an issue is detected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Examples of Popular Sanitizers: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AddressSanitizer</a:t>
            </a:r>
            <a:r>
              <a:rPr lang="en-US" dirty="0"/>
              <a:t> (</a:t>
            </a:r>
            <a:r>
              <a:rPr lang="en-US" dirty="0" err="1"/>
              <a:t>ASan</a:t>
            </a:r>
            <a:r>
              <a:rPr lang="en-US" dirty="0"/>
              <a:t>): Detects memory issues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UndefinedBehaviorSanitizer</a:t>
            </a:r>
            <a:r>
              <a:rPr lang="en-US" dirty="0"/>
              <a:t> (</a:t>
            </a:r>
            <a:r>
              <a:rPr lang="en-US" dirty="0" err="1"/>
              <a:t>UBSan</a:t>
            </a:r>
            <a:r>
              <a:rPr lang="en-US" dirty="0"/>
              <a:t>): Catches undefined behavior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MemorySanitizer</a:t>
            </a:r>
            <a:r>
              <a:rPr lang="en-US" dirty="0"/>
              <a:t> (</a:t>
            </a:r>
            <a:r>
              <a:rPr lang="en-US" dirty="0" err="1"/>
              <a:t>MSan</a:t>
            </a:r>
            <a:r>
              <a:rPr lang="en-US" dirty="0"/>
              <a:t>): Detects use of uninitialized memory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ThreadSanitizer</a:t>
            </a:r>
            <a:r>
              <a:rPr lang="en-US" dirty="0"/>
              <a:t> (</a:t>
            </a:r>
            <a:r>
              <a:rPr lang="en-US" dirty="0" err="1"/>
              <a:t>TSan</a:t>
            </a:r>
            <a:r>
              <a:rPr lang="en-US" dirty="0"/>
              <a:t>): Identifies threading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76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Crash Triage</a:t>
            </a:r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engineers must decide which crashes are interesting and should be investigated</a:t>
            </a:r>
          </a:p>
          <a:p>
            <a:pPr lvl="1"/>
            <a:r>
              <a:rPr lang="en-US" dirty="0"/>
              <a:t>However, there are usually thousands of crashes to consider</a:t>
            </a:r>
          </a:p>
          <a:p>
            <a:r>
              <a:rPr lang="en-US" dirty="0"/>
              <a:t>Common bucketing technique is to compute stack hashes</a:t>
            </a:r>
          </a:p>
          <a:p>
            <a:pPr lvl="1"/>
            <a:r>
              <a:rPr lang="en-US" dirty="0"/>
              <a:t>Record top k return addresses from crash stack</a:t>
            </a:r>
          </a:p>
          <a:p>
            <a:pPr lvl="1"/>
            <a:r>
              <a:rPr lang="en-US" dirty="0"/>
              <a:t>Hash return addresses to derive crash key</a:t>
            </a:r>
          </a:p>
          <a:p>
            <a:pPr lvl="1"/>
            <a:r>
              <a:rPr lang="en-US" dirty="0"/>
              <a:t>Store crash states grouped by key</a:t>
            </a:r>
          </a:p>
        </p:txBody>
      </p:sp>
    </p:spTree>
    <p:extLst>
      <p:ext uri="{BB962C8B-B14F-4D97-AF65-F5344CB8AC3E}">
        <p14:creationId xmlns:p14="http://schemas.microsoft.com/office/powerpoint/2010/main" val="3997712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400" dirty="0" smtClean="0">
            <a:latin typeface="Roboto" panose="02000000000000000000" pitchFamily="2" charset="0"/>
            <a:ea typeface="Roboto" panose="02000000000000000000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2161</TotalTime>
  <Words>2922</Words>
  <Application>Microsoft Macintosh PowerPoint</Application>
  <PresentationFormat>On-screen Show (16:9)</PresentationFormat>
  <Paragraphs>410</Paragraphs>
  <Slides>64</Slides>
  <Notes>17</Notes>
  <HiddenSlides>7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Arial</vt:lpstr>
      <vt:lpstr>Calibri</vt:lpstr>
      <vt:lpstr>Hack</vt:lpstr>
      <vt:lpstr>Helvetica</vt:lpstr>
      <vt:lpstr>Helvetica Light</vt:lpstr>
      <vt:lpstr>Helvetica Neue</vt:lpstr>
      <vt:lpstr>Roboto Light</vt:lpstr>
      <vt:lpstr>Office Theme</vt:lpstr>
      <vt:lpstr>Dynamic Analysis for Security “How do you like them apples?” – Will Hunting</vt:lpstr>
      <vt:lpstr>Dynamic Analysis</vt:lpstr>
      <vt:lpstr>Examples of Dynamic Analysis Techniques</vt:lpstr>
      <vt:lpstr>Fuzzing</vt:lpstr>
      <vt:lpstr>Fuzzing</vt:lpstr>
      <vt:lpstr>Feeding the Beast</vt:lpstr>
      <vt:lpstr>Harnesses</vt:lpstr>
      <vt:lpstr>Sanitizers</vt:lpstr>
      <vt:lpstr>Crash Triage</vt:lpstr>
      <vt:lpstr>Input Generation</vt:lpstr>
      <vt:lpstr>Random Inputs</vt:lpstr>
      <vt:lpstr>Random Fuzzing</vt:lpstr>
      <vt:lpstr>Random Fuzzing</vt:lpstr>
      <vt:lpstr>Random Fuzzing</vt:lpstr>
      <vt:lpstr>Random Fuzzing</vt:lpstr>
      <vt:lpstr>Random Fuzzing</vt:lpstr>
      <vt:lpstr>Mutational Fuzzing</vt:lpstr>
      <vt:lpstr>Mutational Fuzzing</vt:lpstr>
      <vt:lpstr>Mutational Fuzzing</vt:lpstr>
      <vt:lpstr>Mutational Fuzzing</vt:lpstr>
      <vt:lpstr>Mutational Fuzzing</vt:lpstr>
      <vt:lpstr>Generative Fuzzing</vt:lpstr>
      <vt:lpstr>(Black-box) Input Generation</vt:lpstr>
      <vt:lpstr>Gray/White-box Fuzzing</vt:lpstr>
      <vt:lpstr>Gray/White-box Fuzzing</vt:lpstr>
      <vt:lpstr>American Fuzzy Lop</vt:lpstr>
      <vt:lpstr>American Fuzzy Lop </vt:lpstr>
      <vt:lpstr>AFL Instrumentation </vt:lpstr>
      <vt:lpstr>AFL Execution</vt:lpstr>
      <vt:lpstr>Branch Tracking</vt:lpstr>
      <vt:lpstr>Branch Tracking</vt:lpstr>
      <vt:lpstr>Branch Tracking</vt:lpstr>
      <vt:lpstr>Guiding Exploration</vt:lpstr>
      <vt:lpstr>Example</vt:lpstr>
      <vt:lpstr>Counting Branches</vt:lpstr>
      <vt:lpstr>Processing Input</vt:lpstr>
      <vt:lpstr>Prioritizing the Inputs</vt:lpstr>
      <vt:lpstr>Prioritizing the Inputs</vt:lpstr>
      <vt:lpstr>Fuzzing Strategies</vt:lpstr>
      <vt:lpstr>De-Duplicating Crashes</vt:lpstr>
      <vt:lpstr>AFL++</vt:lpstr>
      <vt:lpstr>Run It</vt:lpstr>
      <vt:lpstr>Exploration of Gzip</vt:lpstr>
      <vt:lpstr>libFuzzer</vt:lpstr>
      <vt:lpstr>OSS-Fuzz</vt:lpstr>
      <vt:lpstr>Integrating a Project with OSS-Fuzz</vt:lpstr>
      <vt:lpstr>angr</vt:lpstr>
      <vt:lpstr>angr Components</vt:lpstr>
      <vt:lpstr>Combining Fuzzing with Symbolic Execution</vt:lpstr>
      <vt:lpstr>PowerPoint Presentation</vt:lpstr>
      <vt:lpstr>Assisting Fuzzing with Symbolic Execution</vt:lpstr>
      <vt:lpstr>Driller</vt:lpstr>
      <vt:lpstr>Driller</vt:lpstr>
      <vt:lpstr>Driller</vt:lpstr>
      <vt:lpstr>Driller</vt:lpstr>
      <vt:lpstr>Driller</vt:lpstr>
      <vt:lpstr>Evaluation</vt:lpstr>
      <vt:lpstr>Results</vt:lpstr>
      <vt:lpstr>Fuzzing vs. Symbolic Execution</vt:lpstr>
      <vt:lpstr>Widening the Coverage</vt:lpstr>
      <vt:lpstr>Driller</vt:lpstr>
      <vt:lpstr>Exploration Process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Giovanni Vigna</dc:creator>
  <cp:lastModifiedBy>Giovanni Vigna</cp:lastModifiedBy>
  <cp:revision>83</cp:revision>
  <cp:lastPrinted>2023-10-02T19:42:16Z</cp:lastPrinted>
  <dcterms:created xsi:type="dcterms:W3CDTF">2015-08-19T17:06:09Z</dcterms:created>
  <dcterms:modified xsi:type="dcterms:W3CDTF">2024-11-19T05:00:33Z</dcterms:modified>
</cp:coreProperties>
</file>