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18" r:id="rId3"/>
    <p:sldId id="316" r:id="rId4"/>
    <p:sldId id="315" r:id="rId5"/>
    <p:sldId id="320" r:id="rId6"/>
    <p:sldId id="319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6"/>
    <p:restoredTop sz="94708"/>
  </p:normalViewPr>
  <p:slideViewPr>
    <p:cSldViewPr snapToGrid="0" snapToObjects="1">
      <p:cViewPr varScale="1">
        <p:scale>
          <a:sx n="86" d="100"/>
          <a:sy n="86" d="100"/>
        </p:scale>
        <p:origin x="200" y="7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FC9B-74B5-8E40-A9E6-386E1D7938B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540E-22BB-A04D-A531-AB9E834E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0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6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1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35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02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>
              <a:lumMod val="60000"/>
              <a:lumOff val="4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burp/communitydownload" TargetMode="External"/><Relationship Id="rId2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lenium.dev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wntools.com/en/latest/" TargetMode="External"/><Relationship Id="rId2" Type="http://schemas.openxmlformats.org/officeDocument/2006/relationships/hyperlink" Target="https://github.com/Gallopsled/pwn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llopsled/pwntools-tutoria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CTF Tutorial: Interacting with Targets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Giovanni Vigna</a:t>
            </a:r>
          </a:p>
          <a:p>
            <a:r>
              <a:rPr lang="en-US" dirty="0"/>
              <a:t>UCSB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5424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9D5B-54A4-38B9-A5E0-76B9280E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Burp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8896-E266-F489-7E61-1AE10946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Burp is a program that sits between the browser and the server</a:t>
            </a:r>
          </a:p>
          <a:p>
            <a:pPr lvl="1"/>
            <a:r>
              <a:rPr lang="en-US" dirty="0"/>
              <a:t>Community edition is free: https://</a:t>
            </a:r>
            <a:r>
              <a:rPr lang="en-US" dirty="0" err="1"/>
              <a:t>portswigger.net</a:t>
            </a:r>
            <a:r>
              <a:rPr lang="en-US" dirty="0"/>
              <a:t>/burp/</a:t>
            </a:r>
            <a:r>
              <a:rPr lang="en-US" dirty="0" err="1"/>
              <a:t>communitydownload</a:t>
            </a:r>
            <a:endParaRPr lang="en-US" dirty="0"/>
          </a:p>
          <a:p>
            <a:r>
              <a:rPr lang="en-US" dirty="0"/>
              <a:t>When a request is initiated, the proxy can block the request allowing for review and modification</a:t>
            </a:r>
          </a:p>
          <a:p>
            <a:r>
              <a:rPr lang="en-US" dirty="0"/>
              <a:t>After modification, the request is sent to the server and the reply is received</a:t>
            </a:r>
          </a:p>
          <a:p>
            <a:endParaRPr lang="en-US" dirty="0"/>
          </a:p>
          <a:p>
            <a:r>
              <a:rPr lang="en-US" dirty="0"/>
              <a:t>The Burp website has a lot of free training materials!</a:t>
            </a:r>
          </a:p>
        </p:txBody>
      </p:sp>
    </p:spTree>
    <p:extLst>
      <p:ext uri="{BB962C8B-B14F-4D97-AF65-F5344CB8AC3E}">
        <p14:creationId xmlns:p14="http://schemas.microsoft.com/office/powerpoint/2010/main" val="300830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AFC1-2998-D219-213C-4C9A56C4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Burp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9099-970E-31D3-2D5B-FA49CD0F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clean installation of Kali Linux</a:t>
            </a:r>
          </a:p>
          <a:p>
            <a:pPr lvl="1"/>
            <a:r>
              <a:rPr lang="en-US" dirty="0">
                <a:hlinkClick r:id="rId2"/>
              </a:rPr>
              <a:t>https://www.kali.org/</a:t>
            </a:r>
            <a:endParaRPr lang="en-US" dirty="0"/>
          </a:p>
          <a:p>
            <a:r>
              <a:rPr lang="en-US" dirty="0"/>
              <a:t>Download the correct installer for your architecture from </a:t>
            </a:r>
            <a:r>
              <a:rPr lang="en-US" dirty="0">
                <a:hlinkClick r:id="rId3"/>
              </a:rPr>
              <a:t>https://portswigger.net/burp/communitydownload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2775B-C405-D3A0-BFB3-9E594EB01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086" y="2839881"/>
            <a:ext cx="5377543" cy="17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0E6D-3A67-1740-E570-09738ED8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Burp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12E4A-8675-E44A-27C9-89E016EF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installer</a:t>
            </a:r>
          </a:p>
          <a:p>
            <a:pPr lvl="1"/>
            <a:r>
              <a:rPr lang="en-US" dirty="0"/>
              <a:t>Linux: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% bash </a:t>
            </a:r>
            <a:r>
              <a:rPr lang="en-US" dirty="0">
                <a:solidFill>
                  <a:srgbClr val="000000"/>
                </a:solidFill>
                <a:effectLst/>
                <a:latin typeface="Hack" panose="020B0609030202020204" pitchFamily="49" charset="0"/>
              </a:rPr>
              <a:t>burpsuite_pro_linux_v2024_7_6.sh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Note: On Kali 2024.2 Arm64 make sure that first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musl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a Java JDK 17 is installed:</a:t>
            </a:r>
          </a:p>
          <a:p>
            <a:pPr lvl="3"/>
            <a:r>
              <a:rPr lang="en-US" dirty="0">
                <a:solidFill>
                  <a:srgbClr val="000000"/>
                </a:solidFill>
                <a:effectLst/>
                <a:latin typeface="Hack" panose="020B0609030202020204" pitchFamily="49" charset="0"/>
              </a:rPr>
              <a:t>% </a:t>
            </a:r>
            <a:r>
              <a:rPr lang="en-US" dirty="0" err="1">
                <a:solidFill>
                  <a:srgbClr val="000000"/>
                </a:solidFill>
                <a:effectLst/>
                <a:latin typeface="Hack" panose="020B0609030202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Hack" panose="020B0609030202020204" pitchFamily="49" charset="0"/>
              </a:rPr>
              <a:t> ap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</a:rPr>
              <a:t>t-get install </a:t>
            </a:r>
            <a:r>
              <a:rPr lang="en-US" dirty="0" err="1">
                <a:solidFill>
                  <a:srgbClr val="000000"/>
                </a:solidFill>
                <a:latin typeface="Hack" panose="020B0609030202020204" pitchFamily="49" charset="0"/>
              </a:rPr>
              <a:t>musl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</a:rPr>
              <a:t> openjdk-17-jdk</a:t>
            </a:r>
            <a:endParaRPr lang="en-US" dirty="0">
              <a:solidFill>
                <a:srgbClr val="000000"/>
              </a:solidFill>
              <a:effectLst/>
              <a:latin typeface="Hack" panose="020B0609030202020204" pitchFamily="49" charset="0"/>
            </a:endParaRPr>
          </a:p>
          <a:p>
            <a:pPr lvl="1"/>
            <a:r>
              <a:rPr lang="en-US" dirty="0"/>
              <a:t>MacOS: click on </a:t>
            </a:r>
            <a:r>
              <a:rPr lang="en-US" dirty="0">
                <a:solidFill>
                  <a:srgbClr val="000000"/>
                </a:solidFill>
                <a:effectLst/>
                <a:latin typeface="Hack" panose="020B0609030202020204" pitchFamily="49" charset="0"/>
              </a:rPr>
              <a:t>burpsuite_community_macos_arm64_v2024_7_6.dmg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  <a:latin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6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29CA-632D-4D21-6EE4-8EB42220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Burp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B14D-ED62-1BD6-F515-50EEFF8CF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Kali Linux:</a:t>
            </a:r>
          </a:p>
          <a:p>
            <a:pPr lvl="1"/>
            <a:r>
              <a:rPr lang="en-US" dirty="0"/>
              <a:t>% cd </a:t>
            </a:r>
            <a:r>
              <a:rPr lang="en-US" dirty="0" err="1"/>
              <a:t>BurpsuiteCommunity</a:t>
            </a:r>
            <a:endParaRPr lang="en-US" dirty="0"/>
          </a:p>
          <a:p>
            <a:pPr lvl="1"/>
            <a:r>
              <a:rPr lang="en-US" dirty="0"/>
              <a:t>% ./</a:t>
            </a:r>
            <a:r>
              <a:rPr lang="en-US" dirty="0" err="1"/>
              <a:t>BurpsuiteCommunity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Select “Proxy”</a:t>
            </a:r>
          </a:p>
          <a:p>
            <a:r>
              <a:rPr lang="en-US" dirty="0"/>
              <a:t>Click on “Open Browser”</a:t>
            </a:r>
          </a:p>
          <a:p>
            <a:r>
              <a:rPr lang="en-US" dirty="0"/>
              <a:t>Set “Intercept on”</a:t>
            </a:r>
          </a:p>
          <a:p>
            <a:r>
              <a:rPr lang="en-US" dirty="0"/>
              <a:t>Perform a request on the browser</a:t>
            </a:r>
          </a:p>
          <a:p>
            <a:r>
              <a:rPr lang="en-US" dirty="0"/>
              <a:t>Modify the request in the bottom “Request” window</a:t>
            </a:r>
          </a:p>
          <a:p>
            <a:r>
              <a:rPr lang="en-US" dirty="0"/>
              <a:t>Select “Forward”</a:t>
            </a:r>
          </a:p>
        </p:txBody>
      </p:sp>
    </p:spTree>
    <p:extLst>
      <p:ext uri="{BB962C8B-B14F-4D97-AF65-F5344CB8AC3E}">
        <p14:creationId xmlns:p14="http://schemas.microsoft.com/office/powerpoint/2010/main" val="96189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5267-9DC3-29D9-0B89-403C2D17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Complex Web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5C7E-8554-76CA-EC54-CA508453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targets need to go through complex interactions before an actual request can be made</a:t>
            </a:r>
          </a:p>
          <a:p>
            <a:r>
              <a:rPr lang="en-US" dirty="0"/>
              <a:t>Selenium is a framework that allows one to control a headless browser programmatically using Python</a:t>
            </a:r>
          </a:p>
          <a:p>
            <a:pPr lvl="1"/>
            <a:r>
              <a:rPr lang="en-US" dirty="0">
                <a:hlinkClick r:id="rId2"/>
              </a:rPr>
              <a:t>https://www.selenium.dev/</a:t>
            </a:r>
            <a:endParaRPr lang="en-US" dirty="0"/>
          </a:p>
          <a:p>
            <a:r>
              <a:rPr lang="en-US" dirty="0"/>
              <a:t>Installation and configuration can be challenging</a:t>
            </a:r>
          </a:p>
        </p:txBody>
      </p:sp>
    </p:spTree>
    <p:extLst>
      <p:ext uri="{BB962C8B-B14F-4D97-AF65-F5344CB8AC3E}">
        <p14:creationId xmlns:p14="http://schemas.microsoft.com/office/powerpoint/2010/main" val="344868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4ACDA-1B24-2C03-40CC-324EAE16E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AE1A34-5EAE-08E9-5E79-C7CFFEF90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7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CC04-4EF5-A972-7CC1-71EDC365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EFBA-62ED-E001-DE23-A93A58C4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Exploitation of targets often requires (complex) interactions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Launching a program and interacting with it</a:t>
            </a:r>
          </a:p>
          <a:p>
            <a:pPr lvl="1"/>
            <a:r>
              <a:rPr lang="en-US" dirty="0"/>
              <a:t>Connecting to a server and interacting with it</a:t>
            </a:r>
          </a:p>
          <a:p>
            <a:pPr lvl="1"/>
            <a:r>
              <a:rPr lang="en-US" dirty="0"/>
              <a:t>Connecting to a web service and manipulating the requests/replies</a:t>
            </a:r>
          </a:p>
          <a:p>
            <a:pPr lvl="1"/>
            <a:r>
              <a:rPr lang="en-US" dirty="0"/>
              <a:t>Scripting the interaction with a web service</a:t>
            </a:r>
          </a:p>
          <a:p>
            <a:r>
              <a:rPr lang="en-US" dirty="0"/>
              <a:t>Focus on Linux</a:t>
            </a:r>
          </a:p>
          <a:p>
            <a:r>
              <a:rPr lang="en-US" dirty="0"/>
              <a:t>Focus on command-line programs</a:t>
            </a:r>
          </a:p>
        </p:txBody>
      </p:sp>
    </p:spTree>
    <p:extLst>
      <p:ext uri="{BB962C8B-B14F-4D97-AF65-F5344CB8AC3E}">
        <p14:creationId xmlns:p14="http://schemas.microsoft.com/office/powerpoint/2010/main" val="308199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66DE-7898-E846-BF97-310682A7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Manual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82F-3D11-2541-B91E-5D733283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>
            <a:normAutofit/>
          </a:bodyPr>
          <a:lstStyle/>
          <a:p>
            <a:r>
              <a:rPr lang="en-US" dirty="0" err="1"/>
              <a:t>Netcat</a:t>
            </a:r>
            <a:r>
              <a:rPr lang="en-US" dirty="0"/>
              <a:t> is a useful tool to manually test a service</a:t>
            </a:r>
          </a:p>
          <a:p>
            <a:pPr lvl="1"/>
            <a:r>
              <a:rPr lang="en-US" dirty="0"/>
              <a:t>This is usually provided in major Linux distributions</a:t>
            </a:r>
          </a:p>
          <a:p>
            <a:r>
              <a:rPr lang="en-US" dirty="0"/>
              <a:t>Connect to a server specifying address (or name) and port: </a:t>
            </a:r>
          </a:p>
          <a:p>
            <a:pPr lvl="1"/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nc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server.acme.com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6511</a:t>
            </a:r>
          </a:p>
          <a:p>
            <a:pPr lvl="1"/>
            <a:endParaRPr lang="en-US" dirty="0"/>
          </a:p>
          <a:p>
            <a:r>
              <a:rPr lang="en-US" dirty="0"/>
              <a:t>Note: one could also simulate a server</a:t>
            </a:r>
          </a:p>
          <a:p>
            <a:pPr lvl="1"/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nc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–l 6511</a:t>
            </a:r>
          </a:p>
        </p:txBody>
      </p:sp>
    </p:spTree>
    <p:extLst>
      <p:ext uri="{BB962C8B-B14F-4D97-AF65-F5344CB8AC3E}">
        <p14:creationId xmlns:p14="http://schemas.microsoft.com/office/powerpoint/2010/main" val="14439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101D-E16D-3744-9EDC-9A3B36C8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8B48-69C2-8B47-A2CB-E576A4D6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is a Python library designed to help in target exploitation</a:t>
            </a:r>
          </a:p>
          <a:p>
            <a:pPr lvl="1"/>
            <a:r>
              <a:rPr lang="en-US" dirty="0"/>
              <a:t>Repository: </a:t>
            </a:r>
            <a:r>
              <a:rPr lang="en-US" dirty="0">
                <a:hlinkClick r:id="rId2"/>
              </a:rPr>
              <a:t>https://github.com/Gallopsled/pwntools</a:t>
            </a:r>
            <a:endParaRPr lang="en-US" dirty="0"/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https://docs.pwntools.com/en/latest</a:t>
            </a:r>
            <a:endParaRPr lang="en-US" dirty="0"/>
          </a:p>
          <a:p>
            <a:pPr lvl="1"/>
            <a:r>
              <a:rPr lang="en-US" dirty="0"/>
              <a:t>Tutorials: </a:t>
            </a:r>
            <a:r>
              <a:rPr lang="en-US" dirty="0">
                <a:hlinkClick r:id="rId4"/>
              </a:rPr>
              <a:t>https://github.com/Gallopsled/pwntools-tutorial</a:t>
            </a:r>
            <a:endParaRPr lang="en-US" dirty="0"/>
          </a:p>
          <a:p>
            <a:r>
              <a:rPr lang="en-US" dirty="0"/>
              <a:t>Supports the easy interaction with local and remote programs</a:t>
            </a:r>
          </a:p>
        </p:txBody>
      </p:sp>
    </p:spTree>
    <p:extLst>
      <p:ext uri="{BB962C8B-B14F-4D97-AF65-F5344CB8AC3E}">
        <p14:creationId xmlns:p14="http://schemas.microsoft.com/office/powerpoint/2010/main" val="358525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9378-89F5-EBFD-016A-01B3B068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9258-3576-ABD5-3CA3-AD4191F4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Python environment</a:t>
            </a:r>
          </a:p>
          <a:p>
            <a:pPr lvl="1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% python –m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venv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myenv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/>
              <a:t>Activate the environment</a:t>
            </a:r>
          </a:p>
          <a:p>
            <a:pPr lvl="1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% source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myenv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/bin/activate</a:t>
            </a:r>
          </a:p>
          <a:p>
            <a:pPr lvl="1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myenv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%</a:t>
            </a:r>
          </a:p>
          <a:p>
            <a:r>
              <a:rPr lang="en-US" dirty="0"/>
              <a:t>Install </a:t>
            </a:r>
            <a:r>
              <a:rPr lang="en-US" dirty="0" err="1"/>
              <a:t>Pwntools</a:t>
            </a:r>
            <a:r>
              <a:rPr lang="en-US" dirty="0"/>
              <a:t> using pip</a:t>
            </a:r>
          </a:p>
          <a:p>
            <a:pPr lvl="1"/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myenv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% pip install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pwntools</a:t>
            </a: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134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BA84-EE0F-30A4-5C3F-E485AA0D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Launching and Interacting with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D22B-7477-F2B1-B5F0-DF4842A61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pwn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endParaRPr lang="en-US" sz="1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context.log_level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"DEBUG"</a:t>
            </a:r>
            <a:endParaRPr lang="en-US" sz="1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process(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'/bin/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sh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.sendline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'ls | grep 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py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.recv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().decode()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'these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are the Python files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.sendline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'ls -al'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.recvuntil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'..'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.interactive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-US" sz="1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9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DB0A-413D-1424-0110-41B0FE93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Connecting To and Interacting With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17BC-DBB5-DE44-1FFE-50381329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pwn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context.log_level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"DEBUG"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PORT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1337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SERVER = '</a:t>
            </a:r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server.foo.com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’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remote(</a:t>
            </a:r>
            <a:r>
              <a:rPr lang="en-US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SERVER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PORT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.recvuntil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'username:'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.sendline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'root'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.recvuntil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'password:'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.sendline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hacktheplanet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output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.recvline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timeout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).decode().strip()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break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"I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received: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2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082C-3A1A-ECA5-6BA7-A6399AC5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92973-7C62-18A1-E3ED-77475ADC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hacking requires connecting to a website and observing and manipulating the requests</a:t>
            </a:r>
          </a:p>
          <a:p>
            <a:r>
              <a:rPr lang="en-US" dirty="0"/>
              <a:t>Option 1: Use the developer mode of Chrome</a:t>
            </a:r>
          </a:p>
          <a:p>
            <a:r>
              <a:rPr lang="en-US" dirty="0"/>
              <a:t>Option 2: Use the Burp proxy</a:t>
            </a:r>
          </a:p>
        </p:txBody>
      </p:sp>
    </p:spTree>
    <p:extLst>
      <p:ext uri="{BB962C8B-B14F-4D97-AF65-F5344CB8AC3E}">
        <p14:creationId xmlns:p14="http://schemas.microsoft.com/office/powerpoint/2010/main" val="79899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7E5B-88C8-798C-B658-B067B581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Developer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F3FA-40A5-F2EB-61E1-93703806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Chrome:</a:t>
            </a:r>
          </a:p>
          <a:p>
            <a:pPr lvl="1"/>
            <a:r>
              <a:rPr lang="en-US" dirty="0"/>
              <a:t>Select View-&gt;Developer-&gt;Developer Tools</a:t>
            </a:r>
          </a:p>
          <a:p>
            <a:r>
              <a:rPr lang="en-US" dirty="0"/>
              <a:t>The Developer Tools window allows for the inspection of the request</a:t>
            </a:r>
          </a:p>
          <a:p>
            <a:pPr lvl="1"/>
            <a:r>
              <a:rPr lang="en-US" dirty="0"/>
              <a:t>The Network tab support the analysis of each HTTP request</a:t>
            </a:r>
          </a:p>
        </p:txBody>
      </p:sp>
    </p:spTree>
    <p:extLst>
      <p:ext uri="{BB962C8B-B14F-4D97-AF65-F5344CB8AC3E}">
        <p14:creationId xmlns:p14="http://schemas.microsoft.com/office/powerpoint/2010/main" val="110900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Roboto Light"/>
            <a:cs typeface="Roboto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20362</TotalTime>
  <Words>716</Words>
  <Application>Microsoft Macintosh PowerPoint</Application>
  <PresentationFormat>On-screen Show (16:9)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Hack</vt:lpstr>
      <vt:lpstr>Menlo</vt:lpstr>
      <vt:lpstr>Roboto</vt:lpstr>
      <vt:lpstr>Roboto Light</vt:lpstr>
      <vt:lpstr>Office Theme</vt:lpstr>
      <vt:lpstr>CTF Tutorial: Interacting with Targets</vt:lpstr>
      <vt:lpstr>Interacting with Targets</vt:lpstr>
      <vt:lpstr>Manual Connection</vt:lpstr>
      <vt:lpstr>Pwntools</vt:lpstr>
      <vt:lpstr>Pwntools Installation</vt:lpstr>
      <vt:lpstr>Launching and Interacting with a Program</vt:lpstr>
      <vt:lpstr>Connecting To and Interacting With A Service</vt:lpstr>
      <vt:lpstr>Connecting to a Website</vt:lpstr>
      <vt:lpstr>Using Developer Mode</vt:lpstr>
      <vt:lpstr>Using the Burp Proxy</vt:lpstr>
      <vt:lpstr>Installing Burp</vt:lpstr>
      <vt:lpstr>Installing Burp</vt:lpstr>
      <vt:lpstr>Using Burp</vt:lpstr>
      <vt:lpstr>Simulating Complex Web Interactions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Vigna</dc:creator>
  <cp:lastModifiedBy>Giovanni Vigna</cp:lastModifiedBy>
  <cp:revision>604</cp:revision>
  <cp:lastPrinted>2018-11-14T19:02:25Z</cp:lastPrinted>
  <dcterms:created xsi:type="dcterms:W3CDTF">2015-08-19T17:06:09Z</dcterms:created>
  <dcterms:modified xsi:type="dcterms:W3CDTF">2024-09-24T04:19:24Z</dcterms:modified>
</cp:coreProperties>
</file>