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84" r:id="rId2"/>
    <p:sldId id="268" r:id="rId3"/>
    <p:sldId id="285" r:id="rId4"/>
    <p:sldId id="281" r:id="rId5"/>
    <p:sldId id="269" r:id="rId6"/>
    <p:sldId id="270" r:id="rId7"/>
    <p:sldId id="271" r:id="rId8"/>
    <p:sldId id="273" r:id="rId9"/>
    <p:sldId id="286" r:id="rId10"/>
    <p:sldId id="274" r:id="rId11"/>
    <p:sldId id="275" r:id="rId12"/>
    <p:sldId id="276" r:id="rId13"/>
    <p:sldId id="277" r:id="rId14"/>
    <p:sldId id="278" r:id="rId15"/>
    <p:sldId id="279" r:id="rId16"/>
    <p:sldId id="287" r:id="rId17"/>
    <p:sldId id="280" r:id="rId18"/>
    <p:sldId id="288" r:id="rId19"/>
    <p:sldId id="282" r:id="rId20"/>
    <p:sldId id="272" r:id="rId2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5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860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603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629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11779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190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600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4174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878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557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873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656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912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28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784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022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98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364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184235-C3FB-4E5F-AEA9-F1CA8DD05B27}" type="datetimeFigureOut">
              <a:rPr lang="es-CO" smtClean="0"/>
              <a:t>18/02/2016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163C1F-3E6F-4ACD-9D0B-EDFF953E2718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376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 Subtítulo"/>
          <p:cNvSpPr txBox="1">
            <a:spLocks/>
          </p:cNvSpPr>
          <p:nvPr/>
        </p:nvSpPr>
        <p:spPr>
          <a:xfrm>
            <a:off x="507936" y="2564904"/>
            <a:ext cx="8136904" cy="1384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6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(Sistema  de Gestión de la Seguridad y Salud en el Trabajo)</a:t>
            </a:r>
            <a:endParaRPr lang="es-CO" sz="4000" dirty="0">
              <a:latin typeface="Baskerville Old Face" panose="02020602080505020303" pitchFamily="18" charset="0"/>
            </a:endParaRPr>
          </a:p>
        </p:txBody>
      </p:sp>
      <p:pic>
        <p:nvPicPr>
          <p:cNvPr id="30" name="29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1726">
            <a:off x="2946811" y="4547305"/>
            <a:ext cx="2958427" cy="2048142"/>
          </a:xfrm>
          <a:prstGeom prst="rect">
            <a:avLst/>
          </a:prstGeom>
        </p:spPr>
      </p:pic>
      <p:sp>
        <p:nvSpPr>
          <p:cNvPr id="31" name="CuadroTexto 12"/>
          <p:cNvSpPr txBox="1"/>
          <p:nvPr/>
        </p:nvSpPr>
        <p:spPr>
          <a:xfrm>
            <a:off x="611560" y="620688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SG-SST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12"/>
          <p:cNvSpPr txBox="1"/>
          <p:nvPr/>
        </p:nvSpPr>
        <p:spPr>
          <a:xfrm>
            <a:off x="539552" y="-5556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Registros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17543"/>
            <a:ext cx="8640960" cy="5335793"/>
          </a:xfrm>
          <a:prstGeom prst="rect">
            <a:avLst/>
          </a:prstGeom>
        </p:spPr>
      </p:pic>
      <p:sp>
        <p:nvSpPr>
          <p:cNvPr id="12" name="7 Llamada rectangular redondeada"/>
          <p:cNvSpPr/>
          <p:nvPr/>
        </p:nvSpPr>
        <p:spPr>
          <a:xfrm>
            <a:off x="2627784" y="1412776"/>
            <a:ext cx="4464496" cy="1080120"/>
          </a:xfrm>
          <a:prstGeom prst="wedgeRoundRectCallout">
            <a:avLst>
              <a:gd name="adj1" fmla="val -54025"/>
              <a:gd name="adj2" fmla="val 241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Baskerville Old Face" panose="02020602080505020303" pitchFamily="18" charset="0"/>
              </a:rPr>
              <a:t>Aquí hallará la forma más rápida de acceder a los últimos registros realizados por plan o tarea que desee saber, a solo unos cuantos clics. </a:t>
            </a:r>
            <a:endParaRPr lang="es-CO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20037"/>
            <a:ext cx="8496944" cy="552133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52229" y="-5556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Indicadores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sp>
        <p:nvSpPr>
          <p:cNvPr id="14" name="7 Llamada rectangular redondeada"/>
          <p:cNvSpPr/>
          <p:nvPr/>
        </p:nvSpPr>
        <p:spPr>
          <a:xfrm>
            <a:off x="2522240" y="5013176"/>
            <a:ext cx="6408712" cy="1584176"/>
          </a:xfrm>
          <a:prstGeom prst="wedgeRoundRectCallout">
            <a:avLst>
              <a:gd name="adj1" fmla="val 2254"/>
              <a:gd name="adj2" fmla="val -664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Baskerville Old Face" panose="02020602080505020303" pitchFamily="18" charset="0"/>
              </a:rPr>
              <a:t>Sirven para ver resultados de la implementación del sistema de gestión en seguridad de salud como es:</a:t>
            </a:r>
          </a:p>
          <a:p>
            <a:pPr algn="ctr"/>
            <a:r>
              <a:rPr lang="es-CO" dirty="0">
                <a:latin typeface="Baskerville Old Face" panose="02020602080505020303" pitchFamily="18" charset="0"/>
              </a:rPr>
              <a:t>Cumplimiento de los procesos de reportes e investigación de incidentes y accidentes de trabajo y enfermedad laboral.</a:t>
            </a:r>
          </a:p>
          <a:p>
            <a:pPr algn="ctr"/>
            <a:r>
              <a:rPr lang="es-CO" dirty="0">
                <a:latin typeface="Baskerville Old Face" panose="02020602080505020303" pitchFamily="18" charset="0"/>
              </a:rPr>
              <a:t>Registro estadístico de enfermedad laboral y ausentismo laboral etc</a:t>
            </a:r>
            <a:r>
              <a:rPr lang="es-CO" dirty="0" smtClean="0">
                <a:latin typeface="Baskerville Old Face" panose="02020602080505020303" pitchFamily="18" charset="0"/>
              </a:rPr>
              <a:t>.</a:t>
            </a:r>
            <a:endParaRPr lang="es-CO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952229" y="-5556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Informes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02440"/>
            <a:ext cx="8496944" cy="5638928"/>
          </a:xfrm>
          <a:prstGeom prst="rect">
            <a:avLst/>
          </a:prstGeom>
        </p:spPr>
      </p:pic>
      <p:sp>
        <p:nvSpPr>
          <p:cNvPr id="13" name="7 Llamada rectangular redondeada"/>
          <p:cNvSpPr/>
          <p:nvPr/>
        </p:nvSpPr>
        <p:spPr>
          <a:xfrm>
            <a:off x="2006030" y="3573016"/>
            <a:ext cx="5904655" cy="1080120"/>
          </a:xfrm>
          <a:prstGeom prst="wedgeRoundRectCallout">
            <a:avLst>
              <a:gd name="adj1" fmla="val -54407"/>
              <a:gd name="adj2" fmla="val -2293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Baskerville Old Face" panose="02020602080505020303" pitchFamily="18" charset="0"/>
              </a:rPr>
              <a:t>Aquí  </a:t>
            </a:r>
            <a:r>
              <a:rPr lang="es-CO" dirty="0">
                <a:latin typeface="Baskerville Old Face" panose="02020602080505020303" pitchFamily="18" charset="0"/>
              </a:rPr>
              <a:t>se </a:t>
            </a:r>
            <a:r>
              <a:rPr lang="es-CO" dirty="0" smtClean="0">
                <a:latin typeface="Baskerville Old Face" panose="02020602080505020303" pitchFamily="18" charset="0"/>
              </a:rPr>
              <a:t>crean </a:t>
            </a:r>
            <a:r>
              <a:rPr lang="es-CO" dirty="0">
                <a:latin typeface="Baskerville Old Face" panose="02020602080505020303" pitchFamily="18" charset="0"/>
              </a:rPr>
              <a:t>y se </a:t>
            </a:r>
            <a:r>
              <a:rPr lang="es-CO" dirty="0" smtClean="0">
                <a:latin typeface="Baskerville Old Face" panose="02020602080505020303" pitchFamily="18" charset="0"/>
              </a:rPr>
              <a:t>consultan </a:t>
            </a:r>
            <a:r>
              <a:rPr lang="es-CO" dirty="0">
                <a:latin typeface="Baskerville Old Face" panose="02020602080505020303" pitchFamily="18" charset="0"/>
              </a:rPr>
              <a:t>todos informes en los cuales se podrá observar  la gestión </a:t>
            </a:r>
            <a:r>
              <a:rPr lang="es-CO" dirty="0" smtClean="0">
                <a:latin typeface="Baskerville Old Face" panose="02020602080505020303" pitchFamily="18" charset="0"/>
              </a:rPr>
              <a:t>realizada </a:t>
            </a:r>
            <a:r>
              <a:rPr lang="es-CO" dirty="0">
                <a:latin typeface="Baskerville Old Face" panose="02020602080505020303" pitchFamily="18" charset="0"/>
              </a:rPr>
              <a:t>en la implementación del </a:t>
            </a:r>
            <a:r>
              <a:rPr lang="es-CO" dirty="0" smtClean="0">
                <a:latin typeface="Baskerville Old Face" panose="02020602080505020303" pitchFamily="18" charset="0"/>
              </a:rPr>
              <a:t>sistema, gracias a las gráficas en tiempo real que maneja la aplicación.</a:t>
            </a:r>
            <a:endParaRPr lang="es-CO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952229" y="-5556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Principal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10754"/>
            <a:ext cx="8352928" cy="5270573"/>
          </a:xfrm>
          <a:prstGeom prst="rect">
            <a:avLst/>
          </a:prstGeom>
        </p:spPr>
      </p:pic>
      <p:sp>
        <p:nvSpPr>
          <p:cNvPr id="12" name="7 Llamada rectangular redondeada"/>
          <p:cNvSpPr/>
          <p:nvPr/>
        </p:nvSpPr>
        <p:spPr>
          <a:xfrm>
            <a:off x="2006030" y="3573016"/>
            <a:ext cx="5904655" cy="1080120"/>
          </a:xfrm>
          <a:prstGeom prst="wedgeRoundRectCallout">
            <a:avLst>
              <a:gd name="adj1" fmla="val -54407"/>
              <a:gd name="adj2" fmla="val -2293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Baskerville Old Face" panose="02020602080505020303" pitchFamily="18" charset="0"/>
              </a:rPr>
              <a:t>Aquí  </a:t>
            </a:r>
            <a:r>
              <a:rPr lang="es-CO" dirty="0">
                <a:latin typeface="Baskerville Old Face" panose="02020602080505020303" pitchFamily="18" charset="0"/>
              </a:rPr>
              <a:t>se </a:t>
            </a:r>
            <a:r>
              <a:rPr lang="es-CO" dirty="0" smtClean="0">
                <a:latin typeface="Baskerville Old Face" panose="02020602080505020303" pitchFamily="18" charset="0"/>
              </a:rPr>
              <a:t>podrán ver, las últimas actualizaciones correspondientes a sus procesos, últimos planes o tareas actualizadas, gráfica del ciclo PHVA.</a:t>
            </a:r>
            <a:endParaRPr lang="es-CO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952229" y="-5556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Opciones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10754"/>
            <a:ext cx="8568952" cy="5558606"/>
          </a:xfrm>
          <a:prstGeom prst="rect">
            <a:avLst/>
          </a:prstGeom>
        </p:spPr>
      </p:pic>
      <p:sp>
        <p:nvSpPr>
          <p:cNvPr id="13" name="7 Llamada rectangular redondeada"/>
          <p:cNvSpPr/>
          <p:nvPr/>
        </p:nvSpPr>
        <p:spPr>
          <a:xfrm>
            <a:off x="1907704" y="4077072"/>
            <a:ext cx="5904655" cy="1080120"/>
          </a:xfrm>
          <a:prstGeom prst="wedgeRoundRectCallout">
            <a:avLst>
              <a:gd name="adj1" fmla="val -54407"/>
              <a:gd name="adj2" fmla="val -2293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Baskerville Old Face" panose="02020602080505020303" pitchFamily="18" charset="0"/>
              </a:rPr>
              <a:t>En éste menú, usted podrá cambiar su contraseña de acceso a la aplicación o cambiar de rol para ver lo que necesite en cualquier momento.</a:t>
            </a:r>
            <a:endParaRPr lang="es-CO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2"/>
          <p:cNvSpPr txBox="1"/>
          <p:nvPr/>
        </p:nvSpPr>
        <p:spPr>
          <a:xfrm>
            <a:off x="611560" y="-27384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Evaluación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568952" cy="5688632"/>
          </a:xfrm>
          <a:prstGeom prst="rect">
            <a:avLst/>
          </a:prstGeom>
        </p:spPr>
      </p:pic>
      <p:sp>
        <p:nvSpPr>
          <p:cNvPr id="14" name="7 Llamada rectangular redondeada"/>
          <p:cNvSpPr/>
          <p:nvPr/>
        </p:nvSpPr>
        <p:spPr>
          <a:xfrm>
            <a:off x="1907705" y="3933056"/>
            <a:ext cx="6912767" cy="1368152"/>
          </a:xfrm>
          <a:prstGeom prst="wedgeRoundRectCallout">
            <a:avLst>
              <a:gd name="adj1" fmla="val -54407"/>
              <a:gd name="adj2" fmla="val -2293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Baskerville Old Face" panose="02020602080505020303" pitchFamily="18" charset="0"/>
              </a:rPr>
              <a:t>En éste menú, encontrará la opción para hacer y diseñar las evaluaciones que considere necesarias en su empresa tales como evaluación de satisfacción para empleados o pruebas psicotécnicas y de conocimiento para aspirantes, además también puede asignar una evaluación a un usuario y ver los resultados de las evaluaciones que ya se presentaron.</a:t>
            </a:r>
            <a:endParaRPr lang="es-CO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2"/>
          <p:cNvSpPr txBox="1"/>
          <p:nvPr/>
        </p:nvSpPr>
        <p:spPr>
          <a:xfrm>
            <a:off x="611560" y="-27384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Aspirante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48098"/>
            <a:ext cx="8712968" cy="5593269"/>
          </a:xfrm>
          <a:prstGeom prst="rect">
            <a:avLst/>
          </a:prstGeom>
        </p:spPr>
      </p:pic>
      <p:sp>
        <p:nvSpPr>
          <p:cNvPr id="6" name="7 Llamada rectangular redondeada"/>
          <p:cNvSpPr/>
          <p:nvPr/>
        </p:nvSpPr>
        <p:spPr>
          <a:xfrm>
            <a:off x="1907705" y="3933056"/>
            <a:ext cx="6912767" cy="1368152"/>
          </a:xfrm>
          <a:prstGeom prst="wedgeRoundRectCallout">
            <a:avLst>
              <a:gd name="adj1" fmla="val -55509"/>
              <a:gd name="adj2" fmla="val 466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Baskerville Old Face" panose="02020602080505020303" pitchFamily="18" charset="0"/>
              </a:rPr>
              <a:t>Ésta sección de la aplicación es exclusiva para los aspirantes en proceso de selección para que puedan presentar las pruebas psicotécnicas, puesto que se les asigna un usuario y contraseña con el que puedan acceder al software, solo para contestar dichas pruebas.</a:t>
            </a:r>
            <a:endParaRPr lang="es-CO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2"/>
          <p:cNvSpPr txBox="1"/>
          <p:nvPr/>
        </p:nvSpPr>
        <p:spPr>
          <a:xfrm>
            <a:off x="611560" y="-27384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Inspección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14106"/>
            <a:ext cx="8568952" cy="5627262"/>
          </a:xfrm>
          <a:prstGeom prst="rect">
            <a:avLst/>
          </a:prstGeom>
        </p:spPr>
      </p:pic>
      <p:sp>
        <p:nvSpPr>
          <p:cNvPr id="13" name="7 Llamada rectangular redondeada"/>
          <p:cNvSpPr/>
          <p:nvPr/>
        </p:nvSpPr>
        <p:spPr>
          <a:xfrm>
            <a:off x="1907705" y="4437112"/>
            <a:ext cx="6912767" cy="864096"/>
          </a:xfrm>
          <a:prstGeom prst="wedgeRoundRectCallout">
            <a:avLst>
              <a:gd name="adj1" fmla="val -54039"/>
              <a:gd name="adj2" fmla="val 2533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Baskerville Old Face" panose="02020602080505020303" pitchFamily="18" charset="0"/>
              </a:rPr>
              <a:t>En éste menú, usted encontrará tres formatos muy completos y correctos, para la realización de las inspecciones  de seguridad en instalaciones y elementos pertinentes y obligatorias en cualquier empresa</a:t>
            </a:r>
            <a:endParaRPr lang="es-CO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2"/>
          <p:cNvSpPr txBox="1"/>
          <p:nvPr/>
        </p:nvSpPr>
        <p:spPr>
          <a:xfrm>
            <a:off x="611560" y="-127268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Paramétricas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5" y="908720"/>
            <a:ext cx="8712968" cy="5741074"/>
          </a:xfrm>
          <a:prstGeom prst="rect">
            <a:avLst/>
          </a:prstGeom>
        </p:spPr>
      </p:pic>
      <p:sp>
        <p:nvSpPr>
          <p:cNvPr id="7" name="7 Llamada rectangular redondeada"/>
          <p:cNvSpPr/>
          <p:nvPr/>
        </p:nvSpPr>
        <p:spPr>
          <a:xfrm>
            <a:off x="1718444" y="3573016"/>
            <a:ext cx="7102028" cy="1368152"/>
          </a:xfrm>
          <a:prstGeom prst="wedgeRoundRectCallout">
            <a:avLst>
              <a:gd name="adj1" fmla="val -53513"/>
              <a:gd name="adj2" fmla="val -34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Baskerville Old Face" panose="02020602080505020303" pitchFamily="18" charset="0"/>
              </a:rPr>
              <a:t>Aquí, usted encontrará un menú para registrar las otras sucursales o sub-empresas (Dimensión1), otro para las diversas áreas de la empresa en cada sucursal o sub-empresa (Dimensión 2), y otros tipos de menús y herramientas importantes para la empresa en la parte de gestión y manejos de riesgos.</a:t>
            </a:r>
            <a:endParaRPr lang="es-CO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12"/>
          <p:cNvSpPr txBox="1"/>
          <p:nvPr/>
        </p:nvSpPr>
        <p:spPr>
          <a:xfrm>
            <a:off x="539552" y="2852936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Gracias.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3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Subtítulo"/>
          <p:cNvSpPr txBox="1">
            <a:spLocks/>
          </p:cNvSpPr>
          <p:nvPr/>
        </p:nvSpPr>
        <p:spPr>
          <a:xfrm>
            <a:off x="755576" y="2348880"/>
            <a:ext cx="8136904" cy="3672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3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Implementar el Sistema de Gestión de Seguridad y Salud en el Trabajo (SG-STT) en la empresa por medio de un software el cual permitirá planear, hacer, verificar y actuar en cuanto a  Seguridad  Salud en el Trabajo.</a:t>
            </a:r>
          </a:p>
        </p:txBody>
      </p:sp>
      <p:sp>
        <p:nvSpPr>
          <p:cNvPr id="10" name="CuadroTexto 12"/>
          <p:cNvSpPr txBox="1"/>
          <p:nvPr/>
        </p:nvSpPr>
        <p:spPr>
          <a:xfrm>
            <a:off x="611560" y="620688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Objetivo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2"/>
          <p:cNvSpPr txBox="1"/>
          <p:nvPr/>
        </p:nvSpPr>
        <p:spPr>
          <a:xfrm>
            <a:off x="1017599" y="676497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atin typeface="Poor Richard" panose="02080502050505020702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DOCUMENTOS </a:t>
            </a:r>
            <a:endParaRPr lang="es-ES" sz="6600" b="1" dirty="0">
              <a:latin typeface="Poor Richard" panose="02080502050505020702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sp>
        <p:nvSpPr>
          <p:cNvPr id="10" name="13 Marcador de contenido"/>
          <p:cNvSpPr txBox="1">
            <a:spLocks/>
          </p:cNvSpPr>
          <p:nvPr/>
        </p:nvSpPr>
        <p:spPr>
          <a:xfrm>
            <a:off x="2267744" y="1784493"/>
            <a:ext cx="4041775" cy="48650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anose="020B0604020202020204" pitchFamily="34" charset="0"/>
              <a:buNone/>
            </a:pPr>
            <a:r>
              <a:rPr lang="es-CO" sz="1800" smtClean="0"/>
              <a:t>En documentos se puede observar los documentos relacionados con SG-STT como son:</a:t>
            </a:r>
          </a:p>
          <a:p>
            <a:pPr marL="109728" indent="0">
              <a:buFont typeface="Arial" panose="020B0604020202020204" pitchFamily="34" charset="0"/>
              <a:buNone/>
            </a:pPr>
            <a:endParaRPr lang="es-CO" sz="1800" smtClean="0"/>
          </a:p>
          <a:p>
            <a:pPr>
              <a:buFont typeface="Wingdings" pitchFamily="2" charset="2"/>
              <a:buChar char="ü"/>
            </a:pPr>
            <a:r>
              <a:rPr lang="es-CO" sz="2000" smtClean="0"/>
              <a:t>Política y los objetivos  en materia de seguridad.</a:t>
            </a:r>
          </a:p>
          <a:p>
            <a:pPr>
              <a:buFont typeface="Wingdings" pitchFamily="2" charset="2"/>
              <a:buChar char="ü"/>
            </a:pPr>
            <a:r>
              <a:rPr lang="es-CO" sz="2000" smtClean="0"/>
              <a:t>Programa de capacitación.</a:t>
            </a:r>
          </a:p>
          <a:p>
            <a:pPr>
              <a:buFont typeface="Wingdings" pitchFamily="2" charset="2"/>
              <a:buChar char="ü"/>
            </a:pPr>
            <a:r>
              <a:rPr lang="es-CO" sz="2000" smtClean="0"/>
              <a:t>Procedimientos e instructivos</a:t>
            </a:r>
            <a:r>
              <a:rPr lang="es-CO" sz="280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s-CO" sz="2000" smtClean="0"/>
              <a:t>Informes de las condiciones  de salud  junto con el perfil de la población trabajadora .</a:t>
            </a:r>
          </a:p>
          <a:p>
            <a:pPr>
              <a:buFont typeface="Wingdings" pitchFamily="2" charset="2"/>
              <a:buChar char="ü"/>
            </a:pPr>
            <a:r>
              <a:rPr lang="es-CO" sz="2000" smtClean="0"/>
              <a:t>Programas de vigilancia  en seguridad y salud ocupacional.</a:t>
            </a:r>
          </a:p>
          <a:p>
            <a:pPr>
              <a:buFont typeface="Wingdings" pitchFamily="2" charset="2"/>
              <a:buChar char="ü"/>
            </a:pPr>
            <a:r>
              <a:rPr lang="es-CO" sz="2000" smtClean="0"/>
              <a:t>Etc. 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4392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2"/>
          <p:cNvSpPr txBox="1"/>
          <p:nvPr/>
        </p:nvSpPr>
        <p:spPr>
          <a:xfrm>
            <a:off x="395536" y="548680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La   Aplicación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507936" y="2348880"/>
            <a:ext cx="8136904" cy="3672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36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Ofrece una interfaz dinámica y de fácil manejo que le permitirá consignar, guardar y acceder a la información que necesite, de una forma más segura y rápida, es sólo cuestión de un clic.</a:t>
            </a:r>
            <a:endParaRPr lang="es-CO" sz="36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2708920"/>
            <a:ext cx="8136904" cy="3268682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CO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Decreto </a:t>
            </a:r>
            <a:r>
              <a:rPr lang="es-CO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1072 del </a:t>
            </a:r>
            <a:r>
              <a:rPr lang="es-CO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2015, artículo </a:t>
            </a:r>
            <a:r>
              <a:rPr lang="es-CO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2.2.4.6.13. Organización del sistema de gestión de la seguridad en el trabajo .</a:t>
            </a:r>
            <a:endParaRPr lang="es-CO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s-CO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“El </a:t>
            </a:r>
            <a:r>
              <a:rPr lang="es-CO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empleador debe conservar los registros y documentos que soportan el sistema de gestión  de la seguridad y salud en el trabajo de manera controlada, garantizando que sean legibles accesibles, protegidos contra todo daño, deterioro o </a:t>
            </a:r>
            <a:r>
              <a:rPr lang="es-CO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perdida”.</a:t>
            </a:r>
            <a:endParaRPr lang="es-CO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CuadroTexto 12"/>
          <p:cNvSpPr txBox="1"/>
          <p:nvPr/>
        </p:nvSpPr>
        <p:spPr>
          <a:xfrm>
            <a:off x="107504" y="188640"/>
            <a:ext cx="87129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¿Por Que  Es Importante Implementar Ésta Aplicación?   </a:t>
            </a:r>
            <a:endParaRPr lang="es-ES" sz="44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12"/>
          <p:cNvSpPr txBox="1"/>
          <p:nvPr/>
        </p:nvSpPr>
        <p:spPr>
          <a:xfrm>
            <a:off x="395536" y="32792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Organización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40788"/>
            <a:ext cx="8640960" cy="5356294"/>
          </a:xfrm>
          <a:prstGeom prst="rect">
            <a:avLst/>
          </a:prstGeom>
        </p:spPr>
      </p:pic>
      <p:sp>
        <p:nvSpPr>
          <p:cNvPr id="12" name="7 Llamada rectangular redondeada"/>
          <p:cNvSpPr/>
          <p:nvPr/>
        </p:nvSpPr>
        <p:spPr>
          <a:xfrm>
            <a:off x="4393653" y="1916832"/>
            <a:ext cx="4354811" cy="864096"/>
          </a:xfrm>
          <a:prstGeom prst="wedgeRoundRectCallout">
            <a:avLst>
              <a:gd name="adj1" fmla="val -59337"/>
              <a:gd name="adj2" fmla="val -242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Baskerville Old Face" panose="02020602080505020303" pitchFamily="18" charset="0"/>
              </a:rPr>
              <a:t>Aquí podrá diligenciar todos los datos de su empresa, de sus empleados y de los usuarios con acceso al sistema.</a:t>
            </a:r>
            <a:endParaRPr lang="es-CO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12"/>
          <p:cNvSpPr txBox="1"/>
          <p:nvPr/>
        </p:nvSpPr>
        <p:spPr>
          <a:xfrm>
            <a:off x="395536" y="32792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Planes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68494"/>
            <a:ext cx="8352928" cy="5428858"/>
          </a:xfrm>
          <a:prstGeom prst="rect">
            <a:avLst/>
          </a:prstGeom>
        </p:spPr>
      </p:pic>
      <p:sp>
        <p:nvSpPr>
          <p:cNvPr id="12" name="7 Llamada rectangular redondeada"/>
          <p:cNvSpPr/>
          <p:nvPr/>
        </p:nvSpPr>
        <p:spPr>
          <a:xfrm>
            <a:off x="2987824" y="1556792"/>
            <a:ext cx="4536504" cy="864096"/>
          </a:xfrm>
          <a:prstGeom prst="wedgeRoundRectCallout">
            <a:avLst>
              <a:gd name="adj1" fmla="val -56712"/>
              <a:gd name="adj2" fmla="val 360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Baskerville Old Face" panose="02020602080505020303" pitchFamily="18" charset="0"/>
              </a:rPr>
              <a:t>Aquí usted podrá ingresar un nuevo plan o proyecto que la empresa vaya a llevar a cabo, teniendo un seguimiento detallado del mismo.</a:t>
            </a:r>
            <a:endParaRPr lang="es-CO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12"/>
          <p:cNvSpPr txBox="1"/>
          <p:nvPr/>
        </p:nvSpPr>
        <p:spPr>
          <a:xfrm>
            <a:off x="395536" y="32792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Tarea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0970"/>
            <a:ext cx="8280920" cy="5620398"/>
          </a:xfrm>
          <a:prstGeom prst="rect">
            <a:avLst/>
          </a:prstGeom>
        </p:spPr>
      </p:pic>
      <p:sp>
        <p:nvSpPr>
          <p:cNvPr id="12" name="7 Llamada rectangular redondeada"/>
          <p:cNvSpPr/>
          <p:nvPr/>
        </p:nvSpPr>
        <p:spPr>
          <a:xfrm>
            <a:off x="3347864" y="1796918"/>
            <a:ext cx="4536504" cy="864096"/>
          </a:xfrm>
          <a:prstGeom prst="wedgeRoundRectCallout">
            <a:avLst>
              <a:gd name="adj1" fmla="val -57552"/>
              <a:gd name="adj2" fmla="val 1252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Baskerville Old Face" panose="02020602080505020303" pitchFamily="18" charset="0"/>
              </a:rPr>
              <a:t>En ésta parte, usted podrá agregar la cantidad de tareas necesarias de un plan, estableciendo </a:t>
            </a:r>
            <a:r>
              <a:rPr lang="es-CO" dirty="0" smtClean="0">
                <a:latin typeface="Baskerville Old Face" panose="02020602080505020303" pitchFamily="18" charset="0"/>
              </a:rPr>
              <a:t>la</a:t>
            </a:r>
            <a:r>
              <a:rPr lang="es-CO" dirty="0" smtClean="0">
                <a:latin typeface="Baskerville Old Face" panose="02020602080505020303" pitchFamily="18" charset="0"/>
              </a:rPr>
              <a:t>s características y los riesgos de la misma.</a:t>
            </a:r>
            <a:endParaRPr lang="es-CO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2"/>
          <p:cNvSpPr txBox="1"/>
          <p:nvPr/>
        </p:nvSpPr>
        <p:spPr>
          <a:xfrm>
            <a:off x="395536" y="32792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Riesgos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284"/>
            <a:ext cx="8568952" cy="5545084"/>
          </a:xfrm>
          <a:prstGeom prst="rect">
            <a:avLst/>
          </a:prstGeom>
        </p:spPr>
      </p:pic>
      <p:sp>
        <p:nvSpPr>
          <p:cNvPr id="13" name="7 Llamada rectangular redondeada"/>
          <p:cNvSpPr/>
          <p:nvPr/>
        </p:nvSpPr>
        <p:spPr>
          <a:xfrm>
            <a:off x="2699792" y="1268760"/>
            <a:ext cx="4608512" cy="1296144"/>
          </a:xfrm>
          <a:prstGeom prst="wedgeRoundRectCallout">
            <a:avLst>
              <a:gd name="adj1" fmla="val -57245"/>
              <a:gd name="adj2" fmla="val 357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Baskerville Old Face" panose="02020602080505020303" pitchFamily="18" charset="0"/>
              </a:rPr>
              <a:t>En ésta parte, usted podrá agregar los riesgos nuevos que se detecten en la empresa, consultar el listado de los riesgo ya conocidos, ver el reporte de prevención de riesgos y los que se previnieron.</a:t>
            </a:r>
            <a:endParaRPr lang="es-CO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2"/>
          <p:cNvSpPr txBox="1"/>
          <p:nvPr/>
        </p:nvSpPr>
        <p:spPr>
          <a:xfrm>
            <a:off x="5556" y="6110"/>
            <a:ext cx="8012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  <a:latin typeface="Georgia" panose="02040502050405020303" pitchFamily="18" charset="0"/>
                <a:ea typeface="DFMincho-UB" panose="02010609010101010101" pitchFamily="1" charset="-128"/>
                <a:cs typeface="Times New Roman" panose="02020603050405020304" pitchFamily="18" charset="0"/>
              </a:rPr>
              <a:t>Riesgos</a:t>
            </a:r>
            <a:endParaRPr lang="es-E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/>
              </a:solidFill>
              <a:latin typeface="Georgia" panose="02040502050405020303" pitchFamily="18" charset="0"/>
              <a:ea typeface="DFMincho-UB" panose="02010609010101010101" pitchFamily="1" charset="-128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14106"/>
            <a:ext cx="8712968" cy="5627262"/>
          </a:xfrm>
          <a:prstGeom prst="rect">
            <a:avLst/>
          </a:prstGeom>
        </p:spPr>
      </p:pic>
      <p:sp>
        <p:nvSpPr>
          <p:cNvPr id="6" name="7 Llamada rectangular redondeada"/>
          <p:cNvSpPr/>
          <p:nvPr/>
        </p:nvSpPr>
        <p:spPr>
          <a:xfrm>
            <a:off x="3851920" y="1556792"/>
            <a:ext cx="4680520" cy="1097358"/>
          </a:xfrm>
          <a:prstGeom prst="wedgeRoundRectCallout">
            <a:avLst>
              <a:gd name="adj1" fmla="val -54025"/>
              <a:gd name="adj2" fmla="val 241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atin typeface="Baskerville Old Face" panose="02020602080505020303" pitchFamily="18" charset="0"/>
              </a:rPr>
              <a:t>Adicionalmente, si usted no sabe como clasificar los riesgos que se presentan en su empresa, aquí tiene una guía, lo único que tiene que hacer es registrar el riesgo donde corresponda, y listo.</a:t>
            </a:r>
            <a:endParaRPr lang="es-CO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438</TotalTime>
  <Words>735</Words>
  <Application>Microsoft Office PowerPoint</Application>
  <PresentationFormat>Presentación en pantalla (4:3)</PresentationFormat>
  <Paragraphs>49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Baskerville Old Face</vt:lpstr>
      <vt:lpstr>Corbel</vt:lpstr>
      <vt:lpstr>DFMincho-UB</vt:lpstr>
      <vt:lpstr>Georgia</vt:lpstr>
      <vt:lpstr>Poor Richard</vt:lpstr>
      <vt:lpstr>Times New Roman</vt:lpstr>
      <vt:lpstr>Wingdings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SG-STT       (Sistema  de Gestión de la         seguridad y salud en el trabajo)</dc:title>
  <dc:creator>Katherin</dc:creator>
  <cp:lastModifiedBy>Angie Ortíz Rodríguez</cp:lastModifiedBy>
  <cp:revision>39</cp:revision>
  <dcterms:created xsi:type="dcterms:W3CDTF">2015-11-25T01:16:08Z</dcterms:created>
  <dcterms:modified xsi:type="dcterms:W3CDTF">2016-02-19T03:23:43Z</dcterms:modified>
</cp:coreProperties>
</file>