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56" r:id="rId3"/>
    <p:sldId id="263" r:id="rId4"/>
    <p:sldId id="262" r:id="rId5"/>
    <p:sldId id="266" r:id="rId6"/>
    <p:sldId id="267" r:id="rId7"/>
    <p:sldId id="275" r:id="rId8"/>
    <p:sldId id="276" r:id="rId9"/>
    <p:sldId id="277" r:id="rId10"/>
    <p:sldId id="278"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83" d="100"/>
          <a:sy n="83" d="100"/>
        </p:scale>
        <p:origin x="48" y="525"/>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71130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112935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225700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224348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26564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4/8/2017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4/8/2017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4/8/2017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4/8/2017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4/8/2017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4/8/2017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4/8/2017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4/8/2017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4/8/2017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4/8/2017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4/8/2017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data.worldbank.org/indicator/NY.GDP.MKTP.KD.Z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990600"/>
            <a:ext cx="9753600" cy="3048001"/>
          </a:xfrm>
        </p:spPr>
        <p:txBody>
          <a:bodyPr/>
          <a:lstStyle/>
          <a:p>
            <a:r>
              <a:rPr lang="en-US" dirty="0"/>
              <a:t>WORLD’S </a:t>
            </a:r>
            <a:r>
              <a:rPr lang="en-US" dirty="0" err="1"/>
              <a:t>gdp</a:t>
            </a:r>
            <a:r>
              <a:rPr lang="en-US" dirty="0"/>
              <a:t> Analysis</a:t>
            </a:r>
            <a:endParaRPr lang="en-US" sz="2800" dirty="0"/>
          </a:p>
        </p:txBody>
      </p:sp>
      <p:sp>
        <p:nvSpPr>
          <p:cNvPr id="3" name="Subtitle 2"/>
          <p:cNvSpPr>
            <a:spLocks noGrp="1"/>
          </p:cNvSpPr>
          <p:nvPr>
            <p:ph type="subTitle" idx="1"/>
          </p:nvPr>
        </p:nvSpPr>
        <p:spPr>
          <a:xfrm>
            <a:off x="684212" y="4114800"/>
            <a:ext cx="7848600" cy="2133600"/>
          </a:xfrm>
        </p:spPr>
        <p:txBody>
          <a:bodyPr>
            <a:normAutofit/>
          </a:bodyPr>
          <a:lstStyle/>
          <a:p>
            <a:r>
              <a:rPr lang="en-US" dirty="0"/>
              <a:t>{python}</a:t>
            </a:r>
          </a:p>
          <a:p>
            <a:endParaRPr lang="en-US" dirty="0"/>
          </a:p>
          <a:p>
            <a:endParaRPr lang="en-US" dirty="0"/>
          </a:p>
          <a:p>
            <a:endParaRPr lang="en-US" dirty="0"/>
          </a:p>
          <a:p>
            <a:endParaRPr lang="en-US" dirty="0"/>
          </a:p>
          <a:p>
            <a:endParaRPr lang="en-US" dirty="0"/>
          </a:p>
          <a:p>
            <a:r>
              <a:rPr lang="en-US" dirty="0"/>
              <a:t>Giovanny Pacheco</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2" y="1828800"/>
            <a:ext cx="9753600" cy="2362200"/>
          </a:xfrm>
        </p:spPr>
        <p:txBody>
          <a:bodyPr>
            <a:noAutofit/>
          </a:bodyPr>
          <a:lstStyle/>
          <a:p>
            <a:r>
              <a:rPr lang="en-US" sz="2800" dirty="0"/>
              <a:t>Disclaimer: </a:t>
            </a:r>
          </a:p>
          <a:p>
            <a:endParaRPr lang="en-US" sz="2800" dirty="0"/>
          </a:p>
          <a:p>
            <a:r>
              <a:rPr lang="en-US" sz="2800" dirty="0"/>
              <a:t>The dataset used in this case study was downloaded from The World Bank’s website. The dataset was modified and prepared to simplify the analysis in this case study, but it can be downloaded in its original form </a:t>
            </a:r>
            <a:r>
              <a:rPr lang="en-US" sz="2800" dirty="0">
                <a:hlinkClick r:id="rId2"/>
              </a:rPr>
              <a:t>here</a:t>
            </a:r>
            <a:r>
              <a:rPr lang="en-US" sz="2800" dirty="0"/>
              <a:t>. </a:t>
            </a:r>
          </a:p>
          <a:p>
            <a:endParaRPr lang="en-US" sz="2800" dirty="0"/>
          </a:p>
          <a:p>
            <a:r>
              <a:rPr lang="en-US" sz="2800" dirty="0"/>
              <a:t>World Bank Open Data provides free and open access to global development data.</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Research Description </a:t>
            </a:r>
          </a:p>
        </p:txBody>
      </p:sp>
      <p:sp>
        <p:nvSpPr>
          <p:cNvPr id="3" name="Content Placeholder 2"/>
          <p:cNvSpPr>
            <a:spLocks noGrp="1"/>
          </p:cNvSpPr>
          <p:nvPr>
            <p:ph idx="1"/>
          </p:nvPr>
        </p:nvSpPr>
        <p:spPr>
          <a:xfrm>
            <a:off x="989012" y="1371600"/>
            <a:ext cx="10439400" cy="4800600"/>
          </a:xfrm>
        </p:spPr>
        <p:txBody>
          <a:bodyPr>
            <a:normAutofit/>
          </a:bodyPr>
          <a:lstStyle/>
          <a:p>
            <a:pPr marL="45720" indent="0">
              <a:buNone/>
            </a:pPr>
            <a:endParaRPr lang="en-US" sz="1800" dirty="0"/>
          </a:p>
          <a:p>
            <a:r>
              <a:rPr lang="en-US" dirty="0"/>
              <a:t>The objective of this project is to research how the world has developed in the last ten years, analyzing real world data from the World Bank. </a:t>
            </a:r>
          </a:p>
          <a:p>
            <a:r>
              <a:rPr lang="en-US" dirty="0"/>
              <a:t> This dataset contains 10 years of percentage GDP growth, from 2006 to 2015. </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0412" y="1371600"/>
            <a:ext cx="6289156" cy="3962400"/>
          </a:xfrm>
          <a:prstGeom prst="rect">
            <a:avLst/>
          </a:prstGeom>
        </p:spPr>
      </p:pic>
      <p:pic>
        <p:nvPicPr>
          <p:cNvPr id="5" name="Picture 4"/>
          <p:cNvPicPr/>
          <p:nvPr/>
        </p:nvPicPr>
        <p:blipFill rotWithShape="1">
          <a:blip r:embed="rId4">
            <a:extLst>
              <a:ext uri="{28A0092B-C50C-407E-A947-70E740481C1C}">
                <a14:useLocalDpi xmlns:a14="http://schemas.microsoft.com/office/drawing/2010/main" val="0"/>
              </a:ext>
            </a:extLst>
          </a:blip>
          <a:srcRect l="4587" t="30731" r="49643" b="27768"/>
          <a:stretch/>
        </p:blipFill>
        <p:spPr bwMode="auto">
          <a:xfrm>
            <a:off x="7058866" y="1371600"/>
            <a:ext cx="4768850" cy="3962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371" b="11111"/>
          <a:stretch/>
        </p:blipFill>
        <p:spPr>
          <a:xfrm>
            <a:off x="989012" y="304800"/>
            <a:ext cx="10248900" cy="6096000"/>
          </a:xfrm>
          <a:prstGeom prst="rect">
            <a:avLst/>
          </a:prstGeom>
        </p:spPr>
      </p:pic>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Analysis address the following </a:t>
            </a:r>
          </a:p>
        </p:txBody>
      </p:sp>
      <p:sp>
        <p:nvSpPr>
          <p:cNvPr id="3" name="Content Placeholder 2"/>
          <p:cNvSpPr>
            <a:spLocks noGrp="1"/>
          </p:cNvSpPr>
          <p:nvPr>
            <p:ph idx="1"/>
          </p:nvPr>
        </p:nvSpPr>
        <p:spPr>
          <a:xfrm>
            <a:off x="989012" y="1371600"/>
            <a:ext cx="10439400" cy="4800600"/>
          </a:xfrm>
        </p:spPr>
        <p:txBody>
          <a:bodyPr>
            <a:normAutofit/>
          </a:bodyPr>
          <a:lstStyle/>
          <a:p>
            <a:pPr marL="45720" indent="0">
              <a:buNone/>
            </a:pPr>
            <a:endParaRPr lang="en-US" sz="1800" dirty="0"/>
          </a:p>
          <a:p>
            <a:pPr marL="388620" indent="-342900">
              <a:buAutoNum type="arabicParenBoth"/>
            </a:pPr>
            <a:r>
              <a:rPr lang="en-US" sz="1800" dirty="0"/>
              <a:t>What was the biggest increase in the GPD in the last ten years?</a:t>
            </a:r>
          </a:p>
          <a:p>
            <a:pPr marL="388620" indent="-342900">
              <a:buAutoNum type="arabicParenBoth"/>
            </a:pPr>
            <a:r>
              <a:rPr lang="en-US" sz="1800" dirty="0"/>
              <a:t>What was the biggest decrease in the GDP in the last ten years?</a:t>
            </a:r>
          </a:p>
          <a:p>
            <a:pPr marL="388620" indent="-342900">
              <a:buAutoNum type="arabicParenBoth"/>
            </a:pPr>
            <a:r>
              <a:rPr lang="en-US" sz="1800" dirty="0"/>
              <a:t>How many times the GDP has increased at least 2%?</a:t>
            </a:r>
          </a:p>
          <a:p>
            <a:pPr marL="388620" indent="-342900">
              <a:buAutoNum type="arabicParenBoth"/>
            </a:pPr>
            <a:r>
              <a:rPr lang="en-US" sz="1800" dirty="0"/>
              <a:t>How many times the GDP has decreased?</a:t>
            </a:r>
          </a:p>
          <a:p>
            <a:pPr marL="388620" indent="-342900">
              <a:buAutoNum type="arabicParenBoth"/>
            </a:pPr>
            <a:r>
              <a:rPr lang="en-US" sz="1800" dirty="0"/>
              <a:t>What was the average growth of the last ten years?</a:t>
            </a:r>
          </a:p>
          <a:p>
            <a:pPr marL="388620" indent="-342900">
              <a:buAutoNum type="arabicParenBoth"/>
            </a:pPr>
            <a:r>
              <a:rPr lang="en-US" sz="1800" dirty="0"/>
              <a:t>Suppose that The Word’s GDP of 2004 and 2005 (both not present in the data provided) was respectively 45,619 and 47,207, expressed in billion dollars. Calculate the 2005 increase and check if the growth is above or below the average of the period between 2006 and 2015. </a:t>
            </a:r>
          </a:p>
          <a:p>
            <a:pPr marL="388620" indent="-342900">
              <a:buAutoNum type="arabicParenBoth"/>
            </a:pPr>
            <a:r>
              <a:rPr lang="en-US" sz="1800" dirty="0"/>
              <a:t>Which real world event is represented in this dataset?</a:t>
            </a:r>
          </a:p>
          <a:p>
            <a:endParaRPr lang="en-US" dirty="0"/>
          </a:p>
        </p:txBody>
      </p:sp>
    </p:spTree>
    <p:extLst>
      <p:ext uri="{BB962C8B-B14F-4D97-AF65-F5344CB8AC3E}">
        <p14:creationId xmlns:p14="http://schemas.microsoft.com/office/powerpoint/2010/main" val="392845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1371600"/>
            <a:ext cx="10439400" cy="4800600"/>
          </a:xfrm>
        </p:spPr>
        <p:txBody>
          <a:bodyPr>
            <a:normAutofit/>
          </a:bodyPr>
          <a:lstStyle/>
          <a:p>
            <a:pPr marL="45720" indent="0">
              <a:buNone/>
            </a:pPr>
            <a:r>
              <a:rPr lang="en-US" b="1" dirty="0"/>
              <a:t>World’s GDP Analysis from 2006 to 2015 in </a:t>
            </a:r>
            <a:r>
              <a:rPr lang="en-US" b="1" dirty="0" err="1"/>
              <a:t>Jupyter</a:t>
            </a:r>
            <a:r>
              <a:rPr lang="en-US" b="1" dirty="0"/>
              <a:t> Notebook</a:t>
            </a:r>
            <a:endParaRPr lang="en-US" sz="1800" dirty="0"/>
          </a:p>
          <a:p>
            <a:pPr marL="45720" indent="0">
              <a:buNone/>
            </a:pPr>
            <a:r>
              <a:rPr lang="en-US" dirty="0"/>
              <a:t>This notebook will solve the case study in three different ways:</a:t>
            </a:r>
          </a:p>
          <a:p>
            <a:r>
              <a:rPr lang="en-US" dirty="0"/>
              <a:t>The </a:t>
            </a:r>
            <a:r>
              <a:rPr lang="en-US" b="1" dirty="0"/>
              <a:t>first</a:t>
            </a:r>
            <a:r>
              <a:rPr lang="en-US" dirty="0"/>
              <a:t> one, so called brutal force, i.e. without using functions and packages.</a:t>
            </a:r>
          </a:p>
          <a:p>
            <a:r>
              <a:rPr lang="en-US" dirty="0"/>
              <a:t>The </a:t>
            </a:r>
            <a:r>
              <a:rPr lang="en-US" b="1" dirty="0"/>
              <a:t>second</a:t>
            </a:r>
            <a:r>
              <a:rPr lang="en-US" dirty="0"/>
              <a:t> a little bit more sophisticated, using </a:t>
            </a:r>
            <a:r>
              <a:rPr lang="en-US" dirty="0" err="1"/>
              <a:t>NumPy</a:t>
            </a:r>
            <a:r>
              <a:rPr lang="en-US" dirty="0"/>
              <a:t> package and advanced print statements.</a:t>
            </a:r>
          </a:p>
          <a:p>
            <a:r>
              <a:rPr lang="en-US" dirty="0"/>
              <a:t>The </a:t>
            </a:r>
            <a:r>
              <a:rPr lang="en-US" b="1" dirty="0"/>
              <a:t>third</a:t>
            </a:r>
            <a:r>
              <a:rPr lang="en-US" dirty="0"/>
              <a:t> one is advanced, using Pandas package to load the data.</a:t>
            </a:r>
          </a:p>
          <a:p>
            <a:r>
              <a:rPr lang="en-US" dirty="0"/>
              <a:t>I will show only the </a:t>
            </a:r>
            <a:r>
              <a:rPr lang="en-US" b="1" dirty="0"/>
              <a:t>third</a:t>
            </a:r>
            <a:r>
              <a:rPr lang="en-US" dirty="0"/>
              <a:t> method. </a:t>
            </a:r>
          </a:p>
          <a:p>
            <a:pPr marL="45720" indent="0">
              <a:buNone/>
            </a:pPr>
            <a:endParaRPr lang="en-US" dirty="0"/>
          </a:p>
        </p:txBody>
      </p:sp>
    </p:spTree>
    <p:extLst>
      <p:ext uri="{BB962C8B-B14F-4D97-AF65-F5344CB8AC3E}">
        <p14:creationId xmlns:p14="http://schemas.microsoft.com/office/powerpoint/2010/main" val="55257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444" t="7059" r="7408" b="5882"/>
          <a:stretch/>
        </p:blipFill>
        <p:spPr>
          <a:xfrm>
            <a:off x="989012" y="154321"/>
            <a:ext cx="10439400" cy="6491728"/>
          </a:xfrm>
          <a:prstGeom prst="rect">
            <a:avLst/>
          </a:prstGeom>
        </p:spPr>
      </p:pic>
    </p:spTree>
    <p:extLst>
      <p:ext uri="{BB962C8B-B14F-4D97-AF65-F5344CB8AC3E}">
        <p14:creationId xmlns:p14="http://schemas.microsoft.com/office/powerpoint/2010/main" val="397191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7037" t="43334" r="7037" b="8889"/>
          <a:stretch/>
        </p:blipFill>
        <p:spPr>
          <a:xfrm>
            <a:off x="912812" y="914400"/>
            <a:ext cx="10134600" cy="3276600"/>
          </a:xfrm>
          <a:prstGeom prst="rect">
            <a:avLst/>
          </a:prstGeom>
        </p:spPr>
      </p:pic>
    </p:spTree>
    <p:extLst>
      <p:ext uri="{BB962C8B-B14F-4D97-AF65-F5344CB8AC3E}">
        <p14:creationId xmlns:p14="http://schemas.microsoft.com/office/powerpoint/2010/main" val="181936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E6EE188-8C78-4767-B50A-130BE28738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0</TotalTime>
  <Words>320</Words>
  <Application>Microsoft Office PowerPoint</Application>
  <PresentationFormat>Custom</PresentationFormat>
  <Paragraphs>38</Paragraphs>
  <Slides>9</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Continental North America 16x9</vt:lpstr>
      <vt:lpstr>WORLD’S gdp Analysis</vt:lpstr>
      <vt:lpstr>PowerPoint Presentation</vt:lpstr>
      <vt:lpstr>Research Description </vt:lpstr>
      <vt:lpstr>PowerPoint Presentation</vt:lpstr>
      <vt:lpstr>PowerPoint Presentation</vt:lpstr>
      <vt:lpstr>Analysis address the following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2017-04-08T21:38:40Z</dcterms:created>
  <dcterms:modified xsi:type="dcterms:W3CDTF">2017-04-08T23:06:50Z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TC028048799991</vt:lpwstr>
  </property>
</Properties>
</file>