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516" r:id="rId2"/>
    <p:sldId id="6515" r:id="rId3"/>
    <p:sldId id="6517" r:id="rId4"/>
    <p:sldId id="6518" r:id="rId5"/>
    <p:sldId id="6519" r:id="rId6"/>
    <p:sldId id="652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09"/>
  </p:normalViewPr>
  <p:slideViewPr>
    <p:cSldViewPr snapToGrid="0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925412-9E30-B0CA-162F-E5CEDB7A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834961-DECE-B682-BCED-7C3044B5F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92E15C-FEFC-A16D-1A2E-DA8268C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0083-4434-6E47-A0FF-907B6BEFEB26}" type="datetimeFigureOut">
              <a:rPr lang="it-IT" smtClean="0"/>
              <a:t>09/10/25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3E867A-2AB9-96FF-91AF-55744AD7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C8BE1B-79CA-B8A8-433D-C0290F28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75C-FAB6-184F-989A-5C4FFA7A0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2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93724-57DD-60FC-7333-C6B2681F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F16D1E-1AC1-7404-B829-81741E02D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404D4A-B3EA-67E3-C8FF-E546CD96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0083-4434-6E47-A0FF-907B6BEFEB26}" type="datetimeFigureOut">
              <a:rPr lang="it-IT" smtClean="0"/>
              <a:t>09/10/25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1FF00E-722D-9D3E-2207-C7710A1E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0B15A5-205C-FC44-0A89-EF98A65D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75C-FAB6-184F-989A-5C4FFA7A0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12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2F0540A-7C87-311A-4FE0-E1CEB15D7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6B1DAA-5BE2-A3FF-AE8E-1511C8103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976207-596A-E58A-1AA7-13DD43B2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0083-4434-6E47-A0FF-907B6BEFEB26}" type="datetimeFigureOut">
              <a:rPr lang="it-IT" smtClean="0"/>
              <a:t>09/10/25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945BBC-FE02-DD9A-B75E-0C1F75F1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3548DE-FFC2-047A-15F5-614CF482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75C-FAB6-184F-989A-5C4FFA7A0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43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E3603A-C9CC-5676-9094-DA6DE79F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6E6D2B-F548-A982-B277-B3D468DE3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5CC2A5-79D6-469F-F91D-15383003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0083-4434-6E47-A0FF-907B6BEFEB26}" type="datetimeFigureOut">
              <a:rPr lang="it-IT" smtClean="0"/>
              <a:t>09/10/25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F75B76-5B86-427B-B1C5-7F74566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28B97F-A4D5-C7C6-9674-A5D0D3DD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75C-FAB6-184F-989A-5C4FFA7A0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67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F4AA49-2745-2EB5-7BEB-A22A6634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8B8757-16F1-A2AF-788A-50E689520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D883A8-DF11-4FDB-E784-9D32234B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0083-4434-6E47-A0FF-907B6BEFEB26}" type="datetimeFigureOut">
              <a:rPr lang="it-IT" smtClean="0"/>
              <a:t>09/10/25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5F2B0-07B2-2D45-161C-AFD5902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816EF6-FA16-E4C5-35EC-17790C73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75C-FAB6-184F-989A-5C4FFA7A0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603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34FC42-9F59-42FF-8021-2DE584FF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83FEE8-1DE6-5A3F-CF8A-C99FFECED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E75222-EBA7-EE3E-C7D8-3E6C497CA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F5C0EE-02B5-133B-5B55-F44D3C08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0083-4434-6E47-A0FF-907B6BEFEB26}" type="datetimeFigureOut">
              <a:rPr lang="it-IT" smtClean="0"/>
              <a:t>09/10/25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463D61-F586-FED3-BBD1-F6337A0A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40C513-ADE0-9E4F-218D-BE80D78E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75C-FAB6-184F-989A-5C4FFA7A0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636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2405E6-5564-C5B1-F062-07265E76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9ED41C-7A28-2E05-87F3-C9BF084E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E569F0-712B-7360-DA64-39A7857F2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D1E0311-A0F7-43AD-B18C-7CFBF0E15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6323EC4-1693-95C4-D804-CD7EC4C09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C4249E-F0C2-B53D-DB38-40F3893F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0083-4434-6E47-A0FF-907B6BEFEB26}" type="datetimeFigureOut">
              <a:rPr lang="it-IT" smtClean="0"/>
              <a:t>09/10/25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CD9037E-5F45-0E25-84C6-BB624F7B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5873A6-8C49-990F-AAD9-40AF131B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75C-FAB6-184F-989A-5C4FFA7A0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762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6BB5F0-082D-1FFE-0130-62DB1681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5F8AD0C-9589-3413-5E32-A16196C9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0083-4434-6E47-A0FF-907B6BEFEB26}" type="datetimeFigureOut">
              <a:rPr lang="it-IT" smtClean="0"/>
              <a:t>09/10/25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BACEBF-C9A5-66E1-C527-33959C00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E88BCFD-7150-EC67-5DAE-B891E698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75C-FAB6-184F-989A-5C4FFA7A0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25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3400FD-42E5-B22A-58C6-E5A7DC79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0083-4434-6E47-A0FF-907B6BEFEB26}" type="datetimeFigureOut">
              <a:rPr lang="it-IT" smtClean="0"/>
              <a:t>09/10/25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72E269-6B23-D86C-8146-195C74E7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78FA2A-C38C-0E27-8AEA-00EB4468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75C-FAB6-184F-989A-5C4FFA7A0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623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9DEABA-F6D1-AA99-BAEF-68970080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735A97-5DB9-798F-4E9D-E44459DE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3E68D3-61DE-0913-EC3A-DF6DCFB25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495334-B8D6-8034-D324-24A16622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0083-4434-6E47-A0FF-907B6BEFEB26}" type="datetimeFigureOut">
              <a:rPr lang="it-IT" smtClean="0"/>
              <a:t>09/10/25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37A0D6-95A6-4CED-7F77-A6D5AEC7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CEFBF5-95DD-8EC1-27A8-EC2FE83A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75C-FAB6-184F-989A-5C4FFA7A0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92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16BF6C-23A5-BF66-8558-5EAFBC7A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4F9B050-4DF8-D711-F8FF-E6210F516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7EA23B-1DFB-AA06-F526-5FA821A3F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308380-30F8-383B-F16E-DA5CA853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0083-4434-6E47-A0FF-907B6BEFEB26}" type="datetimeFigureOut">
              <a:rPr lang="it-IT" smtClean="0"/>
              <a:t>09/10/25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D90DEE-A35E-BF80-8A46-8212A5BC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3AAF3E-362E-BEF2-38B4-24DF9538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C75C-FAB6-184F-989A-5C4FFA7A0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87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2C4E041-803B-507E-310D-2107E273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2697BB-C465-6985-46E8-BAAC1D19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FAC21A-FA9C-744A-B1B2-6CED46551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FC0083-4434-6E47-A0FF-907B6BEFEB26}" type="datetimeFigureOut">
              <a:rPr lang="it-IT" smtClean="0"/>
              <a:t>09/10/25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703656-6F14-976D-A011-8FA866456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1814E6-0E4C-6FB7-0B0E-65C9959AF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DBC75C-FAB6-184F-989A-5C4FFA7A01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4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EB765-66BE-E29D-E9AD-0DD56BE9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21" y="264484"/>
            <a:ext cx="10479157" cy="523944"/>
          </a:xfrm>
        </p:spPr>
        <p:txBody>
          <a:bodyPr>
            <a:normAutofit/>
          </a:bodyPr>
          <a:lstStyle/>
          <a:p>
            <a:pPr algn="ctr"/>
            <a:r>
              <a:rPr lang="en-US" sz="2800" b="1" kern="1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Governance (of the research process)</a:t>
            </a:r>
            <a:endParaRPr lang="it-IT" sz="2800" dirty="0">
              <a:solidFill>
                <a:srgbClr val="00B050"/>
              </a:solidFill>
            </a:endParaRP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1FD2091-EEA8-5952-C0D5-B62C249CC3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8870" y="1245704"/>
          <a:ext cx="10257181" cy="5044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1789">
                  <a:extLst>
                    <a:ext uri="{9D8B030D-6E8A-4147-A177-3AD203B41FA5}">
                      <a16:colId xmlns:a16="http://schemas.microsoft.com/office/drawing/2014/main" val="2535201686"/>
                    </a:ext>
                  </a:extLst>
                </a:gridCol>
                <a:gridCol w="2046348">
                  <a:extLst>
                    <a:ext uri="{9D8B030D-6E8A-4147-A177-3AD203B41FA5}">
                      <a16:colId xmlns:a16="http://schemas.microsoft.com/office/drawing/2014/main" val="41439244"/>
                    </a:ext>
                  </a:extLst>
                </a:gridCol>
                <a:gridCol w="2046348">
                  <a:extLst>
                    <a:ext uri="{9D8B030D-6E8A-4147-A177-3AD203B41FA5}">
                      <a16:colId xmlns:a16="http://schemas.microsoft.com/office/drawing/2014/main" val="2424090022"/>
                    </a:ext>
                  </a:extLst>
                </a:gridCol>
                <a:gridCol w="2046348">
                  <a:extLst>
                    <a:ext uri="{9D8B030D-6E8A-4147-A177-3AD203B41FA5}">
                      <a16:colId xmlns:a16="http://schemas.microsoft.com/office/drawing/2014/main" val="3098781310"/>
                    </a:ext>
                  </a:extLst>
                </a:gridCol>
                <a:gridCol w="2046348">
                  <a:extLst>
                    <a:ext uri="{9D8B030D-6E8A-4147-A177-3AD203B41FA5}">
                      <a16:colId xmlns:a16="http://schemas.microsoft.com/office/drawing/2014/main" val="2193054497"/>
                    </a:ext>
                  </a:extLst>
                </a:gridCol>
              </a:tblGrid>
              <a:tr h="198976">
                <a:tc row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Criteria</a:t>
                      </a:r>
                      <a:endParaRPr lang="it-IT" sz="14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Performance indicators (action)</a:t>
                      </a:r>
                      <a:endParaRPr lang="it-IT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Perception indicators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Key actors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3202095"/>
                  </a:ext>
                </a:extLst>
              </a:tr>
              <a:tr h="57883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Process    indicators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Outcome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45410"/>
                  </a:ext>
                </a:extLst>
              </a:tr>
              <a:tr h="777816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Openness</a:t>
                      </a:r>
                      <a:endParaRPr lang="it-IT" sz="1400" kern="1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2551411"/>
                  </a:ext>
                </a:extLst>
              </a:tr>
              <a:tr h="777816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Participation</a:t>
                      </a:r>
                      <a:endParaRPr lang="it-IT" sz="14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2620738"/>
                  </a:ext>
                </a:extLst>
              </a:tr>
              <a:tr h="777816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Accountability</a:t>
                      </a:r>
                      <a:endParaRPr lang="it-IT" sz="1400" kern="1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4103014"/>
                  </a:ext>
                </a:extLst>
              </a:tr>
              <a:tr h="106723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Effectiveness</a:t>
                      </a:r>
                      <a:endParaRPr lang="it-IT" sz="14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892431"/>
                  </a:ext>
                </a:extLst>
              </a:tr>
              <a:tr h="777816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Coherence</a:t>
                      </a:r>
                      <a:endParaRPr lang="it-IT" sz="1400" kern="1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036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0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6EC3F8C-7416-920A-BF7E-9E3DBA52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b="1" kern="1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Public – multiactor engagement</a:t>
            </a:r>
            <a:br>
              <a:rPr lang="en-US" sz="3400" b="1" kern="1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400" b="1" kern="1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(including the researchers)</a:t>
            </a:r>
            <a:endParaRPr lang="it-IT" sz="3400" dirty="0">
              <a:solidFill>
                <a:srgbClr val="00B050"/>
              </a:solidFill>
            </a:endParaRP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AF78CBFF-F457-0E31-6129-71126ABD79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1248" y="1512994"/>
          <a:ext cx="10506456" cy="5315313"/>
        </p:xfrm>
        <a:graphic>
          <a:graphicData uri="http://schemas.openxmlformats.org/drawingml/2006/table">
            <a:tbl>
              <a:tblPr firstRow="1" firstCol="1" bandRow="1"/>
              <a:tblGrid>
                <a:gridCol w="2241252">
                  <a:extLst>
                    <a:ext uri="{9D8B030D-6E8A-4147-A177-3AD203B41FA5}">
                      <a16:colId xmlns:a16="http://schemas.microsoft.com/office/drawing/2014/main" val="2375695120"/>
                    </a:ext>
                  </a:extLst>
                </a:gridCol>
                <a:gridCol w="2041962">
                  <a:extLst>
                    <a:ext uri="{9D8B030D-6E8A-4147-A177-3AD203B41FA5}">
                      <a16:colId xmlns:a16="http://schemas.microsoft.com/office/drawing/2014/main" val="2745435648"/>
                    </a:ext>
                  </a:extLst>
                </a:gridCol>
                <a:gridCol w="2041962">
                  <a:extLst>
                    <a:ext uri="{9D8B030D-6E8A-4147-A177-3AD203B41FA5}">
                      <a16:colId xmlns:a16="http://schemas.microsoft.com/office/drawing/2014/main" val="1569982178"/>
                    </a:ext>
                  </a:extLst>
                </a:gridCol>
                <a:gridCol w="2090640">
                  <a:extLst>
                    <a:ext uri="{9D8B030D-6E8A-4147-A177-3AD203B41FA5}">
                      <a16:colId xmlns:a16="http://schemas.microsoft.com/office/drawing/2014/main" val="1123164616"/>
                    </a:ext>
                  </a:extLst>
                </a:gridCol>
                <a:gridCol w="2090640">
                  <a:extLst>
                    <a:ext uri="{9D8B030D-6E8A-4147-A177-3AD203B41FA5}">
                      <a16:colId xmlns:a16="http://schemas.microsoft.com/office/drawing/2014/main" val="2144203911"/>
                    </a:ext>
                  </a:extLst>
                </a:gridCol>
              </a:tblGrid>
              <a:tr h="448192">
                <a:tc rowSpan="2"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Criteria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265" marR="90265" marT="45132" marB="451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Performance indicators (action)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265" marR="90265" marT="45132" marB="451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Perception indicators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265" marR="90265" marT="45132" marB="451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Key actors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265" marR="90265" marT="45132" marB="451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689946"/>
                  </a:ext>
                </a:extLst>
              </a:tr>
              <a:tr h="3633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Process    indicators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99" marR="67699" marT="94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Outcome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99" marR="67699" marT="94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01955"/>
                  </a:ext>
                </a:extLst>
              </a:tr>
              <a:tr h="1484499"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Policies,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Regulation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Frameworks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99" marR="67699" marT="94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99" marR="67699" marT="94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99" marR="67699" marT="94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99" marR="67699" marT="94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99" marR="67699" marT="94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805202"/>
                  </a:ext>
                </a:extLst>
              </a:tr>
              <a:tr h="1484499"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Event and initiative making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Attention 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creation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99" marR="67699" marT="94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99" marR="67699" marT="94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99" marR="67699" marT="94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99" marR="67699" marT="94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99" marR="67699" marT="94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155263"/>
                  </a:ext>
                </a:extLst>
              </a:tr>
              <a:tr h="979272"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Competence building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99" marR="67699" marT="94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99" marR="67699" marT="94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99" marR="67699" marT="94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99" marR="67699" marT="94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99" marR="67699" marT="94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524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93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98C49-F7F8-25C5-AC4F-82AF35C4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pPr algn="ctr"/>
            <a:r>
              <a:rPr lang="it-IT" sz="4000" b="1" kern="1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Gender equalities</a:t>
            </a:r>
            <a:endParaRPr lang="it-IT" sz="4000" dirty="0">
              <a:solidFill>
                <a:srgbClr val="00B050"/>
              </a:solidFill>
            </a:endParaRP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CDB6506-33B8-8F5E-8D05-6BF926367B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3095" y="1258957"/>
          <a:ext cx="11198087" cy="526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7843">
                  <a:extLst>
                    <a:ext uri="{9D8B030D-6E8A-4147-A177-3AD203B41FA5}">
                      <a16:colId xmlns:a16="http://schemas.microsoft.com/office/drawing/2014/main" val="2561174736"/>
                    </a:ext>
                  </a:extLst>
                </a:gridCol>
                <a:gridCol w="2225061">
                  <a:extLst>
                    <a:ext uri="{9D8B030D-6E8A-4147-A177-3AD203B41FA5}">
                      <a16:colId xmlns:a16="http://schemas.microsoft.com/office/drawing/2014/main" val="2928673435"/>
                    </a:ext>
                  </a:extLst>
                </a:gridCol>
                <a:gridCol w="2225061">
                  <a:extLst>
                    <a:ext uri="{9D8B030D-6E8A-4147-A177-3AD203B41FA5}">
                      <a16:colId xmlns:a16="http://schemas.microsoft.com/office/drawing/2014/main" val="3741675991"/>
                    </a:ext>
                  </a:extLst>
                </a:gridCol>
                <a:gridCol w="2225061">
                  <a:extLst>
                    <a:ext uri="{9D8B030D-6E8A-4147-A177-3AD203B41FA5}">
                      <a16:colId xmlns:a16="http://schemas.microsoft.com/office/drawing/2014/main" val="2864072566"/>
                    </a:ext>
                  </a:extLst>
                </a:gridCol>
                <a:gridCol w="2225061">
                  <a:extLst>
                    <a:ext uri="{9D8B030D-6E8A-4147-A177-3AD203B41FA5}">
                      <a16:colId xmlns:a16="http://schemas.microsoft.com/office/drawing/2014/main" val="2044948704"/>
                    </a:ext>
                  </a:extLst>
                </a:gridCol>
              </a:tblGrid>
              <a:tr h="424709">
                <a:tc row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 dirty="0">
                          <a:effectLst/>
                        </a:rPr>
                        <a:t> </a:t>
                      </a:r>
                      <a:endParaRPr lang="it-IT" sz="1700" kern="1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 dirty="0">
                          <a:effectLst/>
                        </a:rPr>
                        <a:t>Criteria</a:t>
                      </a:r>
                      <a:endParaRPr lang="it-IT" sz="1700" kern="1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 dirty="0">
                          <a:effectLst/>
                        </a:rPr>
                        <a:t> </a:t>
                      </a:r>
                      <a:endParaRPr lang="it-IT" sz="1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29" marR="95729" marT="0" marB="0"/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>
                          <a:effectLst/>
                        </a:rPr>
                        <a:t>Performance indicators (action)</a:t>
                      </a:r>
                      <a:endParaRPr lang="it-IT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29" marR="95729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it-IT" sz="17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>
                          <a:effectLst/>
                        </a:rPr>
                        <a:t>Perception indicators</a:t>
                      </a:r>
                      <a:endParaRPr lang="it-IT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29" marR="95729" marT="0" marB="0"/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it-IT" sz="17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>
                          <a:effectLst/>
                        </a:rPr>
                        <a:t>Key actors</a:t>
                      </a:r>
                      <a:endParaRPr lang="it-IT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29" marR="95729" marT="0" marB="0"/>
                </a:tc>
                <a:extLst>
                  <a:ext uri="{0D108BD9-81ED-4DB2-BD59-A6C34878D82A}">
                    <a16:rowId xmlns:a16="http://schemas.microsoft.com/office/drawing/2014/main" val="705137597"/>
                  </a:ext>
                </a:extLst>
              </a:tr>
              <a:tr h="69632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>
                          <a:effectLst/>
                        </a:rPr>
                        <a:t>Process    indicators</a:t>
                      </a:r>
                      <a:endParaRPr lang="it-IT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29" marR="9572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>
                          <a:effectLst/>
                        </a:rPr>
                        <a:t>Outcome</a:t>
                      </a:r>
                      <a:endParaRPr lang="it-IT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29" marR="95729" marT="0" marB="0"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56524"/>
                  </a:ext>
                </a:extLst>
              </a:tr>
              <a:tr h="2207491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 dirty="0">
                          <a:effectLst/>
                        </a:rPr>
                        <a:t> </a:t>
                      </a:r>
                      <a:endParaRPr lang="it-IT" sz="1700" kern="1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 dirty="0">
                          <a:effectLst/>
                        </a:rPr>
                        <a:t>Gender Equalities</a:t>
                      </a:r>
                      <a:endParaRPr lang="it-IT" sz="1700" kern="1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 dirty="0">
                          <a:effectLst/>
                        </a:rPr>
                        <a:t>(as criteria to differentiate and correctly include the research participants)</a:t>
                      </a:r>
                      <a:endParaRPr lang="it-IT" sz="1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29" marR="9572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it-IT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29" marR="9572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it-IT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29" marR="9572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it-IT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29" marR="9572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it-IT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29" marR="95729" marT="0" marB="0"/>
                </a:tc>
                <a:extLst>
                  <a:ext uri="{0D108BD9-81ED-4DB2-BD59-A6C34878D82A}">
                    <a16:rowId xmlns:a16="http://schemas.microsoft.com/office/drawing/2014/main" val="3755063677"/>
                  </a:ext>
                </a:extLst>
              </a:tr>
              <a:tr h="1935876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it-IT" sz="17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>
                          <a:effectLst/>
                        </a:rPr>
                        <a:t>Gender equalities</a:t>
                      </a:r>
                      <a:endParaRPr lang="it-IT" sz="17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>
                          <a:effectLst/>
                        </a:rPr>
                        <a:t>(as a criterion to balance and characterize the research team)</a:t>
                      </a:r>
                      <a:endParaRPr lang="it-IT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29" marR="9572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it-IT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29" marR="9572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it-IT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29" marR="9572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>
                          <a:effectLst/>
                        </a:rPr>
                        <a:t> </a:t>
                      </a:r>
                      <a:endParaRPr lang="it-IT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29" marR="9572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500" kern="0" dirty="0">
                          <a:effectLst/>
                        </a:rPr>
                        <a:t> </a:t>
                      </a:r>
                      <a:endParaRPr lang="it-IT" sz="1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729" marR="95729" marT="0" marB="0"/>
                </a:tc>
                <a:extLst>
                  <a:ext uri="{0D108BD9-81ED-4DB2-BD59-A6C34878D82A}">
                    <a16:rowId xmlns:a16="http://schemas.microsoft.com/office/drawing/2014/main" val="388898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50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141818-2024-847E-611E-32788217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53" y="73109"/>
            <a:ext cx="10506456" cy="1014984"/>
          </a:xfrm>
        </p:spPr>
        <p:txBody>
          <a:bodyPr anchor="b">
            <a:normAutofit/>
          </a:bodyPr>
          <a:lstStyle/>
          <a:p>
            <a:pPr algn="ctr"/>
            <a:r>
              <a:rPr lang="en-GB" sz="3400" b="1" kern="1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Scientific Education to scientific citizenship</a:t>
            </a:r>
            <a:endParaRPr lang="it-IT" sz="3400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6F0374DA-5A6C-01C7-E6CB-200812B281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6348" y="1744316"/>
          <a:ext cx="11158331" cy="4858446"/>
        </p:xfrm>
        <a:graphic>
          <a:graphicData uri="http://schemas.openxmlformats.org/drawingml/2006/table">
            <a:tbl>
              <a:tblPr firstRow="1" firstCol="1" bandRow="1"/>
              <a:tblGrid>
                <a:gridCol w="2252847">
                  <a:extLst>
                    <a:ext uri="{9D8B030D-6E8A-4147-A177-3AD203B41FA5}">
                      <a16:colId xmlns:a16="http://schemas.microsoft.com/office/drawing/2014/main" val="3987983055"/>
                    </a:ext>
                  </a:extLst>
                </a:gridCol>
                <a:gridCol w="2198840">
                  <a:extLst>
                    <a:ext uri="{9D8B030D-6E8A-4147-A177-3AD203B41FA5}">
                      <a16:colId xmlns:a16="http://schemas.microsoft.com/office/drawing/2014/main" val="101789978"/>
                    </a:ext>
                  </a:extLst>
                </a:gridCol>
                <a:gridCol w="2198840">
                  <a:extLst>
                    <a:ext uri="{9D8B030D-6E8A-4147-A177-3AD203B41FA5}">
                      <a16:colId xmlns:a16="http://schemas.microsoft.com/office/drawing/2014/main" val="2180552382"/>
                    </a:ext>
                  </a:extLst>
                </a:gridCol>
                <a:gridCol w="2253902">
                  <a:extLst>
                    <a:ext uri="{9D8B030D-6E8A-4147-A177-3AD203B41FA5}">
                      <a16:colId xmlns:a16="http://schemas.microsoft.com/office/drawing/2014/main" val="3275940223"/>
                    </a:ext>
                  </a:extLst>
                </a:gridCol>
                <a:gridCol w="2253902">
                  <a:extLst>
                    <a:ext uri="{9D8B030D-6E8A-4147-A177-3AD203B41FA5}">
                      <a16:colId xmlns:a16="http://schemas.microsoft.com/office/drawing/2014/main" val="686320574"/>
                    </a:ext>
                  </a:extLst>
                </a:gridCol>
              </a:tblGrid>
              <a:tr h="624657">
                <a:tc rowSpan="2"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Criteria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782" marR="103782" marT="51891" marB="518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Performance indicators (action)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782" marR="103782" marT="51891" marB="518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Perception indicators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782" marR="103782" marT="51891" marB="518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Key actors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782" marR="103782" marT="51891" marB="518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215159"/>
                  </a:ext>
                </a:extLst>
              </a:tr>
              <a:tr h="50638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Process    indicators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837" marR="77837" marT="108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1" i="1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Outcome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837" marR="77837" marT="108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263892"/>
                  </a:ext>
                </a:extLst>
              </a:tr>
              <a:tr h="1768441"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Scientific Education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(more related to knowledge &amp; technicalities exchange)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837" marR="77837" marT="108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837" marR="77837" marT="108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837" marR="77837" marT="108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837" marR="77837" marT="108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837" marR="77837" marT="108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417955"/>
                  </a:ext>
                </a:extLst>
              </a:tr>
              <a:tr h="1958965"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Scientific citizenship 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(based on capabilities approach)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837" marR="77837" marT="108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837" marR="77837" marT="108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837" marR="77837" marT="108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837" marR="77837" marT="108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b="0" i="1" u="none" strike="noStrike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837" marR="77837" marT="108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064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96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781ED-5EBF-CE76-6D18-F211BF32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650999"/>
          </a:xfrm>
        </p:spPr>
        <p:txBody>
          <a:bodyPr anchor="b">
            <a:normAutofit/>
          </a:bodyPr>
          <a:lstStyle/>
          <a:p>
            <a:pPr algn="ctr"/>
            <a:r>
              <a:rPr lang="it-IT" sz="3600" b="1" dirty="0">
                <a:solidFill>
                  <a:srgbClr val="00B050"/>
                </a:solidFill>
                <a:latin typeface="+mn-lt"/>
              </a:rPr>
              <a:t>Open Access/Open Science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5370602-9C16-C6CA-AD09-EB0B4374D4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7566" y="1744316"/>
          <a:ext cx="11304104" cy="4931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9960">
                  <a:extLst>
                    <a:ext uri="{9D8B030D-6E8A-4147-A177-3AD203B41FA5}">
                      <a16:colId xmlns:a16="http://schemas.microsoft.com/office/drawing/2014/main" val="2402135182"/>
                    </a:ext>
                  </a:extLst>
                </a:gridCol>
                <a:gridCol w="2261036">
                  <a:extLst>
                    <a:ext uri="{9D8B030D-6E8A-4147-A177-3AD203B41FA5}">
                      <a16:colId xmlns:a16="http://schemas.microsoft.com/office/drawing/2014/main" val="995288814"/>
                    </a:ext>
                  </a:extLst>
                </a:gridCol>
                <a:gridCol w="2261036">
                  <a:extLst>
                    <a:ext uri="{9D8B030D-6E8A-4147-A177-3AD203B41FA5}">
                      <a16:colId xmlns:a16="http://schemas.microsoft.com/office/drawing/2014/main" val="3000288048"/>
                    </a:ext>
                  </a:extLst>
                </a:gridCol>
                <a:gridCol w="2261036">
                  <a:extLst>
                    <a:ext uri="{9D8B030D-6E8A-4147-A177-3AD203B41FA5}">
                      <a16:colId xmlns:a16="http://schemas.microsoft.com/office/drawing/2014/main" val="1233192583"/>
                    </a:ext>
                  </a:extLst>
                </a:gridCol>
                <a:gridCol w="2261036">
                  <a:extLst>
                    <a:ext uri="{9D8B030D-6E8A-4147-A177-3AD203B41FA5}">
                      <a16:colId xmlns:a16="http://schemas.microsoft.com/office/drawing/2014/main" val="881742908"/>
                    </a:ext>
                  </a:extLst>
                </a:gridCol>
              </a:tblGrid>
              <a:tr h="517534">
                <a:tc row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Criteria</a:t>
                      </a:r>
                      <a:endParaRPr lang="it-IT" sz="14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Performance indicators (action)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Perception indicators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Key actors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extLst>
                  <a:ext uri="{0D108BD9-81ED-4DB2-BD59-A6C34878D82A}">
                    <a16:rowId xmlns:a16="http://schemas.microsoft.com/office/drawing/2014/main" val="3454028866"/>
                  </a:ext>
                </a:extLst>
              </a:tr>
              <a:tr h="51753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Process    indicators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Outcome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091088"/>
                  </a:ext>
                </a:extLst>
              </a:tr>
              <a:tr h="1461312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Open science</a:t>
                      </a:r>
                      <a:endParaRPr lang="it-IT" sz="14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(reproducibility)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extLst>
                  <a:ext uri="{0D108BD9-81ED-4DB2-BD59-A6C34878D82A}">
                    <a16:rowId xmlns:a16="http://schemas.microsoft.com/office/drawing/2014/main" val="2715317182"/>
                  </a:ext>
                </a:extLst>
              </a:tr>
              <a:tr h="1035071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F(A)</a:t>
                      </a:r>
                      <a:r>
                        <a:rPr lang="en-US" sz="1400" kern="0" dirty="0" err="1">
                          <a:effectLst/>
                        </a:rPr>
                        <a:t>IRfication</a:t>
                      </a:r>
                      <a:endParaRPr lang="it-IT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extLst>
                  <a:ext uri="{0D108BD9-81ED-4DB2-BD59-A6C34878D82A}">
                    <a16:rowId xmlns:a16="http://schemas.microsoft.com/office/drawing/2014/main" val="2769988656"/>
                  </a:ext>
                </a:extLst>
              </a:tr>
              <a:tr h="1399853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Open access</a:t>
                      </a:r>
                      <a:endParaRPr lang="it-IT" sz="1400" kern="1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it-IT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426" marR="88426" marT="0" marB="0"/>
                </a:tc>
                <a:extLst>
                  <a:ext uri="{0D108BD9-81ED-4DB2-BD59-A6C34878D82A}">
                    <a16:rowId xmlns:a16="http://schemas.microsoft.com/office/drawing/2014/main" val="318933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72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5B8A0-6927-2241-82B1-15E0BC6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619513"/>
          </a:xfrm>
        </p:spPr>
        <p:txBody>
          <a:bodyPr anchor="ctr">
            <a:normAutofit fontScale="90000"/>
          </a:bodyPr>
          <a:lstStyle/>
          <a:p>
            <a:r>
              <a:rPr lang="it-IT" sz="4000" b="1" dirty="0">
                <a:solidFill>
                  <a:srgbClr val="00B050"/>
                </a:solidFill>
                <a:latin typeface="+mn-lt"/>
              </a:rPr>
              <a:t>Ethics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F92688C-80B4-9289-7D95-A27B751DA3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6836" y="1192696"/>
          <a:ext cx="11476380" cy="5166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4142">
                  <a:extLst>
                    <a:ext uri="{9D8B030D-6E8A-4147-A177-3AD203B41FA5}">
                      <a16:colId xmlns:a16="http://schemas.microsoft.com/office/drawing/2014/main" val="4007169816"/>
                    </a:ext>
                  </a:extLst>
                </a:gridCol>
                <a:gridCol w="2589166">
                  <a:extLst>
                    <a:ext uri="{9D8B030D-6E8A-4147-A177-3AD203B41FA5}">
                      <a16:colId xmlns:a16="http://schemas.microsoft.com/office/drawing/2014/main" val="2472266480"/>
                    </a:ext>
                  </a:extLst>
                </a:gridCol>
                <a:gridCol w="1663193">
                  <a:extLst>
                    <a:ext uri="{9D8B030D-6E8A-4147-A177-3AD203B41FA5}">
                      <a16:colId xmlns:a16="http://schemas.microsoft.com/office/drawing/2014/main" val="4273207500"/>
                    </a:ext>
                  </a:extLst>
                </a:gridCol>
                <a:gridCol w="2816686">
                  <a:extLst>
                    <a:ext uri="{9D8B030D-6E8A-4147-A177-3AD203B41FA5}">
                      <a16:colId xmlns:a16="http://schemas.microsoft.com/office/drawing/2014/main" val="3239102219"/>
                    </a:ext>
                  </a:extLst>
                </a:gridCol>
                <a:gridCol w="1663193">
                  <a:extLst>
                    <a:ext uri="{9D8B030D-6E8A-4147-A177-3AD203B41FA5}">
                      <a16:colId xmlns:a16="http://schemas.microsoft.com/office/drawing/2014/main" val="429044653"/>
                    </a:ext>
                  </a:extLst>
                </a:gridCol>
              </a:tblGrid>
              <a:tr h="345380">
                <a:tc row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Criteria</a:t>
                      </a:r>
                      <a:endParaRPr lang="it-IT" sz="12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000" kern="0">
                          <a:effectLst/>
                        </a:rPr>
                        <a:t>Performance indicators (action)</a:t>
                      </a:r>
                      <a:endParaRPr lang="it-IT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Perception indicators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Key actors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extLst>
                  <a:ext uri="{0D108BD9-81ED-4DB2-BD59-A6C34878D82A}">
                    <a16:rowId xmlns:a16="http://schemas.microsoft.com/office/drawing/2014/main" val="15657340"/>
                  </a:ext>
                </a:extLst>
              </a:tr>
              <a:tr h="34538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Process    indicators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Outcome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56708"/>
                  </a:ext>
                </a:extLst>
              </a:tr>
              <a:tr h="6907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Consent as a process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extLst>
                  <a:ext uri="{0D108BD9-81ED-4DB2-BD59-A6C34878D82A}">
                    <a16:rowId xmlns:a16="http://schemas.microsoft.com/office/drawing/2014/main" val="2404825632"/>
                  </a:ext>
                </a:extLst>
              </a:tr>
              <a:tr h="6907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Assent as a process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extLst>
                  <a:ext uri="{0D108BD9-81ED-4DB2-BD59-A6C34878D82A}">
                    <a16:rowId xmlns:a16="http://schemas.microsoft.com/office/drawing/2014/main" val="2892108579"/>
                  </a:ext>
                </a:extLst>
              </a:tr>
              <a:tr h="6907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Mitigation of risk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extLst>
                  <a:ext uri="{0D108BD9-81ED-4DB2-BD59-A6C34878D82A}">
                    <a16:rowId xmlns:a16="http://schemas.microsoft.com/office/drawing/2014/main" val="1413062257"/>
                  </a:ext>
                </a:extLst>
              </a:tr>
              <a:tr h="93878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Handling samples</a:t>
                      </a:r>
                      <a:endParaRPr lang="it-IT" sz="12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extLst>
                  <a:ext uri="{0D108BD9-81ED-4DB2-BD59-A6C34878D82A}">
                    <a16:rowId xmlns:a16="http://schemas.microsoft.com/office/drawing/2014/main" val="630007372"/>
                  </a:ext>
                </a:extLst>
              </a:tr>
              <a:tr h="6907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Handling Data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extLst>
                  <a:ext uri="{0D108BD9-81ED-4DB2-BD59-A6C34878D82A}">
                    <a16:rowId xmlns:a16="http://schemas.microsoft.com/office/drawing/2014/main" val="518862765"/>
                  </a:ext>
                </a:extLst>
              </a:tr>
              <a:tr h="69076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it-IT" sz="1200" kern="1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it-IT" sz="1200" kern="100" dirty="0">
                        <a:effectLst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Returning results</a:t>
                      </a:r>
                      <a:endParaRPr lang="it-IT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it-IT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it-IT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it-IT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55035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it-IT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2" marR="39942" marT="0" marB="0"/>
                </a:tc>
                <a:extLst>
                  <a:ext uri="{0D108BD9-81ED-4DB2-BD59-A6C34878D82A}">
                    <a16:rowId xmlns:a16="http://schemas.microsoft.com/office/drawing/2014/main" val="88170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237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Macintosh PowerPoint</Application>
  <PresentationFormat>Widescreen</PresentationFormat>
  <Paragraphs>227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Tema di Office</vt:lpstr>
      <vt:lpstr>Governance (of the research process)</vt:lpstr>
      <vt:lpstr>Public – multiactor engagement  (including the researchers)</vt:lpstr>
      <vt:lpstr>Gender equalities</vt:lpstr>
      <vt:lpstr>From Scientific Education to scientific citizenship</vt:lpstr>
      <vt:lpstr>Open Access/Open Science</vt:lpstr>
      <vt:lpstr>Ethics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Autore</dc:creator>
  <cp:lastModifiedBy>Autore</cp:lastModifiedBy>
  <cp:revision>1</cp:revision>
  <dcterms:created xsi:type="dcterms:W3CDTF">2025-10-09T09:06:44Z</dcterms:created>
  <dcterms:modified xsi:type="dcterms:W3CDTF">2025-10-09T09:07:33Z</dcterms:modified>
</cp:coreProperties>
</file>