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Play"/>
      <p:regular r:id="rId12"/>
      <p:bold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iQ6xL76S+4Xc5gDOvIJq5QDSHXZ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FE8598-89D2-4526-AAD9-65D0F9F204C7}">
  <a:tblStyle styleId="{72FE8598-89D2-4526-AAD9-65D0F9F204C7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9FF7C12E-6E16-446A-A2CA-D7284FF3E4BC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-bold.fntdata"/><Relationship Id="rId12" Type="http://schemas.openxmlformats.org/officeDocument/2006/relationships/font" Target="fonts/Pl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56421" y="264484"/>
            <a:ext cx="10479157" cy="5239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Governance (of the research process)</a:t>
            </a:r>
            <a:endParaRPr sz="2800">
              <a:solidFill>
                <a:srgbClr val="00B050"/>
              </a:solidFill>
            </a:endParaRPr>
          </a:p>
        </p:txBody>
      </p:sp>
      <p:graphicFrame>
        <p:nvGraphicFramePr>
          <p:cNvPr id="85" name="Google Shape;85;p1"/>
          <p:cNvGraphicFramePr/>
          <p:nvPr/>
        </p:nvGraphicFramePr>
        <p:xfrm>
          <a:off x="728870" y="124570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{72FE8598-89D2-4526-AAD9-65D0F9F204C7}</a:tableStyleId>
              </a:tblPr>
              <a:tblGrid>
                <a:gridCol w="2071800"/>
                <a:gridCol w="2046350"/>
                <a:gridCol w="2046350"/>
                <a:gridCol w="2046350"/>
                <a:gridCol w="2046350"/>
              </a:tblGrid>
              <a:tr h="19897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Criteria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Performance indicators (action)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Perception indicators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Key actors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5788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Process    indicators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Outcome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 vMerge="1"/>
                <a:tc vMerge="1"/>
              </a:tr>
              <a:tr h="7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Openness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Participation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Accountability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10672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Effectiveness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  <a:tr h="7778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Coherence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cap="none" strike="noStrike"/>
                        <a:t> </a:t>
                      </a:r>
                      <a:endParaRPr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41248" y="124894"/>
            <a:ext cx="10509600" cy="107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Public – multiactor engagement</a:t>
            </a:r>
            <a:br>
              <a:rPr b="1" lang="en-US" sz="3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3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(including the researchers)</a:t>
            </a:r>
            <a:endParaRPr sz="3400">
              <a:solidFill>
                <a:srgbClr val="00B050"/>
              </a:solidFill>
            </a:endParaRPr>
          </a:p>
        </p:txBody>
      </p:sp>
      <p:graphicFrame>
        <p:nvGraphicFramePr>
          <p:cNvPr id="91" name="Google Shape;91;p2"/>
          <p:cNvGraphicFramePr/>
          <p:nvPr/>
        </p:nvGraphicFramePr>
        <p:xfrm>
          <a:off x="842823" y="12018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{9FF7C12E-6E16-446A-A2CA-D7284FF3E4BC}</a:tableStyleId>
              </a:tblPr>
              <a:tblGrid>
                <a:gridCol w="1585750"/>
                <a:gridCol w="2697450"/>
                <a:gridCol w="2041950"/>
                <a:gridCol w="2090650"/>
                <a:gridCol w="2090650"/>
              </a:tblGrid>
              <a:tr h="2250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25" marB="45125" marR="90275" marL="90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indicators (action)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25" marB="45125" marR="90275" marL="90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Perception indicators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25" marB="45125" marR="90275" marL="90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125" marB="45125" marR="90275" marL="902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26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   indicators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646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Policies,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Regulation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Frameworks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Collaboration across 3 institutions (Stanford University, Kumo.AI, NVIDIA)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standardized benchmark (RelBench) developed by community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Addressing real-world data challenges in regulated sectors (healthcare, finance)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findings applicable to enterprise data management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 to open-source ML/AI frameworks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influence on future database and AI standards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 recognition (NVIDIA collaboration indicates practical relevance)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Academic validation through conference submission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Community interest (GitHub repository accessibility)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Academic researchers, Industry practitioners (Kumo.AI, NVIDIA), Database administrators, ML engineers, Enterprise data scientists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396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and initiative making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Attention 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creation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Publication of preprint on arXiv (open access)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GitHub repository for code sharing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Documentation through comprehensive appendix and examples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Public availability of research methodology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Reproducible research through open code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transfer to broader ML community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Accessibility of materials to researchers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Clarity of documentation for replication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Community uptake of methods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Researchers, PhD students, Data scientists, ML practitioners, Open-source contributors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27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Competence building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Detailed methodology documentation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Step-by-step implementation guidelines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 appendix with experimental details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Ablation studies explaining component importance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Enhanced understanding of graph transformers for relational data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Transferable skills in RDL methodology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Best practices for handling temporal, heterogeneous data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Usefulness of documentation for learning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Clarity of technical explanations</a:t>
                      </a:r>
                      <a:endParaRPr b="0"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Ability to reproduce and extend the work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1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b="0"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PhD students, Early-career researchers, ML engineers, Data scientists</a:t>
                      </a:r>
                      <a:endParaRPr b="0"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400" marB="0" marR="67700" marL="6770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41248" y="334644"/>
            <a:ext cx="10509504" cy="10769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Gender equalities</a:t>
            </a:r>
            <a:endParaRPr sz="4000">
              <a:solidFill>
                <a:srgbClr val="00B050"/>
              </a:solidFill>
            </a:endParaRPr>
          </a:p>
        </p:txBody>
      </p:sp>
      <p:graphicFrame>
        <p:nvGraphicFramePr>
          <p:cNvPr id="97" name="Google Shape;97;p3"/>
          <p:cNvGraphicFramePr/>
          <p:nvPr/>
        </p:nvGraphicFramePr>
        <p:xfrm>
          <a:off x="583095" y="1258957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{72FE8598-89D2-4526-AAD9-65D0F9F204C7}</a:tableStyleId>
              </a:tblPr>
              <a:tblGrid>
                <a:gridCol w="2297850"/>
                <a:gridCol w="2225050"/>
                <a:gridCol w="2225050"/>
                <a:gridCol w="2225050"/>
                <a:gridCol w="2225050"/>
              </a:tblGrid>
              <a:tr h="42470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7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Criteria</a:t>
                      </a:r>
                      <a:endParaRPr sz="17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Performance indicators (action)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7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Perception indicators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 </a:t>
                      </a:r>
                      <a:endParaRPr sz="1700" u="none" cap="none" strike="noStrike"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Key actors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</a:tr>
              <a:tr h="6963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Process    indicators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u="none" cap="none" strike="noStrike"/>
                        <a:t>Outcome</a:t>
                      </a:r>
                      <a:endParaRPr sz="17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95725" marL="95725"/>
                </a:tc>
                <a:tc vMerge="1"/>
                <a:tc vMerge="1"/>
              </a:tr>
              <a:tr h="22075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 Equalities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(as criteria to differentiate and correctly include the research participants)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Gender-disaggregated analysis potential in datasets (e.g., customer data, user interactions)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Awareness of bias in training data from real-world databases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Fair representation in dataset selection across domains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Models that don't discriminate based on demographic features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to analyze gender-related patterns in e-commerce, social networks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Consideration of fairness in predictive modeling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Awareness of potential biases in relational data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Consideration of fairness in model evaluation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Sensitivity to demographic disparities in predictions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Ethics review boards, Dataset curators, ML fairness researchers, Domain experts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</a:tr>
              <a:tr h="1935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Gender equalities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(as a criterion to balance and characterize the research team)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Multi-institutional collaboration (Stanford, Kumo.AI, NVIDIA)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Diverse authorship team with 8 contributors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Equal opportunity for contribution (author list)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Collaborative research across institutions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Diverse perspectives in problem-solving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Inclusive research environment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Team members' sense of equal contribution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Collaborative work environment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of all contributors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Principal investigators (Vijay Prakash Dwivedi, Jure Leskovec), Co-authors, Institutional leadership, Funding agencies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95725" marL="957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65953" y="73109"/>
            <a:ext cx="10506456" cy="1014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400"/>
              <a:buFont typeface="Arial"/>
              <a:buNone/>
            </a:pPr>
            <a:r>
              <a:rPr b="1" lang="en-US" sz="34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From Scientific Education to scientific citizenship</a:t>
            </a:r>
            <a:endParaRPr b="1" sz="3400">
              <a:solidFill>
                <a:srgbClr val="00B050"/>
              </a:solidFill>
            </a:endParaRPr>
          </a:p>
        </p:txBody>
      </p:sp>
      <p:graphicFrame>
        <p:nvGraphicFramePr>
          <p:cNvPr id="103" name="Google Shape;103;p4"/>
          <p:cNvGraphicFramePr/>
          <p:nvPr/>
        </p:nvGraphicFramePr>
        <p:xfrm>
          <a:off x="596348" y="174431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{9FF7C12E-6E16-446A-A2CA-D7284FF3E4BC}</a:tableStyleId>
              </a:tblPr>
              <a:tblGrid>
                <a:gridCol w="2252850"/>
                <a:gridCol w="2198850"/>
                <a:gridCol w="2198850"/>
                <a:gridCol w="2253900"/>
                <a:gridCol w="2253900"/>
              </a:tblGrid>
              <a:tr h="624650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51900" marR="103775" marL="103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indicators (action)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51900" marR="103775" marL="103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Perception indicators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51900" marR="103775" marL="103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51900" marB="51900" marR="103775" marL="10377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   indicators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400" u="none" cap="none" strike="noStrike">
                          <a:solidFill>
                            <a:srgbClr val="0070C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 b="0" i="0" sz="14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vMerge="1"/>
                <a:tc vMerge="1"/>
              </a:tr>
              <a:tr h="1768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Scientific Education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(more related to knowledge &amp; technicalities exchange)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Comprehensive technical documentation (20 pages + appendix)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explanation of novel concepts (multi-element tokenization)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Educational comparisons with existing methods (GNN, HGT)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Detailed experimental setup and hyperparameters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Visual aids (Figures 1-5) explaining architecture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Enhanced technical knowledge in graph transformers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Understanding of relational deep learning principles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Practical skills in implementing RELGT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evaluation skills through ablation studies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Clarity of technical writing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Usefulness of figures and examples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Accessibility to non-experts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Comprehensiveness of documentation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Graduate students, Researchers, ML educators, Industry practitioners, Conference reviewers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58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Scientific citizenship 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(based on capabilities approach)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i="0"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Open-source code release (GitHub)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community benchmark (RelBench)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 to broader RDL research agenda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Addressing real-world societal challenges (healthcare, e-commerce, financial data)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Community empowerment to use and extend RELGT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 to open science movement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Democratization of advanced ML techniques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Practical impact on enterprise data challenges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210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Sense of community ownership over methodology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Perceived utility for solving real problems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Empowerment to contribute improvements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Char char="●"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of societal relevance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Open-source community, Industry data scientists, Healthcare researchers, Financial analysts, E-commerce platforms</a:t>
                      </a:r>
                      <a:endParaRPr sz="10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10800" marB="0" marR="77825" marL="77825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906798" y="138032"/>
            <a:ext cx="10506600" cy="65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Open Access/Open Science</a:t>
            </a:r>
            <a:endParaRPr/>
          </a:p>
        </p:txBody>
      </p:sp>
      <p:graphicFrame>
        <p:nvGraphicFramePr>
          <p:cNvPr id="109" name="Google Shape;109;p5"/>
          <p:cNvGraphicFramePr/>
          <p:nvPr/>
        </p:nvGraphicFramePr>
        <p:xfrm>
          <a:off x="443966" y="865966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{72FE8598-89D2-4526-AAD9-65D0F9F204C7}</a:tableStyleId>
              </a:tblPr>
              <a:tblGrid>
                <a:gridCol w="1342275"/>
                <a:gridCol w="3178700"/>
                <a:gridCol w="2261025"/>
                <a:gridCol w="2261025"/>
                <a:gridCol w="2261025"/>
              </a:tblGrid>
              <a:tr h="5175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indicators (action)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Perception indicators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</a:tr>
              <a:tr h="51752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   indicators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 vMerge="1"/>
                <a:tc vMerge="1"/>
              </a:tr>
              <a:tr h="1461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science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(reproducibility)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Preprint publication on arXiv (freely accessible)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GitHub code repository with implementation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public benchmark datasets (RelBench)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Detailed methodology and hyperparameters in appendix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 ablation studies (Tables 2, 6, 7, 8)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documentation of experimental setup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High reproducibility of experiments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Transparent research process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Validation through benchmark comparison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Community ability to verify results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Confidence in research validity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 in reported results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Clarity of methodology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Ease of replication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Peer reviewers, Replication researchers, ML practitioners, Conference organizers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</a:tr>
              <a:tr h="1035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F(A)IRfication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Code on GitHub with clear repository structure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ArXiv identifier for findability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Standard data formats (RelBench benchmark)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PyTorch implementation (widely used framework)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API and function documentation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Integration with PyTorch Geometric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Findable through GitHub and arXiv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Accessible to anyone with internet connection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Interoperable with PyTorch ecosystem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Reusable for other relational database applications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Extensible architecture for future research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Ease of finding the research materials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Accessibility across different institutions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Compatibility with existing tools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Utility for new applications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Repository maintainers, Package developers, ML framework teams, Research librarians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</a:tr>
              <a:tr h="1399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 access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ArXiv preprint (no paywall)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GitHub repository (open-source license)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 of open datasets where possible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proprietary software requirements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Zero-cost access to research findings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Broad dissemination across institutions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barriers for researchers in developing countries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Rapid knowledge transfer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Satisfaction with access model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Perceived fairness of knowledge distribution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Gratitude for open sharing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Calibri"/>
                        <a:buChar char="●"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Support for open science principles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Global research community, Students, Independent researchers, Industry practitioners, Developing country institutions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88425" marL="88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41248" y="111779"/>
            <a:ext cx="10509600" cy="61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1" lang="en-US" sz="4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Ethics</a:t>
            </a:r>
            <a:endParaRPr/>
          </a:p>
        </p:txBody>
      </p:sp>
      <p:graphicFrame>
        <p:nvGraphicFramePr>
          <p:cNvPr id="115" name="Google Shape;115;p6"/>
          <p:cNvGraphicFramePr/>
          <p:nvPr/>
        </p:nvGraphicFramePr>
        <p:xfrm>
          <a:off x="149711" y="864954"/>
          <a:ext cx="3000000" cy="3000000"/>
        </p:xfrm>
        <a:graphic>
          <a:graphicData uri="http://schemas.openxmlformats.org/drawingml/2006/table">
            <a:tbl>
              <a:tblPr bandRow="1" firstCol="1" firstRow="1">
                <a:noFill/>
                <a:tableStyleId>{72FE8598-89D2-4526-AAD9-65D0F9F204C7}</a:tableStyleId>
              </a:tblPr>
              <a:tblGrid>
                <a:gridCol w="1479025"/>
                <a:gridCol w="2996675"/>
                <a:gridCol w="2744625"/>
                <a:gridCol w="2338575"/>
                <a:gridCol w="2284625"/>
              </a:tblGrid>
              <a:tr h="308625"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indicators (action)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 hMerge="1"/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Perception indicators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Key actors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276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   indicators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Outcome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 vMerge="1"/>
                <a:tc vMerge="1"/>
              </a:tr>
              <a:tr h="6809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Consent as a process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Use of ethically-sourced benchmark datasets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 for data usage terms from RelBench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Awareness of privacy considerations in relational data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Citation of original data sources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Ethical use of public datasets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 for data provenance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Compliance with data usage agreements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Trust in ethical data handling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Transparency in data sources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research conduct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Ethics review boards, Dataset curators, Data protection officers, Benchmark organizers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23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Assent as a process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953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Mitigation of risk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Temporal-aware sampling to prevent data leakage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Careful validation/test set splitting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Prevention of future information in predictions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deployment of model in production (research phase)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documentation of limitations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Methodologically sound research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Minimized risk of misleading results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Protected integrity of benchmark evaluation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Responsible reporting of limitations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Confidence in methodological rigor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 in validity of comparisons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Appreciation for transparent limitations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Peer reviewers, ML researchers, Practitioners considering adoption, Academic community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253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Handling samples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r>
                        <a:rPr lang="en-US" sz="9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Not Applicable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1089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Handling Data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Use of anonymized/aggregated datasets from RelBench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Temporal awareness to prevent information leakage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documentation of data preprocessing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Respect for privacy in relational databases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release of sensitive intermediate data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Aggregated results reporting only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Privacy-preserving research practices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Compliance with data protection principles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Secure computational environment (university servers)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 unauthorized data sharing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Trust in data security measures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Confidence in privacy protection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Transparency in data handling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Professional data stewardship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Data protection officers (Stanford, NVIDIA), IRB committees, Dataset providers, IT security teams, Research participants (original data subjects)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  <a:tr h="20427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Returning results</a:t>
                      </a:r>
                      <a:endParaRPr sz="11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Publication of research findings through ArXiv preprint (open access)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Open-source code release on GitHub for community benefit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Benchmark results shared transparently (21 tasks evaluated)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 methodology documentation enabling others to apply the technique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Acknowledgment of funding sources and institutional support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Clear attribution to prior work and datasets used (RelBench)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Research findings accessible to academic community, industry practitioners, and original dataset communities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Practical tools (code, models) returned to community for further use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Contributions to open-source ML/AI ecosystem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Enhanced capabilities for organizations using relational databases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Knowledge transfer enabling better data analysis in healthcare, e-commerce, finance sectors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Potential improvements in services affecting data subjects (better recommendations, predictions)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-285750" lvl="0" marL="4572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Community appreciation for open sharing of methods and code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Perceived fairness in knowledge distribution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Recognition of reciprocity (using public datasets, returning public tools)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Satisfaction of funding agencies with public dissemination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 and academic stakeholder value from accessible research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900"/>
                        <a:buFont typeface="Calibri"/>
                        <a:buChar char="●"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Trust in researchers' commitment to public benefit</a:t>
                      </a:r>
                      <a:endParaRPr sz="9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 Original data providers (Amazon, Avito, Stack Exchange, clinical trial organizations, F1, H&amp;M), Research community, Industry practitioners (data scientists, ML engineers), Funding agencies (NSF, Chan Zuckerberg Initiative, industry sponsors), Open-source community, End-users of applications (patients, customers, sports fans), Society at large benefiting from improved data analysis capabilities</a:t>
                      </a:r>
                      <a:endParaRPr sz="9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39950" marL="39950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2025-10-09T09:06:44Z</dcterms:created>
  <dc:creator>Autore</dc:creator>
</cp:coreProperties>
</file>