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a20fbe3d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a20fbe3d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a20fbe3d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a20fbe3d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b4446a5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b4446a5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53ffd53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53ffd53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53ffd5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53ffd5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53ffd53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53ffd53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53ffd53e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53ffd53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53ffd53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53ffd53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53ffd53e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53ffd53e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53ffd53e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53ffd53e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20fbe3d7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20fbe3d7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53ffd53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53ffd53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53ffd53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53ffd53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b4446a5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b4446a5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a20fbe3d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a20fbe3d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20fbe3d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a20fbe3d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a20fbe3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a20fbe3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a20fbe3d7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a20fbe3d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a20fbe3d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a20fbe3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20fbe3d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20fbe3d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b4446a5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b4446a5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4200" y="1698075"/>
            <a:ext cx="6159900" cy="12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4500"/>
              <a:t>MARKET FUTURE</a:t>
            </a:r>
            <a:endParaRPr b="1" sz="4500"/>
          </a:p>
        </p:txBody>
      </p:sp>
      <p:sp>
        <p:nvSpPr>
          <p:cNvPr id="135" name="Google Shape;135;p13"/>
          <p:cNvSpPr txBox="1"/>
          <p:nvPr>
            <p:ph idx="1" type="subTitle"/>
          </p:nvPr>
        </p:nvSpPr>
        <p:spPr>
          <a:xfrm>
            <a:off x="5928625" y="457080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it" sz="1700"/>
              <a:t>Andrea Morelli             1845525</a:t>
            </a:r>
            <a:endParaRPr b="1" sz="1700"/>
          </a:p>
          <a:p>
            <a:pPr indent="0" lvl="0" marL="0" rtl="0" algn="l">
              <a:lnSpc>
                <a:spcPct val="80000"/>
              </a:lnSpc>
              <a:spcBef>
                <a:spcPts val="0"/>
              </a:spcBef>
              <a:spcAft>
                <a:spcPts val="0"/>
              </a:spcAft>
              <a:buNone/>
            </a:pPr>
            <a:r>
              <a:rPr b="1" lang="it" sz="1700"/>
              <a:t>Lorenzo Romagnoli   1975517</a:t>
            </a:r>
            <a:endParaRPr b="1" sz="1700"/>
          </a:p>
        </p:txBody>
      </p:sp>
      <p:sp>
        <p:nvSpPr>
          <p:cNvPr id="136" name="Google Shape;136;p13"/>
          <p:cNvSpPr txBox="1"/>
          <p:nvPr/>
        </p:nvSpPr>
        <p:spPr>
          <a:xfrm>
            <a:off x="0" y="474330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latin typeface="Lato"/>
                <a:ea typeface="Lato"/>
                <a:cs typeface="Lato"/>
                <a:sym typeface="Lato"/>
              </a:rPr>
              <a:t>Laboratory of advanced programming AY 2021/2022</a:t>
            </a:r>
            <a:endParaRPr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978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STOCK PREDICTOR PAGE</a:t>
            </a:r>
            <a:endParaRPr b="1"/>
          </a:p>
        </p:txBody>
      </p:sp>
      <p:pic>
        <p:nvPicPr>
          <p:cNvPr id="199" name="Google Shape;199;p22"/>
          <p:cNvPicPr preferRelativeResize="0"/>
          <p:nvPr/>
        </p:nvPicPr>
        <p:blipFill>
          <a:blip r:embed="rId3">
            <a:alphaModFix/>
          </a:blip>
          <a:stretch>
            <a:fillRect/>
          </a:stretch>
        </p:blipFill>
        <p:spPr>
          <a:xfrm>
            <a:off x="1245013" y="1307850"/>
            <a:ext cx="6344580" cy="3530849"/>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921475" y="380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STOCK PREDICTOR COMPONENT</a:t>
            </a:r>
            <a:endParaRPr b="1" sz="3000"/>
          </a:p>
        </p:txBody>
      </p:sp>
      <p:pic>
        <p:nvPicPr>
          <p:cNvPr id="205" name="Google Shape;205;p23"/>
          <p:cNvPicPr preferRelativeResize="0"/>
          <p:nvPr/>
        </p:nvPicPr>
        <p:blipFill>
          <a:blip r:embed="rId3">
            <a:alphaModFix/>
          </a:blip>
          <a:stretch>
            <a:fillRect/>
          </a:stretch>
        </p:blipFill>
        <p:spPr>
          <a:xfrm>
            <a:off x="381025" y="1668450"/>
            <a:ext cx="4126025" cy="1181300"/>
          </a:xfrm>
          <a:prstGeom prst="rect">
            <a:avLst/>
          </a:prstGeom>
          <a:noFill/>
          <a:ln cap="flat" cmpd="sng" w="38100">
            <a:solidFill>
              <a:srgbClr val="000000"/>
            </a:solidFill>
            <a:prstDash val="solid"/>
            <a:round/>
            <a:headEnd len="sm" w="sm" type="none"/>
            <a:tailEnd len="sm" w="sm" type="none"/>
          </a:ln>
        </p:spPr>
      </p:pic>
      <p:pic>
        <p:nvPicPr>
          <p:cNvPr id="206" name="Google Shape;206;p23"/>
          <p:cNvPicPr preferRelativeResize="0"/>
          <p:nvPr/>
        </p:nvPicPr>
        <p:blipFill>
          <a:blip r:embed="rId4">
            <a:alphaModFix/>
          </a:blip>
          <a:stretch>
            <a:fillRect/>
          </a:stretch>
        </p:blipFill>
        <p:spPr>
          <a:xfrm>
            <a:off x="4939100" y="1522975"/>
            <a:ext cx="4020198" cy="1472250"/>
          </a:xfrm>
          <a:prstGeom prst="rect">
            <a:avLst/>
          </a:prstGeom>
          <a:noFill/>
          <a:ln>
            <a:noFill/>
          </a:ln>
        </p:spPr>
      </p:pic>
      <p:pic>
        <p:nvPicPr>
          <p:cNvPr id="207" name="Google Shape;207;p23"/>
          <p:cNvPicPr preferRelativeResize="0"/>
          <p:nvPr/>
        </p:nvPicPr>
        <p:blipFill>
          <a:blip r:embed="rId5">
            <a:alphaModFix/>
          </a:blip>
          <a:stretch>
            <a:fillRect/>
          </a:stretch>
        </p:blipFill>
        <p:spPr>
          <a:xfrm>
            <a:off x="2666312" y="3297725"/>
            <a:ext cx="3811374" cy="127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015550" y="452950"/>
            <a:ext cx="7042800" cy="6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DEVELOPMENT PROCESS</a:t>
            </a:r>
            <a:endParaRPr b="1"/>
          </a:p>
        </p:txBody>
      </p:sp>
      <p:pic>
        <p:nvPicPr>
          <p:cNvPr id="213" name="Google Shape;213;p24"/>
          <p:cNvPicPr preferRelativeResize="0"/>
          <p:nvPr/>
        </p:nvPicPr>
        <p:blipFill>
          <a:blip r:embed="rId3">
            <a:alphaModFix/>
          </a:blip>
          <a:stretch>
            <a:fillRect/>
          </a:stretch>
        </p:blipFill>
        <p:spPr>
          <a:xfrm>
            <a:off x="712637" y="1116037"/>
            <a:ext cx="2745052" cy="1544075"/>
          </a:xfrm>
          <a:prstGeom prst="rect">
            <a:avLst/>
          </a:prstGeom>
          <a:noFill/>
          <a:ln>
            <a:noFill/>
          </a:ln>
        </p:spPr>
      </p:pic>
      <p:pic>
        <p:nvPicPr>
          <p:cNvPr id="214" name="Google Shape;214;p24"/>
          <p:cNvPicPr preferRelativeResize="0"/>
          <p:nvPr/>
        </p:nvPicPr>
        <p:blipFill>
          <a:blip r:embed="rId4">
            <a:alphaModFix/>
          </a:blip>
          <a:stretch>
            <a:fillRect/>
          </a:stretch>
        </p:blipFill>
        <p:spPr>
          <a:xfrm>
            <a:off x="4024538" y="1271737"/>
            <a:ext cx="1388375" cy="1388375"/>
          </a:xfrm>
          <a:prstGeom prst="rect">
            <a:avLst/>
          </a:prstGeom>
          <a:noFill/>
          <a:ln>
            <a:noFill/>
          </a:ln>
        </p:spPr>
      </p:pic>
      <p:pic>
        <p:nvPicPr>
          <p:cNvPr id="215" name="Google Shape;215;p24"/>
          <p:cNvPicPr preferRelativeResize="0"/>
          <p:nvPr/>
        </p:nvPicPr>
        <p:blipFill>
          <a:blip r:embed="rId5">
            <a:alphaModFix/>
          </a:blip>
          <a:stretch>
            <a:fillRect/>
          </a:stretch>
        </p:blipFill>
        <p:spPr>
          <a:xfrm>
            <a:off x="6607788" y="1054138"/>
            <a:ext cx="1823575" cy="1823575"/>
          </a:xfrm>
          <a:prstGeom prst="rect">
            <a:avLst/>
          </a:prstGeom>
          <a:noFill/>
          <a:ln>
            <a:noFill/>
          </a:ln>
        </p:spPr>
      </p:pic>
      <p:pic>
        <p:nvPicPr>
          <p:cNvPr id="216" name="Google Shape;216;p24"/>
          <p:cNvPicPr preferRelativeResize="0"/>
          <p:nvPr/>
        </p:nvPicPr>
        <p:blipFill>
          <a:blip r:embed="rId6">
            <a:alphaModFix/>
          </a:blip>
          <a:stretch>
            <a:fillRect/>
          </a:stretch>
        </p:blipFill>
        <p:spPr>
          <a:xfrm>
            <a:off x="3691750" y="2918689"/>
            <a:ext cx="1760500" cy="1795287"/>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SCRUM DEVELOPMENT : SPRINT 1 </a:t>
            </a:r>
            <a:endParaRPr b="1"/>
          </a:p>
        </p:txBody>
      </p:sp>
      <p:pic>
        <p:nvPicPr>
          <p:cNvPr id="222" name="Google Shape;222;p25"/>
          <p:cNvPicPr preferRelativeResize="0"/>
          <p:nvPr/>
        </p:nvPicPr>
        <p:blipFill>
          <a:blip r:embed="rId3">
            <a:alphaModFix/>
          </a:blip>
          <a:stretch>
            <a:fillRect/>
          </a:stretch>
        </p:blipFill>
        <p:spPr>
          <a:xfrm>
            <a:off x="152400" y="2897225"/>
            <a:ext cx="8839200" cy="1374042"/>
          </a:xfrm>
          <a:prstGeom prst="rect">
            <a:avLst/>
          </a:prstGeom>
          <a:noFill/>
          <a:ln>
            <a:noFill/>
          </a:ln>
        </p:spPr>
      </p:pic>
      <p:sp>
        <p:nvSpPr>
          <p:cNvPr id="223" name="Google Shape;223;p25"/>
          <p:cNvSpPr txBox="1"/>
          <p:nvPr/>
        </p:nvSpPr>
        <p:spPr>
          <a:xfrm>
            <a:off x="282025" y="158467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The sprints are organized in two weeks each ,for a total of 4 sprints.</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SCRUM DEVELOPMENT : SPRINT 2 </a:t>
            </a:r>
            <a:endParaRPr b="1"/>
          </a:p>
        </p:txBody>
      </p:sp>
      <p:pic>
        <p:nvPicPr>
          <p:cNvPr id="229" name="Google Shape;229;p26"/>
          <p:cNvPicPr preferRelativeResize="0"/>
          <p:nvPr/>
        </p:nvPicPr>
        <p:blipFill>
          <a:blip r:embed="rId3">
            <a:alphaModFix/>
          </a:blip>
          <a:stretch>
            <a:fillRect/>
          </a:stretch>
        </p:blipFill>
        <p:spPr>
          <a:xfrm>
            <a:off x="219550" y="2115150"/>
            <a:ext cx="8839198" cy="16559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SCRUM DEVELOPMENT : SPRINT 3 </a:t>
            </a:r>
            <a:endParaRPr b="1"/>
          </a:p>
        </p:txBody>
      </p:sp>
      <p:pic>
        <p:nvPicPr>
          <p:cNvPr id="235" name="Google Shape;235;p27"/>
          <p:cNvPicPr preferRelativeResize="0"/>
          <p:nvPr/>
        </p:nvPicPr>
        <p:blipFill>
          <a:blip r:embed="rId3">
            <a:alphaModFix/>
          </a:blip>
          <a:stretch>
            <a:fillRect/>
          </a:stretch>
        </p:blipFill>
        <p:spPr>
          <a:xfrm>
            <a:off x="152400" y="1970575"/>
            <a:ext cx="8839199" cy="215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SCRUM DEVELOPMENT : SPRINT 4</a:t>
            </a:r>
            <a:endParaRPr b="1"/>
          </a:p>
        </p:txBody>
      </p:sp>
      <p:pic>
        <p:nvPicPr>
          <p:cNvPr id="241" name="Google Shape;241;p28"/>
          <p:cNvPicPr preferRelativeResize="0"/>
          <p:nvPr/>
        </p:nvPicPr>
        <p:blipFill>
          <a:blip r:embed="rId3">
            <a:alphaModFix/>
          </a:blip>
          <a:stretch>
            <a:fillRect/>
          </a:stretch>
        </p:blipFill>
        <p:spPr>
          <a:xfrm>
            <a:off x="232975" y="1621400"/>
            <a:ext cx="8543925" cy="292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189600" y="405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FUNCTION POINTS</a:t>
            </a:r>
            <a:endParaRPr b="1"/>
          </a:p>
        </p:txBody>
      </p:sp>
      <p:pic>
        <p:nvPicPr>
          <p:cNvPr id="247" name="Google Shape;247;p29"/>
          <p:cNvPicPr preferRelativeResize="0"/>
          <p:nvPr/>
        </p:nvPicPr>
        <p:blipFill>
          <a:blip r:embed="rId3">
            <a:alphaModFix/>
          </a:blip>
          <a:stretch>
            <a:fillRect/>
          </a:stretch>
        </p:blipFill>
        <p:spPr>
          <a:xfrm>
            <a:off x="914900" y="1427275"/>
            <a:ext cx="7803251" cy="351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189600" y="405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FUNCTION POINTS</a:t>
            </a:r>
            <a:endParaRPr b="1"/>
          </a:p>
        </p:txBody>
      </p:sp>
      <p:pic>
        <p:nvPicPr>
          <p:cNvPr id="253" name="Google Shape;253;p30"/>
          <p:cNvPicPr preferRelativeResize="0"/>
          <p:nvPr/>
        </p:nvPicPr>
        <p:blipFill>
          <a:blip r:embed="rId3">
            <a:alphaModFix/>
          </a:blip>
          <a:stretch>
            <a:fillRect/>
          </a:stretch>
        </p:blipFill>
        <p:spPr>
          <a:xfrm>
            <a:off x="1723675" y="912050"/>
            <a:ext cx="5487950" cy="407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189600" y="392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FUNCTION POINTS</a:t>
            </a:r>
            <a:endParaRPr b="1"/>
          </a:p>
        </p:txBody>
      </p:sp>
      <p:pic>
        <p:nvPicPr>
          <p:cNvPr id="259" name="Google Shape;259;p31"/>
          <p:cNvPicPr preferRelativeResize="0"/>
          <p:nvPr/>
        </p:nvPicPr>
        <p:blipFill>
          <a:blip r:embed="rId3">
            <a:alphaModFix/>
          </a:blip>
          <a:stretch>
            <a:fillRect/>
          </a:stretch>
        </p:blipFill>
        <p:spPr>
          <a:xfrm>
            <a:off x="2573763" y="1069400"/>
            <a:ext cx="4270575" cy="327375"/>
          </a:xfrm>
          <a:prstGeom prst="rect">
            <a:avLst/>
          </a:prstGeom>
          <a:noFill/>
          <a:ln cap="flat" cmpd="sng" w="38100">
            <a:solidFill>
              <a:schemeClr val="dk1"/>
            </a:solidFill>
            <a:prstDash val="solid"/>
            <a:round/>
            <a:headEnd len="sm" w="sm" type="none"/>
            <a:tailEnd len="sm" w="sm" type="none"/>
          </a:ln>
        </p:spPr>
      </p:pic>
      <p:pic>
        <p:nvPicPr>
          <p:cNvPr id="260" name="Google Shape;260;p31"/>
          <p:cNvPicPr preferRelativeResize="0"/>
          <p:nvPr/>
        </p:nvPicPr>
        <p:blipFill>
          <a:blip r:embed="rId4">
            <a:alphaModFix/>
          </a:blip>
          <a:stretch>
            <a:fillRect/>
          </a:stretch>
        </p:blipFill>
        <p:spPr>
          <a:xfrm>
            <a:off x="1337825" y="1477350"/>
            <a:ext cx="6468350" cy="3066775"/>
          </a:xfrm>
          <a:prstGeom prst="rect">
            <a:avLst/>
          </a:prstGeom>
          <a:noFill/>
          <a:ln cap="flat" cmpd="sng" w="38100">
            <a:solidFill>
              <a:schemeClr val="dk1"/>
            </a:solidFill>
            <a:prstDash val="solid"/>
            <a:round/>
            <a:headEnd len="sm" w="sm" type="none"/>
            <a:tailEnd len="sm" w="sm" type="none"/>
          </a:ln>
        </p:spPr>
      </p:pic>
      <p:pic>
        <p:nvPicPr>
          <p:cNvPr id="261" name="Google Shape;261;p31"/>
          <p:cNvPicPr preferRelativeResize="0"/>
          <p:nvPr/>
        </p:nvPicPr>
        <p:blipFill>
          <a:blip r:embed="rId5">
            <a:alphaModFix/>
          </a:blip>
          <a:stretch>
            <a:fillRect/>
          </a:stretch>
        </p:blipFill>
        <p:spPr>
          <a:xfrm>
            <a:off x="2489137" y="4624700"/>
            <a:ext cx="4439825" cy="39227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325625" y="288625"/>
            <a:ext cx="734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700">
                <a:solidFill>
                  <a:schemeClr val="lt1"/>
                </a:solidFill>
                <a:latin typeface="Montserrat"/>
                <a:ea typeface="Montserrat"/>
                <a:cs typeface="Montserrat"/>
                <a:sym typeface="Montserrat"/>
              </a:rPr>
              <a:t>PROJECT IDEA</a:t>
            </a:r>
            <a:endParaRPr b="1" sz="2700">
              <a:solidFill>
                <a:schemeClr val="lt1"/>
              </a:solidFill>
              <a:latin typeface="Montserrat"/>
              <a:ea typeface="Montserrat"/>
              <a:cs typeface="Montserrat"/>
              <a:sym typeface="Montserrat"/>
            </a:endParaRPr>
          </a:p>
        </p:txBody>
      </p:sp>
      <p:sp>
        <p:nvSpPr>
          <p:cNvPr id="142" name="Google Shape;142;p14"/>
          <p:cNvSpPr txBox="1"/>
          <p:nvPr/>
        </p:nvSpPr>
        <p:spPr>
          <a:xfrm>
            <a:off x="1435750" y="16503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14"/>
          <p:cNvSpPr txBox="1"/>
          <p:nvPr/>
        </p:nvSpPr>
        <p:spPr>
          <a:xfrm>
            <a:off x="222000" y="997900"/>
            <a:ext cx="6845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lt1"/>
                </a:solidFill>
                <a:latin typeface="Montserrat"/>
                <a:ea typeface="Montserrat"/>
                <a:cs typeface="Montserrat"/>
                <a:sym typeface="Montserrat"/>
              </a:rPr>
              <a:t>The main objective of this project is to develop a distributed web application able to retrieve the financial data of the stocks and from there predict the future trends of those stocks selected by the users other than giving other useful information that could be useful to the user in case of possible financial investment.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l">
              <a:spcBef>
                <a:spcPts val="0"/>
              </a:spcBef>
              <a:spcAft>
                <a:spcPts val="0"/>
              </a:spcAft>
              <a:buNone/>
            </a:pPr>
            <a:r>
              <a:rPr lang="it" sz="1800">
                <a:solidFill>
                  <a:schemeClr val="lt1"/>
                </a:solidFill>
                <a:latin typeface="Montserrat"/>
                <a:ea typeface="Montserrat"/>
                <a:cs typeface="Montserrat"/>
                <a:sym typeface="Montserrat"/>
              </a:rPr>
              <a:t>Moreover the application helps the user in staying up to date about all the financial and economic news available. Those news are not just presented to the user but, before, they are also checked with a fake detector component in order to verify that there are no patterns in the articles that could be related to fake news.</a:t>
            </a:r>
            <a:endParaRPr sz="180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COCOMO 2</a:t>
            </a:r>
            <a:endParaRPr b="1"/>
          </a:p>
        </p:txBody>
      </p:sp>
      <p:pic>
        <p:nvPicPr>
          <p:cNvPr id="267" name="Google Shape;267;p32"/>
          <p:cNvPicPr preferRelativeResize="0"/>
          <p:nvPr/>
        </p:nvPicPr>
        <p:blipFill>
          <a:blip r:embed="rId3">
            <a:alphaModFix/>
          </a:blip>
          <a:stretch>
            <a:fillRect/>
          </a:stretch>
        </p:blipFill>
        <p:spPr>
          <a:xfrm>
            <a:off x="1218200" y="1208475"/>
            <a:ext cx="7197502"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189600" y="405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COCOMO” RESULTS</a:t>
            </a:r>
            <a:endParaRPr b="1"/>
          </a:p>
        </p:txBody>
      </p:sp>
      <p:pic>
        <p:nvPicPr>
          <p:cNvPr id="273" name="Google Shape;273;p33"/>
          <p:cNvPicPr preferRelativeResize="0"/>
          <p:nvPr/>
        </p:nvPicPr>
        <p:blipFill>
          <a:blip r:embed="rId3">
            <a:alphaModFix/>
          </a:blip>
          <a:stretch>
            <a:fillRect/>
          </a:stretch>
        </p:blipFill>
        <p:spPr>
          <a:xfrm>
            <a:off x="1590675" y="1319850"/>
            <a:ext cx="5962650" cy="2962275"/>
          </a:xfrm>
          <a:prstGeom prst="rect">
            <a:avLst/>
          </a:prstGeom>
          <a:noFill/>
          <a:ln>
            <a:noFill/>
          </a:ln>
        </p:spPr>
      </p:pic>
      <p:sp>
        <p:nvSpPr>
          <p:cNvPr id="274" name="Google Shape;274;p33"/>
          <p:cNvSpPr txBox="1"/>
          <p:nvPr/>
        </p:nvSpPr>
        <p:spPr>
          <a:xfrm>
            <a:off x="1036000" y="4433500"/>
            <a:ext cx="734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000">
                <a:solidFill>
                  <a:schemeClr val="lt1"/>
                </a:solidFill>
                <a:latin typeface="Lato"/>
                <a:ea typeface="Lato"/>
                <a:cs typeface="Lato"/>
                <a:sym typeface="Lato"/>
              </a:rPr>
              <a:t>In our application we had instead obtained a total of 2251 SLOC</a:t>
            </a:r>
            <a:endParaRPr sz="20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824400" y="1960200"/>
            <a:ext cx="7495200" cy="12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sz="3400"/>
              <a:t>NOW WE WILL SHOW THE LIVE DEMO OF THE WEB APPLICATION</a:t>
            </a:r>
            <a:endParaRPr b="1"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91400" y="299750"/>
            <a:ext cx="7038900" cy="5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ARCHITECTURE OF THE SYSTEM</a:t>
            </a:r>
            <a:endParaRPr b="1"/>
          </a:p>
        </p:txBody>
      </p:sp>
      <p:sp>
        <p:nvSpPr>
          <p:cNvPr id="149" name="Google Shape;149;p15"/>
          <p:cNvSpPr txBox="1"/>
          <p:nvPr/>
        </p:nvSpPr>
        <p:spPr>
          <a:xfrm>
            <a:off x="5511400" y="18324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0" name="Google Shape;150;p15"/>
          <p:cNvSpPr txBox="1"/>
          <p:nvPr/>
        </p:nvSpPr>
        <p:spPr>
          <a:xfrm>
            <a:off x="362400" y="1355813"/>
            <a:ext cx="4462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lt1"/>
                </a:solidFill>
                <a:latin typeface="Montserrat"/>
                <a:ea typeface="Montserrat"/>
                <a:cs typeface="Montserrat"/>
                <a:sym typeface="Montserrat"/>
              </a:rPr>
              <a:t>Design of the system:</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Front-end: login + stocks page + newspage</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SQL Based Database.</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RabbitMQ</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Backend : hosting the RESTful Web      application.</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News Component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Stock prediction component</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external service accessed via api to get the news</a:t>
            </a:r>
            <a:endParaRPr sz="1500">
              <a:solidFill>
                <a:schemeClr val="lt1"/>
              </a:solidFill>
              <a:latin typeface="Montserrat"/>
              <a:ea typeface="Montserrat"/>
              <a:cs typeface="Montserrat"/>
              <a:sym typeface="Montserrat"/>
            </a:endParaRPr>
          </a:p>
          <a:p>
            <a:pPr indent="-323850" lvl="0" marL="457200" rtl="0" algn="l">
              <a:spcBef>
                <a:spcPts val="0"/>
              </a:spcBef>
              <a:spcAft>
                <a:spcPts val="0"/>
              </a:spcAft>
              <a:buClr>
                <a:schemeClr val="lt1"/>
              </a:buClr>
              <a:buSzPts val="1500"/>
              <a:buFont typeface="Montserrat"/>
              <a:buChar char="●"/>
            </a:pPr>
            <a:r>
              <a:rPr lang="it" sz="1500">
                <a:solidFill>
                  <a:schemeClr val="lt1"/>
                </a:solidFill>
                <a:latin typeface="Montserrat"/>
                <a:ea typeface="Montserrat"/>
                <a:cs typeface="Montserrat"/>
                <a:sym typeface="Montserrat"/>
              </a:rPr>
              <a:t>external service accessed via api to get the stocks data</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pic>
        <p:nvPicPr>
          <p:cNvPr id="151" name="Google Shape;151;p15"/>
          <p:cNvPicPr preferRelativeResize="0"/>
          <p:nvPr/>
        </p:nvPicPr>
        <p:blipFill>
          <a:blip r:embed="rId3">
            <a:alphaModFix/>
          </a:blip>
          <a:stretch>
            <a:fillRect/>
          </a:stretch>
        </p:blipFill>
        <p:spPr>
          <a:xfrm>
            <a:off x="5011250" y="1172600"/>
            <a:ext cx="4017150" cy="3433725"/>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966175" y="456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OTHER TECHNOLOGIES</a:t>
            </a:r>
            <a:endParaRPr b="1" sz="3000"/>
          </a:p>
        </p:txBody>
      </p:sp>
      <p:pic>
        <p:nvPicPr>
          <p:cNvPr id="157" name="Google Shape;157;p16"/>
          <p:cNvPicPr preferRelativeResize="0"/>
          <p:nvPr/>
        </p:nvPicPr>
        <p:blipFill>
          <a:blip r:embed="rId3">
            <a:alphaModFix/>
          </a:blip>
          <a:stretch>
            <a:fillRect/>
          </a:stretch>
        </p:blipFill>
        <p:spPr>
          <a:xfrm>
            <a:off x="421250" y="1499925"/>
            <a:ext cx="2321951" cy="3137449"/>
          </a:xfrm>
          <a:prstGeom prst="rect">
            <a:avLst/>
          </a:prstGeom>
          <a:noFill/>
          <a:ln cap="flat" cmpd="sng" w="38100">
            <a:solidFill>
              <a:srgbClr val="000000"/>
            </a:solidFill>
            <a:prstDash val="solid"/>
            <a:round/>
            <a:headEnd len="sm" w="sm" type="none"/>
            <a:tailEnd len="sm" w="sm" type="none"/>
          </a:ln>
        </p:spPr>
      </p:pic>
      <p:pic>
        <p:nvPicPr>
          <p:cNvPr id="158" name="Google Shape;158;p16"/>
          <p:cNvPicPr preferRelativeResize="0"/>
          <p:nvPr/>
        </p:nvPicPr>
        <p:blipFill>
          <a:blip r:embed="rId4">
            <a:alphaModFix/>
          </a:blip>
          <a:stretch>
            <a:fillRect/>
          </a:stretch>
        </p:blipFill>
        <p:spPr>
          <a:xfrm>
            <a:off x="4994875" y="1370950"/>
            <a:ext cx="3529723" cy="949650"/>
          </a:xfrm>
          <a:prstGeom prst="rect">
            <a:avLst/>
          </a:prstGeom>
          <a:noFill/>
          <a:ln>
            <a:noFill/>
          </a:ln>
        </p:spPr>
      </p:pic>
      <p:pic>
        <p:nvPicPr>
          <p:cNvPr id="159" name="Google Shape;159;p16"/>
          <p:cNvPicPr preferRelativeResize="0"/>
          <p:nvPr/>
        </p:nvPicPr>
        <p:blipFill>
          <a:blip r:embed="rId5">
            <a:alphaModFix/>
          </a:blip>
          <a:stretch>
            <a:fillRect/>
          </a:stretch>
        </p:blipFill>
        <p:spPr>
          <a:xfrm>
            <a:off x="3164800" y="2763175"/>
            <a:ext cx="3885701" cy="610950"/>
          </a:xfrm>
          <a:prstGeom prst="rect">
            <a:avLst/>
          </a:prstGeom>
          <a:noFill/>
          <a:ln>
            <a:noFill/>
          </a:ln>
        </p:spPr>
      </p:pic>
      <p:pic>
        <p:nvPicPr>
          <p:cNvPr id="160" name="Google Shape;160;p16"/>
          <p:cNvPicPr preferRelativeResize="0"/>
          <p:nvPr/>
        </p:nvPicPr>
        <p:blipFill>
          <a:blip r:embed="rId6">
            <a:alphaModFix/>
          </a:blip>
          <a:stretch>
            <a:fillRect/>
          </a:stretch>
        </p:blipFill>
        <p:spPr>
          <a:xfrm>
            <a:off x="6002787" y="2957274"/>
            <a:ext cx="2872901" cy="148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827475" y="299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SYSTEM ORCHESTRATION</a:t>
            </a:r>
            <a:endParaRPr b="1"/>
          </a:p>
        </p:txBody>
      </p:sp>
      <p:pic>
        <p:nvPicPr>
          <p:cNvPr id="166" name="Google Shape;166;p17"/>
          <p:cNvPicPr preferRelativeResize="0"/>
          <p:nvPr/>
        </p:nvPicPr>
        <p:blipFill>
          <a:blip r:embed="rId3">
            <a:alphaModFix/>
          </a:blip>
          <a:stretch>
            <a:fillRect/>
          </a:stretch>
        </p:blipFill>
        <p:spPr>
          <a:xfrm>
            <a:off x="-128350" y="1777901"/>
            <a:ext cx="4623724" cy="2600850"/>
          </a:xfrm>
          <a:prstGeom prst="rect">
            <a:avLst/>
          </a:prstGeom>
          <a:noFill/>
          <a:ln>
            <a:noFill/>
          </a:ln>
        </p:spPr>
      </p:pic>
      <p:pic>
        <p:nvPicPr>
          <p:cNvPr id="167" name="Google Shape;167;p17"/>
          <p:cNvPicPr preferRelativeResize="0"/>
          <p:nvPr/>
        </p:nvPicPr>
        <p:blipFill>
          <a:blip r:embed="rId4">
            <a:alphaModFix/>
          </a:blip>
          <a:stretch>
            <a:fillRect/>
          </a:stretch>
        </p:blipFill>
        <p:spPr>
          <a:xfrm>
            <a:off x="4884823" y="2103598"/>
            <a:ext cx="3660275" cy="21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Homepage of the application</a:t>
            </a:r>
            <a:endParaRPr b="1"/>
          </a:p>
        </p:txBody>
      </p:sp>
      <p:pic>
        <p:nvPicPr>
          <p:cNvPr id="173" name="Google Shape;173;p18"/>
          <p:cNvPicPr preferRelativeResize="0"/>
          <p:nvPr/>
        </p:nvPicPr>
        <p:blipFill>
          <a:blip r:embed="rId3">
            <a:alphaModFix/>
          </a:blip>
          <a:stretch>
            <a:fillRect/>
          </a:stretch>
        </p:blipFill>
        <p:spPr>
          <a:xfrm>
            <a:off x="1204825" y="1109025"/>
            <a:ext cx="7379201" cy="3530849"/>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052550" y="380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News page</a:t>
            </a:r>
            <a:endParaRPr b="1" sz="3000"/>
          </a:p>
        </p:txBody>
      </p:sp>
      <p:pic>
        <p:nvPicPr>
          <p:cNvPr id="179" name="Google Shape;179;p19"/>
          <p:cNvPicPr preferRelativeResize="0"/>
          <p:nvPr/>
        </p:nvPicPr>
        <p:blipFill rotWithShape="1">
          <a:blip r:embed="rId3">
            <a:alphaModFix/>
          </a:blip>
          <a:srcRect b="11276" l="0" r="2685" t="0"/>
          <a:stretch/>
        </p:blipFill>
        <p:spPr>
          <a:xfrm>
            <a:off x="1163200" y="1567700"/>
            <a:ext cx="7569575" cy="3132625"/>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409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3000"/>
              <a:t>FAKE DETECTOR COMPONENT</a:t>
            </a:r>
            <a:endParaRPr b="1" sz="3000"/>
          </a:p>
        </p:txBody>
      </p:sp>
      <p:pic>
        <p:nvPicPr>
          <p:cNvPr id="185" name="Google Shape;185;p20"/>
          <p:cNvPicPr preferRelativeResize="0"/>
          <p:nvPr/>
        </p:nvPicPr>
        <p:blipFill>
          <a:blip r:embed="rId3">
            <a:alphaModFix/>
          </a:blip>
          <a:stretch>
            <a:fillRect/>
          </a:stretch>
        </p:blipFill>
        <p:spPr>
          <a:xfrm>
            <a:off x="5442250" y="1347850"/>
            <a:ext cx="3274101" cy="1662575"/>
          </a:xfrm>
          <a:prstGeom prst="rect">
            <a:avLst/>
          </a:prstGeom>
          <a:noFill/>
          <a:ln>
            <a:noFill/>
          </a:ln>
        </p:spPr>
      </p:pic>
      <p:pic>
        <p:nvPicPr>
          <p:cNvPr id="186" name="Google Shape;186;p20"/>
          <p:cNvPicPr preferRelativeResize="0"/>
          <p:nvPr/>
        </p:nvPicPr>
        <p:blipFill>
          <a:blip r:embed="rId4">
            <a:alphaModFix/>
          </a:blip>
          <a:stretch>
            <a:fillRect/>
          </a:stretch>
        </p:blipFill>
        <p:spPr>
          <a:xfrm>
            <a:off x="656225" y="1520963"/>
            <a:ext cx="2571750" cy="1781175"/>
          </a:xfrm>
          <a:prstGeom prst="rect">
            <a:avLst/>
          </a:prstGeom>
          <a:noFill/>
          <a:ln cap="flat" cmpd="sng" w="38100">
            <a:solidFill>
              <a:srgbClr val="000000"/>
            </a:solidFill>
            <a:prstDash val="solid"/>
            <a:round/>
            <a:headEnd len="sm" w="sm" type="none"/>
            <a:tailEnd len="sm" w="sm" type="none"/>
          </a:ln>
        </p:spPr>
      </p:pic>
      <p:pic>
        <p:nvPicPr>
          <p:cNvPr id="187" name="Google Shape;187;p20"/>
          <p:cNvPicPr preferRelativeResize="0"/>
          <p:nvPr/>
        </p:nvPicPr>
        <p:blipFill>
          <a:blip r:embed="rId5">
            <a:alphaModFix/>
          </a:blip>
          <a:stretch>
            <a:fillRect/>
          </a:stretch>
        </p:blipFill>
        <p:spPr>
          <a:xfrm>
            <a:off x="2770750" y="3050425"/>
            <a:ext cx="3179203" cy="178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STOCK PREDICTOR PAGE</a:t>
            </a:r>
            <a:endParaRPr b="1"/>
          </a:p>
        </p:txBody>
      </p:sp>
      <p:pic>
        <p:nvPicPr>
          <p:cNvPr id="193" name="Google Shape;193;p21"/>
          <p:cNvPicPr preferRelativeResize="0"/>
          <p:nvPr/>
        </p:nvPicPr>
        <p:blipFill>
          <a:blip r:embed="rId3">
            <a:alphaModFix/>
          </a:blip>
          <a:stretch>
            <a:fillRect/>
          </a:stretch>
        </p:blipFill>
        <p:spPr>
          <a:xfrm>
            <a:off x="1127613" y="1359650"/>
            <a:ext cx="6888778" cy="347905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