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7" r:id="rId2"/>
    <p:sldId id="256" r:id="rId3"/>
    <p:sldId id="257" r:id="rId4"/>
    <p:sldId id="265" r:id="rId5"/>
    <p:sldId id="258" r:id="rId6"/>
    <p:sldId id="259" r:id="rId7"/>
    <p:sldId id="261" r:id="rId8"/>
    <p:sldId id="266"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34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39E89-EF1C-4817-9586-F6286DF92F26}" type="datetimeFigureOut">
              <a:rPr lang="en-GB" smtClean="0"/>
              <a:t>13/02/2022</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A2891-3AFB-43E0-8AD4-374531A9EFE1}" type="slidenum">
              <a:rPr lang="en-GB" smtClean="0"/>
              <a:t>‹N›</a:t>
            </a:fld>
            <a:endParaRPr lang="en-GB"/>
          </a:p>
        </p:txBody>
      </p:sp>
    </p:spTree>
    <p:extLst>
      <p:ext uri="{BB962C8B-B14F-4D97-AF65-F5344CB8AC3E}">
        <p14:creationId xmlns:p14="http://schemas.microsoft.com/office/powerpoint/2010/main" val="4008976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06381CD4-4A27-4928-9B17-720A95AE1852}" type="datetime1">
              <a:rPr lang="en-GB" smtClean="0"/>
              <a:t>13/02/2022</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272419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0B2F80DE-B22C-463D-91BA-BE304AAC99E7}" type="datetime1">
              <a:rPr lang="en-GB" smtClean="0"/>
              <a:t>13/02/2022</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211939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EBB740F8-4527-45A3-9FC5-6D057FC0C1E4}" type="datetime1">
              <a:rPr lang="en-GB" smtClean="0"/>
              <a:t>13/02/2022</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61710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65B56AC9-9332-4AD2-9291-7DB5D6B41395}" type="datetime1">
              <a:rPr lang="en-GB" smtClean="0"/>
              <a:t>13/02/2022</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68870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E5FAD961-703D-44FC-9F6F-50EF5418B75E}" type="datetime1">
              <a:rPr lang="en-GB" smtClean="0"/>
              <a:t>13/02/2022</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61050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9104A53D-1069-487F-A48E-C94BE58B60A9}" type="datetime1">
              <a:rPr lang="en-GB" smtClean="0"/>
              <a:t>13/02/2022</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229993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55AA1396-FDCB-49AB-99A7-004F40F5E913}" type="datetime1">
              <a:rPr lang="en-GB" smtClean="0"/>
              <a:t>13/02/2022</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10192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AA844C83-273D-440D-AEC2-975739B0AC4C}" type="datetime1">
              <a:rPr lang="en-GB" smtClean="0"/>
              <a:t>13/02/2022</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180666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EF1EC228-C825-4D72-8ABC-4B5AD5D763E4}" type="datetime1">
              <a:rPr lang="en-GB" smtClean="0"/>
              <a:t>13/02/2022</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116303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5AF1F501-AF97-4107-AC29-E52A7E542B8E}" type="datetime1">
              <a:rPr lang="en-GB" smtClean="0"/>
              <a:t>13/02/2022</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215209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02ACC729-20FB-4B64-925D-F3338D47539F}" type="datetime1">
              <a:rPr lang="en-GB" smtClean="0"/>
              <a:t>13/02/2022</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33005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E26F8-27EE-4B36-A5F8-797730206C11}" type="datetime1">
              <a:rPr lang="en-GB" smtClean="0"/>
              <a:t>13/02/2022</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66DE3-D9A9-4CE7-B273-2573933E321F}" type="slidenum">
              <a:rPr lang="en-GB" smtClean="0"/>
              <a:t>‹N›</a:t>
            </a:fld>
            <a:endParaRPr lang="en-GB"/>
          </a:p>
        </p:txBody>
      </p:sp>
    </p:spTree>
    <p:extLst>
      <p:ext uri="{BB962C8B-B14F-4D97-AF65-F5344CB8AC3E}">
        <p14:creationId xmlns:p14="http://schemas.microsoft.com/office/powerpoint/2010/main" val="633680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egnaposto numero diapositiva 7"/>
          <p:cNvSpPr>
            <a:spLocks noGrp="1"/>
          </p:cNvSpPr>
          <p:nvPr>
            <p:ph type="sldNum" sz="quarter" idx="12"/>
          </p:nvPr>
        </p:nvSpPr>
        <p:spPr/>
        <p:txBody>
          <a:bodyPr/>
          <a:lstStyle/>
          <a:p>
            <a:fld id="{63766DE3-D9A9-4CE7-B273-2573933E321F}" type="slidenum">
              <a:rPr lang="en-GB" smtClean="0"/>
              <a:t>1</a:t>
            </a:fld>
            <a:endParaRPr lang="en-GB"/>
          </a:p>
        </p:txBody>
      </p:sp>
      <p:sp>
        <p:nvSpPr>
          <p:cNvPr id="4" name="CasellaDiTesto 3">
            <a:extLst>
              <a:ext uri="{FF2B5EF4-FFF2-40B4-BE49-F238E27FC236}">
                <a16:creationId xmlns:a16="http://schemas.microsoft.com/office/drawing/2014/main" id="{DAB586CB-11A1-495C-A055-47F35A837622}"/>
              </a:ext>
            </a:extLst>
          </p:cNvPr>
          <p:cNvSpPr txBox="1"/>
          <p:nvPr/>
        </p:nvSpPr>
        <p:spPr>
          <a:xfrm>
            <a:off x="2915816" y="2669292"/>
            <a:ext cx="3888432" cy="830997"/>
          </a:xfrm>
          <a:prstGeom prst="rect">
            <a:avLst/>
          </a:prstGeom>
          <a:noFill/>
        </p:spPr>
        <p:txBody>
          <a:bodyPr wrap="square" rtlCol="0">
            <a:spAutoFit/>
          </a:bodyPr>
          <a:lstStyle/>
          <a:p>
            <a:r>
              <a:rPr lang="it-IT" sz="4800" b="1" dirty="0"/>
              <a:t>Project ECO</a:t>
            </a:r>
          </a:p>
        </p:txBody>
      </p:sp>
      <p:sp>
        <p:nvSpPr>
          <p:cNvPr id="7" name="CasellaDiTesto 6">
            <a:extLst>
              <a:ext uri="{FF2B5EF4-FFF2-40B4-BE49-F238E27FC236}">
                <a16:creationId xmlns:a16="http://schemas.microsoft.com/office/drawing/2014/main" id="{9D786F87-DF66-4AC3-A31E-F3547DA98161}"/>
              </a:ext>
            </a:extLst>
          </p:cNvPr>
          <p:cNvSpPr txBox="1"/>
          <p:nvPr/>
        </p:nvSpPr>
        <p:spPr>
          <a:xfrm>
            <a:off x="5626460" y="6169580"/>
            <a:ext cx="6120680" cy="369332"/>
          </a:xfrm>
          <a:prstGeom prst="rect">
            <a:avLst/>
          </a:prstGeom>
          <a:noFill/>
        </p:spPr>
        <p:txBody>
          <a:bodyPr wrap="square" rtlCol="0">
            <a:spAutoFit/>
          </a:bodyPr>
          <a:lstStyle/>
          <a:p>
            <a:r>
              <a:rPr lang="it-IT" dirty="0"/>
              <a:t>Ivan Giacomoni – Daniele Bufalieri</a:t>
            </a:r>
          </a:p>
        </p:txBody>
      </p:sp>
    </p:spTree>
    <p:extLst>
      <p:ext uri="{BB962C8B-B14F-4D97-AF65-F5344CB8AC3E}">
        <p14:creationId xmlns:p14="http://schemas.microsoft.com/office/powerpoint/2010/main" val="399770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984980" y="295535"/>
            <a:ext cx="1174039" cy="461665"/>
          </a:xfrm>
          <a:prstGeom prst="rect">
            <a:avLst/>
          </a:prstGeom>
          <a:noFill/>
        </p:spPr>
        <p:txBody>
          <a:bodyPr wrap="none" rtlCol="0">
            <a:spAutoFit/>
          </a:bodyPr>
          <a:lstStyle/>
          <a:p>
            <a:r>
              <a:rPr lang="en-GB" sz="2400" b="1" dirty="0"/>
              <a:t>Sprint 3</a:t>
            </a:r>
          </a:p>
        </p:txBody>
      </p:sp>
      <p:sp>
        <p:nvSpPr>
          <p:cNvPr id="8" name="Segnaposto numero diapositiva 7"/>
          <p:cNvSpPr>
            <a:spLocks noGrp="1"/>
          </p:cNvSpPr>
          <p:nvPr>
            <p:ph type="sldNum" sz="quarter" idx="12"/>
          </p:nvPr>
        </p:nvSpPr>
        <p:spPr/>
        <p:txBody>
          <a:bodyPr/>
          <a:lstStyle/>
          <a:p>
            <a:fld id="{63766DE3-D9A9-4CE7-B273-2573933E321F}" type="slidenum">
              <a:rPr lang="en-GB" smtClean="0"/>
              <a:t>10</a:t>
            </a:fld>
            <a:endParaRPr lang="en-GB"/>
          </a:p>
        </p:txBody>
      </p:sp>
      <p:pic>
        <p:nvPicPr>
          <p:cNvPr id="6" name="Immagine 5" descr="Immagine che contiene tavolo&#10;&#10;Descrizione generata automaticamente">
            <a:extLst>
              <a:ext uri="{FF2B5EF4-FFF2-40B4-BE49-F238E27FC236}">
                <a16:creationId xmlns:a16="http://schemas.microsoft.com/office/drawing/2014/main" id="{D1A16214-8BCD-4204-BDE5-83E36663EF83}"/>
              </a:ext>
            </a:extLst>
          </p:cNvPr>
          <p:cNvPicPr>
            <a:picLocks noChangeAspect="1"/>
          </p:cNvPicPr>
          <p:nvPr/>
        </p:nvPicPr>
        <p:blipFill rotWithShape="1">
          <a:blip r:embed="rId2">
            <a:extLst>
              <a:ext uri="{28A0092B-C50C-407E-A947-70E740481C1C}">
                <a14:useLocalDpi xmlns:a14="http://schemas.microsoft.com/office/drawing/2010/main" val="0"/>
              </a:ext>
            </a:extLst>
          </a:blip>
          <a:srcRect t="6015"/>
          <a:stretch/>
        </p:blipFill>
        <p:spPr>
          <a:xfrm>
            <a:off x="1452127" y="1412776"/>
            <a:ext cx="6239746" cy="4154324"/>
          </a:xfrm>
          <a:prstGeom prst="rect">
            <a:avLst/>
          </a:prstGeom>
        </p:spPr>
      </p:pic>
    </p:spTree>
    <p:extLst>
      <p:ext uri="{BB962C8B-B14F-4D97-AF65-F5344CB8AC3E}">
        <p14:creationId xmlns:p14="http://schemas.microsoft.com/office/powerpoint/2010/main" val="226430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984980" y="295535"/>
            <a:ext cx="1174039" cy="461665"/>
          </a:xfrm>
          <a:prstGeom prst="rect">
            <a:avLst/>
          </a:prstGeom>
          <a:noFill/>
        </p:spPr>
        <p:txBody>
          <a:bodyPr wrap="none" rtlCol="0">
            <a:spAutoFit/>
          </a:bodyPr>
          <a:lstStyle/>
          <a:p>
            <a:r>
              <a:rPr lang="en-GB" sz="2400" b="1" dirty="0"/>
              <a:t>Sprint 4</a:t>
            </a:r>
          </a:p>
        </p:txBody>
      </p:sp>
      <p:sp>
        <p:nvSpPr>
          <p:cNvPr id="8" name="Segnaposto numero diapositiva 7"/>
          <p:cNvSpPr>
            <a:spLocks noGrp="1"/>
          </p:cNvSpPr>
          <p:nvPr>
            <p:ph type="sldNum" sz="quarter" idx="12"/>
          </p:nvPr>
        </p:nvSpPr>
        <p:spPr/>
        <p:txBody>
          <a:bodyPr/>
          <a:lstStyle/>
          <a:p>
            <a:fld id="{63766DE3-D9A9-4CE7-B273-2573933E321F}" type="slidenum">
              <a:rPr lang="en-GB" smtClean="0"/>
              <a:t>11</a:t>
            </a:fld>
            <a:endParaRPr lang="en-GB"/>
          </a:p>
        </p:txBody>
      </p:sp>
      <p:pic>
        <p:nvPicPr>
          <p:cNvPr id="5" name="Immagine 4" descr="Immagine che contiene tavolo&#10;&#10;Descrizione generata automaticamente">
            <a:extLst>
              <a:ext uri="{FF2B5EF4-FFF2-40B4-BE49-F238E27FC236}">
                <a16:creationId xmlns:a16="http://schemas.microsoft.com/office/drawing/2014/main" id="{5D167203-3AC0-4382-9180-220912D6C043}"/>
              </a:ext>
            </a:extLst>
          </p:cNvPr>
          <p:cNvPicPr>
            <a:picLocks noChangeAspect="1"/>
          </p:cNvPicPr>
          <p:nvPr/>
        </p:nvPicPr>
        <p:blipFill rotWithShape="1">
          <a:blip r:embed="rId2">
            <a:extLst>
              <a:ext uri="{28A0092B-C50C-407E-A947-70E740481C1C}">
                <a14:useLocalDpi xmlns:a14="http://schemas.microsoft.com/office/drawing/2010/main" val="0"/>
              </a:ext>
            </a:extLst>
          </a:blip>
          <a:srcRect t="7929"/>
          <a:stretch/>
        </p:blipFill>
        <p:spPr>
          <a:xfrm>
            <a:off x="1547664" y="1556792"/>
            <a:ext cx="6778859" cy="2739037"/>
          </a:xfrm>
          <a:prstGeom prst="rect">
            <a:avLst/>
          </a:prstGeom>
        </p:spPr>
      </p:pic>
    </p:spTree>
    <p:extLst>
      <p:ext uri="{BB962C8B-B14F-4D97-AF65-F5344CB8AC3E}">
        <p14:creationId xmlns:p14="http://schemas.microsoft.com/office/powerpoint/2010/main" val="50922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984980" y="295535"/>
            <a:ext cx="1174039" cy="461665"/>
          </a:xfrm>
          <a:prstGeom prst="rect">
            <a:avLst/>
          </a:prstGeom>
          <a:noFill/>
        </p:spPr>
        <p:txBody>
          <a:bodyPr wrap="none" rtlCol="0">
            <a:spAutoFit/>
          </a:bodyPr>
          <a:lstStyle/>
          <a:p>
            <a:r>
              <a:rPr lang="en-GB" sz="2400" b="1" dirty="0"/>
              <a:t>Sprint 5</a:t>
            </a:r>
          </a:p>
        </p:txBody>
      </p:sp>
      <p:sp>
        <p:nvSpPr>
          <p:cNvPr id="8" name="Segnaposto numero diapositiva 7"/>
          <p:cNvSpPr>
            <a:spLocks noGrp="1"/>
          </p:cNvSpPr>
          <p:nvPr>
            <p:ph type="sldNum" sz="quarter" idx="12"/>
          </p:nvPr>
        </p:nvSpPr>
        <p:spPr/>
        <p:txBody>
          <a:bodyPr/>
          <a:lstStyle/>
          <a:p>
            <a:fld id="{63766DE3-D9A9-4CE7-B273-2573933E321F}" type="slidenum">
              <a:rPr lang="en-GB" smtClean="0"/>
              <a:t>12</a:t>
            </a:fld>
            <a:endParaRPr lang="en-GB"/>
          </a:p>
        </p:txBody>
      </p:sp>
      <p:pic>
        <p:nvPicPr>
          <p:cNvPr id="6" name="Immagine 5" descr="Immagine che contiene tavolo&#10;&#10;Descrizione generata automaticamente">
            <a:extLst>
              <a:ext uri="{FF2B5EF4-FFF2-40B4-BE49-F238E27FC236}">
                <a16:creationId xmlns:a16="http://schemas.microsoft.com/office/drawing/2014/main" id="{F1327632-6D26-4036-8F99-26279396A34B}"/>
              </a:ext>
            </a:extLst>
          </p:cNvPr>
          <p:cNvPicPr>
            <a:picLocks noChangeAspect="1"/>
          </p:cNvPicPr>
          <p:nvPr/>
        </p:nvPicPr>
        <p:blipFill rotWithShape="1">
          <a:blip r:embed="rId2">
            <a:extLst>
              <a:ext uri="{28A0092B-C50C-407E-A947-70E740481C1C}">
                <a14:useLocalDpi xmlns:a14="http://schemas.microsoft.com/office/drawing/2010/main" val="0"/>
              </a:ext>
            </a:extLst>
          </a:blip>
          <a:srcRect t="13203"/>
          <a:stretch/>
        </p:blipFill>
        <p:spPr>
          <a:xfrm>
            <a:off x="1547664" y="1628800"/>
            <a:ext cx="6557512" cy="2448272"/>
          </a:xfrm>
          <a:prstGeom prst="rect">
            <a:avLst/>
          </a:prstGeom>
        </p:spPr>
      </p:pic>
    </p:spTree>
    <p:extLst>
      <p:ext uri="{BB962C8B-B14F-4D97-AF65-F5344CB8AC3E}">
        <p14:creationId xmlns:p14="http://schemas.microsoft.com/office/powerpoint/2010/main" val="235653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492922" y="295535"/>
            <a:ext cx="2158155" cy="461665"/>
          </a:xfrm>
          <a:prstGeom prst="rect">
            <a:avLst/>
          </a:prstGeom>
          <a:noFill/>
        </p:spPr>
        <p:txBody>
          <a:bodyPr wrap="none" rtlCol="0">
            <a:spAutoFit/>
          </a:bodyPr>
          <a:lstStyle/>
          <a:p>
            <a:r>
              <a:rPr lang="en-GB" sz="2400" b="1" dirty="0"/>
              <a:t>Function Points</a:t>
            </a:r>
          </a:p>
        </p:txBody>
      </p:sp>
      <p:sp>
        <p:nvSpPr>
          <p:cNvPr id="7" name="CasellaDiTesto 6"/>
          <p:cNvSpPr txBox="1"/>
          <p:nvPr/>
        </p:nvSpPr>
        <p:spPr>
          <a:xfrm>
            <a:off x="625320" y="1271481"/>
            <a:ext cx="8064896" cy="1323439"/>
          </a:xfrm>
          <a:prstGeom prst="rect">
            <a:avLst/>
          </a:prstGeom>
          <a:noFill/>
        </p:spPr>
        <p:txBody>
          <a:bodyPr wrap="square" rtlCol="0">
            <a:spAutoFit/>
          </a:bodyPr>
          <a:lstStyle/>
          <a:p>
            <a:r>
              <a:rPr lang="en-US" sz="1600" dirty="0"/>
              <a:t>For the function points estimation considers that we have used several external web services:</a:t>
            </a:r>
          </a:p>
          <a:p>
            <a:endParaRPr lang="en-US" sz="1600" dirty="0"/>
          </a:p>
          <a:p>
            <a:pPr marL="285750" indent="-285750">
              <a:buFont typeface="Arial" panose="020B0604020202020204" pitchFamily="34" charset="0"/>
              <a:buChar char="•"/>
            </a:pPr>
            <a:r>
              <a:rPr lang="en-US" sz="1600" dirty="0"/>
              <a:t>AQI service, for getting chemical agents data from some stations in the province of Rome</a:t>
            </a:r>
          </a:p>
          <a:p>
            <a:pPr marL="285750" indent="-285750">
              <a:buFont typeface="Arial" panose="020B0604020202020204" pitchFamily="34" charset="0"/>
              <a:buChar char="•"/>
            </a:pPr>
            <a:r>
              <a:rPr lang="en-US" sz="1600" dirty="0" err="1"/>
              <a:t>OpenWeather</a:t>
            </a:r>
            <a:r>
              <a:rPr lang="en-US" sz="1600" dirty="0"/>
              <a:t> service, for getting </a:t>
            </a:r>
            <a:r>
              <a:rPr lang="en-US" sz="1600" dirty="0" err="1"/>
              <a:t>informations</a:t>
            </a:r>
            <a:r>
              <a:rPr lang="en-US" sz="1600" dirty="0"/>
              <a:t> about the weather in the province of Rome</a:t>
            </a:r>
          </a:p>
          <a:p>
            <a:pPr marL="285750" indent="-285750">
              <a:buFont typeface="Arial" panose="020B0604020202020204" pitchFamily="34" charset="0"/>
              <a:buChar char="•"/>
            </a:pPr>
            <a:r>
              <a:rPr lang="en-US" sz="1600" dirty="0" err="1"/>
              <a:t>OpenUV</a:t>
            </a:r>
            <a:r>
              <a:rPr lang="en-US" sz="1600" dirty="0"/>
              <a:t> service, for getting </a:t>
            </a:r>
            <a:r>
              <a:rPr lang="en-US" sz="1600" dirty="0" err="1"/>
              <a:t>informations</a:t>
            </a:r>
            <a:r>
              <a:rPr lang="en-US" sz="1600" dirty="0"/>
              <a:t> about the UV rays in the province of Rome</a:t>
            </a:r>
            <a:endParaRPr lang="en-GB" sz="1600" dirty="0"/>
          </a:p>
        </p:txBody>
      </p:sp>
      <p:sp>
        <p:nvSpPr>
          <p:cNvPr id="8" name="Segnaposto numero diapositiva 7"/>
          <p:cNvSpPr>
            <a:spLocks noGrp="1"/>
          </p:cNvSpPr>
          <p:nvPr>
            <p:ph type="sldNum" sz="quarter" idx="12"/>
          </p:nvPr>
        </p:nvSpPr>
        <p:spPr/>
        <p:txBody>
          <a:bodyPr/>
          <a:lstStyle/>
          <a:p>
            <a:fld id="{63766DE3-D9A9-4CE7-B273-2573933E321F}" type="slidenum">
              <a:rPr lang="en-GB" smtClean="0"/>
              <a:t>13</a:t>
            </a:fld>
            <a:endParaRPr lang="en-GB"/>
          </a:p>
        </p:txBody>
      </p:sp>
      <p:pic>
        <p:nvPicPr>
          <p:cNvPr id="5" name="Immagine 4" descr="Immagine che contiene tavolo&#10;&#10;Descrizione generata automaticamente">
            <a:extLst>
              <a:ext uri="{FF2B5EF4-FFF2-40B4-BE49-F238E27FC236}">
                <a16:creationId xmlns:a16="http://schemas.microsoft.com/office/drawing/2014/main" id="{D69299D1-2CE1-46F6-8A64-64C2D7F5B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789" y="3805095"/>
            <a:ext cx="6392167" cy="1781424"/>
          </a:xfrm>
          <a:prstGeom prst="rect">
            <a:avLst/>
          </a:prstGeom>
        </p:spPr>
      </p:pic>
      <p:sp>
        <p:nvSpPr>
          <p:cNvPr id="13" name="CasellaDiTesto 12">
            <a:extLst>
              <a:ext uri="{FF2B5EF4-FFF2-40B4-BE49-F238E27FC236}">
                <a16:creationId xmlns:a16="http://schemas.microsoft.com/office/drawing/2014/main" id="{5545C330-BD0E-4AF1-8FCB-32BA584EEBBF}"/>
              </a:ext>
            </a:extLst>
          </p:cNvPr>
          <p:cNvSpPr txBox="1"/>
          <p:nvPr/>
        </p:nvSpPr>
        <p:spPr>
          <a:xfrm>
            <a:off x="3524922" y="3435763"/>
            <a:ext cx="2055819" cy="369332"/>
          </a:xfrm>
          <a:prstGeom prst="rect">
            <a:avLst/>
          </a:prstGeom>
          <a:noFill/>
        </p:spPr>
        <p:txBody>
          <a:bodyPr wrap="none" rtlCol="0">
            <a:spAutoFit/>
          </a:bodyPr>
          <a:lstStyle/>
          <a:p>
            <a:r>
              <a:rPr lang="en-GB" b="1" dirty="0"/>
              <a:t>Data functionalities</a:t>
            </a:r>
          </a:p>
        </p:txBody>
      </p:sp>
    </p:spTree>
    <p:extLst>
      <p:ext uri="{BB962C8B-B14F-4D97-AF65-F5344CB8AC3E}">
        <p14:creationId xmlns:p14="http://schemas.microsoft.com/office/powerpoint/2010/main" val="269872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492922" y="295535"/>
            <a:ext cx="1850122" cy="461665"/>
          </a:xfrm>
          <a:prstGeom prst="rect">
            <a:avLst/>
          </a:prstGeom>
          <a:noFill/>
        </p:spPr>
        <p:txBody>
          <a:bodyPr wrap="none" rtlCol="0">
            <a:spAutoFit/>
          </a:bodyPr>
          <a:lstStyle/>
          <a:p>
            <a:r>
              <a:rPr lang="en-GB" sz="2400" b="1" dirty="0"/>
              <a:t>Transactions</a:t>
            </a:r>
          </a:p>
        </p:txBody>
      </p:sp>
      <p:sp>
        <p:nvSpPr>
          <p:cNvPr id="8" name="Segnaposto numero diapositiva 7"/>
          <p:cNvSpPr>
            <a:spLocks noGrp="1"/>
          </p:cNvSpPr>
          <p:nvPr>
            <p:ph type="sldNum" sz="quarter" idx="12"/>
          </p:nvPr>
        </p:nvSpPr>
        <p:spPr/>
        <p:txBody>
          <a:bodyPr/>
          <a:lstStyle/>
          <a:p>
            <a:fld id="{63766DE3-D9A9-4CE7-B273-2573933E321F}" type="slidenum">
              <a:rPr lang="en-GB" smtClean="0"/>
              <a:t>14</a:t>
            </a:fld>
            <a:endParaRPr lang="en-GB"/>
          </a:p>
        </p:txBody>
      </p:sp>
      <p:pic>
        <p:nvPicPr>
          <p:cNvPr id="9" name="Immagine 8" descr="Immagine che contiene tavolo&#10;&#10;Descrizione generata automaticamente">
            <a:extLst>
              <a:ext uri="{FF2B5EF4-FFF2-40B4-BE49-F238E27FC236}">
                <a16:creationId xmlns:a16="http://schemas.microsoft.com/office/drawing/2014/main" id="{6DB9D85A-27F9-43EB-A65D-E8731A704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342551"/>
            <a:ext cx="6430272" cy="4982270"/>
          </a:xfrm>
          <a:prstGeom prst="rect">
            <a:avLst/>
          </a:prstGeom>
        </p:spPr>
      </p:pic>
    </p:spTree>
    <p:extLst>
      <p:ext uri="{BB962C8B-B14F-4D97-AF65-F5344CB8AC3E}">
        <p14:creationId xmlns:p14="http://schemas.microsoft.com/office/powerpoint/2010/main" val="115601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353467" y="295535"/>
            <a:ext cx="3229154" cy="461665"/>
          </a:xfrm>
          <a:prstGeom prst="rect">
            <a:avLst/>
          </a:prstGeom>
          <a:noFill/>
        </p:spPr>
        <p:txBody>
          <a:bodyPr wrap="none" rtlCol="0">
            <a:spAutoFit/>
          </a:bodyPr>
          <a:lstStyle/>
          <a:p>
            <a:r>
              <a:rPr lang="en-GB" sz="2400" b="1" dirty="0"/>
              <a:t>Adjusted FP parameters</a:t>
            </a:r>
          </a:p>
        </p:txBody>
      </p:sp>
      <p:sp>
        <p:nvSpPr>
          <p:cNvPr id="8" name="Segnaposto numero diapositiva 7"/>
          <p:cNvSpPr>
            <a:spLocks noGrp="1"/>
          </p:cNvSpPr>
          <p:nvPr>
            <p:ph type="sldNum" sz="quarter" idx="12"/>
          </p:nvPr>
        </p:nvSpPr>
        <p:spPr/>
        <p:txBody>
          <a:bodyPr/>
          <a:lstStyle/>
          <a:p>
            <a:fld id="{63766DE3-D9A9-4CE7-B273-2573933E321F}" type="slidenum">
              <a:rPr lang="en-GB" smtClean="0"/>
              <a:t>15</a:t>
            </a:fld>
            <a:endParaRPr lang="en-GB"/>
          </a:p>
        </p:txBody>
      </p:sp>
      <p:pic>
        <p:nvPicPr>
          <p:cNvPr id="5" name="Immagine 4" descr="Immagine che contiene tavolo&#10;&#10;Descrizione generata automaticamente">
            <a:extLst>
              <a:ext uri="{FF2B5EF4-FFF2-40B4-BE49-F238E27FC236}">
                <a16:creationId xmlns:a16="http://schemas.microsoft.com/office/drawing/2014/main" id="{70EBEDDB-3BC1-48B0-857A-8A190B89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245744"/>
            <a:ext cx="5688632" cy="3533271"/>
          </a:xfrm>
          <a:prstGeom prst="rect">
            <a:avLst/>
          </a:prstGeom>
        </p:spPr>
      </p:pic>
      <p:sp>
        <p:nvSpPr>
          <p:cNvPr id="6" name="CasellaDiTesto 5">
            <a:extLst>
              <a:ext uri="{FF2B5EF4-FFF2-40B4-BE49-F238E27FC236}">
                <a16:creationId xmlns:a16="http://schemas.microsoft.com/office/drawing/2014/main" id="{F3FFB579-4E25-4AE9-A733-5F2EFDB52CEE}"/>
              </a:ext>
            </a:extLst>
          </p:cNvPr>
          <p:cNvSpPr txBox="1"/>
          <p:nvPr/>
        </p:nvSpPr>
        <p:spPr>
          <a:xfrm>
            <a:off x="2411760" y="5013176"/>
            <a:ext cx="7128792" cy="646331"/>
          </a:xfrm>
          <a:prstGeom prst="rect">
            <a:avLst/>
          </a:prstGeom>
          <a:noFill/>
        </p:spPr>
        <p:txBody>
          <a:bodyPr wrap="square" rtlCol="0">
            <a:spAutoFit/>
          </a:bodyPr>
          <a:lstStyle/>
          <a:p>
            <a:r>
              <a:rPr lang="en-US" dirty="0"/>
              <a:t>The value for the </a:t>
            </a:r>
            <a:r>
              <a:rPr lang="en-US" b="1" dirty="0"/>
              <a:t>unadjusted function </a:t>
            </a:r>
            <a:r>
              <a:rPr lang="en-US" dirty="0"/>
              <a:t>points is </a:t>
            </a:r>
            <a:r>
              <a:rPr lang="en-US" b="1" dirty="0"/>
              <a:t>77</a:t>
            </a:r>
            <a:r>
              <a:rPr lang="en-US" dirty="0"/>
              <a:t>.</a:t>
            </a:r>
          </a:p>
          <a:p>
            <a:r>
              <a:rPr lang="en-US" dirty="0"/>
              <a:t>The value for the </a:t>
            </a:r>
            <a:r>
              <a:rPr lang="en-US" b="1" dirty="0"/>
              <a:t>adjusted function</a:t>
            </a:r>
            <a:r>
              <a:rPr lang="en-US" dirty="0"/>
              <a:t> points is </a:t>
            </a:r>
            <a:r>
              <a:rPr lang="en-US" b="1" dirty="0"/>
              <a:t>87.78</a:t>
            </a:r>
            <a:r>
              <a:rPr lang="en-US" dirty="0"/>
              <a:t>.</a:t>
            </a:r>
            <a:endParaRPr lang="it-IT" dirty="0"/>
          </a:p>
        </p:txBody>
      </p:sp>
    </p:spTree>
    <p:extLst>
      <p:ext uri="{BB962C8B-B14F-4D97-AF65-F5344CB8AC3E}">
        <p14:creationId xmlns:p14="http://schemas.microsoft.com/office/powerpoint/2010/main" val="3558042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528269" y="295535"/>
            <a:ext cx="2590389" cy="461665"/>
          </a:xfrm>
          <a:prstGeom prst="rect">
            <a:avLst/>
          </a:prstGeom>
          <a:noFill/>
        </p:spPr>
        <p:txBody>
          <a:bodyPr wrap="none" rtlCol="0">
            <a:spAutoFit/>
          </a:bodyPr>
          <a:lstStyle/>
          <a:p>
            <a:r>
              <a:rPr lang="en-GB" sz="2400" b="1" dirty="0"/>
              <a:t>Setup of </a:t>
            </a:r>
            <a:r>
              <a:rPr lang="en-GB" sz="2400" b="1" dirty="0" err="1"/>
              <a:t>Cocomo</a:t>
            </a:r>
            <a:r>
              <a:rPr lang="en-GB" sz="2400" b="1" dirty="0"/>
              <a:t> II</a:t>
            </a:r>
          </a:p>
        </p:txBody>
      </p:sp>
      <p:sp>
        <p:nvSpPr>
          <p:cNvPr id="8" name="Segnaposto numero diapositiva 7"/>
          <p:cNvSpPr>
            <a:spLocks noGrp="1"/>
          </p:cNvSpPr>
          <p:nvPr>
            <p:ph type="sldNum" sz="quarter" idx="12"/>
          </p:nvPr>
        </p:nvSpPr>
        <p:spPr/>
        <p:txBody>
          <a:bodyPr/>
          <a:lstStyle/>
          <a:p>
            <a:fld id="{63766DE3-D9A9-4CE7-B273-2573933E321F}" type="slidenum">
              <a:rPr lang="en-GB" smtClean="0"/>
              <a:t>16</a:t>
            </a:fld>
            <a:endParaRPr lang="en-GB"/>
          </a:p>
        </p:txBody>
      </p:sp>
      <p:pic>
        <p:nvPicPr>
          <p:cNvPr id="7" name="Immagine 6" descr="Immagine che contiene testo&#10;&#10;Descrizione generata automaticamente">
            <a:extLst>
              <a:ext uri="{FF2B5EF4-FFF2-40B4-BE49-F238E27FC236}">
                <a16:creationId xmlns:a16="http://schemas.microsoft.com/office/drawing/2014/main" id="{43ED64EA-D9B5-4118-BDE7-EDCD6E2D3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561352"/>
            <a:ext cx="6119552" cy="3735296"/>
          </a:xfrm>
          <a:prstGeom prst="rect">
            <a:avLst/>
          </a:prstGeom>
          <a:ln>
            <a:solidFill>
              <a:schemeClr val="tx1"/>
            </a:solidFill>
          </a:ln>
        </p:spPr>
      </p:pic>
    </p:spTree>
    <p:extLst>
      <p:ext uri="{BB962C8B-B14F-4D97-AF65-F5344CB8AC3E}">
        <p14:creationId xmlns:p14="http://schemas.microsoft.com/office/powerpoint/2010/main" val="253673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437283" y="270817"/>
            <a:ext cx="2772362" cy="461665"/>
          </a:xfrm>
          <a:prstGeom prst="rect">
            <a:avLst/>
          </a:prstGeom>
          <a:noFill/>
        </p:spPr>
        <p:txBody>
          <a:bodyPr wrap="none" rtlCol="0">
            <a:spAutoFit/>
          </a:bodyPr>
          <a:lstStyle/>
          <a:p>
            <a:r>
              <a:rPr lang="en-GB" sz="2400" b="1" dirty="0"/>
              <a:t>Results of </a:t>
            </a:r>
            <a:r>
              <a:rPr lang="en-GB" sz="2400" b="1" dirty="0" err="1"/>
              <a:t>Cocomo</a:t>
            </a:r>
            <a:r>
              <a:rPr lang="en-GB" sz="2400" b="1" dirty="0"/>
              <a:t> II</a:t>
            </a:r>
          </a:p>
        </p:txBody>
      </p:sp>
      <p:sp>
        <p:nvSpPr>
          <p:cNvPr id="8" name="Segnaposto numero diapositiva 7"/>
          <p:cNvSpPr>
            <a:spLocks noGrp="1"/>
          </p:cNvSpPr>
          <p:nvPr>
            <p:ph type="sldNum" sz="quarter" idx="12"/>
          </p:nvPr>
        </p:nvSpPr>
        <p:spPr/>
        <p:txBody>
          <a:bodyPr/>
          <a:lstStyle/>
          <a:p>
            <a:fld id="{63766DE3-D9A9-4CE7-B273-2573933E321F}" type="slidenum">
              <a:rPr lang="en-GB" smtClean="0"/>
              <a:t>17</a:t>
            </a:fld>
            <a:endParaRPr lang="en-GB"/>
          </a:p>
        </p:txBody>
      </p:sp>
      <p:pic>
        <p:nvPicPr>
          <p:cNvPr id="5" name="Immagine 4" descr="Immagine che contiene testo&#10;&#10;Descrizione generata automaticamente">
            <a:extLst>
              <a:ext uri="{FF2B5EF4-FFF2-40B4-BE49-F238E27FC236}">
                <a16:creationId xmlns:a16="http://schemas.microsoft.com/office/drawing/2014/main" id="{01CB01F7-C2A6-4E64-A991-9D3C8024289A}"/>
              </a:ext>
            </a:extLst>
          </p:cNvPr>
          <p:cNvPicPr>
            <a:picLocks noChangeAspect="1"/>
          </p:cNvPicPr>
          <p:nvPr/>
        </p:nvPicPr>
        <p:blipFill rotWithShape="1">
          <a:blip r:embed="rId2">
            <a:extLst>
              <a:ext uri="{28A0092B-C50C-407E-A947-70E740481C1C}">
                <a14:useLocalDpi xmlns:a14="http://schemas.microsoft.com/office/drawing/2010/main" val="0"/>
              </a:ext>
            </a:extLst>
          </a:blip>
          <a:srcRect t="28215"/>
          <a:stretch/>
        </p:blipFill>
        <p:spPr>
          <a:xfrm>
            <a:off x="2771800" y="4221088"/>
            <a:ext cx="4540138" cy="1689470"/>
          </a:xfrm>
          <a:prstGeom prst="rect">
            <a:avLst/>
          </a:prstGeom>
          <a:ln>
            <a:solidFill>
              <a:schemeClr val="tx1"/>
            </a:solidFill>
          </a:ln>
        </p:spPr>
      </p:pic>
      <p:sp>
        <p:nvSpPr>
          <p:cNvPr id="6" name="CasellaDiTesto 5">
            <a:extLst>
              <a:ext uri="{FF2B5EF4-FFF2-40B4-BE49-F238E27FC236}">
                <a16:creationId xmlns:a16="http://schemas.microsoft.com/office/drawing/2014/main" id="{3C7250AA-84AD-4E01-BAA2-6F8198B4913B}"/>
              </a:ext>
            </a:extLst>
          </p:cNvPr>
          <p:cNvSpPr txBox="1"/>
          <p:nvPr/>
        </p:nvSpPr>
        <p:spPr>
          <a:xfrm>
            <a:off x="263769" y="1565971"/>
            <a:ext cx="8616461" cy="2031325"/>
          </a:xfrm>
          <a:prstGeom prst="rect">
            <a:avLst/>
          </a:prstGeom>
          <a:noFill/>
        </p:spPr>
        <p:txBody>
          <a:bodyPr wrap="none" rtlCol="0">
            <a:spAutoFit/>
          </a:bodyPr>
          <a:lstStyle/>
          <a:p>
            <a:r>
              <a:rPr lang="en-US" dirty="0"/>
              <a:t>Above we have our results by the </a:t>
            </a:r>
            <a:r>
              <a:rPr lang="en-US" dirty="0" err="1"/>
              <a:t>Cocomo</a:t>
            </a:r>
            <a:r>
              <a:rPr lang="en-US" dirty="0"/>
              <a:t> analysis, and if we look at the total</a:t>
            </a:r>
          </a:p>
          <a:p>
            <a:r>
              <a:rPr lang="en-US" dirty="0"/>
              <a:t>equivalent size (in LOC) we have a value </a:t>
            </a:r>
            <a:r>
              <a:rPr lang="en-US" b="1" dirty="0"/>
              <a:t>6160 LOC</a:t>
            </a:r>
            <a:r>
              <a:rPr lang="en-US" dirty="0"/>
              <a:t>. By looking at the real number of LOC</a:t>
            </a:r>
          </a:p>
          <a:p>
            <a:r>
              <a:rPr lang="en-US" dirty="0"/>
              <a:t>of our project, we have the following:</a:t>
            </a:r>
          </a:p>
          <a:p>
            <a:r>
              <a:rPr lang="en-US" dirty="0"/>
              <a:t>• Eco server: about 2101 LOC</a:t>
            </a:r>
          </a:p>
          <a:p>
            <a:r>
              <a:rPr lang="en-US" dirty="0"/>
              <a:t>• Eco threshold: about 391 LOC</a:t>
            </a:r>
          </a:p>
          <a:p>
            <a:r>
              <a:rPr lang="en-US" dirty="0"/>
              <a:t>• Eco app: about 5345 LOC</a:t>
            </a:r>
          </a:p>
          <a:p>
            <a:r>
              <a:rPr lang="en-US" dirty="0"/>
              <a:t>We have a total amount of LOC of about </a:t>
            </a:r>
            <a:r>
              <a:rPr lang="en-US" b="1" dirty="0"/>
              <a:t>7837 LOC</a:t>
            </a:r>
            <a:r>
              <a:rPr lang="en-US" dirty="0"/>
              <a:t>.</a:t>
            </a:r>
            <a:endParaRPr lang="it-IT" dirty="0"/>
          </a:p>
        </p:txBody>
      </p:sp>
    </p:spTree>
    <p:extLst>
      <p:ext uri="{BB962C8B-B14F-4D97-AF65-F5344CB8AC3E}">
        <p14:creationId xmlns:p14="http://schemas.microsoft.com/office/powerpoint/2010/main" val="3231210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egnaposto numero diapositiva 7"/>
          <p:cNvSpPr>
            <a:spLocks noGrp="1"/>
          </p:cNvSpPr>
          <p:nvPr>
            <p:ph type="sldNum" sz="quarter" idx="12"/>
          </p:nvPr>
        </p:nvSpPr>
        <p:spPr/>
        <p:txBody>
          <a:bodyPr/>
          <a:lstStyle/>
          <a:p>
            <a:fld id="{63766DE3-D9A9-4CE7-B273-2573933E321F}" type="slidenum">
              <a:rPr lang="en-GB" smtClean="0"/>
              <a:t>18</a:t>
            </a:fld>
            <a:endParaRPr lang="en-GB"/>
          </a:p>
        </p:txBody>
      </p:sp>
      <p:sp>
        <p:nvSpPr>
          <p:cNvPr id="4" name="CasellaDiTesto 3">
            <a:extLst>
              <a:ext uri="{FF2B5EF4-FFF2-40B4-BE49-F238E27FC236}">
                <a16:creationId xmlns:a16="http://schemas.microsoft.com/office/drawing/2014/main" id="{DAB586CB-11A1-495C-A055-47F35A837622}"/>
              </a:ext>
            </a:extLst>
          </p:cNvPr>
          <p:cNvSpPr txBox="1"/>
          <p:nvPr/>
        </p:nvSpPr>
        <p:spPr>
          <a:xfrm>
            <a:off x="3995936" y="2306939"/>
            <a:ext cx="2880320" cy="830997"/>
          </a:xfrm>
          <a:prstGeom prst="rect">
            <a:avLst/>
          </a:prstGeom>
          <a:noFill/>
        </p:spPr>
        <p:txBody>
          <a:bodyPr wrap="square" rtlCol="0">
            <a:spAutoFit/>
          </a:bodyPr>
          <a:lstStyle/>
          <a:p>
            <a:r>
              <a:rPr lang="it-IT" sz="4800" b="1" dirty="0"/>
              <a:t>ECO</a:t>
            </a:r>
          </a:p>
        </p:txBody>
      </p:sp>
      <p:sp>
        <p:nvSpPr>
          <p:cNvPr id="7" name="CasellaDiTesto 6">
            <a:extLst>
              <a:ext uri="{FF2B5EF4-FFF2-40B4-BE49-F238E27FC236}">
                <a16:creationId xmlns:a16="http://schemas.microsoft.com/office/drawing/2014/main" id="{9D786F87-DF66-4AC3-A31E-F3547DA98161}"/>
              </a:ext>
            </a:extLst>
          </p:cNvPr>
          <p:cNvSpPr txBox="1"/>
          <p:nvPr/>
        </p:nvSpPr>
        <p:spPr>
          <a:xfrm>
            <a:off x="3492860" y="3140968"/>
            <a:ext cx="6120680" cy="369332"/>
          </a:xfrm>
          <a:prstGeom prst="rect">
            <a:avLst/>
          </a:prstGeom>
          <a:noFill/>
        </p:spPr>
        <p:txBody>
          <a:bodyPr wrap="square" rtlCol="0">
            <a:spAutoFit/>
          </a:bodyPr>
          <a:lstStyle/>
          <a:p>
            <a:r>
              <a:rPr lang="it-IT" dirty="0"/>
              <a:t>Thanks for </a:t>
            </a:r>
            <a:r>
              <a:rPr lang="it-IT" dirty="0" err="1"/>
              <a:t>your</a:t>
            </a:r>
            <a:r>
              <a:rPr lang="it-IT" dirty="0"/>
              <a:t> </a:t>
            </a:r>
            <a:r>
              <a:rPr lang="it-IT" dirty="0" err="1"/>
              <a:t>attention</a:t>
            </a:r>
            <a:endParaRPr lang="it-IT" dirty="0"/>
          </a:p>
        </p:txBody>
      </p:sp>
    </p:spTree>
    <p:extLst>
      <p:ext uri="{BB962C8B-B14F-4D97-AF65-F5344CB8AC3E}">
        <p14:creationId xmlns:p14="http://schemas.microsoft.com/office/powerpoint/2010/main" val="238845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 y="1052736"/>
            <a:ext cx="9144000" cy="5805264"/>
          </a:xfrm>
          <a:prstGeom prst="rect">
            <a:avLst/>
          </a:prstGeom>
          <a:ln>
            <a:noFill/>
          </a:ln>
          <a:effectLst>
            <a:softEdge rad="112500"/>
          </a:effectLst>
        </p:spPr>
      </p:pic>
      <p:sp>
        <p:nvSpPr>
          <p:cNvPr id="2" name="Rettangolo 1"/>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4" descr="C:\Users\mario\Desktop\diana_app\src\assets\isol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1844824"/>
            <a:ext cx="2955777" cy="3251289"/>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756925" y="1452357"/>
            <a:ext cx="4439328" cy="523220"/>
          </a:xfrm>
          <a:prstGeom prst="rect">
            <a:avLst/>
          </a:prstGeom>
          <a:noFill/>
        </p:spPr>
        <p:txBody>
          <a:bodyPr wrap="square" rtlCol="0">
            <a:spAutoFit/>
          </a:bodyPr>
          <a:lstStyle/>
          <a:p>
            <a:r>
              <a:rPr lang="it-IT" sz="2800" dirty="0">
                <a:latin typeface="Adobe Fan Heiti Std B" pitchFamily="34" charset="-128"/>
                <a:ea typeface="Adobe Fan Heiti Std B" pitchFamily="34" charset="-128"/>
              </a:rPr>
              <a:t>Welcome on ECO!</a:t>
            </a:r>
            <a:endParaRPr lang="en-GB" sz="2800" dirty="0">
              <a:latin typeface="Adobe Fan Heiti Std B" pitchFamily="34" charset="-128"/>
              <a:ea typeface="Adobe Fan Heiti Std B" pitchFamily="34" charset="-128"/>
            </a:endParaRPr>
          </a:p>
        </p:txBody>
      </p:sp>
      <p:sp>
        <p:nvSpPr>
          <p:cNvPr id="9" name="CasellaDiTesto 8"/>
          <p:cNvSpPr txBox="1"/>
          <p:nvPr/>
        </p:nvSpPr>
        <p:spPr>
          <a:xfrm>
            <a:off x="251520" y="1992579"/>
            <a:ext cx="5641673" cy="1754326"/>
          </a:xfrm>
          <a:prstGeom prst="rect">
            <a:avLst/>
          </a:prstGeom>
          <a:noFill/>
        </p:spPr>
        <p:txBody>
          <a:bodyPr wrap="none" rtlCol="0">
            <a:spAutoFit/>
          </a:bodyPr>
          <a:lstStyle/>
          <a:p>
            <a:r>
              <a:rPr lang="en-US" dirty="0"/>
              <a:t>Eco is a tool dedicated to safeguarding</a:t>
            </a:r>
          </a:p>
          <a:p>
            <a:r>
              <a:rPr lang="en-US" dirty="0"/>
              <a:t>of the environment in Italian municipalities and provinces,</a:t>
            </a:r>
          </a:p>
          <a:p>
            <a:r>
              <a:rPr lang="en-US" dirty="0"/>
              <a:t>in our case Rome.</a:t>
            </a:r>
          </a:p>
          <a:p>
            <a:r>
              <a:rPr lang="en-US" dirty="0"/>
              <a:t>Our goal is to provide you with a useful platform</a:t>
            </a:r>
          </a:p>
          <a:p>
            <a:r>
              <a:rPr lang="en-US" dirty="0"/>
              <a:t>for police or forestry to monitor the</a:t>
            </a:r>
          </a:p>
          <a:p>
            <a:r>
              <a:rPr lang="en-US" dirty="0"/>
              <a:t>environmental health of our cities.</a:t>
            </a:r>
            <a:endParaRPr lang="en-GB" dirty="0"/>
          </a:p>
        </p:txBody>
      </p:sp>
      <p:pic>
        <p:nvPicPr>
          <p:cNvPr id="1029" name="Picture 5" descr="C:\Users\mario\Desktop\diana_app\src\assets\menu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798796"/>
            <a:ext cx="903376" cy="1128050"/>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p:cNvSpPr txBox="1"/>
          <p:nvPr/>
        </p:nvSpPr>
        <p:spPr>
          <a:xfrm>
            <a:off x="1259632" y="4045910"/>
            <a:ext cx="6192688" cy="584775"/>
          </a:xfrm>
          <a:prstGeom prst="rect">
            <a:avLst/>
          </a:prstGeom>
          <a:noFill/>
        </p:spPr>
        <p:txBody>
          <a:bodyPr wrap="square" rtlCol="0">
            <a:spAutoFit/>
          </a:bodyPr>
          <a:lstStyle/>
          <a:p>
            <a:r>
              <a:rPr lang="en-US" sz="1600" dirty="0"/>
              <a:t>We analyze real-time data regarding</a:t>
            </a:r>
          </a:p>
          <a:p>
            <a:r>
              <a:rPr lang="en-US" sz="1600" dirty="0"/>
              <a:t>Chemical Agents, Weather and UV Rays.</a:t>
            </a:r>
            <a:endParaRPr lang="en-GB" sz="1600" dirty="0"/>
          </a:p>
        </p:txBody>
      </p:sp>
      <p:pic>
        <p:nvPicPr>
          <p:cNvPr id="1030" name="Picture 6" descr="C:\Users\mario\Desktop\diana_app\src\assets\menu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8564" y="4653361"/>
            <a:ext cx="847491" cy="1063777"/>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p:cNvSpPr txBox="1"/>
          <p:nvPr/>
        </p:nvSpPr>
        <p:spPr>
          <a:xfrm>
            <a:off x="290564" y="4892863"/>
            <a:ext cx="3286028" cy="584775"/>
          </a:xfrm>
          <a:prstGeom prst="rect">
            <a:avLst/>
          </a:prstGeom>
          <a:noFill/>
        </p:spPr>
        <p:txBody>
          <a:bodyPr wrap="none" rtlCol="0">
            <a:spAutoFit/>
          </a:bodyPr>
          <a:lstStyle/>
          <a:p>
            <a:r>
              <a:rPr lang="en-US" sz="1600" dirty="0"/>
              <a:t>We manage operator advertisements</a:t>
            </a:r>
          </a:p>
          <a:p>
            <a:r>
              <a:rPr lang="en-US" sz="1600" dirty="0"/>
              <a:t>to alert citizens of any problems</a:t>
            </a:r>
            <a:endParaRPr lang="it-IT" sz="1600" dirty="0"/>
          </a:p>
        </p:txBody>
      </p:sp>
      <p:pic>
        <p:nvPicPr>
          <p:cNvPr id="1031" name="Picture 7" descr="C:\Users\mario\Desktop\diana_app\src\assets\menu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564" y="5484812"/>
            <a:ext cx="864332" cy="1079296"/>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1259632" y="5732072"/>
            <a:ext cx="3466718" cy="584775"/>
          </a:xfrm>
          <a:prstGeom prst="rect">
            <a:avLst/>
          </a:prstGeom>
          <a:noFill/>
        </p:spPr>
        <p:txBody>
          <a:bodyPr wrap="none" rtlCol="0">
            <a:spAutoFit/>
          </a:bodyPr>
          <a:lstStyle/>
          <a:p>
            <a:r>
              <a:rPr lang="en-US" sz="1600" dirty="0"/>
              <a:t>We provide study support tools</a:t>
            </a:r>
          </a:p>
          <a:p>
            <a:r>
              <a:rPr lang="en-US" sz="1600" dirty="0"/>
              <a:t>of the phenomenon for sector analysts</a:t>
            </a:r>
            <a:r>
              <a:rPr lang="it-IT" sz="1600" dirty="0"/>
              <a:t>.</a:t>
            </a:r>
            <a:endParaRPr lang="en-GB" sz="1600" dirty="0"/>
          </a:p>
        </p:txBody>
      </p:sp>
      <p:sp>
        <p:nvSpPr>
          <p:cNvPr id="13" name="Segnaposto numero diapositiva 12"/>
          <p:cNvSpPr>
            <a:spLocks noGrp="1"/>
          </p:cNvSpPr>
          <p:nvPr>
            <p:ph type="sldNum" sz="quarter" idx="12"/>
          </p:nvPr>
        </p:nvSpPr>
        <p:spPr/>
        <p:txBody>
          <a:bodyPr/>
          <a:lstStyle/>
          <a:p>
            <a:fld id="{63766DE3-D9A9-4CE7-B273-2573933E321F}" type="slidenum">
              <a:rPr lang="en-GB" smtClean="0"/>
              <a:t>2</a:t>
            </a:fld>
            <a:endParaRPr lang="en-GB" dirty="0"/>
          </a:p>
        </p:txBody>
      </p:sp>
    </p:spTree>
    <p:extLst>
      <p:ext uri="{BB962C8B-B14F-4D97-AF65-F5344CB8AC3E}">
        <p14:creationId xmlns:p14="http://schemas.microsoft.com/office/powerpoint/2010/main" val="263236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162332" y="5445224"/>
            <a:ext cx="8821496" cy="1077218"/>
          </a:xfrm>
          <a:prstGeom prst="rect">
            <a:avLst/>
          </a:prstGeom>
          <a:noFill/>
        </p:spPr>
        <p:txBody>
          <a:bodyPr wrap="square" rtlCol="0">
            <a:spAutoFit/>
          </a:bodyPr>
          <a:lstStyle/>
          <a:p>
            <a:r>
              <a:rPr lang="en-US" sz="1600" dirty="0">
                <a:ea typeface="Adobe Fan Heiti Std B" pitchFamily="34" charset="-128"/>
              </a:rPr>
              <a:t>There are three types of user in the system: Citizen, Operator and Superuser. Citizens can register by filling in a form, they have access to the Dashboard in which they can view real-time data from Chemical Agents, Weather Forecasts and UV Rays. The operator must be registered by the Admin and has access and he can add Announcements to alert citizen about problems .</a:t>
            </a:r>
            <a:endParaRPr lang="en-GB" sz="1200" dirty="0">
              <a:latin typeface="Adobe Fan Heiti Std B" pitchFamily="34" charset="-128"/>
              <a:ea typeface="Adobe Fan Heiti Std B" pitchFamily="34" charset="-128"/>
            </a:endParaRPr>
          </a:p>
        </p:txBody>
      </p:sp>
      <p:sp>
        <p:nvSpPr>
          <p:cNvPr id="6" name="Segnaposto numero diapositiva 5"/>
          <p:cNvSpPr>
            <a:spLocks noGrp="1"/>
          </p:cNvSpPr>
          <p:nvPr>
            <p:ph type="sldNum" sz="quarter" idx="12"/>
          </p:nvPr>
        </p:nvSpPr>
        <p:spPr/>
        <p:txBody>
          <a:bodyPr/>
          <a:lstStyle/>
          <a:p>
            <a:fld id="{63766DE3-D9A9-4CE7-B273-2573933E321F}" type="slidenum">
              <a:rPr lang="en-GB" smtClean="0"/>
              <a:t>3</a:t>
            </a:fld>
            <a:endParaRPr lang="en-GB"/>
          </a:p>
        </p:txBody>
      </p:sp>
      <p:pic>
        <p:nvPicPr>
          <p:cNvPr id="7" name="Immagine 6">
            <a:extLst>
              <a:ext uri="{FF2B5EF4-FFF2-40B4-BE49-F238E27FC236}">
                <a16:creationId xmlns:a16="http://schemas.microsoft.com/office/drawing/2014/main" id="{F5F5D172-F69E-4BA1-8EBE-956B003FF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24745"/>
            <a:ext cx="6954220" cy="4176464"/>
          </a:xfrm>
          <a:prstGeom prst="rect">
            <a:avLst/>
          </a:prstGeom>
        </p:spPr>
      </p:pic>
      <p:sp>
        <p:nvSpPr>
          <p:cNvPr id="9" name="CasellaDiTesto 8">
            <a:extLst>
              <a:ext uri="{FF2B5EF4-FFF2-40B4-BE49-F238E27FC236}">
                <a16:creationId xmlns:a16="http://schemas.microsoft.com/office/drawing/2014/main" id="{22747A44-1DCC-41F4-AB1F-5619559DA315}"/>
              </a:ext>
            </a:extLst>
          </p:cNvPr>
          <p:cNvSpPr txBox="1"/>
          <p:nvPr/>
        </p:nvSpPr>
        <p:spPr>
          <a:xfrm>
            <a:off x="3689579" y="295535"/>
            <a:ext cx="2027414" cy="461665"/>
          </a:xfrm>
          <a:prstGeom prst="rect">
            <a:avLst/>
          </a:prstGeom>
          <a:noFill/>
        </p:spPr>
        <p:txBody>
          <a:bodyPr wrap="none" rtlCol="0">
            <a:spAutoFit/>
          </a:bodyPr>
          <a:lstStyle/>
          <a:p>
            <a:r>
              <a:rPr lang="it-IT" sz="2400" b="1" dirty="0"/>
              <a:t>System Design</a:t>
            </a:r>
            <a:endParaRPr lang="en-GB" sz="2400" b="1" dirty="0"/>
          </a:p>
        </p:txBody>
      </p:sp>
    </p:spTree>
    <p:extLst>
      <p:ext uri="{BB962C8B-B14F-4D97-AF65-F5344CB8AC3E}">
        <p14:creationId xmlns:p14="http://schemas.microsoft.com/office/powerpoint/2010/main" val="52078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63766DE3-D9A9-4CE7-B273-2573933E321F}" type="slidenum">
              <a:rPr lang="en-GB" smtClean="0"/>
              <a:t>4</a:t>
            </a:fld>
            <a:endParaRPr lang="en-GB"/>
          </a:p>
        </p:txBody>
      </p:sp>
      <p:sp>
        <p:nvSpPr>
          <p:cNvPr id="5" name="Rettangolo 4"/>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asellaDiTesto 6"/>
          <p:cNvSpPr txBox="1"/>
          <p:nvPr/>
        </p:nvSpPr>
        <p:spPr>
          <a:xfrm>
            <a:off x="6156176" y="2269827"/>
            <a:ext cx="1827488" cy="461665"/>
          </a:xfrm>
          <a:prstGeom prst="rect">
            <a:avLst/>
          </a:prstGeom>
          <a:noFill/>
        </p:spPr>
        <p:txBody>
          <a:bodyPr wrap="none" rtlCol="0">
            <a:spAutoFit/>
          </a:bodyPr>
          <a:lstStyle/>
          <a:p>
            <a:r>
              <a:rPr lang="it-IT" sz="2400" b="1" dirty="0"/>
              <a:t>DASHBOARD</a:t>
            </a:r>
            <a:endParaRPr lang="en-GB" sz="2400" b="1" dirty="0"/>
          </a:p>
        </p:txBody>
      </p:sp>
      <p:sp>
        <p:nvSpPr>
          <p:cNvPr id="9" name="CasellaDiTesto 8"/>
          <p:cNvSpPr txBox="1"/>
          <p:nvPr/>
        </p:nvSpPr>
        <p:spPr>
          <a:xfrm>
            <a:off x="420696" y="5070375"/>
            <a:ext cx="2513830" cy="461665"/>
          </a:xfrm>
          <a:prstGeom prst="rect">
            <a:avLst/>
          </a:prstGeom>
          <a:noFill/>
        </p:spPr>
        <p:txBody>
          <a:bodyPr wrap="none" rtlCol="0">
            <a:spAutoFit/>
          </a:bodyPr>
          <a:lstStyle/>
          <a:p>
            <a:r>
              <a:rPr lang="it-IT" sz="2400" b="1" dirty="0"/>
              <a:t>ADVANCED MENU</a:t>
            </a:r>
            <a:endParaRPr lang="en-GB" sz="2400" b="1" dirty="0"/>
          </a:p>
        </p:txBody>
      </p:sp>
      <p:pic>
        <p:nvPicPr>
          <p:cNvPr id="3" name="Immagine 2">
            <a:extLst>
              <a:ext uri="{FF2B5EF4-FFF2-40B4-BE49-F238E27FC236}">
                <a16:creationId xmlns:a16="http://schemas.microsoft.com/office/drawing/2014/main" id="{1F0E15D3-6F06-4B59-87ED-CABFF4FD16F8}"/>
              </a:ext>
            </a:extLst>
          </p:cNvPr>
          <p:cNvPicPr>
            <a:picLocks noChangeAspect="1"/>
          </p:cNvPicPr>
          <p:nvPr/>
        </p:nvPicPr>
        <p:blipFill rotWithShape="1">
          <a:blip r:embed="rId2">
            <a:extLst>
              <a:ext uri="{28A0092B-C50C-407E-A947-70E740481C1C}">
                <a14:useLocalDpi xmlns:a14="http://schemas.microsoft.com/office/drawing/2010/main" val="0"/>
              </a:ext>
            </a:extLst>
          </a:blip>
          <a:srcRect l="21752" t="11024" r="1564" b="31073"/>
          <a:stretch/>
        </p:blipFill>
        <p:spPr>
          <a:xfrm>
            <a:off x="3792917" y="4034455"/>
            <a:ext cx="4726518" cy="2533503"/>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29115CF6-9495-4578-B13D-ED820E6C65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50" t="12553" r="1963" b="7946"/>
          <a:stretch/>
        </p:blipFill>
        <p:spPr>
          <a:xfrm>
            <a:off x="467544" y="1266532"/>
            <a:ext cx="4726518" cy="2533502"/>
          </a:xfrm>
          <a:prstGeom prst="rect">
            <a:avLst/>
          </a:prstGeom>
        </p:spPr>
      </p:pic>
    </p:spTree>
    <p:extLst>
      <p:ext uri="{BB962C8B-B14F-4D97-AF65-F5344CB8AC3E}">
        <p14:creationId xmlns:p14="http://schemas.microsoft.com/office/powerpoint/2010/main" val="125554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424891" y="305851"/>
            <a:ext cx="2294218" cy="461665"/>
          </a:xfrm>
          <a:prstGeom prst="rect">
            <a:avLst/>
          </a:prstGeom>
          <a:noFill/>
        </p:spPr>
        <p:txBody>
          <a:bodyPr wrap="none" rtlCol="0">
            <a:spAutoFit/>
          </a:bodyPr>
          <a:lstStyle/>
          <a:p>
            <a:r>
              <a:rPr lang="it-IT" sz="2400" b="1" dirty="0"/>
              <a:t>Chemical Agents</a:t>
            </a:r>
            <a:endParaRPr lang="en-GB" sz="2400" b="1" dirty="0"/>
          </a:p>
        </p:txBody>
      </p:sp>
      <p:sp>
        <p:nvSpPr>
          <p:cNvPr id="6" name="CasellaDiTesto 5"/>
          <p:cNvSpPr txBox="1"/>
          <p:nvPr/>
        </p:nvSpPr>
        <p:spPr>
          <a:xfrm>
            <a:off x="179512" y="1499887"/>
            <a:ext cx="4376456" cy="2554545"/>
          </a:xfrm>
          <a:prstGeom prst="rect">
            <a:avLst/>
          </a:prstGeom>
          <a:noFill/>
        </p:spPr>
        <p:txBody>
          <a:bodyPr wrap="square" rtlCol="0">
            <a:spAutoFit/>
          </a:bodyPr>
          <a:lstStyle/>
          <a:p>
            <a:r>
              <a:rPr lang="en-US" sz="1600" dirty="0"/>
              <a:t>The data of the chemical agents, obtained through the API of an external service:</a:t>
            </a:r>
          </a:p>
          <a:p>
            <a:endParaRPr lang="en-US" sz="1600" dirty="0"/>
          </a:p>
          <a:p>
            <a:pPr marL="285750" indent="-285750">
              <a:buFont typeface="Arial" panose="020B0604020202020204" pitchFamily="34" charset="0"/>
              <a:buChar char="•"/>
            </a:pPr>
            <a:r>
              <a:rPr lang="en-US" sz="1600" dirty="0"/>
              <a:t>They are accessible to Users from the Dashboard via an intuitive table, it is possible to see the average for each kind of chemical agent and station</a:t>
            </a:r>
          </a:p>
          <a:p>
            <a:pPr marL="285750" indent="-285750">
              <a:buFont typeface="Arial" panose="020B0604020202020204" pitchFamily="34" charset="0"/>
              <a:buChar char="•"/>
            </a:pPr>
            <a:r>
              <a:rPr lang="en-US" sz="1600" dirty="0"/>
              <a:t>Furthermore, there is a threshold to alert users if the current value is higher than the historical average</a:t>
            </a:r>
          </a:p>
        </p:txBody>
      </p:sp>
      <p:sp>
        <p:nvSpPr>
          <p:cNvPr id="7" name="Segnaposto numero diapositiva 6"/>
          <p:cNvSpPr>
            <a:spLocks noGrp="1"/>
          </p:cNvSpPr>
          <p:nvPr>
            <p:ph type="sldNum" sz="quarter" idx="12"/>
          </p:nvPr>
        </p:nvSpPr>
        <p:spPr/>
        <p:txBody>
          <a:bodyPr/>
          <a:lstStyle/>
          <a:p>
            <a:fld id="{63766DE3-D9A9-4CE7-B273-2573933E321F}" type="slidenum">
              <a:rPr lang="en-GB" smtClean="0"/>
              <a:t>5</a:t>
            </a:fld>
            <a:endParaRPr lang="en-GB"/>
          </a:p>
        </p:txBody>
      </p:sp>
      <p:pic>
        <p:nvPicPr>
          <p:cNvPr id="9" name="Immagine 8" descr="Immagine che contiene testo&#10;&#10;Descrizione generata automaticamente">
            <a:extLst>
              <a:ext uri="{FF2B5EF4-FFF2-40B4-BE49-F238E27FC236}">
                <a16:creationId xmlns:a16="http://schemas.microsoft.com/office/drawing/2014/main" id="{DB077C41-9EE8-4A6E-9F38-CBB25BD813D7}"/>
              </a:ext>
            </a:extLst>
          </p:cNvPr>
          <p:cNvPicPr>
            <a:picLocks noChangeAspect="1"/>
          </p:cNvPicPr>
          <p:nvPr/>
        </p:nvPicPr>
        <p:blipFill rotWithShape="1">
          <a:blip r:embed="rId2">
            <a:extLst>
              <a:ext uri="{28A0092B-C50C-407E-A947-70E740481C1C}">
                <a14:useLocalDpi xmlns:a14="http://schemas.microsoft.com/office/drawing/2010/main" val="0"/>
              </a:ext>
            </a:extLst>
          </a:blip>
          <a:srcRect l="37012" t="21299" r="3139" b="8668"/>
          <a:stretch/>
        </p:blipFill>
        <p:spPr>
          <a:xfrm>
            <a:off x="4555968" y="1752001"/>
            <a:ext cx="4536504" cy="3600400"/>
          </a:xfrm>
          <a:prstGeom prst="rect">
            <a:avLst/>
          </a:prstGeom>
        </p:spPr>
      </p:pic>
    </p:spTree>
    <p:extLst>
      <p:ext uri="{BB962C8B-B14F-4D97-AF65-F5344CB8AC3E}">
        <p14:creationId xmlns:p14="http://schemas.microsoft.com/office/powerpoint/2010/main" val="263790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200118" y="411363"/>
            <a:ext cx="2743764" cy="461665"/>
          </a:xfrm>
          <a:prstGeom prst="rect">
            <a:avLst/>
          </a:prstGeom>
          <a:noFill/>
        </p:spPr>
        <p:txBody>
          <a:bodyPr wrap="none" rtlCol="0">
            <a:spAutoFit/>
          </a:bodyPr>
          <a:lstStyle/>
          <a:p>
            <a:r>
              <a:rPr lang="it-IT" sz="2400" b="1" dirty="0" err="1"/>
              <a:t>Meteos</a:t>
            </a:r>
            <a:r>
              <a:rPr lang="it-IT" sz="2400" b="1" dirty="0"/>
              <a:t> and UV </a:t>
            </a:r>
            <a:r>
              <a:rPr lang="it-IT" sz="2400" b="1" dirty="0" err="1"/>
              <a:t>rays</a:t>
            </a:r>
            <a:endParaRPr lang="en-GB" sz="2400" b="1" dirty="0"/>
          </a:p>
        </p:txBody>
      </p:sp>
      <p:pic>
        <p:nvPicPr>
          <p:cNvPr id="6146" name="Picture 2" descr="C:\Users\mario\Downloads\dashboard (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34324"/>
            <a:ext cx="2666485" cy="1667605"/>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1680865" y="1200146"/>
            <a:ext cx="8018094" cy="584775"/>
          </a:xfrm>
          <a:prstGeom prst="rect">
            <a:avLst/>
          </a:prstGeom>
          <a:noFill/>
        </p:spPr>
        <p:txBody>
          <a:bodyPr wrap="square" rtlCol="0">
            <a:spAutoFit/>
          </a:bodyPr>
          <a:lstStyle/>
          <a:p>
            <a:r>
              <a:rPr lang="en-US" sz="1600" dirty="0"/>
              <a:t>Weather and UV rays are visible in the Dashboard by the Citizens.</a:t>
            </a:r>
          </a:p>
          <a:p>
            <a:r>
              <a:rPr lang="en-US" sz="1600" dirty="0"/>
              <a:t> For operators they are useful tools to study the correlation with O3 Agents.</a:t>
            </a:r>
            <a:endParaRPr lang="en-GB" sz="1600" dirty="0"/>
          </a:p>
        </p:txBody>
      </p:sp>
      <p:pic>
        <p:nvPicPr>
          <p:cNvPr id="6147" name="Picture 3" descr="C:\Users\mario\Downloads\dashboard (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5" y="4202946"/>
            <a:ext cx="3024336" cy="166760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mario\Downloads\dashboard (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348880"/>
            <a:ext cx="2237378" cy="2415189"/>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numero diapositiva 7"/>
          <p:cNvSpPr>
            <a:spLocks noGrp="1"/>
          </p:cNvSpPr>
          <p:nvPr>
            <p:ph type="sldNum" sz="quarter" idx="12"/>
          </p:nvPr>
        </p:nvSpPr>
        <p:spPr/>
        <p:txBody>
          <a:bodyPr/>
          <a:lstStyle/>
          <a:p>
            <a:fld id="{63766DE3-D9A9-4CE7-B273-2573933E321F}" type="slidenum">
              <a:rPr lang="en-GB" smtClean="0"/>
              <a:t>6</a:t>
            </a:fld>
            <a:endParaRPr lang="en-GB"/>
          </a:p>
        </p:txBody>
      </p:sp>
    </p:spTree>
    <p:extLst>
      <p:ext uri="{BB962C8B-B14F-4D97-AF65-F5344CB8AC3E}">
        <p14:creationId xmlns:p14="http://schemas.microsoft.com/office/powerpoint/2010/main" val="112891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432745" y="360653"/>
            <a:ext cx="2278509" cy="461665"/>
          </a:xfrm>
          <a:prstGeom prst="rect">
            <a:avLst/>
          </a:prstGeom>
          <a:noFill/>
        </p:spPr>
        <p:txBody>
          <a:bodyPr wrap="none" rtlCol="0">
            <a:spAutoFit/>
          </a:bodyPr>
          <a:lstStyle/>
          <a:p>
            <a:r>
              <a:rPr lang="it-IT" sz="2400" b="1" dirty="0" err="1"/>
              <a:t>Announcements</a:t>
            </a:r>
            <a:endParaRPr lang="en-GB" sz="2400" b="1" dirty="0"/>
          </a:p>
        </p:txBody>
      </p:sp>
      <p:sp>
        <p:nvSpPr>
          <p:cNvPr id="7" name="CasellaDiTesto 6"/>
          <p:cNvSpPr txBox="1"/>
          <p:nvPr/>
        </p:nvSpPr>
        <p:spPr>
          <a:xfrm>
            <a:off x="502928" y="1443034"/>
            <a:ext cx="8064896" cy="1077218"/>
          </a:xfrm>
          <a:prstGeom prst="rect">
            <a:avLst/>
          </a:prstGeom>
          <a:noFill/>
        </p:spPr>
        <p:txBody>
          <a:bodyPr wrap="square" rtlCol="0">
            <a:spAutoFit/>
          </a:bodyPr>
          <a:lstStyle/>
          <a:p>
            <a:r>
              <a:rPr lang="en-US" sz="1600" dirty="0"/>
              <a:t>Announcements are sent by operators in the Advanced menu to notify citizens of a well-known event, such as green zones to reduce vehicle traffic. At the time of publication of the announcement, each subscriber to the platform will receive an email with the information indicated by the operators.</a:t>
            </a:r>
            <a:endParaRPr lang="en-GB" sz="1600" dirty="0"/>
          </a:p>
        </p:txBody>
      </p:sp>
      <p:sp>
        <p:nvSpPr>
          <p:cNvPr id="8" name="Segnaposto numero diapositiva 7"/>
          <p:cNvSpPr>
            <a:spLocks noGrp="1"/>
          </p:cNvSpPr>
          <p:nvPr>
            <p:ph type="sldNum" sz="quarter" idx="12"/>
          </p:nvPr>
        </p:nvSpPr>
        <p:spPr/>
        <p:txBody>
          <a:bodyPr/>
          <a:lstStyle/>
          <a:p>
            <a:fld id="{63766DE3-D9A9-4CE7-B273-2573933E321F}" type="slidenum">
              <a:rPr lang="en-GB" smtClean="0"/>
              <a:t>7</a:t>
            </a:fld>
            <a:endParaRPr lang="en-GB"/>
          </a:p>
        </p:txBody>
      </p:sp>
      <p:pic>
        <p:nvPicPr>
          <p:cNvPr id="6" name="Immagine 5">
            <a:extLst>
              <a:ext uri="{FF2B5EF4-FFF2-40B4-BE49-F238E27FC236}">
                <a16:creationId xmlns:a16="http://schemas.microsoft.com/office/drawing/2014/main" id="{6CA3CC92-BED5-4809-B940-1E2169EC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18" y="2605627"/>
            <a:ext cx="3474871" cy="3772427"/>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6CC49F02-7F42-49F9-A5FA-597B4944D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134" y="3140968"/>
            <a:ext cx="4055666" cy="2894714"/>
          </a:xfrm>
          <a:prstGeom prst="rect">
            <a:avLst/>
          </a:prstGeom>
          <a:ln>
            <a:solidFill>
              <a:schemeClr val="tx1"/>
            </a:solidFill>
          </a:ln>
        </p:spPr>
      </p:pic>
    </p:spTree>
    <p:extLst>
      <p:ext uri="{BB962C8B-B14F-4D97-AF65-F5344CB8AC3E}">
        <p14:creationId xmlns:p14="http://schemas.microsoft.com/office/powerpoint/2010/main" val="165725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2994773" y="300258"/>
            <a:ext cx="2750240" cy="461665"/>
          </a:xfrm>
          <a:prstGeom prst="rect">
            <a:avLst/>
          </a:prstGeom>
          <a:noFill/>
        </p:spPr>
        <p:txBody>
          <a:bodyPr wrap="none" rtlCol="0">
            <a:spAutoFit/>
          </a:bodyPr>
          <a:lstStyle/>
          <a:p>
            <a:r>
              <a:rPr lang="en-GB" sz="2400" b="1" dirty="0"/>
              <a:t>Scrum development</a:t>
            </a:r>
          </a:p>
        </p:txBody>
      </p:sp>
      <p:sp>
        <p:nvSpPr>
          <p:cNvPr id="7" name="CasellaDiTesto 6"/>
          <p:cNvSpPr txBox="1"/>
          <p:nvPr/>
        </p:nvSpPr>
        <p:spPr>
          <a:xfrm>
            <a:off x="625320" y="1271481"/>
            <a:ext cx="8064896" cy="584775"/>
          </a:xfrm>
          <a:prstGeom prst="rect">
            <a:avLst/>
          </a:prstGeom>
          <a:noFill/>
        </p:spPr>
        <p:txBody>
          <a:bodyPr wrap="square" rtlCol="0">
            <a:spAutoFit/>
          </a:bodyPr>
          <a:lstStyle/>
          <a:p>
            <a:r>
              <a:rPr lang="en-US" sz="1600" dirty="0"/>
              <a:t>Each sprint is of the duration of one week. The estimated number of days to complete the</a:t>
            </a:r>
          </a:p>
          <a:p>
            <a:r>
              <a:rPr lang="en-US" sz="1600" dirty="0"/>
              <a:t>project is 25. So, in order to complete the project, 5 sprints were needed.</a:t>
            </a:r>
            <a:endParaRPr lang="en-GB" sz="1600" dirty="0"/>
          </a:p>
        </p:txBody>
      </p:sp>
      <p:sp>
        <p:nvSpPr>
          <p:cNvPr id="8" name="Segnaposto numero diapositiva 7"/>
          <p:cNvSpPr>
            <a:spLocks noGrp="1"/>
          </p:cNvSpPr>
          <p:nvPr>
            <p:ph type="sldNum" sz="quarter" idx="12"/>
          </p:nvPr>
        </p:nvSpPr>
        <p:spPr/>
        <p:txBody>
          <a:bodyPr/>
          <a:lstStyle/>
          <a:p>
            <a:fld id="{63766DE3-D9A9-4CE7-B273-2573933E321F}" type="slidenum">
              <a:rPr lang="en-GB" smtClean="0"/>
              <a:t>8</a:t>
            </a:fld>
            <a:endParaRPr lang="en-GB"/>
          </a:p>
        </p:txBody>
      </p:sp>
      <p:pic>
        <p:nvPicPr>
          <p:cNvPr id="11" name="Immagine 10" descr="Immagine che contiene tavolo&#10;&#10;Descrizione generata automaticamente">
            <a:extLst>
              <a:ext uri="{FF2B5EF4-FFF2-40B4-BE49-F238E27FC236}">
                <a16:creationId xmlns:a16="http://schemas.microsoft.com/office/drawing/2014/main" id="{D2224C73-65B4-4527-849E-FC271F42F33A}"/>
              </a:ext>
            </a:extLst>
          </p:cNvPr>
          <p:cNvPicPr>
            <a:picLocks noChangeAspect="1"/>
          </p:cNvPicPr>
          <p:nvPr/>
        </p:nvPicPr>
        <p:blipFill rotWithShape="1">
          <a:blip r:embed="rId2">
            <a:extLst>
              <a:ext uri="{28A0092B-C50C-407E-A947-70E740481C1C}">
                <a14:useLocalDpi xmlns:a14="http://schemas.microsoft.com/office/drawing/2010/main" val="0"/>
              </a:ext>
            </a:extLst>
          </a:blip>
          <a:srcRect t="12432"/>
          <a:stretch/>
        </p:blipFill>
        <p:spPr>
          <a:xfrm>
            <a:off x="1907704" y="2726053"/>
            <a:ext cx="6039693" cy="2535964"/>
          </a:xfrm>
          <a:prstGeom prst="rect">
            <a:avLst/>
          </a:prstGeom>
        </p:spPr>
      </p:pic>
      <p:sp>
        <p:nvSpPr>
          <p:cNvPr id="12" name="CasellaDiTesto 11">
            <a:extLst>
              <a:ext uri="{FF2B5EF4-FFF2-40B4-BE49-F238E27FC236}">
                <a16:creationId xmlns:a16="http://schemas.microsoft.com/office/drawing/2014/main" id="{3A9429D4-6101-4720-B2FE-85908C843801}"/>
              </a:ext>
            </a:extLst>
          </p:cNvPr>
          <p:cNvSpPr txBox="1"/>
          <p:nvPr/>
        </p:nvSpPr>
        <p:spPr>
          <a:xfrm>
            <a:off x="4108828" y="2106488"/>
            <a:ext cx="926344" cy="369332"/>
          </a:xfrm>
          <a:prstGeom prst="rect">
            <a:avLst/>
          </a:prstGeom>
          <a:noFill/>
        </p:spPr>
        <p:txBody>
          <a:bodyPr wrap="none" rtlCol="0">
            <a:spAutoFit/>
          </a:bodyPr>
          <a:lstStyle/>
          <a:p>
            <a:r>
              <a:rPr lang="it-IT" b="1" dirty="0"/>
              <a:t>Sprint 1</a:t>
            </a:r>
          </a:p>
        </p:txBody>
      </p:sp>
    </p:spTree>
    <p:extLst>
      <p:ext uri="{BB962C8B-B14F-4D97-AF65-F5344CB8AC3E}">
        <p14:creationId xmlns:p14="http://schemas.microsoft.com/office/powerpoint/2010/main" val="224408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6624"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asellaDiTesto 1"/>
          <p:cNvSpPr txBox="1"/>
          <p:nvPr/>
        </p:nvSpPr>
        <p:spPr>
          <a:xfrm>
            <a:off x="3984980" y="295535"/>
            <a:ext cx="1174039" cy="461665"/>
          </a:xfrm>
          <a:prstGeom prst="rect">
            <a:avLst/>
          </a:prstGeom>
          <a:noFill/>
        </p:spPr>
        <p:txBody>
          <a:bodyPr wrap="none" rtlCol="0">
            <a:spAutoFit/>
          </a:bodyPr>
          <a:lstStyle/>
          <a:p>
            <a:r>
              <a:rPr lang="en-GB" sz="2400" b="1" dirty="0"/>
              <a:t>Sprint 2</a:t>
            </a:r>
          </a:p>
        </p:txBody>
      </p:sp>
      <p:sp>
        <p:nvSpPr>
          <p:cNvPr id="8" name="Segnaposto numero diapositiva 7"/>
          <p:cNvSpPr>
            <a:spLocks noGrp="1"/>
          </p:cNvSpPr>
          <p:nvPr>
            <p:ph type="sldNum" sz="quarter" idx="12"/>
          </p:nvPr>
        </p:nvSpPr>
        <p:spPr/>
        <p:txBody>
          <a:bodyPr/>
          <a:lstStyle/>
          <a:p>
            <a:fld id="{63766DE3-D9A9-4CE7-B273-2573933E321F}" type="slidenum">
              <a:rPr lang="en-GB" smtClean="0"/>
              <a:t>9</a:t>
            </a:fld>
            <a:endParaRPr lang="en-GB"/>
          </a:p>
        </p:txBody>
      </p:sp>
      <p:pic>
        <p:nvPicPr>
          <p:cNvPr id="5" name="Immagine 4" descr="Immagine che contiene tavolo&#10;&#10;Descrizione generata automaticamente">
            <a:extLst>
              <a:ext uri="{FF2B5EF4-FFF2-40B4-BE49-F238E27FC236}">
                <a16:creationId xmlns:a16="http://schemas.microsoft.com/office/drawing/2014/main" id="{08424ED4-155C-4289-B985-8F990177E6D6}"/>
              </a:ext>
            </a:extLst>
          </p:cNvPr>
          <p:cNvPicPr>
            <a:picLocks noChangeAspect="1"/>
          </p:cNvPicPr>
          <p:nvPr/>
        </p:nvPicPr>
        <p:blipFill rotWithShape="1">
          <a:blip r:embed="rId2">
            <a:extLst>
              <a:ext uri="{28A0092B-C50C-407E-A947-70E740481C1C}">
                <a14:useLocalDpi xmlns:a14="http://schemas.microsoft.com/office/drawing/2010/main" val="0"/>
              </a:ext>
            </a:extLst>
          </a:blip>
          <a:srcRect t="5864"/>
          <a:stretch/>
        </p:blipFill>
        <p:spPr>
          <a:xfrm>
            <a:off x="1691680" y="1536548"/>
            <a:ext cx="6020640" cy="3784904"/>
          </a:xfrm>
          <a:prstGeom prst="rect">
            <a:avLst/>
          </a:prstGeom>
        </p:spPr>
      </p:pic>
    </p:spTree>
    <p:extLst>
      <p:ext uri="{BB962C8B-B14F-4D97-AF65-F5344CB8AC3E}">
        <p14:creationId xmlns:p14="http://schemas.microsoft.com/office/powerpoint/2010/main" val="379719788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562</Words>
  <Application>Microsoft Office PowerPoint</Application>
  <PresentationFormat>Presentazione su schermo (4:3)</PresentationFormat>
  <Paragraphs>77</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Adobe Fan Heiti Std B</vt:lpstr>
      <vt:lpstr>Arial</vt:lpstr>
      <vt:lpstr>Calibri</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mario</dc:creator>
  <cp:lastModifiedBy>Daniele Bufalieri</cp:lastModifiedBy>
  <cp:revision>32</cp:revision>
  <dcterms:created xsi:type="dcterms:W3CDTF">2020-05-29T15:43:57Z</dcterms:created>
  <dcterms:modified xsi:type="dcterms:W3CDTF">2022-02-13T15:49:56Z</dcterms:modified>
</cp:coreProperties>
</file>