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91" r:id="rId5"/>
    <p:sldId id="292" r:id="rId6"/>
    <p:sldId id="294" r:id="rId7"/>
    <p:sldId id="293" r:id="rId8"/>
    <p:sldId id="295" r:id="rId9"/>
    <p:sldId id="299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5" r:id="rId18"/>
    <p:sldId id="304" r:id="rId19"/>
    <p:sldId id="307" r:id="rId20"/>
    <p:sldId id="306" r:id="rId21"/>
    <p:sldId id="310" r:id="rId22"/>
    <p:sldId id="309" r:id="rId23"/>
    <p:sldId id="308" r:id="rId24"/>
    <p:sldId id="311" r:id="rId25"/>
    <p:sldId id="312" r:id="rId26"/>
    <p:sldId id="313" r:id="rId27"/>
    <p:sldId id="31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2B1CD-D399-4AC0-9870-AE3824DCC07C}" v="11" dt="2021-03-09T00:52:4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entile" userId="3feb5d687010bdf5" providerId="LiveId" clId="{45A2B1CD-D399-4AC0-9870-AE3824DCC07C}"/>
    <pc:docChg chg="undo custSel addSld modSld">
      <pc:chgData name="Giovanni Gentile" userId="3feb5d687010bdf5" providerId="LiveId" clId="{45A2B1CD-D399-4AC0-9870-AE3824DCC07C}" dt="2021-03-09T22:08:40.524" v="40" actId="20577"/>
      <pc:docMkLst>
        <pc:docMk/>
      </pc:docMkLst>
      <pc:sldChg chg="addSp delSp">
        <pc:chgData name="Giovanni Gentile" userId="3feb5d687010bdf5" providerId="LiveId" clId="{45A2B1CD-D399-4AC0-9870-AE3824DCC07C}" dt="2021-03-09T00:51:53.590" v="13" actId="21"/>
        <pc:sldMkLst>
          <pc:docMk/>
          <pc:sldMk cId="2531700824" sldId="257"/>
        </pc:sldMkLst>
        <pc:picChg chg="add del">
          <ac:chgData name="Giovanni Gentile" userId="3feb5d687010bdf5" providerId="LiveId" clId="{45A2B1CD-D399-4AC0-9870-AE3824DCC07C}" dt="2021-03-09T00:51:53.590" v="13" actId="21"/>
          <ac:picMkLst>
            <pc:docMk/>
            <pc:sldMk cId="2531700824" sldId="257"/>
            <ac:picMk id="8193" creationId="{8E5F410A-8D96-4DE3-A996-296077E64924}"/>
          </ac:picMkLst>
        </pc:picChg>
      </pc:sldChg>
      <pc:sldChg chg="modSp mod">
        <pc:chgData name="Giovanni Gentile" userId="3feb5d687010bdf5" providerId="LiveId" clId="{45A2B1CD-D399-4AC0-9870-AE3824DCC07C}" dt="2021-03-09T00:51:02.538" v="0" actId="6549"/>
        <pc:sldMkLst>
          <pc:docMk/>
          <pc:sldMk cId="1087334651" sldId="292"/>
        </pc:sldMkLst>
        <pc:spChg chg="mod">
          <ac:chgData name="Giovanni Gentile" userId="3feb5d687010bdf5" providerId="LiveId" clId="{45A2B1CD-D399-4AC0-9870-AE3824DCC07C}" dt="2021-03-09T00:51:02.538" v="0" actId="6549"/>
          <ac:spMkLst>
            <pc:docMk/>
            <pc:sldMk cId="1087334651" sldId="292"/>
            <ac:spMk id="3" creationId="{6205D89A-45D6-4985-A2DC-B782075B7235}"/>
          </ac:spMkLst>
        </pc:spChg>
      </pc:sldChg>
      <pc:sldChg chg="modSp mod">
        <pc:chgData name="Giovanni Gentile" userId="3feb5d687010bdf5" providerId="LiveId" clId="{45A2B1CD-D399-4AC0-9870-AE3824DCC07C}" dt="2021-03-09T22:08:40.524" v="40" actId="20577"/>
        <pc:sldMkLst>
          <pc:docMk/>
          <pc:sldMk cId="1154063287" sldId="294"/>
        </pc:sldMkLst>
        <pc:spChg chg="mod">
          <ac:chgData name="Giovanni Gentile" userId="3feb5d687010bdf5" providerId="LiveId" clId="{45A2B1CD-D399-4AC0-9870-AE3824DCC07C}" dt="2021-03-09T22:08:40.524" v="40" actId="20577"/>
          <ac:spMkLst>
            <pc:docMk/>
            <pc:sldMk cId="1154063287" sldId="294"/>
            <ac:spMk id="3" creationId="{A2D8BE35-F8D6-450A-A3C0-60D760579484}"/>
          </ac:spMkLst>
        </pc:spChg>
      </pc:sldChg>
      <pc:sldChg chg="addSp delSp modSp new mod">
        <pc:chgData name="Giovanni Gentile" userId="3feb5d687010bdf5" providerId="LiveId" clId="{45A2B1CD-D399-4AC0-9870-AE3824DCC07C}" dt="2021-03-09T00:52:51.117" v="31" actId="20577"/>
        <pc:sldMkLst>
          <pc:docMk/>
          <pc:sldMk cId="1019569165" sldId="314"/>
        </pc:sldMkLst>
        <pc:spChg chg="del">
          <ac:chgData name="Giovanni Gentile" userId="3feb5d687010bdf5" providerId="LiveId" clId="{45A2B1CD-D399-4AC0-9870-AE3824DCC07C}" dt="2021-03-09T00:51:35.242" v="2"/>
          <ac:spMkLst>
            <pc:docMk/>
            <pc:sldMk cId="1019569165" sldId="314"/>
            <ac:spMk id="2" creationId="{C2A069EF-B840-47F8-ABF1-0DD6B9599D65}"/>
          </ac:spMkLst>
        </pc:spChg>
        <pc:spChg chg="del">
          <ac:chgData name="Giovanni Gentile" userId="3feb5d687010bdf5" providerId="LiveId" clId="{45A2B1CD-D399-4AC0-9870-AE3824DCC07C}" dt="2021-03-09T00:51:35.242" v="2"/>
          <ac:spMkLst>
            <pc:docMk/>
            <pc:sldMk cId="1019569165" sldId="314"/>
            <ac:spMk id="3" creationId="{D91CFB94-4599-450D-9D74-74B820778E36}"/>
          </ac:spMkLst>
        </pc:spChg>
        <pc:spChg chg="add mod">
          <ac:chgData name="Giovanni Gentile" userId="3feb5d687010bdf5" providerId="LiveId" clId="{45A2B1CD-D399-4AC0-9870-AE3824DCC07C}" dt="2021-03-09T00:52:51.117" v="31" actId="20577"/>
          <ac:spMkLst>
            <pc:docMk/>
            <pc:sldMk cId="1019569165" sldId="314"/>
            <ac:spMk id="4" creationId="{4B7820EE-BCAA-4ABB-8F7C-85DF55482910}"/>
          </ac:spMkLst>
        </pc:spChg>
        <pc:spChg chg="add del mod">
          <ac:chgData name="Giovanni Gentile" userId="3feb5d687010bdf5" providerId="LiveId" clId="{45A2B1CD-D399-4AC0-9870-AE3824DCC07C}" dt="2021-03-09T00:52:23.432" v="21" actId="478"/>
          <ac:spMkLst>
            <pc:docMk/>
            <pc:sldMk cId="1019569165" sldId="314"/>
            <ac:spMk id="5" creationId="{0FAA5C31-7CF9-47C5-9E4F-64C4602BA914}"/>
          </ac:spMkLst>
        </pc:spChg>
        <pc:picChg chg="add del mod">
          <ac:chgData name="Giovanni Gentile" userId="3feb5d687010bdf5" providerId="LiveId" clId="{45A2B1CD-D399-4AC0-9870-AE3824DCC07C}" dt="2021-03-09T00:52:44.142" v="29" actId="478"/>
          <ac:picMkLst>
            <pc:docMk/>
            <pc:sldMk cId="1019569165" sldId="314"/>
            <ac:picMk id="6" creationId="{C3178D00-4971-450B-BB22-1D0F1243C4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093C-9DE1-411E-A5F1-DF1C94F7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DAE003-4EAB-43D3-AEBD-9D263A03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DE851-C2CE-489A-9607-4DAA7F6D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FC20F-8C14-4645-BCFC-99856AF6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4A6A3-4F19-4560-A249-AD1205C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0F759-A901-4769-A06A-4F36DC3C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26E262-3E34-4EA1-BAF6-4DA8DC99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0E645-2A5E-424F-ADFF-7151AB38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2A78A-55D9-425E-968C-40EF29C8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B198E-FA2C-4A6E-9636-FD3789B1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1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3521C3-1E5A-49D5-92E5-8F04B41D5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DDFA3C-5F76-4931-8BE6-25114818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0B3E0-666B-44A1-A591-060FAD58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4FE79-BB48-4E14-AC31-5395F15A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C0DA3-FFB0-42ED-928A-6D1CC9A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A0E7E-9FE5-4DAD-AF37-1931B2B1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54888-D47D-4F4F-BE61-0990B9E2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539F2-3CC4-41F0-A152-0956E639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E3B22-1A84-4EDA-B5FD-A1757256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DCC44-7BF1-4168-B3D1-3FD55868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A247-0B52-4A9A-BEFE-6908B8FB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F8DA6-01FA-4B8A-AF97-503AA1B6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3E075-122F-406C-AA2B-F5F53C1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BEE4E-3787-4D28-BEAC-F54270CB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33E46-277E-483F-AB02-5948A0D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A083-D0D9-4965-95F2-6C98574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D5859-CCFE-4C3A-9192-442265F71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FFDC70-79F9-4E14-9B2D-071DD54B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BDDA7-977B-4BE7-A5DE-E0BCA336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1945F-0A35-4248-9AC4-19A1BE9F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AC40D-8952-4646-BE8C-FB44CAF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27D12-5CE5-4F1E-94A3-2EA877B2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DD5C3-EB4E-43F3-B593-3530077D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851BD-532D-42D3-AB35-37D49413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265FCD-F478-4AFF-B8FE-DDE616D9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5FC2BA-1B9B-472E-B4BD-6F1CBAED9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C6F7F9-0718-47D6-97E5-AEE7AD4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3A423B-3B92-4D87-AFF3-E403237F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0D48B-6D20-45D6-83DF-E78AD16D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3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0B211-5973-4BD9-A4F9-EFD34886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D83A49-D72D-4FA5-A9CA-18399BC9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4A9435-5717-45D0-9884-09793953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C82AA0-451F-418A-B0B2-7C58B383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24D334-3C60-4685-ABBB-8AF12B5D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8E360-D35D-484A-9DEA-D9DBC482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916A78-D2F2-4847-BA50-2118842E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F91B9-EFA4-46E1-BAD9-9211053F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CB9B2-B72E-4805-B06A-58A80526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6E8241-8408-4BB6-97E8-EF5FE7E2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7F11BC-632B-413E-AAFA-7233348A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45699-70B6-4032-8E19-61A7FA1C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E4988-8745-4F89-8DD7-CD306F3B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3BA8C-26F1-429D-B6AA-4FA9E929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4D374D-D954-4E9A-B7B2-6F82A7CE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E40C6-0321-45EC-8E21-BB7E4D72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D988C-3002-40E9-880F-E8A0EDD4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8F45E-7B30-4CEB-BB14-A7562B05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0458CE-DB01-426A-880E-AFE48ED2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0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34B7DF-B371-4DDC-B978-139610AA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4C204-F189-4AEB-888C-0A8621EF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181F2-FEB0-4E16-9252-45B2CFF9E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C530-B720-4979-85E3-1B39C2E0B423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E7BB0-7DA9-49C9-A9F9-232FAFFE4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96CD2-FA51-4BB3-9622-EA81A98EC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1475-ECF0-4314-822B-D651C5608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sv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sv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4EBAD-839B-4CFE-BCEB-C6D05AD7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32" y="2866754"/>
            <a:ext cx="10053336" cy="1813339"/>
          </a:xfrm>
        </p:spPr>
        <p:txBody>
          <a:bodyPr>
            <a:noAutofit/>
          </a:bodyPr>
          <a:lstStyle/>
          <a:p>
            <a:r>
              <a:rPr lang="pt-BR" sz="4000" b="1" dirty="0"/>
              <a:t>Utilização de </a:t>
            </a:r>
            <a:r>
              <a:rPr lang="pt-BR" sz="4000" b="1" i="1" dirty="0" err="1"/>
              <a:t>Behaviour-Driven</a:t>
            </a:r>
            <a:r>
              <a:rPr lang="pt-BR" sz="4000" b="1" i="1" dirty="0"/>
              <a:t> </a:t>
            </a:r>
            <a:r>
              <a:rPr lang="pt-BR" sz="4000" b="1" i="1" dirty="0" err="1"/>
              <a:t>Development</a:t>
            </a:r>
            <a:r>
              <a:rPr lang="pt-BR" sz="4000" b="1" i="1" dirty="0"/>
              <a:t> </a:t>
            </a:r>
            <a:r>
              <a:rPr lang="pt-BR" sz="4000" b="1" dirty="0"/>
              <a:t>para apoio à modelagem de requisitos e Gestão das Comunicações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9F9FAE-E44E-4481-89E4-6A7FE252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351" y="5518758"/>
            <a:ext cx="5893287" cy="125555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Autor: 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Giovanni Vicente Gentile da Silva</a:t>
            </a:r>
          </a:p>
          <a:p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Orientadora: </a:t>
            </a:r>
            <a:r>
              <a:rPr lang="pt-BR" dirty="0" err="1">
                <a:solidFill>
                  <a:schemeClr val="tx1">
                    <a:lumMod val="85000"/>
                  </a:schemeClr>
                </a:solidFill>
              </a:rPr>
              <a:t>Profª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85000"/>
                  </a:schemeClr>
                </a:solidFill>
              </a:rPr>
              <a:t>Dr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ª Jussara Pimenta Matos</a:t>
            </a:r>
          </a:p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Março/2021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7B2FD-DB6C-4DD5-8696-16A8561C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/>
          </a:p>
        </p:txBody>
      </p:sp>
      <p:pic>
        <p:nvPicPr>
          <p:cNvPr id="8193" name="image1.jpg" descr="minerva_cabecalho">
            <a:extLst>
              <a:ext uri="{FF2B5EF4-FFF2-40B4-BE49-F238E27FC236}">
                <a16:creationId xmlns:a16="http://schemas.microsoft.com/office/drawing/2014/main" id="{8E5F410A-8D96-4DE3-A996-296077E6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44" y="83690"/>
            <a:ext cx="1304510" cy="13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535EA8D-C72E-482B-9EA0-3D575D79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099" y="1243826"/>
            <a:ext cx="551579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endParaRPr kumimoji="0" lang="pt-BR" altLang="pt-BR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ESCOLA POLITÉCNICA DA UNIVERSIDADE DE SÃO PAULO</a:t>
            </a: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PECE – </a:t>
            </a:r>
            <a:r>
              <a:rPr lang="pt-BR" altLang="pt-BR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Programa de Educação Continuada em Engenharia</a:t>
            </a: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70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(5/8)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C1350F-0946-4BF7-8B20-D2CC4BFB4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656" y="1552975"/>
            <a:ext cx="7636687" cy="47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(6/8)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E1DF0E-D783-4119-946E-651A26F51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45" y="2474487"/>
            <a:ext cx="8735309" cy="2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(7/8)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Proposta de Práticas com BDD – Fluxo de aplicação proposto</a:t>
            </a:r>
          </a:p>
          <a:p>
            <a:pPr lvl="1"/>
            <a:endParaRPr lang="pt-BR" sz="28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007205-F473-45E1-BBC5-A4AD5D56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669" y="2407567"/>
            <a:ext cx="6390661" cy="42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(8/8)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Proposta de Práticas com BDD – Questionário de Avaliação</a:t>
            </a:r>
          </a:p>
          <a:p>
            <a:pPr lvl="1"/>
            <a:endParaRPr lang="pt-BR" sz="28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205EB5-B022-41A9-ADF9-3E16607E2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158" y="2480499"/>
            <a:ext cx="7739684" cy="38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3868365-848B-4B3B-A4F2-0716595729EB}"/>
              </a:ext>
            </a:extLst>
          </p:cNvPr>
          <p:cNvSpPr/>
          <p:nvPr/>
        </p:nvSpPr>
        <p:spPr>
          <a:xfrm>
            <a:off x="7184822" y="2553232"/>
            <a:ext cx="4303376" cy="3727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Aplicação da Proposta em um Estudo de Caso (1/3)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Estudo de caso: consulta de comprovantes no portal corporativo</a:t>
            </a:r>
          </a:p>
          <a:p>
            <a:pPr lvl="1" algn="just"/>
            <a:endParaRPr lang="pt-BR" dirty="0"/>
          </a:p>
        </p:txBody>
      </p:sp>
      <p:pic>
        <p:nvPicPr>
          <p:cNvPr id="8" name="Gráfico 7" descr="Tubos de ensaio com preenchimento sólido">
            <a:extLst>
              <a:ext uri="{FF2B5EF4-FFF2-40B4-BE49-F238E27FC236}">
                <a16:creationId xmlns:a16="http://schemas.microsoft.com/office/drawing/2014/main" id="{4AB91848-C966-47A4-8F35-A5381EC7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7318C3-1170-4C26-8937-86B527C7E708}"/>
              </a:ext>
            </a:extLst>
          </p:cNvPr>
          <p:cNvSpPr/>
          <p:nvPr/>
        </p:nvSpPr>
        <p:spPr>
          <a:xfrm>
            <a:off x="569844" y="2584174"/>
            <a:ext cx="4227444" cy="3727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6DAFFB-8137-4853-B618-54842C62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0" y="4263580"/>
            <a:ext cx="782088" cy="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Funcionário de escritório com preenchimento sólido">
            <a:extLst>
              <a:ext uri="{FF2B5EF4-FFF2-40B4-BE49-F238E27FC236}">
                <a16:creationId xmlns:a16="http://schemas.microsoft.com/office/drawing/2014/main" id="{DCD508E8-A6D9-40EF-B7DE-8D27FD2A3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300" y="3251794"/>
            <a:ext cx="749500" cy="749500"/>
          </a:xfrm>
          <a:prstGeom prst="rect">
            <a:avLst/>
          </a:prstGeom>
        </p:spPr>
      </p:pic>
      <p:pic>
        <p:nvPicPr>
          <p:cNvPr id="11" name="Picture 6" descr="Account manager, business analyst, program manager, project coordinator,  project leader icon - Download on Iconfinder">
            <a:extLst>
              <a:ext uri="{FF2B5EF4-FFF2-40B4-BE49-F238E27FC236}">
                <a16:creationId xmlns:a16="http://schemas.microsoft.com/office/drawing/2014/main" id="{12349E88-9062-4638-8517-8F5E74AE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28" y="3756454"/>
            <a:ext cx="1014252" cy="101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C2A759-897D-4C38-B54D-CF0152718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910" y="5093168"/>
            <a:ext cx="723890" cy="822794"/>
          </a:xfrm>
          <a:prstGeom prst="rect">
            <a:avLst/>
          </a:prstGeom>
        </p:spPr>
      </p:pic>
      <p:pic>
        <p:nvPicPr>
          <p:cNvPr id="14" name="Gráfico 13" descr="Funcionário de escritório com preenchimento sólido">
            <a:extLst>
              <a:ext uri="{FF2B5EF4-FFF2-40B4-BE49-F238E27FC236}">
                <a16:creationId xmlns:a16="http://schemas.microsoft.com/office/drawing/2014/main" id="{DF90E096-FB1F-42BD-82B6-1B0659F7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4713" y="3262826"/>
            <a:ext cx="749500" cy="749500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AEF799A-3753-460F-9BB8-0F425E98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29" y="4031668"/>
            <a:ext cx="782088" cy="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96D952F-0759-44CF-B81B-AAEF9162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29" y="4263580"/>
            <a:ext cx="782088" cy="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107D0C9-6E08-45D1-9CA1-66497A11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29" y="4482240"/>
            <a:ext cx="782088" cy="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2E9B307-AE3E-428A-ADBF-83D9B9A06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4128" y="5156096"/>
            <a:ext cx="723890" cy="82279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D9C310-1C68-423E-A421-96ED18C6C328}"/>
              </a:ext>
            </a:extLst>
          </p:cNvPr>
          <p:cNvSpPr txBox="1"/>
          <p:nvPr/>
        </p:nvSpPr>
        <p:spPr>
          <a:xfrm>
            <a:off x="5324788" y="4786764"/>
            <a:ext cx="13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</a:t>
            </a:r>
          </a:p>
          <a:p>
            <a:r>
              <a:rPr lang="pt-BR" dirty="0"/>
              <a:t>pelo Projeto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DE57EF-784E-412D-9C47-FE5C5D469E5B}"/>
              </a:ext>
            </a:extLst>
          </p:cNvPr>
          <p:cNvSpPr txBox="1"/>
          <p:nvPr/>
        </p:nvSpPr>
        <p:spPr>
          <a:xfrm>
            <a:off x="1647545" y="2584174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Equipe Responsável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1DC336B-1D05-48A7-B3A6-E1A4F60B2E13}"/>
              </a:ext>
            </a:extLst>
          </p:cNvPr>
          <p:cNvSpPr txBox="1"/>
          <p:nvPr/>
        </p:nvSpPr>
        <p:spPr>
          <a:xfrm>
            <a:off x="8460631" y="2584174"/>
            <a:ext cx="18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Equipe Envolvida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BE8EC5-598A-479F-8621-25B1556C0775}"/>
              </a:ext>
            </a:extLst>
          </p:cNvPr>
          <p:cNvSpPr txBox="1"/>
          <p:nvPr/>
        </p:nvSpPr>
        <p:spPr>
          <a:xfrm>
            <a:off x="2120907" y="3503443"/>
            <a:ext cx="15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 nível Pleno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165D0E-A5AD-4B0C-9989-D079989BC3C4}"/>
              </a:ext>
            </a:extLst>
          </p:cNvPr>
          <p:cNvSpPr txBox="1"/>
          <p:nvPr/>
        </p:nvSpPr>
        <p:spPr>
          <a:xfrm>
            <a:off x="2120907" y="4422712"/>
            <a:ext cx="266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 nível Pleno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64E3F3-68AD-4F08-BDF1-D73D4F632A93}"/>
              </a:ext>
            </a:extLst>
          </p:cNvPr>
          <p:cNvSpPr txBox="1"/>
          <p:nvPr/>
        </p:nvSpPr>
        <p:spPr>
          <a:xfrm>
            <a:off x="2120907" y="5359842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QA nível Pleno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1016CF2-F9E6-434A-BA73-D3285CCD6D1F}"/>
              </a:ext>
            </a:extLst>
          </p:cNvPr>
          <p:cNvSpPr txBox="1"/>
          <p:nvPr/>
        </p:nvSpPr>
        <p:spPr>
          <a:xfrm>
            <a:off x="8720702" y="3452910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 nível Sênior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968119-A069-4301-A330-2C3B713B04AA}"/>
              </a:ext>
            </a:extLst>
          </p:cNvPr>
          <p:cNvSpPr txBox="1"/>
          <p:nvPr/>
        </p:nvSpPr>
        <p:spPr>
          <a:xfrm>
            <a:off x="8717618" y="4136980"/>
            <a:ext cx="28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 nível Sênior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511754-F941-4C66-A578-08E56A85A3DF}"/>
              </a:ext>
            </a:extLst>
          </p:cNvPr>
          <p:cNvSpPr txBox="1"/>
          <p:nvPr/>
        </p:nvSpPr>
        <p:spPr>
          <a:xfrm>
            <a:off x="8715379" y="4448036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 nível Júnior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438312-624E-41B2-AF53-C92574A76D9E}"/>
              </a:ext>
            </a:extLst>
          </p:cNvPr>
          <p:cNvSpPr txBox="1"/>
          <p:nvPr/>
        </p:nvSpPr>
        <p:spPr>
          <a:xfrm>
            <a:off x="8728340" y="4759223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Desenvolvedor nível Júnior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4B6C124-BF64-4AB6-8555-4531D35CF05C}"/>
              </a:ext>
            </a:extLst>
          </p:cNvPr>
          <p:cNvSpPr txBox="1"/>
          <p:nvPr/>
        </p:nvSpPr>
        <p:spPr>
          <a:xfrm>
            <a:off x="8715379" y="5382827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QA nível Pleno</a:t>
            </a:r>
          </a:p>
        </p:txBody>
      </p:sp>
    </p:spTree>
    <p:extLst>
      <p:ext uri="{BB962C8B-B14F-4D97-AF65-F5344CB8AC3E}">
        <p14:creationId xmlns:p14="http://schemas.microsoft.com/office/powerpoint/2010/main" val="55729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Aplicação da Proposta em um Estudo de Caso (2/3)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Reunião inicial e primeira versão das especificações</a:t>
            </a:r>
          </a:p>
          <a:p>
            <a:pPr lvl="1" algn="just"/>
            <a:endParaRPr lang="pt-BR" dirty="0"/>
          </a:p>
        </p:txBody>
      </p:sp>
      <p:pic>
        <p:nvPicPr>
          <p:cNvPr id="8" name="Gráfico 7" descr="Tubos de ensaio com preenchimento sólido">
            <a:extLst>
              <a:ext uri="{FF2B5EF4-FFF2-40B4-BE49-F238E27FC236}">
                <a16:creationId xmlns:a16="http://schemas.microsoft.com/office/drawing/2014/main" id="{4AB91848-C966-47A4-8F35-A5381EC7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716E2D4-0BED-44F7-9A69-FE8BD5FF33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34903" y="2441989"/>
            <a:ext cx="8122193" cy="40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Aplicação da Proposta em um Estudo de Caso (3/3)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Reunião com envolvidos e atualização das especificações</a:t>
            </a:r>
          </a:p>
          <a:p>
            <a:pPr lvl="1" algn="just"/>
            <a:endParaRPr lang="pt-BR" dirty="0"/>
          </a:p>
        </p:txBody>
      </p:sp>
      <p:pic>
        <p:nvPicPr>
          <p:cNvPr id="8" name="Gráfico 7" descr="Tubos de ensaio com preenchimento sólido">
            <a:extLst>
              <a:ext uri="{FF2B5EF4-FFF2-40B4-BE49-F238E27FC236}">
                <a16:creationId xmlns:a16="http://schemas.microsoft.com/office/drawing/2014/main" id="{4AB91848-C966-47A4-8F35-A5381EC7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6" name="Imagem 5" descr="Uma imagem contendo Tabela&#10;&#10;Descrição gerada automaticamente">
            <a:extLst>
              <a:ext uri="{FF2B5EF4-FFF2-40B4-BE49-F238E27FC236}">
                <a16:creationId xmlns:a16="http://schemas.microsoft.com/office/drawing/2014/main" id="{14663573-C983-4674-B704-93C8A74BE9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4" y="2631388"/>
            <a:ext cx="10990312" cy="34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0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Análise dos resultados (1/7)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007A97-CCC7-4033-A59C-26120982B8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947" y="2471535"/>
            <a:ext cx="6002053" cy="24604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90FB04-C643-45F4-BFB0-7EC65F39286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520494"/>
            <a:ext cx="6002052" cy="23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7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Análise dos resultados (2/7)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3B1980-089E-435A-818A-DC4470F516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69757" y="1518412"/>
            <a:ext cx="6252486" cy="48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1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Análise dos resultados (3/7)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982308-50F0-4491-B0F0-40A9D35176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62521" y="1747181"/>
            <a:ext cx="8466958" cy="33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AFF6-3699-4F38-91CE-B58765CD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954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b="1" dirty="0"/>
              <a:t>Agenda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F1BD14-2E0F-41ED-AC53-1278B5A0469A}"/>
              </a:ext>
            </a:extLst>
          </p:cNvPr>
          <p:cNvSpPr txBox="1"/>
          <p:nvPr/>
        </p:nvSpPr>
        <p:spPr>
          <a:xfrm>
            <a:off x="1405955" y="13933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531FF38-8330-42AB-82B0-D6555E7E4A67}"/>
              </a:ext>
            </a:extLst>
          </p:cNvPr>
          <p:cNvSpPr txBox="1"/>
          <p:nvPr/>
        </p:nvSpPr>
        <p:spPr>
          <a:xfrm>
            <a:off x="1405955" y="19977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Objetivos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CAA7889-37B1-4E40-BFC2-CE456EC13E30}"/>
              </a:ext>
            </a:extLst>
          </p:cNvPr>
          <p:cNvSpPr txBox="1"/>
          <p:nvPr/>
        </p:nvSpPr>
        <p:spPr>
          <a:xfrm>
            <a:off x="1405955" y="3207243"/>
            <a:ext cx="8322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Conceitos e Proposta de Práticas com BDD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E065648-8615-403B-B5C1-53F9B99779A9}"/>
              </a:ext>
            </a:extLst>
          </p:cNvPr>
          <p:cNvSpPr txBox="1"/>
          <p:nvPr/>
        </p:nvSpPr>
        <p:spPr>
          <a:xfrm>
            <a:off x="1405956" y="3809060"/>
            <a:ext cx="8441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Aplicação da Proposta em um Estudo de Caso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9B8549-5539-4B52-B317-F1EED996E280}"/>
              </a:ext>
            </a:extLst>
          </p:cNvPr>
          <p:cNvSpPr txBox="1"/>
          <p:nvPr/>
        </p:nvSpPr>
        <p:spPr>
          <a:xfrm>
            <a:off x="1405955" y="4410877"/>
            <a:ext cx="8441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Análise dos resultados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01CB04-FB23-4673-8C9F-18EEF8AA71B5}"/>
              </a:ext>
            </a:extLst>
          </p:cNvPr>
          <p:cNvSpPr txBox="1"/>
          <p:nvPr/>
        </p:nvSpPr>
        <p:spPr>
          <a:xfrm>
            <a:off x="1405955" y="5020204"/>
            <a:ext cx="8441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Conclusões e Trabalhos Futuros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071AA6E-D1BD-4307-81EB-E90F9CFE7E3C}"/>
              </a:ext>
            </a:extLst>
          </p:cNvPr>
          <p:cNvSpPr txBox="1"/>
          <p:nvPr/>
        </p:nvSpPr>
        <p:spPr>
          <a:xfrm>
            <a:off x="1405955" y="5629531"/>
            <a:ext cx="8441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Principais Referências</a:t>
            </a:r>
          </a:p>
        </p:txBody>
      </p:sp>
      <p:pic>
        <p:nvPicPr>
          <p:cNvPr id="5" name="Gráfico 4" descr="Fluxograma com preenchimento sólido">
            <a:extLst>
              <a:ext uri="{FF2B5EF4-FFF2-40B4-BE49-F238E27FC236}">
                <a16:creationId xmlns:a16="http://schemas.microsoft.com/office/drawing/2014/main" id="{F6A279B9-A0B1-4B8F-A22B-84D181E4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597916"/>
            <a:ext cx="523219" cy="52321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B096C4-6C9D-4264-B33B-42D32D70DD57}"/>
              </a:ext>
            </a:extLst>
          </p:cNvPr>
          <p:cNvSpPr txBox="1"/>
          <p:nvPr/>
        </p:nvSpPr>
        <p:spPr>
          <a:xfrm>
            <a:off x="1419207" y="25979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Metodologia</a:t>
            </a:r>
          </a:p>
        </p:txBody>
      </p:sp>
      <p:pic>
        <p:nvPicPr>
          <p:cNvPr id="52" name="Gráfico 51" descr="Livros com preenchimento sólido">
            <a:extLst>
              <a:ext uri="{FF2B5EF4-FFF2-40B4-BE49-F238E27FC236}">
                <a16:creationId xmlns:a16="http://schemas.microsoft.com/office/drawing/2014/main" id="{72EB163C-E04A-4F5D-BA14-FB2790C00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67" y="5665489"/>
            <a:ext cx="461738" cy="461738"/>
          </a:xfrm>
          <a:prstGeom prst="rect">
            <a:avLst/>
          </a:prstGeom>
        </p:spPr>
      </p:pic>
      <p:pic>
        <p:nvPicPr>
          <p:cNvPr id="53" name="Gráfico 52" descr="Gráfico de barras com preenchimento sólido">
            <a:extLst>
              <a:ext uri="{FF2B5EF4-FFF2-40B4-BE49-F238E27FC236}">
                <a16:creationId xmlns:a16="http://schemas.microsoft.com/office/drawing/2014/main" id="{6F5D37D4-2E17-4447-A2DE-7CAC9E4FB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681" y="4441618"/>
            <a:ext cx="461738" cy="461738"/>
          </a:xfrm>
          <a:prstGeom prst="rect">
            <a:avLst/>
          </a:prstGeom>
        </p:spPr>
      </p:pic>
      <p:pic>
        <p:nvPicPr>
          <p:cNvPr id="54" name="Gráfico 53" descr="Selo Tick1 com preenchimento sólido">
            <a:extLst>
              <a:ext uri="{FF2B5EF4-FFF2-40B4-BE49-F238E27FC236}">
                <a16:creationId xmlns:a16="http://schemas.microsoft.com/office/drawing/2014/main" id="{E5CCEF20-8A53-4C43-A095-1983628A3A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067" y="5050945"/>
            <a:ext cx="461738" cy="461738"/>
          </a:xfrm>
          <a:prstGeom prst="rect">
            <a:avLst/>
          </a:prstGeom>
        </p:spPr>
      </p:pic>
      <p:sp>
        <p:nvSpPr>
          <p:cNvPr id="55" name="Elipse 54">
            <a:extLst>
              <a:ext uri="{FF2B5EF4-FFF2-40B4-BE49-F238E27FC236}">
                <a16:creationId xmlns:a16="http://schemas.microsoft.com/office/drawing/2014/main" id="{F2394C4F-2247-4DCD-ABE4-4A586D379AC6}"/>
              </a:ext>
            </a:extLst>
          </p:cNvPr>
          <p:cNvSpPr/>
          <p:nvPr/>
        </p:nvSpPr>
        <p:spPr>
          <a:xfrm>
            <a:off x="851452" y="1416285"/>
            <a:ext cx="461738" cy="4617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6" name="Gráfico 55" descr="Na mosca com preenchimento sólido">
            <a:extLst>
              <a:ext uri="{FF2B5EF4-FFF2-40B4-BE49-F238E27FC236}">
                <a16:creationId xmlns:a16="http://schemas.microsoft.com/office/drawing/2014/main" id="{44E61974-2F27-44EB-BE3D-B8AA1252C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452" y="2001185"/>
            <a:ext cx="523219" cy="523219"/>
          </a:xfrm>
          <a:prstGeom prst="rect">
            <a:avLst/>
          </a:prstGeom>
        </p:spPr>
      </p:pic>
      <p:pic>
        <p:nvPicPr>
          <p:cNvPr id="57" name="Gráfico 56" descr="Tubos de ensaio com preenchimento sólido">
            <a:extLst>
              <a:ext uri="{FF2B5EF4-FFF2-40B4-BE49-F238E27FC236}">
                <a16:creationId xmlns:a16="http://schemas.microsoft.com/office/drawing/2014/main" id="{0E4ED759-D3C5-4724-98C0-335F143BE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2192" y="3870542"/>
            <a:ext cx="461738" cy="461738"/>
          </a:xfrm>
          <a:prstGeom prst="rect">
            <a:avLst/>
          </a:prstGeom>
        </p:spPr>
      </p:pic>
      <p:pic>
        <p:nvPicPr>
          <p:cNvPr id="58" name="Gráfico 57" descr="Lista com preenchimento sólido">
            <a:extLst>
              <a:ext uri="{FF2B5EF4-FFF2-40B4-BE49-F238E27FC236}">
                <a16:creationId xmlns:a16="http://schemas.microsoft.com/office/drawing/2014/main" id="{9D4F2FA6-F96B-44C5-97B9-7815AD63A3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2192" y="3243710"/>
            <a:ext cx="461738" cy="461738"/>
          </a:xfrm>
          <a:prstGeom prst="rect">
            <a:avLst/>
          </a:prstGeom>
        </p:spPr>
      </p:pic>
      <p:pic>
        <p:nvPicPr>
          <p:cNvPr id="59" name="Espaço Reservado para Conteúdo 4" descr="Reproduzir com preenchimento sólido">
            <a:extLst>
              <a:ext uri="{FF2B5EF4-FFF2-40B4-BE49-F238E27FC236}">
                <a16:creationId xmlns:a16="http://schemas.microsoft.com/office/drawing/2014/main" id="{557B4B1A-E955-4BF1-9C65-1B15EFF306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4067" y="1449456"/>
            <a:ext cx="422412" cy="4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Análise dos resultados (4/7)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3C306A-5C05-4FB7-AD9D-28F8607966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24155" y="1526470"/>
            <a:ext cx="6943690" cy="4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Análise dos resultados (5/7)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F9B00E9-453D-49D6-9B4F-5D182D83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91" y="1367445"/>
            <a:ext cx="8383218" cy="52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1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/>
              <a:t>    </a:t>
            </a:r>
            <a:br>
              <a:rPr lang="pt-BR" dirty="0"/>
            </a:br>
            <a:r>
              <a:rPr lang="pt-BR" dirty="0"/>
              <a:t>     Análise dos resultados (6/7)</a:t>
            </a:r>
            <a:br>
              <a:rPr lang="pt-BR" dirty="0"/>
            </a:br>
            <a:endParaRPr lang="pt-BR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5896DB-D414-480E-B848-35E5A579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623" y="1690688"/>
            <a:ext cx="8472753" cy="48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Análise dos resultados (7/7)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9" name="Gráfico 8" descr="Gráfico de barras com preenchimento sólido">
            <a:extLst>
              <a:ext uri="{FF2B5EF4-FFF2-40B4-BE49-F238E27FC236}">
                <a16:creationId xmlns:a16="http://schemas.microsoft.com/office/drawing/2014/main" id="{5BA21688-4C11-423B-B8AC-887C472B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43" y="621647"/>
            <a:ext cx="745798" cy="745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2A57A1-7635-4421-A457-9AAB0E10A0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1788" y="1690688"/>
            <a:ext cx="7014928" cy="45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F4E3-298A-44C1-AF57-381DAA4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5D89A-45D6-4985-A2DC-B782075B7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01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O BDD contribuiu com os entendimentos do quê precisa ser feito</a:t>
            </a:r>
          </a:p>
          <a:p>
            <a:pPr algn="just"/>
            <a:r>
              <a:rPr lang="pt-BR" dirty="0"/>
              <a:t>A maioria dos participantes considerou o grau de dificuldade para aprender BDD moderado</a:t>
            </a:r>
          </a:p>
          <a:p>
            <a:pPr algn="just"/>
            <a:r>
              <a:rPr lang="pt-BR" dirty="0"/>
              <a:t>As práticas contribuíram para uma menor incidência de conflitos</a:t>
            </a:r>
          </a:p>
          <a:p>
            <a:pPr algn="just"/>
            <a:r>
              <a:rPr lang="pt-BR" dirty="0"/>
              <a:t>A entrega do projeto, considerando prazo e custo, foi bem sucedida</a:t>
            </a:r>
          </a:p>
          <a:p>
            <a:pPr algn="just"/>
            <a:r>
              <a:rPr lang="pt-BR" dirty="0"/>
              <a:t>Grau de influência do BDD ficou com média 8</a:t>
            </a:r>
          </a:p>
          <a:p>
            <a:pPr algn="just"/>
            <a:r>
              <a:rPr lang="pt-BR" dirty="0"/>
              <a:t>A preocupação em definir os comportamentos antes do início dos desenvolvimentos foi considerada muito relevante para o sucesso do projeto</a:t>
            </a:r>
          </a:p>
          <a:p>
            <a:pPr algn="just"/>
            <a:r>
              <a:rPr lang="pt-BR" dirty="0"/>
              <a:t>A preocupação com a gestão das comunicações também foi considerada fundamental para os resultados do projeto</a:t>
            </a:r>
          </a:p>
          <a:p>
            <a:pPr algn="just"/>
            <a:r>
              <a:rPr lang="pt-BR" dirty="0"/>
              <a:t>No geral a percepção de que as práticas influenciaram os resultados ficaram com um resultado de aproximadamente 9, em uma escala de 0 a 10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" name="Gráfico 5" descr="Selo Tick1 com preenchimento sólido">
            <a:extLst>
              <a:ext uri="{FF2B5EF4-FFF2-40B4-BE49-F238E27FC236}">
                <a16:creationId xmlns:a16="http://schemas.microsoft.com/office/drawing/2014/main" id="{6600B4E5-2DB3-4C4F-B97B-A17F1C85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49" y="466893"/>
            <a:ext cx="1055310" cy="10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F4E3-298A-44C1-AF57-381DAA4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5D89A-45D6-4985-A2DC-B782075B7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01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Trabalhos futuros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Avaliar a influência da proposta em outras fases do projeto que não a de especificação de requisitos, como codificação e testes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Aplicar a proposta em contextos diferentes, como por exemplo com equipes de diferentes tamanhos e níveis de experiência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Avaliar a influência das práticas em um projeto com o escopo maior, visto que neste trabalho foram tratados somente 3 cenários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Realizar uma análise sobre as principais dificuldades no aprendizado do BDD e como superá-las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Avaliar os efeitos da experiência do profissional no aprendizado do BDD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" name="Gráfico 5" descr="Selo Tick1 com preenchimento sólido">
            <a:extLst>
              <a:ext uri="{FF2B5EF4-FFF2-40B4-BE49-F238E27FC236}">
                <a16:creationId xmlns:a16="http://schemas.microsoft.com/office/drawing/2014/main" id="{6600B4E5-2DB3-4C4F-B97B-A17F1C85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49" y="466893"/>
            <a:ext cx="1055310" cy="10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F4E3-298A-44C1-AF57-381DAA4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Principais Referências</a:t>
            </a:r>
          </a:p>
        </p:txBody>
      </p:sp>
      <p:pic>
        <p:nvPicPr>
          <p:cNvPr id="7" name="Gráfico 6" descr="Livros com preenchimento sólido">
            <a:extLst>
              <a:ext uri="{FF2B5EF4-FFF2-40B4-BE49-F238E27FC236}">
                <a16:creationId xmlns:a16="http://schemas.microsoft.com/office/drawing/2014/main" id="{F17AA39A-CFBF-4F84-9896-15F0FA96D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32" y="562276"/>
            <a:ext cx="864543" cy="8645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7D1DE2-D091-42BB-B0FF-8283D5CE1C5A}"/>
              </a:ext>
            </a:extLst>
          </p:cNvPr>
          <p:cNvSpPr txBox="1"/>
          <p:nvPr/>
        </p:nvSpPr>
        <p:spPr>
          <a:xfrm>
            <a:off x="145773" y="1623970"/>
            <a:ext cx="11900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NORTH &amp; ASSOCIATES, Dan. </a:t>
            </a:r>
            <a:r>
              <a:rPr lang="pt-BR" b="1" dirty="0" err="1"/>
              <a:t>Introducing</a:t>
            </a:r>
            <a:r>
              <a:rPr lang="pt-BR" b="1" dirty="0"/>
              <a:t> BDD.</a:t>
            </a:r>
            <a:r>
              <a:rPr lang="pt-BR" dirty="0"/>
              <a:t> Disponível em: &lt;http://dannorth.net/</a:t>
            </a:r>
            <a:r>
              <a:rPr lang="pt-BR" dirty="0" err="1"/>
              <a:t>introducing-bdd</a:t>
            </a:r>
            <a:r>
              <a:rPr lang="pt-BR" dirty="0"/>
              <a:t>&gt;. Março de 2006. Acesso em 4 de setembro de 2020.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BF9BAC-D8A4-464B-8EDD-081073A9D5B4}"/>
              </a:ext>
            </a:extLst>
          </p:cNvPr>
          <p:cNvSpPr txBox="1"/>
          <p:nvPr/>
        </p:nvSpPr>
        <p:spPr>
          <a:xfrm>
            <a:off x="145773" y="2270301"/>
            <a:ext cx="12046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VERNER, </a:t>
            </a:r>
            <a:r>
              <a:rPr lang="pt-BR" dirty="0" err="1"/>
              <a:t>June</a:t>
            </a:r>
            <a:r>
              <a:rPr lang="pt-BR" dirty="0"/>
              <a:t>; SAMPSON, Jennifer; CERPA, Narciso.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factors</a:t>
            </a:r>
            <a:r>
              <a:rPr lang="pt-BR" dirty="0"/>
              <a:t> lead </a:t>
            </a:r>
            <a:r>
              <a:rPr lang="pt-BR" dirty="0" err="1"/>
              <a:t>to</a:t>
            </a:r>
            <a:r>
              <a:rPr lang="pt-BR" dirty="0"/>
              <a:t> software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? </a:t>
            </a:r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Challenges</a:t>
            </a:r>
            <a:r>
              <a:rPr lang="pt-BR" dirty="0"/>
              <a:t> in </a:t>
            </a:r>
            <a:r>
              <a:rPr lang="pt-BR" dirty="0" err="1"/>
              <a:t>Information</a:t>
            </a:r>
            <a:r>
              <a:rPr lang="pt-BR" dirty="0"/>
              <a:t> Science. IEEE, 2008. p. 71-80, 2008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591B3A-BD8A-4602-824A-C86B7DE7BCC2}"/>
              </a:ext>
            </a:extLst>
          </p:cNvPr>
          <p:cNvSpPr txBox="1"/>
          <p:nvPr/>
        </p:nvSpPr>
        <p:spPr>
          <a:xfrm>
            <a:off x="145773" y="2964078"/>
            <a:ext cx="12046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LEHTINEN, Timo OA et al. </a:t>
            </a:r>
            <a:r>
              <a:rPr lang="pt-BR" b="1" dirty="0" err="1"/>
              <a:t>Perceived</a:t>
            </a:r>
            <a:r>
              <a:rPr lang="pt-BR" b="1" dirty="0"/>
              <a:t> causes </a:t>
            </a:r>
            <a:r>
              <a:rPr lang="pt-BR" b="1" dirty="0" err="1"/>
              <a:t>of</a:t>
            </a:r>
            <a:r>
              <a:rPr lang="pt-BR" b="1" dirty="0"/>
              <a:t> software </a:t>
            </a:r>
            <a:r>
              <a:rPr lang="pt-BR" b="1" dirty="0" err="1"/>
              <a:t>project</a:t>
            </a:r>
            <a:r>
              <a:rPr lang="pt-BR" b="1" dirty="0"/>
              <a:t> </a:t>
            </a:r>
            <a:r>
              <a:rPr lang="pt-BR" b="1" dirty="0" err="1"/>
              <a:t>failures</a:t>
            </a:r>
            <a:r>
              <a:rPr lang="pt-BR" b="1" dirty="0"/>
              <a:t>–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their</a:t>
            </a:r>
            <a:r>
              <a:rPr lang="pt-BR" b="1" dirty="0"/>
              <a:t> </a:t>
            </a:r>
            <a:r>
              <a:rPr lang="pt-BR" b="1" dirty="0" err="1"/>
              <a:t>relationships</a:t>
            </a:r>
            <a:r>
              <a:rPr lang="pt-BR" b="1" dirty="0"/>
              <a:t>.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Software Technology, v. 56, n. 6, p. 623-643, 2014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C68284-5BD7-4D24-A961-08204F3964E0}"/>
              </a:ext>
            </a:extLst>
          </p:cNvPr>
          <p:cNvSpPr txBox="1"/>
          <p:nvPr/>
        </p:nvSpPr>
        <p:spPr>
          <a:xfrm>
            <a:off x="145773" y="3657855"/>
            <a:ext cx="9386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PMI. </a:t>
            </a:r>
            <a:r>
              <a:rPr lang="pt-BR" b="1" dirty="0"/>
              <a:t>Guia PMBOK® - 6ª Edição. </a:t>
            </a:r>
            <a:r>
              <a:rPr lang="pt-BR" dirty="0"/>
              <a:t>Project Management </a:t>
            </a:r>
            <a:r>
              <a:rPr lang="pt-BR" dirty="0" err="1"/>
              <a:t>Institute</a:t>
            </a:r>
            <a:r>
              <a:rPr lang="pt-BR" dirty="0"/>
              <a:t>, Inc., 2017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99033B-84D3-42EA-B8CA-2731F57F5286}"/>
              </a:ext>
            </a:extLst>
          </p:cNvPr>
          <p:cNvSpPr txBox="1"/>
          <p:nvPr/>
        </p:nvSpPr>
        <p:spPr>
          <a:xfrm>
            <a:off x="145772" y="4101834"/>
            <a:ext cx="12046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PMI. </a:t>
            </a:r>
            <a:r>
              <a:rPr lang="pt-BR" b="1" dirty="0"/>
              <a:t>More </a:t>
            </a:r>
            <a:r>
              <a:rPr lang="pt-BR" b="1" dirty="0" err="1"/>
              <a:t>Than</a:t>
            </a:r>
            <a:r>
              <a:rPr lang="pt-BR" b="1" dirty="0"/>
              <a:t> </a:t>
            </a:r>
            <a:r>
              <a:rPr lang="pt-BR" b="1" dirty="0" err="1"/>
              <a:t>Half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All</a:t>
            </a:r>
            <a:r>
              <a:rPr lang="pt-BR" b="1" dirty="0"/>
              <a:t> Project Budget Risk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Due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Innefective</a:t>
            </a:r>
            <a:r>
              <a:rPr lang="pt-BR" b="1" dirty="0"/>
              <a:t> Communications. </a:t>
            </a:r>
            <a:r>
              <a:rPr lang="pt-BR" dirty="0"/>
              <a:t>Disponível em: &lt;encurtador.com.br/jqxY2&gt;. Maio de 2013. Acesso em 4 de setembro de 2020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A94C1B-273F-469B-9003-C30E3F7F8959}"/>
              </a:ext>
            </a:extLst>
          </p:cNvPr>
          <p:cNvSpPr txBox="1"/>
          <p:nvPr/>
        </p:nvSpPr>
        <p:spPr>
          <a:xfrm>
            <a:off x="145772" y="4818396"/>
            <a:ext cx="11900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SOLÍS, Carlos; WANG, </a:t>
            </a:r>
            <a:r>
              <a:rPr lang="pt-BR" dirty="0" err="1"/>
              <a:t>Xiaofeng</a:t>
            </a:r>
            <a:r>
              <a:rPr lang="pt-BR" b="1" dirty="0"/>
              <a:t>. A </a:t>
            </a:r>
            <a:r>
              <a:rPr lang="pt-BR" b="1" dirty="0" err="1"/>
              <a:t>study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characteristics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behaviour</a:t>
            </a:r>
            <a:r>
              <a:rPr lang="pt-BR" b="1" dirty="0"/>
              <a:t> </a:t>
            </a:r>
            <a:r>
              <a:rPr lang="pt-BR" b="1" dirty="0" err="1"/>
              <a:t>driven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. </a:t>
            </a:r>
            <a:r>
              <a:rPr lang="pt-BR" dirty="0"/>
              <a:t>In: 37th EUROMICRO 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Software </a:t>
            </a:r>
            <a:r>
              <a:rPr lang="pt-BR" dirty="0" err="1"/>
              <a:t>Engineering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. IEEE, 2011. p. 383-387, 2011.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668C372-2F04-4320-BF16-C3273AAEA80F}"/>
              </a:ext>
            </a:extLst>
          </p:cNvPr>
          <p:cNvSpPr txBox="1"/>
          <p:nvPr/>
        </p:nvSpPr>
        <p:spPr>
          <a:xfrm>
            <a:off x="145771" y="5534958"/>
            <a:ext cx="12046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HELLESØY, </a:t>
            </a:r>
            <a:r>
              <a:rPr lang="pt-BR" dirty="0" err="1"/>
              <a:t>Aslak</a:t>
            </a:r>
            <a:r>
              <a:rPr lang="pt-BR" dirty="0"/>
              <a:t>. </a:t>
            </a:r>
            <a:r>
              <a:rPr lang="pt-BR" b="1" dirty="0" err="1"/>
              <a:t>Disclaimer</a:t>
            </a:r>
            <a:r>
              <a:rPr lang="pt-BR" b="1" dirty="0"/>
              <a:t>: I </a:t>
            </a:r>
            <a:r>
              <a:rPr lang="pt-BR" b="1" dirty="0" err="1"/>
              <a:t>am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creator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Cucumber</a:t>
            </a:r>
            <a:r>
              <a:rPr lang="pt-BR" b="1" dirty="0"/>
              <a:t>. </a:t>
            </a:r>
            <a:r>
              <a:rPr lang="pt-BR" dirty="0"/>
              <a:t>Disponível em: &lt;https://news.ycombinator.com/</a:t>
            </a:r>
            <a:r>
              <a:rPr lang="pt-BR" dirty="0" err="1"/>
              <a:t>item?id</a:t>
            </a:r>
            <a:r>
              <a:rPr lang="pt-BR" dirty="0"/>
              <a:t>=10194242&gt;. Setembro de 2015. Acesso em 4 de setembro de 2020.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127ED37-7FF6-4B72-BBA4-CE1AF6AF41DE}"/>
              </a:ext>
            </a:extLst>
          </p:cNvPr>
          <p:cNvSpPr txBox="1"/>
          <p:nvPr/>
        </p:nvSpPr>
        <p:spPr>
          <a:xfrm>
            <a:off x="145773" y="5951736"/>
            <a:ext cx="120462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HINDS, Pamela J.; BAILEY, Diane E. </a:t>
            </a:r>
            <a:r>
              <a:rPr lang="pt-BR" b="1" dirty="0"/>
              <a:t>Out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sight</a:t>
            </a:r>
            <a:r>
              <a:rPr lang="pt-BR" b="1" dirty="0"/>
              <a:t>, out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sync</a:t>
            </a:r>
            <a:r>
              <a:rPr lang="pt-BR" b="1" dirty="0"/>
              <a:t>: </a:t>
            </a:r>
            <a:r>
              <a:rPr lang="pt-BR" b="1" dirty="0" err="1"/>
              <a:t>Understanding</a:t>
            </a:r>
            <a:r>
              <a:rPr lang="pt-BR" b="1" dirty="0"/>
              <a:t> </a:t>
            </a:r>
            <a:r>
              <a:rPr lang="pt-BR" b="1" dirty="0" err="1"/>
              <a:t>conflict</a:t>
            </a:r>
            <a:r>
              <a:rPr lang="pt-BR" b="1" dirty="0"/>
              <a:t> in </a:t>
            </a:r>
            <a:r>
              <a:rPr lang="pt-BR" b="1" dirty="0" err="1"/>
              <a:t>distributed</a:t>
            </a:r>
            <a:r>
              <a:rPr lang="pt-BR" b="1" dirty="0"/>
              <a:t> </a:t>
            </a:r>
            <a:r>
              <a:rPr lang="pt-BR" b="1" dirty="0" err="1"/>
              <a:t>teams</a:t>
            </a:r>
            <a:r>
              <a:rPr lang="pt-BR" b="1" dirty="0"/>
              <a:t>. </a:t>
            </a:r>
            <a:r>
              <a:rPr lang="pt-BR" dirty="0" err="1"/>
              <a:t>Organization</a:t>
            </a:r>
            <a:r>
              <a:rPr lang="pt-BR" dirty="0"/>
              <a:t> </a:t>
            </a:r>
            <a:r>
              <a:rPr lang="pt-BR" dirty="0" err="1"/>
              <a:t>science</a:t>
            </a:r>
            <a:r>
              <a:rPr lang="pt-BR" dirty="0"/>
              <a:t>, v. 14, n. 6, p. 615-632, 2003.</a:t>
            </a:r>
          </a:p>
        </p:txBody>
      </p:sp>
    </p:spTree>
    <p:extLst>
      <p:ext uri="{BB962C8B-B14F-4D97-AF65-F5344CB8AC3E}">
        <p14:creationId xmlns:p14="http://schemas.microsoft.com/office/powerpoint/2010/main" val="1992793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7820EE-BCAA-4ABB-8F7C-85DF5548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622" y="1808163"/>
            <a:ext cx="9144000" cy="23876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0195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1FCF9-140C-4BC3-A9E8-43717C2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A6178-ACEC-4D8C-9D11-3A1E7678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737"/>
            <a:ext cx="10515600" cy="477216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Dentre os fatores que podem levar à finalização mal sucedida de um projeto, estão a falta de entendimento pleno dos requisitos e falhas na comunicação</a:t>
            </a:r>
          </a:p>
          <a:p>
            <a:pPr algn="just"/>
            <a:r>
              <a:rPr lang="pt-BR" dirty="0"/>
              <a:t>Estes problemas se agravam quando a atuação no projeto ocorre entre equipes distribuídas, dado o potencial aumento de conflitos e maior número de canais de comunicação</a:t>
            </a:r>
          </a:p>
          <a:p>
            <a:pPr algn="just"/>
            <a:r>
              <a:rPr lang="pt-BR" dirty="0"/>
              <a:t>A motivação do trabalho é propor uma solução para estes problemas, destacados em artigos acadêmicos e percebidos em projetos no qual houve a participação do autor, cujos impactos resultaram em retrabalhos e comprometeram prazos e custos de projetos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CFE0CE9-7EB8-47F3-A1EB-58CF72A49CB6}"/>
              </a:ext>
            </a:extLst>
          </p:cNvPr>
          <p:cNvSpPr/>
          <p:nvPr/>
        </p:nvSpPr>
        <p:spPr>
          <a:xfrm>
            <a:off x="636541" y="573897"/>
            <a:ext cx="841615" cy="8416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Espaço Reservado para Conteúdo 4" descr="Reproduzir com preenchimento sólido">
            <a:extLst>
              <a:ext uri="{FF2B5EF4-FFF2-40B4-BE49-F238E27FC236}">
                <a16:creationId xmlns:a16="http://schemas.microsoft.com/office/drawing/2014/main" id="{63D4BA0A-EBCE-4EB4-9D76-40C2247D9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59" y="607067"/>
            <a:ext cx="769935" cy="7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F4E3-298A-44C1-AF57-381DAA4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5D89A-45D6-4985-A2DC-B782075B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Propor um conjunto de práticas utilizando BDD para apoiar nas definições e critérios de aceitação do </a:t>
            </a:r>
            <a:r>
              <a:rPr lang="pt-BR" i="1" dirty="0"/>
              <a:t>software</a:t>
            </a:r>
            <a:r>
              <a:rPr lang="pt-BR" dirty="0"/>
              <a:t>, de modo a promover um entendimento comum sobre quais comportamentos (requisitos) devem ser implementados no sistema, aliado à definições da disciplina de Gestão das Comunicações conforme apresentado no PMBOK®, de modo a minimizar ruídos, conflitos e retrabalhos</a:t>
            </a:r>
          </a:p>
          <a:p>
            <a:pPr algn="just"/>
            <a:r>
              <a:rPr lang="pt-BR" dirty="0"/>
              <a:t>Este conjunto de práticas visa influenciar positivamente na entrega bem sucedida de um projeto (considerando prazos e custos), minimizando os impactos causados por problemas no entendimento do que é necessário ser feito e por falhas nas comunicações</a:t>
            </a:r>
          </a:p>
        </p:txBody>
      </p:sp>
      <p:pic>
        <p:nvPicPr>
          <p:cNvPr id="4" name="Gráfico 3" descr="Na mosca com preenchimento sólido">
            <a:extLst>
              <a:ext uri="{FF2B5EF4-FFF2-40B4-BE49-F238E27FC236}">
                <a16:creationId xmlns:a16="http://schemas.microsoft.com/office/drawing/2014/main" id="{2E421DAF-A49F-45F4-8220-05FF064A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49" y="466892"/>
            <a:ext cx="1055311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F4E3-298A-44C1-AF57-381DAA4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5D89A-45D6-4985-A2DC-B782075B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Definição do escopo do trabalho e motivações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Levantamento bibliográfico e estudo de materiais relacionados ao tema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Criação de uma lista de práticas de Gestão das Comunicações, considerando a especificação de requisitos com o formato BDD (notação </a:t>
            </a:r>
            <a:r>
              <a:rPr lang="pt-BR" i="1" dirty="0" err="1"/>
              <a:t>Gherkin</a:t>
            </a:r>
            <a:r>
              <a:rPr lang="pt-BR" dirty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Aplicação da lista em um estudo de caso com participação de oito profissionais e com o autor atuando como facilitador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Avaliação qualitativa da influência das práticas na entrega, mediante aplicação de um questionário</a:t>
            </a:r>
          </a:p>
        </p:txBody>
      </p:sp>
      <p:pic>
        <p:nvPicPr>
          <p:cNvPr id="6" name="Gráfico 5" descr="Fluxograma com preenchimento sólido">
            <a:extLst>
              <a:ext uri="{FF2B5EF4-FFF2-40B4-BE49-F238E27FC236}">
                <a16:creationId xmlns:a16="http://schemas.microsoft.com/office/drawing/2014/main" id="{C04002BA-3B2A-4713-A2EE-1CE87DFE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31" y="520574"/>
            <a:ext cx="947945" cy="9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(1/8)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Gestão das Comunicações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/>
              <a:t>Planejar</a:t>
            </a:r>
            <a:r>
              <a:rPr lang="pt-BR" sz="2800"/>
              <a:t>, Gerenciar, </a:t>
            </a:r>
            <a:r>
              <a:rPr lang="pt-BR" sz="2800" dirty="0"/>
              <a:t>Monitorar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/>
              <a:t>Identificação de partes interessadas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/>
              <a:t>Engajamento de partes interessadas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/>
              <a:t>Centralização de documentos em repositório conhecido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800" dirty="0"/>
              <a:t>5 </a:t>
            </a:r>
            <a:r>
              <a:rPr lang="pt-BR" sz="2800" dirty="0" err="1"/>
              <a:t>C’s</a:t>
            </a:r>
            <a:r>
              <a:rPr lang="pt-BR" sz="2800" dirty="0"/>
              <a:t> da comunicação escrita:</a:t>
            </a:r>
          </a:p>
          <a:p>
            <a:pPr lvl="1"/>
            <a:endParaRPr lang="pt-BR" sz="28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D14CABA-0E2B-4E68-AA8C-69E3340FE2C1}"/>
              </a:ext>
            </a:extLst>
          </p:cNvPr>
          <p:cNvSpPr/>
          <p:nvPr/>
        </p:nvSpPr>
        <p:spPr>
          <a:xfrm>
            <a:off x="2427269" y="4721014"/>
            <a:ext cx="2265531" cy="745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Correta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D4DB38F-5C65-4FD9-A809-6B56EAA581D2}"/>
              </a:ext>
            </a:extLst>
          </p:cNvPr>
          <p:cNvSpPr/>
          <p:nvPr/>
        </p:nvSpPr>
        <p:spPr>
          <a:xfrm>
            <a:off x="4963234" y="4721014"/>
            <a:ext cx="2265531" cy="745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Concisa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6E96FB9-3827-44FD-831D-BEF0A48295F0}"/>
              </a:ext>
            </a:extLst>
          </p:cNvPr>
          <p:cNvSpPr/>
          <p:nvPr/>
        </p:nvSpPr>
        <p:spPr>
          <a:xfrm>
            <a:off x="7499199" y="4721014"/>
            <a:ext cx="2265531" cy="745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Clara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F9D9978-7089-4E34-A81A-B6D8F21EDD3F}"/>
              </a:ext>
            </a:extLst>
          </p:cNvPr>
          <p:cNvSpPr/>
          <p:nvPr/>
        </p:nvSpPr>
        <p:spPr>
          <a:xfrm>
            <a:off x="3672973" y="5590188"/>
            <a:ext cx="2265531" cy="745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Coerente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898F11C-439A-4E82-A38F-57CE12EE74A0}"/>
              </a:ext>
            </a:extLst>
          </p:cNvPr>
          <p:cNvSpPr/>
          <p:nvPr/>
        </p:nvSpPr>
        <p:spPr>
          <a:xfrm>
            <a:off x="6366433" y="5590188"/>
            <a:ext cx="2265531" cy="745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Controlada</a:t>
            </a:r>
          </a:p>
        </p:txBody>
      </p:sp>
    </p:spTree>
    <p:extLst>
      <p:ext uri="{BB962C8B-B14F-4D97-AF65-F5344CB8AC3E}">
        <p14:creationId xmlns:p14="http://schemas.microsoft.com/office/powerpoint/2010/main" val="115406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AB7B73A2-0C0A-4F72-B508-36F3389860CA}"/>
              </a:ext>
            </a:extLst>
          </p:cNvPr>
          <p:cNvSpPr/>
          <p:nvPr/>
        </p:nvSpPr>
        <p:spPr>
          <a:xfrm>
            <a:off x="746912" y="5578969"/>
            <a:ext cx="4436165" cy="105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08E847-89C0-463E-87B2-7D95AD260DAF}"/>
              </a:ext>
            </a:extLst>
          </p:cNvPr>
          <p:cNvSpPr/>
          <p:nvPr/>
        </p:nvSpPr>
        <p:spPr>
          <a:xfrm>
            <a:off x="6428188" y="2318523"/>
            <a:ext cx="4925612" cy="2878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</a:t>
            </a:r>
            <a:r>
              <a:rPr lang="pt-BR" sz="3600"/>
              <a:t>BDD (2/8</a:t>
            </a:r>
            <a:r>
              <a:rPr lang="pt-BR" sz="3600" dirty="0"/>
              <a:t>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1"/>
            <a:ext cx="10515600" cy="4351338"/>
          </a:xfrm>
        </p:spPr>
        <p:txBody>
          <a:bodyPr/>
          <a:lstStyle/>
          <a:p>
            <a:r>
              <a:rPr lang="pt-BR" dirty="0"/>
              <a:t>BDD</a:t>
            </a:r>
            <a:r>
              <a:rPr lang="pt-BR" i="1" dirty="0"/>
              <a:t> </a:t>
            </a:r>
            <a:r>
              <a:rPr lang="pt-BR" dirty="0"/>
              <a:t>como abordagem de engenharia de requisitos</a:t>
            </a:r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05842B-768A-4C4D-9E50-8EBC3F39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8382"/>
            <a:ext cx="2876351" cy="1059955"/>
          </a:xfrm>
          <a:prstGeom prst="rect">
            <a:avLst/>
          </a:prstGeom>
        </p:spPr>
      </p:pic>
      <p:pic>
        <p:nvPicPr>
          <p:cNvPr id="1026" name="Picture 2" descr="Why Test-Driven Development (TDD) | Marsner Technologies">
            <a:extLst>
              <a:ext uri="{FF2B5EF4-FFF2-40B4-BE49-F238E27FC236}">
                <a16:creationId xmlns:a16="http://schemas.microsoft.com/office/drawing/2014/main" id="{95484AF9-CE33-4B55-A8DF-1D72C7701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24" y="3198265"/>
            <a:ext cx="2259107" cy="1500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rso Online BDD e Java: Behavior Driven Development com Cucumber | Alura">
            <a:extLst>
              <a:ext uri="{FF2B5EF4-FFF2-40B4-BE49-F238E27FC236}">
                <a16:creationId xmlns:a16="http://schemas.microsoft.com/office/drawing/2014/main" id="{B91D822F-B295-4EB3-9DF2-B804FF87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96" y="3244754"/>
            <a:ext cx="1407209" cy="14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DD - Test Management">
            <a:extLst>
              <a:ext uri="{FF2B5EF4-FFF2-40B4-BE49-F238E27FC236}">
                <a16:creationId xmlns:a16="http://schemas.microsoft.com/office/drawing/2014/main" id="{9C3F32B8-2044-4D94-B196-F31C2E99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06" y="2974076"/>
            <a:ext cx="2635103" cy="19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6210B68-72D1-486B-9269-1D515E8A3D0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14551" y="3948360"/>
            <a:ext cx="805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AE7B240-DF44-4CEA-B16D-59AA69989E18}"/>
              </a:ext>
            </a:extLst>
          </p:cNvPr>
          <p:cNvCxnSpPr>
            <a:cxnSpLocks/>
          </p:cNvCxnSpPr>
          <p:nvPr/>
        </p:nvCxnSpPr>
        <p:spPr>
          <a:xfrm>
            <a:off x="5871597" y="3948359"/>
            <a:ext cx="556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12A7F1-E6E7-421E-866C-34D0501EDA58}"/>
              </a:ext>
            </a:extLst>
          </p:cNvPr>
          <p:cNvSpPr txBox="1"/>
          <p:nvPr/>
        </p:nvSpPr>
        <p:spPr>
          <a:xfrm>
            <a:off x="8885919" y="2374305"/>
            <a:ext cx="189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Sintaxe </a:t>
            </a:r>
            <a:r>
              <a:rPr lang="pt-BR" i="1" dirty="0" err="1"/>
              <a:t>Gherkin</a:t>
            </a:r>
            <a:r>
              <a:rPr lang="pt-BR" i="1" dirty="0"/>
              <a:t> </a:t>
            </a:r>
            <a:r>
              <a:rPr lang="pt-BR" dirty="0"/>
              <a:t>e </a:t>
            </a:r>
          </a:p>
          <a:p>
            <a:pPr algn="ctr"/>
            <a:r>
              <a:rPr lang="pt-BR" dirty="0"/>
              <a:t>linguagem ubíqua</a:t>
            </a:r>
            <a:endParaRPr lang="pt-BR" i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D88253-A17A-4D2E-9364-286F1724D640}"/>
              </a:ext>
            </a:extLst>
          </p:cNvPr>
          <p:cNvSpPr txBox="1"/>
          <p:nvPr/>
        </p:nvSpPr>
        <p:spPr>
          <a:xfrm>
            <a:off x="6111218" y="5646577"/>
            <a:ext cx="5549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“Não é um meio de testar </a:t>
            </a:r>
            <a:r>
              <a:rPr lang="pt-BR" i="1" dirty="0"/>
              <a:t>software</a:t>
            </a:r>
            <a:r>
              <a:rPr lang="pt-BR" dirty="0"/>
              <a:t>, mas sim de testar o entendimento das pessoas em como um </a:t>
            </a:r>
            <a:r>
              <a:rPr lang="pt-BR" i="1" dirty="0"/>
              <a:t>software</a:t>
            </a:r>
            <a:r>
              <a:rPr lang="pt-BR" dirty="0"/>
              <a:t>, ainda a ser escrito, deve se comportar”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90448D3-BADC-4C11-86EF-C64081B2B4EF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8885919" y="5197267"/>
            <a:ext cx="5075" cy="44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Line,Icon,Circle,Symbol,Logo #47838 - Free Icon Library">
            <a:extLst>
              <a:ext uri="{FF2B5EF4-FFF2-40B4-BE49-F238E27FC236}">
                <a16:creationId xmlns:a16="http://schemas.microsoft.com/office/drawing/2014/main" id="{49B66718-3327-42C4-8B61-FFE40C10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20509"/>
            <a:ext cx="656642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DC88D43-8DAF-4AC0-86D9-6452DDD7BFED}"/>
              </a:ext>
            </a:extLst>
          </p:cNvPr>
          <p:cNvSpPr txBox="1"/>
          <p:nvPr/>
        </p:nvSpPr>
        <p:spPr>
          <a:xfrm>
            <a:off x="1494842" y="5727695"/>
            <a:ext cx="346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14 fatores para escrita de cenários </a:t>
            </a:r>
          </a:p>
          <a:p>
            <a:pPr algn="just"/>
            <a:r>
              <a:rPr lang="pt-BR" dirty="0"/>
              <a:t>BDD com qualidade</a:t>
            </a:r>
          </a:p>
          <a:p>
            <a:pPr algn="just"/>
            <a:endParaRPr lang="pt-BR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461D599-5C03-417A-9327-A2B9CDE4D3E5}"/>
              </a:ext>
            </a:extLst>
          </p:cNvPr>
          <p:cNvCxnSpPr>
            <a:stCxn id="20" idx="1"/>
            <a:endCxn id="27" idx="3"/>
          </p:cNvCxnSpPr>
          <p:nvPr/>
        </p:nvCxnSpPr>
        <p:spPr>
          <a:xfrm flipH="1">
            <a:off x="5183077" y="6108242"/>
            <a:ext cx="928141" cy="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Requirements Engineering Tutorial - Tonex Training">
            <a:extLst>
              <a:ext uri="{FF2B5EF4-FFF2-40B4-BE49-F238E27FC236}">
                <a16:creationId xmlns:a16="http://schemas.microsoft.com/office/drawing/2014/main" id="{7C93ECA4-E813-419A-9121-9C5F288D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96" y="2384457"/>
            <a:ext cx="745798" cy="5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(3/8)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Proposta de Práticas com BDD – Papéis e Responsabilidades</a:t>
            </a:r>
          </a:p>
          <a:p>
            <a:pPr lvl="1"/>
            <a:endParaRPr lang="pt-BR" sz="28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090CB18-57EF-436A-97E2-128E21D7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3" y="4916418"/>
            <a:ext cx="954157" cy="9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Funcionário de escritório com preenchimento sólido">
            <a:extLst>
              <a:ext uri="{FF2B5EF4-FFF2-40B4-BE49-F238E27FC236}">
                <a16:creationId xmlns:a16="http://schemas.microsoft.com/office/drawing/2014/main" id="{EBFB3999-D9DF-4CBD-9EE9-AF904A7D5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301" y="3867081"/>
            <a:ext cx="914400" cy="914400"/>
          </a:xfrm>
          <a:prstGeom prst="rect">
            <a:avLst/>
          </a:prstGeom>
        </p:spPr>
      </p:pic>
      <p:pic>
        <p:nvPicPr>
          <p:cNvPr id="7174" name="Picture 6" descr="Account manager, business analyst, program manager, project coordinator,  project leader icon - Download on Iconfinder">
            <a:extLst>
              <a:ext uri="{FF2B5EF4-FFF2-40B4-BE49-F238E27FC236}">
                <a16:creationId xmlns:a16="http://schemas.microsoft.com/office/drawing/2014/main" id="{1278C584-FD17-4A6A-ADFB-BA865140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1" y="2494744"/>
            <a:ext cx="1237400" cy="123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CB2F567-3B18-4F21-A144-E072879A5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301" y="5828248"/>
            <a:ext cx="883155" cy="100381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50FA88-36AA-4844-8159-5FB8D74025FB}"/>
              </a:ext>
            </a:extLst>
          </p:cNvPr>
          <p:cNvSpPr txBox="1"/>
          <p:nvPr/>
        </p:nvSpPr>
        <p:spPr>
          <a:xfrm>
            <a:off x="2075599" y="2697945"/>
            <a:ext cx="943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Responsável pelo projeto: </a:t>
            </a:r>
            <a:r>
              <a:rPr lang="pt-BR" sz="2400" dirty="0"/>
              <a:t>atua como facilitador na execução das práticas</a:t>
            </a:r>
          </a:p>
          <a:p>
            <a:pPr algn="just"/>
            <a:r>
              <a:rPr lang="pt-BR" sz="2400" dirty="0"/>
              <a:t>e garante que a execução está correta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881C14E-9AE1-4CCF-9A4A-6B533C2D3442}"/>
              </a:ext>
            </a:extLst>
          </p:cNvPr>
          <p:cNvSpPr txBox="1"/>
          <p:nvPr/>
        </p:nvSpPr>
        <p:spPr>
          <a:xfrm>
            <a:off x="2075600" y="3908782"/>
            <a:ext cx="943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b="1" i="1" dirty="0" err="1"/>
              <a:t>Product</a:t>
            </a:r>
            <a:r>
              <a:rPr lang="pt-BR" sz="2400" b="1" i="1" dirty="0"/>
              <a:t> </a:t>
            </a:r>
            <a:r>
              <a:rPr lang="pt-BR" sz="2400" b="1" i="1" dirty="0" err="1"/>
              <a:t>Owner</a:t>
            </a:r>
            <a:r>
              <a:rPr lang="pt-BR" sz="2400" b="1" dirty="0"/>
              <a:t>: </a:t>
            </a:r>
            <a:r>
              <a:rPr lang="pt-BR" sz="2400" dirty="0"/>
              <a:t>traduz as necessidades de negócio para as equipes e atua</a:t>
            </a:r>
          </a:p>
          <a:p>
            <a:pPr algn="just"/>
            <a:r>
              <a:rPr lang="pt-BR" sz="2400" dirty="0"/>
              <a:t>solucionando dúvidas da equipe sobre o domínio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E4C4C0B-25EF-44E9-B6E0-71CD3305565C}"/>
              </a:ext>
            </a:extLst>
          </p:cNvPr>
          <p:cNvSpPr txBox="1"/>
          <p:nvPr/>
        </p:nvSpPr>
        <p:spPr>
          <a:xfrm>
            <a:off x="2102276" y="4964209"/>
            <a:ext cx="9475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b="1" dirty="0"/>
              <a:t>Desenvolvedor: </a:t>
            </a:r>
            <a:r>
              <a:rPr lang="pt-BR" sz="2400" dirty="0"/>
              <a:t>realiza (com apoio dos demais papéis) a especificação em </a:t>
            </a:r>
          </a:p>
          <a:p>
            <a:pPr algn="just"/>
            <a:r>
              <a:rPr lang="pt-BR" sz="2400" dirty="0"/>
              <a:t>formato BDD e também a codificação do projeto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CF721EC-9028-4315-958F-05B7C30EBEFC}"/>
              </a:ext>
            </a:extLst>
          </p:cNvPr>
          <p:cNvSpPr txBox="1"/>
          <p:nvPr/>
        </p:nvSpPr>
        <p:spPr>
          <a:xfrm>
            <a:off x="2102276" y="5914658"/>
            <a:ext cx="9459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b="1" dirty="0"/>
              <a:t>Engenheiro de qualidade: </a:t>
            </a:r>
            <a:r>
              <a:rPr lang="pt-BR" sz="2400" dirty="0"/>
              <a:t>ajuda a produzir as documentações e definir os </a:t>
            </a:r>
          </a:p>
          <a:p>
            <a:pPr algn="just"/>
            <a:r>
              <a:rPr lang="pt-BR" sz="2400" dirty="0"/>
              <a:t>cenários que precisam ser especificados e, posteriormente, testados</a:t>
            </a:r>
          </a:p>
        </p:txBody>
      </p:sp>
    </p:spTree>
    <p:extLst>
      <p:ext uri="{BB962C8B-B14F-4D97-AF65-F5344CB8AC3E}">
        <p14:creationId xmlns:p14="http://schemas.microsoft.com/office/powerpoint/2010/main" val="40163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3715-4976-42BB-9FE5-889E0A1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    </a:t>
            </a:r>
            <a:br>
              <a:rPr lang="pt-BR" sz="3600" dirty="0"/>
            </a:br>
            <a:r>
              <a:rPr lang="pt-BR" sz="3600" dirty="0"/>
              <a:t>     Conceitos e Proposta de Práticas com BDD (4/8)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8BE35-F8D6-450A-A3C0-60D76057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Proposta de Práticas com BDD – Lista de Verificação</a:t>
            </a:r>
          </a:p>
          <a:p>
            <a:pPr lvl="1"/>
            <a:endParaRPr lang="pt-BR" sz="2800" dirty="0"/>
          </a:p>
        </p:txBody>
      </p:sp>
      <p:pic>
        <p:nvPicPr>
          <p:cNvPr id="6" name="Gráfico 5" descr="Lista com preenchimento sólido">
            <a:extLst>
              <a:ext uri="{FF2B5EF4-FFF2-40B4-BE49-F238E27FC236}">
                <a16:creationId xmlns:a16="http://schemas.microsoft.com/office/drawing/2014/main" id="{B4CD6F79-C664-4BDA-BE69-3952C9F5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04" y="621647"/>
            <a:ext cx="745798" cy="7457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B5D634-1A22-4651-8C6F-4CBBB1FF8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39" y="2476654"/>
            <a:ext cx="7804122" cy="38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8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1336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Tema do Office</vt:lpstr>
      <vt:lpstr>Utilização de Behaviour-Driven Development para apoio à modelagem de requisitos e Gestão das Comunicações </vt:lpstr>
      <vt:lpstr>Agenda</vt:lpstr>
      <vt:lpstr>     Introdução</vt:lpstr>
      <vt:lpstr>     Objetivos</vt:lpstr>
      <vt:lpstr>     Metodologia</vt:lpstr>
      <vt:lpstr>          Conceitos e Proposta de Práticas com BDD (1/8) </vt:lpstr>
      <vt:lpstr>          Conceitos e Proposta de Práticas com BDD (2/8) </vt:lpstr>
      <vt:lpstr>          Conceitos e Proposta de Práticas com BDD (3/8) </vt:lpstr>
      <vt:lpstr>          Conceitos e Proposta de Práticas com BDD (4/8) </vt:lpstr>
      <vt:lpstr>          Conceitos e Proposta de Práticas com BDD (5/8) </vt:lpstr>
      <vt:lpstr>          Conceitos e Proposta de Práticas com BDD (6/8) </vt:lpstr>
      <vt:lpstr>          Conceitos e Proposta de Práticas com BDD (7/8) </vt:lpstr>
      <vt:lpstr>          Conceitos e Proposta de Práticas com BDD (8/8) </vt:lpstr>
      <vt:lpstr>          Aplicação da Proposta em um Estudo de Caso (1/3) </vt:lpstr>
      <vt:lpstr>          Aplicação da Proposta em um Estudo de Caso (2/3) </vt:lpstr>
      <vt:lpstr>          Aplicação da Proposta em um Estudo de Caso (3/3) </vt:lpstr>
      <vt:lpstr>          Análise dos resultados (1/7) </vt:lpstr>
      <vt:lpstr>          Análise dos resultados (2/7) </vt:lpstr>
      <vt:lpstr>          Análise dos resultados (3/7) </vt:lpstr>
      <vt:lpstr>          Análise dos resultados (4/7) </vt:lpstr>
      <vt:lpstr>          Análise dos resultados (5/7) </vt:lpstr>
      <vt:lpstr>          Análise dos resultados (6/7) </vt:lpstr>
      <vt:lpstr>          Análise dos resultados (7/7) </vt:lpstr>
      <vt:lpstr>     Conclusões</vt:lpstr>
      <vt:lpstr>     Conclusões</vt:lpstr>
      <vt:lpstr>     Principais 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Behaviour-Driven Development para apoio à modelagem de requisitos e Gestão das Comunicações</dc:title>
  <dc:creator>Giovanni Gentile</dc:creator>
  <cp:lastModifiedBy>Giovanni Gentile</cp:lastModifiedBy>
  <cp:revision>1</cp:revision>
  <dcterms:created xsi:type="dcterms:W3CDTF">2021-03-08T23:01:31Z</dcterms:created>
  <dcterms:modified xsi:type="dcterms:W3CDTF">2021-03-09T22:08:42Z</dcterms:modified>
</cp:coreProperties>
</file>