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95" r:id="rId4"/>
    <p:sldId id="274" r:id="rId5"/>
    <p:sldId id="296" r:id="rId6"/>
    <p:sldId id="297" r:id="rId7"/>
    <p:sldId id="298" r:id="rId8"/>
    <p:sldId id="299" r:id="rId9"/>
    <p:sldId id="301" r:id="rId10"/>
    <p:sldId id="304" r:id="rId11"/>
    <p:sldId id="303" r:id="rId12"/>
    <p:sldId id="305" r:id="rId13"/>
    <p:sldId id="306" r:id="rId14"/>
    <p:sldId id="307" r:id="rId15"/>
    <p:sldId id="273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uli\Desktop\Nuovo%20Foglio%20di%20lavoro%20di%20Microsoft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uli\Desktop\Nuovo%20Foglio%20di%20lavoro%20di%20Microsoft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uli\Desktop\Nuovo%20Foglio%20di%20lavoro%20di%20Microsoft%20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DATA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646-48F9-B0B5-7BDF21630C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646-48F9-B0B5-7BDF21630C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646-48F9-B0B5-7BDF21630C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646-48F9-B0B5-7BDF21630C0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646-48F9-B0B5-7BDF21630C0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646-48F9-B0B5-7BDF21630C0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646-48F9-B0B5-7BDF21630C0D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Foglio1!$A$2:$A$8</c:f>
              <c:strCache>
                <c:ptCount val="7"/>
                <c:pt idx="0">
                  <c:v>TCGA-KIRC</c:v>
                </c:pt>
                <c:pt idx="1">
                  <c:v>TCGA-KIRP</c:v>
                </c:pt>
                <c:pt idx="2">
                  <c:v>TCGA-KICH</c:v>
                </c:pt>
                <c:pt idx="3">
                  <c:v>TCGA-SARC</c:v>
                </c:pt>
                <c:pt idx="4">
                  <c:v>TARGET-WT</c:v>
                </c:pt>
                <c:pt idx="5">
                  <c:v>TARGET-RT</c:v>
                </c:pt>
                <c:pt idx="6">
                  <c:v>CPTAC-3</c:v>
                </c:pt>
              </c:strCache>
            </c:strRef>
          </c:cat>
          <c:val>
            <c:numRef>
              <c:f>Foglio1!$B$2:$B$8</c:f>
              <c:numCache>
                <c:formatCode>General</c:formatCode>
                <c:ptCount val="7"/>
                <c:pt idx="0">
                  <c:v>512</c:v>
                </c:pt>
                <c:pt idx="1">
                  <c:v>289</c:v>
                </c:pt>
                <c:pt idx="2">
                  <c:v>66</c:v>
                </c:pt>
                <c:pt idx="3">
                  <c:v>2</c:v>
                </c:pt>
                <c:pt idx="4">
                  <c:v>124</c:v>
                </c:pt>
                <c:pt idx="5">
                  <c:v>57</c:v>
                </c:pt>
                <c:pt idx="6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54-4126-82DE-298D7D214C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Supervised</a:t>
            </a:r>
            <a:r>
              <a:rPr lang="it-IT" baseline="0"/>
              <a:t> CCA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Foglio1!$B$2</c:f>
              <c:strCache>
                <c:ptCount val="1"/>
                <c:pt idx="0">
                  <c:v>mRNA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Foglio1!$A$3:$A$5</c:f>
              <c:strCache>
                <c:ptCount val="3"/>
                <c:pt idx="0">
                  <c:v>linear</c:v>
                </c:pt>
                <c:pt idx="1">
                  <c:v>gaussian</c:v>
                </c:pt>
                <c:pt idx="2">
                  <c:v>poly</c:v>
                </c:pt>
              </c:strCache>
            </c:strRef>
          </c:cat>
          <c:val>
            <c:numRef>
              <c:f>Foglio1!$B$3:$B$5</c:f>
              <c:numCache>
                <c:formatCode>General</c:formatCode>
                <c:ptCount val="3"/>
                <c:pt idx="0">
                  <c:v>11</c:v>
                </c:pt>
                <c:pt idx="1">
                  <c:v>6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E8-4169-B1FB-18B733F7D8D1}"/>
            </c:ext>
          </c:extLst>
        </c:ser>
        <c:ser>
          <c:idx val="1"/>
          <c:order val="1"/>
          <c:tx>
            <c:strRef>
              <c:f>Foglio1!$C$2</c:f>
              <c:strCache>
                <c:ptCount val="1"/>
                <c:pt idx="0">
                  <c:v>miRNA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Foglio1!$A$3:$A$5</c:f>
              <c:strCache>
                <c:ptCount val="3"/>
                <c:pt idx="0">
                  <c:v>linear</c:v>
                </c:pt>
                <c:pt idx="1">
                  <c:v>gaussian</c:v>
                </c:pt>
                <c:pt idx="2">
                  <c:v>poly</c:v>
                </c:pt>
              </c:strCache>
            </c:strRef>
          </c:cat>
          <c:val>
            <c:numRef>
              <c:f>Foglio1!$C$3:$C$5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E8-4169-B1FB-18B733F7D8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5302112"/>
        <c:axId val="565313264"/>
      </c:barChart>
      <c:catAx>
        <c:axId val="565302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Kernel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5313264"/>
        <c:crosses val="autoZero"/>
        <c:auto val="1"/>
        <c:lblAlgn val="ctr"/>
        <c:lblOffset val="100"/>
        <c:noMultiLvlLbl val="0"/>
      </c:catAx>
      <c:valAx>
        <c:axId val="56531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N° Prognostic features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5302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Unspervised</a:t>
            </a:r>
            <a:r>
              <a:rPr lang="it-IT" baseline="0"/>
              <a:t> CCA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Foglio1!$B$8</c:f>
              <c:strCache>
                <c:ptCount val="1"/>
                <c:pt idx="0">
                  <c:v>mRNA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Foglio1!$A$9:$A$11</c:f>
              <c:strCache>
                <c:ptCount val="3"/>
                <c:pt idx="0">
                  <c:v>linear</c:v>
                </c:pt>
                <c:pt idx="1">
                  <c:v>gaussian</c:v>
                </c:pt>
                <c:pt idx="2">
                  <c:v>poly</c:v>
                </c:pt>
              </c:strCache>
            </c:strRef>
          </c:cat>
          <c:val>
            <c:numRef>
              <c:f>Foglio1!$B$9:$B$11</c:f>
              <c:numCache>
                <c:formatCode>General</c:formatCode>
                <c:ptCount val="3"/>
                <c:pt idx="0">
                  <c:v>10</c:v>
                </c:pt>
                <c:pt idx="1">
                  <c:v>7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10-47A8-879A-3D5F1A539150}"/>
            </c:ext>
          </c:extLst>
        </c:ser>
        <c:ser>
          <c:idx val="1"/>
          <c:order val="1"/>
          <c:tx>
            <c:strRef>
              <c:f>Foglio1!$C$8</c:f>
              <c:strCache>
                <c:ptCount val="1"/>
                <c:pt idx="0">
                  <c:v>miRNA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Foglio1!$A$9:$A$11</c:f>
              <c:strCache>
                <c:ptCount val="3"/>
                <c:pt idx="0">
                  <c:v>linear</c:v>
                </c:pt>
                <c:pt idx="1">
                  <c:v>gaussian</c:v>
                </c:pt>
                <c:pt idx="2">
                  <c:v>poly</c:v>
                </c:pt>
              </c:strCache>
            </c:strRef>
          </c:cat>
          <c:val>
            <c:numRef>
              <c:f>Foglio1!$C$9:$C$11</c:f>
              <c:numCache>
                <c:formatCode>General</c:formatCode>
                <c:ptCount val="3"/>
                <c:pt idx="0">
                  <c:v>4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10-47A8-879A-3D5F1A53915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7089400"/>
        <c:axId val="567086120"/>
      </c:barChart>
      <c:catAx>
        <c:axId val="567089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Kernel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7086120"/>
        <c:crosses val="autoZero"/>
        <c:auto val="1"/>
        <c:lblAlgn val="ctr"/>
        <c:lblOffset val="100"/>
        <c:noMultiLvlLbl val="0"/>
      </c:catAx>
      <c:valAx>
        <c:axId val="567086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N° Prognostic features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7089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Two-step</a:t>
            </a:r>
            <a:r>
              <a:rPr lang="it-IT" baseline="0"/>
              <a:t> FS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Foglio1!$B$14</c:f>
              <c:strCache>
                <c:ptCount val="1"/>
                <c:pt idx="0">
                  <c:v>mRNA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Foglio1!$A$15:$A$17</c:f>
              <c:strCache>
                <c:ptCount val="3"/>
                <c:pt idx="0">
                  <c:v>decision tree</c:v>
                </c:pt>
                <c:pt idx="1">
                  <c:v>random forest</c:v>
                </c:pt>
                <c:pt idx="2">
                  <c:v>xgboost</c:v>
                </c:pt>
              </c:strCache>
            </c:strRef>
          </c:cat>
          <c:val>
            <c:numRef>
              <c:f>Foglio1!$B$15:$B$17</c:f>
              <c:numCache>
                <c:formatCode>General</c:formatCode>
                <c:ptCount val="3"/>
                <c:pt idx="0">
                  <c:v>5</c:v>
                </c:pt>
                <c:pt idx="1">
                  <c:v>11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71-4F2B-9F42-17091E9F8ED4}"/>
            </c:ext>
          </c:extLst>
        </c:ser>
        <c:ser>
          <c:idx val="1"/>
          <c:order val="1"/>
          <c:tx>
            <c:strRef>
              <c:f>Foglio1!$C$14</c:f>
              <c:strCache>
                <c:ptCount val="1"/>
                <c:pt idx="0">
                  <c:v>miRNA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Foglio1!$A$15:$A$17</c:f>
              <c:strCache>
                <c:ptCount val="3"/>
                <c:pt idx="0">
                  <c:v>decision tree</c:v>
                </c:pt>
                <c:pt idx="1">
                  <c:v>random forest</c:v>
                </c:pt>
                <c:pt idx="2">
                  <c:v>xgboost</c:v>
                </c:pt>
              </c:strCache>
            </c:strRef>
          </c:cat>
          <c:val>
            <c:numRef>
              <c:f>Foglio1!$C$15:$C$17</c:f>
              <c:numCache>
                <c:formatCode>General</c:formatCode>
                <c:ptCount val="3"/>
                <c:pt idx="0">
                  <c:v>6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71-4F2B-9F42-17091E9F8E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3262464"/>
        <c:axId val="603266400"/>
      </c:barChart>
      <c:catAx>
        <c:axId val="603262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FS</a:t>
                </a:r>
                <a:r>
                  <a:rPr lang="it-IT" baseline="0"/>
                  <a:t> method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03266400"/>
        <c:crosses val="autoZero"/>
        <c:auto val="1"/>
        <c:lblAlgn val="ctr"/>
        <c:lblOffset val="100"/>
        <c:noMultiLvlLbl val="0"/>
      </c:catAx>
      <c:valAx>
        <c:axId val="60326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N°</a:t>
                </a:r>
                <a:r>
                  <a:rPr lang="it-IT" baseline="0"/>
                  <a:t> </a:t>
                </a:r>
                <a:r>
                  <a:rPr lang="it-IT"/>
                  <a:t>Prognostic</a:t>
                </a:r>
                <a:r>
                  <a:rPr lang="it-IT" baseline="0"/>
                  <a:t> features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0326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668B6-CB72-4F50-ABB8-635320F8FC44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F5FD6-C282-4313-8422-2E15FB84B1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40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752FBE-AF5F-4527-830D-06434DBF4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9840C1-093B-4F14-BB9A-43BC3715B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FE3960-CE9E-4307-8656-52E49BDC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34E-5DAD-4A2C-8882-EB6F2AE633F0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8B8085-99FE-4D25-B8BA-C3D73E07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E3894D-839C-45F0-A373-94221F4E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66E5-F0C8-4322-A33A-7B89D4A3C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84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1663ED-AEDE-4F08-B0EC-FF5CF9E8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B4B0321-B265-41DC-88B4-A379BF7A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D79815-8222-40F6-9808-107F4870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34E-5DAD-4A2C-8882-EB6F2AE633F0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2F489F-25E1-4457-A662-DFFFB286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B59F54-0AF6-4C4B-BB25-6E49FC8A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66E5-F0C8-4322-A33A-7B89D4A3C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821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22A8470-9A58-449E-A059-DA9F60635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2CF14D-97BD-429A-8127-7B6588BF7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B996C9-94D6-4FEC-97F5-A2320676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34E-5DAD-4A2C-8882-EB6F2AE633F0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24CF43-7858-45C0-B3C9-AD56E0A4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9A141C-BC33-463C-A71D-AA59848B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66E5-F0C8-4322-A33A-7B89D4A3C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32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82D19E-4042-4827-8808-999972B0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894B0A-3033-4F15-8857-14FC30DCE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2D9E8E-0D7F-4486-8FA1-DDEA9B7B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34E-5DAD-4A2C-8882-EB6F2AE633F0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5E13D3-F374-4F45-87AA-0CC126A1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8B0FC9-DD53-404D-9954-3E321887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66E5-F0C8-4322-A33A-7B89D4A3C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85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BAFD9-3F76-47F5-A8EC-9A4848D1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0F63F1-4D48-4909-9606-A1ABF9DF9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12C275-855E-42A6-A741-3F0B33D7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34E-5DAD-4A2C-8882-EB6F2AE633F0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8BBD97-5844-41C5-A9F2-D57F7EB3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70E33F-0D9D-4296-8344-73B1C6F6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66E5-F0C8-4322-A33A-7B89D4A3C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5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860AA-3EC1-4C8E-97D5-E2EB57C2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5F494-1DDC-4F3A-B1A5-8457356F7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AE4BA6-B6D8-4911-AAE2-CACB39BFF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F74A65-2890-4A2A-A1CC-28743409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34E-5DAD-4A2C-8882-EB6F2AE633F0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50C793-EF4E-42AA-B423-2C3554BC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07943D-EFE4-4742-83ED-B259A46B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66E5-F0C8-4322-A33A-7B89D4A3C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630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B59907-B881-4DB7-93B4-D45DD762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81561F-62A2-4012-8D33-1C5F0217B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3CEE37-A5BA-4FB2-AA21-8BAC4FCAB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68D5A0-8CB8-43D5-9344-BA46C803F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F4BB686-5637-4D5F-A909-4591FEEB5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744573C-7F6A-40CD-A2AB-6B8925AF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34E-5DAD-4A2C-8882-EB6F2AE633F0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E084B8-CDA9-4325-ABFC-76DC22FF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95F0F8F-E8B2-4B5E-9ACC-7D8E11CC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66E5-F0C8-4322-A33A-7B89D4A3C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780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8C8A9D-4365-4AC0-ADF2-53C75D27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ABEDBD-90E2-4D67-B4BF-6CFDE064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34E-5DAD-4A2C-8882-EB6F2AE633F0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6AC105-C073-4F34-BF41-EE593684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46AA9E-EBAC-4AB4-975E-AFF0F626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66E5-F0C8-4322-A33A-7B89D4A3C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90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A68585-8625-45BC-89A4-2ECB2088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34E-5DAD-4A2C-8882-EB6F2AE633F0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91909B3-1026-4ECF-886C-24420E35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8F187B-1595-461B-8CC8-9CB71C0F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66E5-F0C8-4322-A33A-7B89D4A3C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88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A82247-AC8F-4FC5-9BEE-9B85BDAB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00EFD-CB6C-418B-B0BB-6B8A0AFDB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A58D67-451B-42AB-9197-D5F01DEA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2C7FD8-D349-4D36-B05F-3B8FEF88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34E-5DAD-4A2C-8882-EB6F2AE633F0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86E4A71-DAEB-4D7A-8BD0-06D7265B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85ABE9-4AF1-417A-A97B-7A521018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66E5-F0C8-4322-A33A-7B89D4A3C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141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3132C8-1B9F-4E86-BEC2-3CECE675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5010B17-AAB4-4948-9A77-B20C8A463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492E1EF-83C6-456D-B08E-06D6001A7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9CC499-C3F2-476C-B255-06F2D468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34E-5DAD-4A2C-8882-EB6F2AE633F0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14DA6EB-C0FB-40E0-A162-A48DABA6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3E82FB-E025-4E24-8A96-6855DB6F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66E5-F0C8-4322-A33A-7B89D4A3C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035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2C0B914-29A3-4932-B4B0-5FC32E7C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51857F-524A-4F88-97A1-5737C0570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95A52E-AD03-4D02-8BE7-EC64D26FC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0D34E-5DAD-4A2C-8882-EB6F2AE633F0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16F105-5CE4-4B38-A83D-97C2BB685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53F348-977E-450E-B83F-20B51A3FE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66E5-F0C8-4322-A33A-7B89D4A3C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250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0490CE-EF86-458D-816A-DA4F21DD4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851" y="540990"/>
            <a:ext cx="9176825" cy="1958332"/>
          </a:xfrm>
        </p:spPr>
        <p:txBody>
          <a:bodyPr>
            <a:normAutofit fontScale="90000"/>
          </a:bodyPr>
          <a:lstStyle/>
          <a:p>
            <a:r>
              <a:rPr lang="it-IT" sz="6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Multi-</a:t>
            </a:r>
            <a:r>
              <a:rPr lang="it-IT" sz="6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omics</a:t>
            </a:r>
            <a:r>
              <a:rPr lang="it-IT" sz="6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feature </a:t>
            </a:r>
            <a:r>
              <a:rPr lang="it-IT" sz="6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extractor</a:t>
            </a:r>
            <a:br>
              <a:rPr lang="it-IT" sz="6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it-IT" sz="31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Bioinformatics</a:t>
            </a:r>
            <a:r>
              <a:rPr lang="it-IT" sz="3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project</a:t>
            </a:r>
            <a:br>
              <a:rPr lang="en-US" b="1" dirty="0"/>
            </a:b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43DD926-33A0-4F90-8BB3-99E4E0633CC9}"/>
              </a:ext>
            </a:extLst>
          </p:cNvPr>
          <p:cNvSpPr txBox="1"/>
          <p:nvPr/>
        </p:nvSpPr>
        <p:spPr>
          <a:xfrm>
            <a:off x="679707" y="4691190"/>
            <a:ext cx="3065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/>
              <a:t>Student</a:t>
            </a:r>
            <a:endParaRPr lang="it-IT" sz="2000" b="1" dirty="0"/>
          </a:p>
          <a:p>
            <a:r>
              <a:rPr lang="it-IT" sz="2000" b="1" dirty="0"/>
              <a:t>Giovanni </a:t>
            </a:r>
            <a:r>
              <a:rPr lang="it-IT" sz="2000" b="1" dirty="0" err="1"/>
              <a:t>Gerratana</a:t>
            </a:r>
            <a:endParaRPr lang="it-IT" sz="2000" b="1" dirty="0"/>
          </a:p>
          <a:p>
            <a:r>
              <a:rPr lang="it-IT" sz="2000" b="1" dirty="0"/>
              <a:t>Giuliano Angelo Giufrè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149A416-7901-4DB7-A458-68077F77D23E}"/>
              </a:ext>
            </a:extLst>
          </p:cNvPr>
          <p:cNvSpPr txBox="1"/>
          <p:nvPr/>
        </p:nvSpPr>
        <p:spPr>
          <a:xfrm>
            <a:off x="8673705" y="4691190"/>
            <a:ext cx="3065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Supervisor</a:t>
            </a:r>
          </a:p>
          <a:p>
            <a:r>
              <a:rPr lang="it-IT" sz="2000" b="1" dirty="0"/>
              <a:t>Eng. Marta Lovino</a:t>
            </a:r>
          </a:p>
          <a:p>
            <a:r>
              <a:rPr lang="it-IT" sz="2000" b="1" dirty="0"/>
              <a:t>Prof. Elisa Ficarra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1C6136D-377D-4A02-ABE6-1CC566E5C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424" y="2476619"/>
            <a:ext cx="4285714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5D9316-F8FE-46F0-B6A6-9461C639B69D}"/>
              </a:ext>
            </a:extLst>
          </p:cNvPr>
          <p:cNvSpPr txBox="1"/>
          <p:nvPr/>
        </p:nvSpPr>
        <p:spPr>
          <a:xfrm>
            <a:off x="237334" y="118949"/>
            <a:ext cx="8370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/>
              <a:t>Classification</a:t>
            </a:r>
            <a:r>
              <a:rPr lang="it-IT" sz="4800" dirty="0"/>
              <a:t>-CNN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23C2E018-70F5-4E9F-9034-1DAF3D47356B}"/>
              </a:ext>
            </a:extLst>
          </p:cNvPr>
          <p:cNvCxnSpPr>
            <a:cxnSpLocks/>
          </p:cNvCxnSpPr>
          <p:nvPr/>
        </p:nvCxnSpPr>
        <p:spPr>
          <a:xfrm>
            <a:off x="134095" y="949946"/>
            <a:ext cx="789461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C7EBE2-62AD-46E4-8C3C-D9CAB25E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7410-FB29-484E-B67C-B77286088A46}" type="slidenum">
              <a:rPr lang="it-IT" smtClean="0"/>
              <a:t>10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B89B6A3-6AD4-4CF6-9F76-6F5B4389C7FA}"/>
              </a:ext>
            </a:extLst>
          </p:cNvPr>
          <p:cNvSpPr txBox="1"/>
          <p:nvPr/>
        </p:nvSpPr>
        <p:spPr>
          <a:xfrm>
            <a:off x="237334" y="1365444"/>
            <a:ext cx="1162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Unsupervised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96FEC9C-9052-43B2-A56D-7471217B0D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3" r="23261"/>
          <a:stretch/>
        </p:blipFill>
        <p:spPr>
          <a:xfrm>
            <a:off x="169480" y="2439288"/>
            <a:ext cx="3720756" cy="371973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FDAB4A4-9DA5-4B2B-8C88-4C80DCCF4D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1" r="23152"/>
          <a:stretch/>
        </p:blipFill>
        <p:spPr>
          <a:xfrm>
            <a:off x="4004774" y="2419127"/>
            <a:ext cx="3909393" cy="391706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96F19CE-72D4-4A7D-9D2F-1567F1CAE5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6" r="23043"/>
          <a:stretch/>
        </p:blipFill>
        <p:spPr>
          <a:xfrm>
            <a:off x="8028706" y="2419127"/>
            <a:ext cx="3993814" cy="395738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43E9F36-83C9-4ABB-9B87-95776FC87380}"/>
              </a:ext>
            </a:extLst>
          </p:cNvPr>
          <p:cNvSpPr txBox="1"/>
          <p:nvPr/>
        </p:nvSpPr>
        <p:spPr>
          <a:xfrm>
            <a:off x="1487735" y="1955553"/>
            <a:ext cx="229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Gaussian</a:t>
            </a:r>
            <a:r>
              <a:rPr lang="it-IT" dirty="0"/>
              <a:t> kernel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292B880-79AE-49F7-A4E7-546A35511A30}"/>
              </a:ext>
            </a:extLst>
          </p:cNvPr>
          <p:cNvSpPr txBox="1"/>
          <p:nvPr/>
        </p:nvSpPr>
        <p:spPr>
          <a:xfrm>
            <a:off x="5618227" y="1956015"/>
            <a:ext cx="229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Linear kernel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837182A-48CF-431C-916C-36A6BAAC832B}"/>
              </a:ext>
            </a:extLst>
          </p:cNvPr>
          <p:cNvSpPr txBox="1"/>
          <p:nvPr/>
        </p:nvSpPr>
        <p:spPr>
          <a:xfrm>
            <a:off x="9726580" y="1955553"/>
            <a:ext cx="229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Poly kernel</a:t>
            </a:r>
          </a:p>
        </p:txBody>
      </p:sp>
    </p:spTree>
    <p:extLst>
      <p:ext uri="{BB962C8B-B14F-4D97-AF65-F5344CB8AC3E}">
        <p14:creationId xmlns:p14="http://schemas.microsoft.com/office/powerpoint/2010/main" val="117802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5D9316-F8FE-46F0-B6A6-9461C639B69D}"/>
              </a:ext>
            </a:extLst>
          </p:cNvPr>
          <p:cNvSpPr txBox="1"/>
          <p:nvPr/>
        </p:nvSpPr>
        <p:spPr>
          <a:xfrm>
            <a:off x="237334" y="118949"/>
            <a:ext cx="8370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/>
              <a:t>Classification</a:t>
            </a:r>
            <a:r>
              <a:rPr lang="it-IT" sz="4800" dirty="0"/>
              <a:t>-CNN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23C2E018-70F5-4E9F-9034-1DAF3D47356B}"/>
              </a:ext>
            </a:extLst>
          </p:cNvPr>
          <p:cNvCxnSpPr>
            <a:cxnSpLocks/>
          </p:cNvCxnSpPr>
          <p:nvPr/>
        </p:nvCxnSpPr>
        <p:spPr>
          <a:xfrm>
            <a:off x="134095" y="949946"/>
            <a:ext cx="789461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C7EBE2-62AD-46E4-8C3C-D9CAB25E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7410-FB29-484E-B67C-B77286088A46}" type="slidenum">
              <a:rPr lang="it-IT" smtClean="0"/>
              <a:t>11</a:t>
            </a:fld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398BDE-D864-404A-9CF9-5FB6CEDDE5AB}"/>
              </a:ext>
            </a:extLst>
          </p:cNvPr>
          <p:cNvSpPr txBox="1"/>
          <p:nvPr/>
        </p:nvSpPr>
        <p:spPr>
          <a:xfrm>
            <a:off x="237334" y="1085205"/>
            <a:ext cx="11954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To </a:t>
            </a:r>
            <a:r>
              <a:rPr lang="it-IT" sz="2400" dirty="0" err="1"/>
              <a:t>evaluate</a:t>
            </a:r>
            <a:r>
              <a:rPr lang="it-IT" sz="2400" dirty="0"/>
              <a:t> </a:t>
            </a:r>
            <a:r>
              <a:rPr lang="it-IT" sz="2400" dirty="0" err="1"/>
              <a:t>also</a:t>
            </a:r>
            <a:r>
              <a:rPr lang="it-IT" sz="2400" dirty="0"/>
              <a:t> the performance of the two-step FS a </a:t>
            </a:r>
            <a:r>
              <a:rPr lang="it-IT" sz="2400" dirty="0" err="1"/>
              <a:t>supervised</a:t>
            </a:r>
            <a:r>
              <a:rPr lang="it-IT" sz="2400" dirty="0"/>
              <a:t> CCA with </a:t>
            </a:r>
            <a:r>
              <a:rPr lang="it-IT" sz="2400" dirty="0" err="1"/>
              <a:t>polynomial</a:t>
            </a:r>
            <a:r>
              <a:rPr lang="it-IT" sz="2400" dirty="0"/>
              <a:t> kernel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choosen</a:t>
            </a:r>
            <a:r>
              <a:rPr lang="it-IT" sz="2400" dirty="0"/>
              <a:t>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0C7EAAC-A8E1-49EF-A28B-9A7E4326A0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3" r="23043"/>
          <a:stretch/>
        </p:blipFill>
        <p:spPr>
          <a:xfrm>
            <a:off x="134095" y="2680308"/>
            <a:ext cx="3750680" cy="373298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C16071E-2559-4573-A14B-BADA0D3006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3" r="22826"/>
          <a:stretch/>
        </p:blipFill>
        <p:spPr>
          <a:xfrm>
            <a:off x="4053949" y="2627658"/>
            <a:ext cx="3873620" cy="383828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C2351A0-C02F-400C-B05D-82A7DB5BFC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3" r="22826"/>
          <a:stretch/>
        </p:blipFill>
        <p:spPr>
          <a:xfrm>
            <a:off x="8096743" y="2627658"/>
            <a:ext cx="3737113" cy="371123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8F71AC9-BE0B-4799-859D-CA5D74037385}"/>
              </a:ext>
            </a:extLst>
          </p:cNvPr>
          <p:cNvSpPr txBox="1"/>
          <p:nvPr/>
        </p:nvSpPr>
        <p:spPr>
          <a:xfrm>
            <a:off x="1673422" y="2310975"/>
            <a:ext cx="229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DDFA623-D1F6-4F82-AD01-458BE18DB9F9}"/>
              </a:ext>
            </a:extLst>
          </p:cNvPr>
          <p:cNvSpPr txBox="1"/>
          <p:nvPr/>
        </p:nvSpPr>
        <p:spPr>
          <a:xfrm>
            <a:off x="5521082" y="2314376"/>
            <a:ext cx="229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F6B0227-817D-4457-9110-1166869508D6}"/>
              </a:ext>
            </a:extLst>
          </p:cNvPr>
          <p:cNvSpPr txBox="1"/>
          <p:nvPr/>
        </p:nvSpPr>
        <p:spPr>
          <a:xfrm>
            <a:off x="9826151" y="2310975"/>
            <a:ext cx="229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XGBoost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493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5D9316-F8FE-46F0-B6A6-9461C639B69D}"/>
              </a:ext>
            </a:extLst>
          </p:cNvPr>
          <p:cNvSpPr txBox="1"/>
          <p:nvPr/>
        </p:nvSpPr>
        <p:spPr>
          <a:xfrm>
            <a:off x="237334" y="118949"/>
            <a:ext cx="8370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/>
              <a:t>Validation</a:t>
            </a:r>
            <a:endParaRPr lang="it-IT" sz="4800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23C2E018-70F5-4E9F-9034-1DAF3D47356B}"/>
              </a:ext>
            </a:extLst>
          </p:cNvPr>
          <p:cNvCxnSpPr>
            <a:cxnSpLocks/>
          </p:cNvCxnSpPr>
          <p:nvPr/>
        </p:nvCxnSpPr>
        <p:spPr>
          <a:xfrm>
            <a:off x="134095" y="949946"/>
            <a:ext cx="789461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C7EBE2-62AD-46E4-8C3C-D9CAB25E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7410-FB29-484E-B67C-B77286088A46}" type="slidenum">
              <a:rPr lang="it-IT" smtClean="0"/>
              <a:t>12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B89B6A3-6AD4-4CF6-9F76-6F5B4389C7FA}"/>
              </a:ext>
            </a:extLst>
          </p:cNvPr>
          <p:cNvSpPr txBox="1"/>
          <p:nvPr/>
        </p:nvSpPr>
        <p:spPr>
          <a:xfrm>
            <a:off x="237334" y="1365444"/>
            <a:ext cx="11622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performance provided by the CNN does not differ so much among the proposed methods.</a:t>
            </a:r>
          </a:p>
          <a:p>
            <a:endParaRPr lang="en-US" sz="2400" dirty="0"/>
          </a:p>
          <a:p>
            <a:r>
              <a:rPr lang="en-US" sz="2400" dirty="0"/>
              <a:t>To have another term of comparison a search in </a:t>
            </a:r>
            <a:r>
              <a:rPr lang="en-US" sz="2400" b="1" dirty="0"/>
              <a:t>literature</a:t>
            </a:r>
            <a:r>
              <a:rPr lang="en-US" sz="2400" dirty="0"/>
              <a:t> was made to verify the selected features: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mRNA was used the “</a:t>
            </a:r>
            <a:r>
              <a:rPr lang="en-US" sz="2400" b="1" dirty="0"/>
              <a:t>Atlas of human proteins</a:t>
            </a:r>
            <a:r>
              <a:rPr lang="en-US" sz="2400" dirty="0"/>
              <a:t>”.</a:t>
            </a:r>
            <a:endParaRPr lang="it-IT" dirty="0">
              <a:latin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miRNA different papers have been analyzed to create a </a:t>
            </a:r>
            <a:r>
              <a:rPr lang="en-US" sz="2400" b="1" dirty="0"/>
              <a:t>small dataset </a:t>
            </a:r>
            <a:r>
              <a:rPr lang="en-US" sz="2400" dirty="0"/>
              <a:t>of 56 samples.</a:t>
            </a:r>
          </a:p>
        </p:txBody>
      </p:sp>
    </p:spTree>
    <p:extLst>
      <p:ext uri="{BB962C8B-B14F-4D97-AF65-F5344CB8AC3E}">
        <p14:creationId xmlns:p14="http://schemas.microsoft.com/office/powerpoint/2010/main" val="340316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5D9316-F8FE-46F0-B6A6-9461C639B69D}"/>
              </a:ext>
            </a:extLst>
          </p:cNvPr>
          <p:cNvSpPr txBox="1"/>
          <p:nvPr/>
        </p:nvSpPr>
        <p:spPr>
          <a:xfrm>
            <a:off x="237334" y="118949"/>
            <a:ext cx="8370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/>
              <a:t>Validation</a:t>
            </a:r>
            <a:endParaRPr lang="it-IT" sz="4800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23C2E018-70F5-4E9F-9034-1DAF3D47356B}"/>
              </a:ext>
            </a:extLst>
          </p:cNvPr>
          <p:cNvCxnSpPr>
            <a:cxnSpLocks/>
          </p:cNvCxnSpPr>
          <p:nvPr/>
        </p:nvCxnSpPr>
        <p:spPr>
          <a:xfrm>
            <a:off x="134095" y="949946"/>
            <a:ext cx="789461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C7EBE2-62AD-46E4-8C3C-D9CAB25E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7410-FB29-484E-B67C-B77286088A46}" type="slidenum">
              <a:rPr lang="it-IT" smtClean="0"/>
              <a:t>13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B89B6A3-6AD4-4CF6-9F76-6F5B4389C7FA}"/>
              </a:ext>
            </a:extLst>
          </p:cNvPr>
          <p:cNvSpPr txBox="1"/>
          <p:nvPr/>
        </p:nvSpPr>
        <p:spPr>
          <a:xfrm>
            <a:off x="134095" y="1066797"/>
            <a:ext cx="11622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 the </a:t>
            </a:r>
            <a:r>
              <a:rPr lang="en-US" sz="2400" b="1" dirty="0"/>
              <a:t>best 20 features </a:t>
            </a:r>
            <a:r>
              <a:rPr lang="en-US" sz="2400" dirty="0"/>
              <a:t>for each method the number of the </a:t>
            </a:r>
            <a:r>
              <a:rPr lang="en-US" sz="2400" b="1" dirty="0"/>
              <a:t>prognostic</a:t>
            </a:r>
            <a:r>
              <a:rPr lang="en-US" sz="2400" dirty="0"/>
              <a:t> one by literature is reported.</a:t>
            </a: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DA40E602-EEE8-4C05-AC2B-6781D0971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0979735"/>
              </p:ext>
            </p:extLst>
          </p:nvPr>
        </p:nvGraphicFramePr>
        <p:xfrm>
          <a:off x="237334" y="18977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33FA1B46-B4D2-4E0B-A201-03B84C6183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261193"/>
              </p:ext>
            </p:extLst>
          </p:nvPr>
        </p:nvGraphicFramePr>
        <p:xfrm>
          <a:off x="6599584" y="18977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72334CC6-766C-45D1-BBFF-46DEA66A30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59381"/>
              </p:ext>
            </p:extLst>
          </p:nvPr>
        </p:nvGraphicFramePr>
        <p:xfrm>
          <a:off x="3418459" y="41854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9462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5D9316-F8FE-46F0-B6A6-9461C639B69D}"/>
              </a:ext>
            </a:extLst>
          </p:cNvPr>
          <p:cNvSpPr txBox="1"/>
          <p:nvPr/>
        </p:nvSpPr>
        <p:spPr>
          <a:xfrm>
            <a:off x="237334" y="118949"/>
            <a:ext cx="8370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/>
              <a:t>Conclusion</a:t>
            </a:r>
            <a:endParaRPr lang="it-IT" sz="4800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23C2E018-70F5-4E9F-9034-1DAF3D47356B}"/>
              </a:ext>
            </a:extLst>
          </p:cNvPr>
          <p:cNvCxnSpPr>
            <a:cxnSpLocks/>
          </p:cNvCxnSpPr>
          <p:nvPr/>
        </p:nvCxnSpPr>
        <p:spPr>
          <a:xfrm>
            <a:off x="134095" y="949946"/>
            <a:ext cx="789461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C7EBE2-62AD-46E4-8C3C-D9CAB25E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7410-FB29-484E-B67C-B77286088A46}" type="slidenum">
              <a:rPr lang="it-IT" smtClean="0"/>
              <a:t>14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B89B6A3-6AD4-4CF6-9F76-6F5B4389C7FA}"/>
              </a:ext>
            </a:extLst>
          </p:cNvPr>
          <p:cNvSpPr txBox="1"/>
          <p:nvPr/>
        </p:nvSpPr>
        <p:spPr>
          <a:xfrm>
            <a:off x="237334" y="1365444"/>
            <a:ext cx="11622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best performance in terms of classification and validation have been obtained from: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Supervised CCA with polynomial kernel on the original dataset.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Two-step FS ( </a:t>
            </a:r>
            <a:r>
              <a:rPr lang="en-US" sz="2400" dirty="0" err="1"/>
              <a:t>xgboost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CCA).</a:t>
            </a:r>
          </a:p>
          <a:p>
            <a:r>
              <a:rPr lang="en-US" sz="2400" dirty="0"/>
              <a:t>The prognostic mRNA and miRNA found are:</a:t>
            </a:r>
            <a:endParaRPr lang="en-US" sz="2400" i="1" dirty="0"/>
          </a:p>
          <a:p>
            <a:endParaRPr lang="en-US" sz="2400" dirty="0"/>
          </a:p>
        </p:txBody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293E2D0E-D9DF-4FD7-949B-9C928782B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227383"/>
              </p:ext>
            </p:extLst>
          </p:nvPr>
        </p:nvGraphicFramePr>
        <p:xfrm>
          <a:off x="2789424" y="3001593"/>
          <a:ext cx="223962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861">
                  <a:extLst>
                    <a:ext uri="{9D8B030D-6E8A-4147-A177-3AD203B41FA5}">
                      <a16:colId xmlns:a16="http://schemas.microsoft.com/office/drawing/2014/main" val="2139712139"/>
                    </a:ext>
                  </a:extLst>
                </a:gridCol>
                <a:gridCol w="1114759">
                  <a:extLst>
                    <a:ext uri="{9D8B030D-6E8A-4147-A177-3AD203B41FA5}">
                      <a16:colId xmlns:a16="http://schemas.microsoft.com/office/drawing/2014/main" val="3947552767"/>
                    </a:ext>
                  </a:extLst>
                </a:gridCol>
              </a:tblGrid>
              <a:tr h="34715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mRNA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/>
                        <a:t>miRNA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42978"/>
                  </a:ext>
                </a:extLst>
              </a:tr>
              <a:tr h="265313">
                <a:tc>
                  <a:txBody>
                    <a:bodyPr/>
                    <a:lstStyle/>
                    <a:p>
                      <a:r>
                        <a:rPr lang="it-IT" sz="1200" dirty="0"/>
                        <a:t>TMEM115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highlight>
                            <a:srgbClr val="FFFF00"/>
                          </a:highlight>
                        </a:rPr>
                        <a:t>hsa-mir-30a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08861"/>
                  </a:ext>
                </a:extLst>
              </a:tr>
              <a:tr h="265313">
                <a:tc>
                  <a:txBody>
                    <a:bodyPr/>
                    <a:lstStyle/>
                    <a:p>
                      <a:r>
                        <a:rPr lang="it-IT" sz="1200" dirty="0"/>
                        <a:t>TOLLIP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highlight>
                            <a:srgbClr val="FFFF00"/>
                          </a:highlight>
                        </a:rPr>
                        <a:t>hsa-mir-126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9060"/>
                  </a:ext>
                </a:extLst>
              </a:tr>
              <a:tr h="265313">
                <a:tc>
                  <a:txBody>
                    <a:bodyPr/>
                    <a:lstStyle/>
                    <a:p>
                      <a:r>
                        <a:rPr lang="it-IT" sz="1200" dirty="0"/>
                        <a:t>ZNF768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highlight>
                            <a:srgbClr val="FFFF00"/>
                          </a:highlight>
                        </a:rPr>
                        <a:t>hsa-mir-21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6855"/>
                  </a:ext>
                </a:extLst>
              </a:tr>
              <a:tr h="265313">
                <a:tc>
                  <a:txBody>
                    <a:bodyPr/>
                    <a:lstStyle/>
                    <a:p>
                      <a:r>
                        <a:rPr lang="it-IT" sz="1200" dirty="0"/>
                        <a:t>EMC10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highlight>
                            <a:srgbClr val="FFFF00"/>
                          </a:highlight>
                        </a:rPr>
                        <a:t>hsa-mir-210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325076"/>
                  </a:ext>
                </a:extLst>
              </a:tr>
              <a:tr h="265313">
                <a:tc>
                  <a:txBody>
                    <a:bodyPr/>
                    <a:lstStyle/>
                    <a:p>
                      <a:r>
                        <a:rPr lang="it-IT" sz="1200" dirty="0"/>
                        <a:t>LYPLA2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hsa-mir-182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11114"/>
                  </a:ext>
                </a:extLst>
              </a:tr>
              <a:tr h="265313">
                <a:tc>
                  <a:txBody>
                    <a:bodyPr/>
                    <a:lstStyle/>
                    <a:p>
                      <a:r>
                        <a:rPr lang="it-IT" sz="1200" dirty="0"/>
                        <a:t>RTCB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87371"/>
                  </a:ext>
                </a:extLst>
              </a:tr>
              <a:tr h="265313">
                <a:tc>
                  <a:txBody>
                    <a:bodyPr/>
                    <a:lstStyle/>
                    <a:p>
                      <a:r>
                        <a:rPr lang="it-IT" sz="1200" dirty="0"/>
                        <a:t>DNAJC27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74825"/>
                  </a:ext>
                </a:extLst>
              </a:tr>
              <a:tr h="265313">
                <a:tc>
                  <a:txBody>
                    <a:bodyPr/>
                    <a:lstStyle/>
                    <a:p>
                      <a:r>
                        <a:rPr lang="it-IT" sz="1200" dirty="0"/>
                        <a:t>ABHD14B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375380"/>
                  </a:ext>
                </a:extLst>
              </a:tr>
              <a:tr h="265313">
                <a:tc>
                  <a:txBody>
                    <a:bodyPr/>
                    <a:lstStyle/>
                    <a:p>
                      <a:r>
                        <a:rPr lang="it-IT" sz="1200" dirty="0"/>
                        <a:t>GRB7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58178"/>
                  </a:ext>
                </a:extLst>
              </a:tr>
              <a:tr h="265313">
                <a:tc>
                  <a:txBody>
                    <a:bodyPr/>
                    <a:lstStyle/>
                    <a:p>
                      <a:r>
                        <a:rPr lang="it-IT" sz="1200" dirty="0"/>
                        <a:t>SUGT1P1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263295"/>
                  </a:ext>
                </a:extLst>
              </a:tr>
              <a:tr h="260363">
                <a:tc>
                  <a:txBody>
                    <a:bodyPr/>
                    <a:lstStyle/>
                    <a:p>
                      <a:r>
                        <a:rPr lang="it-IT" sz="1200" dirty="0"/>
                        <a:t>C4orf3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85223"/>
                  </a:ext>
                </a:extLst>
              </a:tr>
              <a:tr h="265313">
                <a:tc>
                  <a:txBody>
                    <a:bodyPr/>
                    <a:lstStyle/>
                    <a:p>
                      <a:r>
                        <a:rPr lang="it-IT" sz="1200" dirty="0"/>
                        <a:t>HELQ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182500"/>
                  </a:ext>
                </a:extLst>
              </a:tr>
            </a:tbl>
          </a:graphicData>
        </a:graphic>
      </p:graphicFrame>
      <p:graphicFrame>
        <p:nvGraphicFramePr>
          <p:cNvPr id="7" name="Tabella 9">
            <a:extLst>
              <a:ext uri="{FF2B5EF4-FFF2-40B4-BE49-F238E27FC236}">
                <a16:creationId xmlns:a16="http://schemas.microsoft.com/office/drawing/2014/main" id="{6C2F4DFE-D03D-4C20-BF35-15BEAF1BE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356806"/>
              </p:ext>
            </p:extLst>
          </p:nvPr>
        </p:nvGraphicFramePr>
        <p:xfrm>
          <a:off x="6969436" y="3063875"/>
          <a:ext cx="223962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810">
                  <a:extLst>
                    <a:ext uri="{9D8B030D-6E8A-4147-A177-3AD203B41FA5}">
                      <a16:colId xmlns:a16="http://schemas.microsoft.com/office/drawing/2014/main" val="2139712139"/>
                    </a:ext>
                  </a:extLst>
                </a:gridCol>
                <a:gridCol w="1119810">
                  <a:extLst>
                    <a:ext uri="{9D8B030D-6E8A-4147-A177-3AD203B41FA5}">
                      <a16:colId xmlns:a16="http://schemas.microsoft.com/office/drawing/2014/main" val="3947552767"/>
                    </a:ext>
                  </a:extLst>
                </a:gridCol>
              </a:tblGrid>
              <a:tr h="269277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mRNA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/>
                        <a:t>miRNA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42978"/>
                  </a:ext>
                </a:extLst>
              </a:tr>
              <a:tr h="265313">
                <a:tc>
                  <a:txBody>
                    <a:bodyPr/>
                    <a:lstStyle/>
                    <a:p>
                      <a:r>
                        <a:rPr lang="it-IT" sz="1200" dirty="0"/>
                        <a:t>ACAD9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highlight>
                            <a:srgbClr val="FFFF00"/>
                          </a:highlight>
                        </a:rPr>
                        <a:t>hsa-mir-30a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08861"/>
                  </a:ext>
                </a:extLst>
              </a:tr>
              <a:tr h="265313">
                <a:tc>
                  <a:txBody>
                    <a:bodyPr/>
                    <a:lstStyle/>
                    <a:p>
                      <a:r>
                        <a:rPr lang="it-IT" sz="1200" dirty="0"/>
                        <a:t>MCRS1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highlight>
                            <a:srgbClr val="FFFF00"/>
                          </a:highlight>
                        </a:rPr>
                        <a:t>hsa-mir-126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9060"/>
                  </a:ext>
                </a:extLst>
              </a:tr>
              <a:tr h="265313">
                <a:tc>
                  <a:txBody>
                    <a:bodyPr/>
                    <a:lstStyle/>
                    <a:p>
                      <a:r>
                        <a:rPr lang="it-IT" sz="1200" dirty="0"/>
                        <a:t>ZER1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highlight>
                            <a:srgbClr val="FFFF00"/>
                          </a:highlight>
                        </a:rPr>
                        <a:t>hsa-mir-21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6855"/>
                  </a:ext>
                </a:extLst>
              </a:tr>
              <a:tr h="265313">
                <a:tc>
                  <a:txBody>
                    <a:bodyPr/>
                    <a:lstStyle/>
                    <a:p>
                      <a:r>
                        <a:rPr lang="it-IT" sz="1200" dirty="0"/>
                        <a:t>NAIF1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highlight>
                            <a:srgbClr val="FFFF00"/>
                          </a:highlight>
                        </a:rPr>
                        <a:t>hsa-mir-210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325076"/>
                  </a:ext>
                </a:extLst>
              </a:tr>
              <a:tr h="265313">
                <a:tc>
                  <a:txBody>
                    <a:bodyPr/>
                    <a:lstStyle/>
                    <a:p>
                      <a:r>
                        <a:rPr lang="it-IT" sz="1200" dirty="0"/>
                        <a:t>EXD2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11114"/>
                  </a:ext>
                </a:extLst>
              </a:tr>
              <a:tr h="265313">
                <a:tc>
                  <a:txBody>
                    <a:bodyPr/>
                    <a:lstStyle/>
                    <a:p>
                      <a:r>
                        <a:rPr lang="it-IT" sz="1200" dirty="0"/>
                        <a:t>RPUSD2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87371"/>
                  </a:ext>
                </a:extLst>
              </a:tr>
              <a:tr h="265313">
                <a:tc>
                  <a:txBody>
                    <a:bodyPr/>
                    <a:lstStyle/>
                    <a:p>
                      <a:r>
                        <a:rPr lang="it-IT" sz="1200" dirty="0"/>
                        <a:t>ELP6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74825"/>
                  </a:ext>
                </a:extLst>
              </a:tr>
              <a:tr h="265313">
                <a:tc>
                  <a:txBody>
                    <a:bodyPr/>
                    <a:lstStyle/>
                    <a:p>
                      <a:r>
                        <a:rPr lang="it-IT" sz="1200" dirty="0"/>
                        <a:t>MECR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375380"/>
                  </a:ext>
                </a:extLst>
              </a:tr>
              <a:tr h="265313">
                <a:tc>
                  <a:txBody>
                    <a:bodyPr/>
                    <a:lstStyle/>
                    <a:p>
                      <a:r>
                        <a:rPr lang="it-IT" sz="1200" dirty="0"/>
                        <a:t>INTS5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58178"/>
                  </a:ext>
                </a:extLst>
              </a:tr>
              <a:tr h="265313">
                <a:tc>
                  <a:txBody>
                    <a:bodyPr/>
                    <a:lstStyle/>
                    <a:p>
                      <a:r>
                        <a:rPr lang="it-IT" sz="1200" dirty="0"/>
                        <a:t>VPS11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263295"/>
                  </a:ext>
                </a:extLst>
              </a:tr>
              <a:tr h="260363">
                <a:tc>
                  <a:txBody>
                    <a:bodyPr/>
                    <a:lstStyle/>
                    <a:p>
                      <a:r>
                        <a:rPr lang="it-IT" sz="1200" dirty="0"/>
                        <a:t>ASB8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85223"/>
                  </a:ext>
                </a:extLst>
              </a:tr>
              <a:tr h="265313">
                <a:tc>
                  <a:txBody>
                    <a:bodyPr/>
                    <a:lstStyle/>
                    <a:p>
                      <a:r>
                        <a:rPr lang="it-IT" sz="1200" dirty="0"/>
                        <a:t>USP20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18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812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858555-58B2-4185-BB07-FB0AE586EED7}"/>
              </a:ext>
            </a:extLst>
          </p:cNvPr>
          <p:cNvSpPr txBox="1"/>
          <p:nvPr/>
        </p:nvSpPr>
        <p:spPr>
          <a:xfrm>
            <a:off x="2063491" y="2978303"/>
            <a:ext cx="8290330" cy="94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Thank you for the attention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1651E60-65AE-40AA-8F80-2D9EA49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9FB7410-FB29-484E-B67C-B77286088A46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2700EC41-BE3B-4ECD-BCDD-EDB25FBD3E04}"/>
              </a:ext>
            </a:extLst>
          </p:cNvPr>
          <p:cNvSpPr txBox="1"/>
          <p:nvPr/>
        </p:nvSpPr>
        <p:spPr>
          <a:xfrm>
            <a:off x="263693" y="1451785"/>
            <a:ext cx="11664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project aims to find </a:t>
            </a:r>
            <a:r>
              <a:rPr lang="en-GB" sz="2400" b="1" dirty="0"/>
              <a:t>features selection methods </a:t>
            </a:r>
            <a:r>
              <a:rPr lang="en-GB" sz="2400" dirty="0"/>
              <a:t>that permits to infer relevant biological information from </a:t>
            </a:r>
            <a:r>
              <a:rPr lang="en-GB" sz="2400" b="1" dirty="0"/>
              <a:t>mRNA</a:t>
            </a:r>
            <a:r>
              <a:rPr lang="en-GB" sz="2400" dirty="0"/>
              <a:t> and </a:t>
            </a:r>
            <a:r>
              <a:rPr lang="en-GB" sz="2400" b="1" dirty="0"/>
              <a:t>miRNA</a:t>
            </a:r>
            <a:r>
              <a:rPr lang="en-GB" sz="2400" dirty="0"/>
              <a:t> expression data of </a:t>
            </a:r>
            <a:r>
              <a:rPr lang="en-GB" sz="2400" b="1" dirty="0"/>
              <a:t>kidney cancer</a:t>
            </a:r>
            <a:r>
              <a:rPr lang="en-GB" sz="2400" dirty="0"/>
              <a:t>.</a:t>
            </a:r>
            <a:endParaRPr lang="it-IT" sz="24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3FD7E82-0134-4E30-AF3C-49FB954A04BD}"/>
              </a:ext>
            </a:extLst>
          </p:cNvPr>
          <p:cNvSpPr txBox="1"/>
          <p:nvPr/>
        </p:nvSpPr>
        <p:spPr>
          <a:xfrm>
            <a:off x="237334" y="118949"/>
            <a:ext cx="8370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/>
              <a:t>Introduction</a:t>
            </a:r>
            <a:endParaRPr lang="it-IT" sz="6000" dirty="0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92756C1B-E0FE-403C-8F31-AEF54CA6A72B}"/>
              </a:ext>
            </a:extLst>
          </p:cNvPr>
          <p:cNvCxnSpPr>
            <a:cxnSpLocks/>
          </p:cNvCxnSpPr>
          <p:nvPr/>
        </p:nvCxnSpPr>
        <p:spPr>
          <a:xfrm>
            <a:off x="134095" y="949946"/>
            <a:ext cx="789461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9753309-45A3-4293-A62B-7CA89346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7410-FB29-484E-B67C-B77286088A46}" type="slidenum">
              <a:rPr lang="it-IT" smtClean="0"/>
              <a:t>2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46BCA2D-5DD3-48E8-B321-C81A9F020DC9}"/>
              </a:ext>
            </a:extLst>
          </p:cNvPr>
          <p:cNvSpPr txBox="1"/>
          <p:nvPr/>
        </p:nvSpPr>
        <p:spPr>
          <a:xfrm>
            <a:off x="3498574" y="2663558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/>
              <a:t>Main</a:t>
            </a:r>
            <a:r>
              <a:rPr lang="it-IT" sz="2400" dirty="0"/>
              <a:t> parts: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4072162-0220-431D-B7D0-8226C6496C54}"/>
              </a:ext>
            </a:extLst>
          </p:cNvPr>
          <p:cNvSpPr/>
          <p:nvPr/>
        </p:nvSpPr>
        <p:spPr>
          <a:xfrm>
            <a:off x="914400" y="3904067"/>
            <a:ext cx="2040835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Download and</a:t>
            </a:r>
          </a:p>
          <a:p>
            <a:pPr algn="ctr"/>
            <a:r>
              <a:rPr lang="it-IT" dirty="0" err="1"/>
              <a:t>Pre</a:t>
            </a:r>
            <a:r>
              <a:rPr lang="it-IT" dirty="0"/>
              <a:t>-processing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77D45C7-AF07-4EED-AE80-422E70F36B5B}"/>
              </a:ext>
            </a:extLst>
          </p:cNvPr>
          <p:cNvSpPr/>
          <p:nvPr/>
        </p:nvSpPr>
        <p:spPr>
          <a:xfrm>
            <a:off x="4843669" y="3904066"/>
            <a:ext cx="2040835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Features </a:t>
            </a:r>
            <a:r>
              <a:rPr lang="it-IT" dirty="0" err="1"/>
              <a:t>Selection</a:t>
            </a:r>
            <a:endParaRPr lang="it-IT" dirty="0"/>
          </a:p>
          <a:p>
            <a:pPr algn="ctr"/>
            <a:r>
              <a:rPr lang="it-IT" dirty="0" err="1"/>
              <a:t>Methods</a:t>
            </a:r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2504E75-B13C-43F3-B6FD-812DCD21ABAD}"/>
              </a:ext>
            </a:extLst>
          </p:cNvPr>
          <p:cNvSpPr/>
          <p:nvPr/>
        </p:nvSpPr>
        <p:spPr>
          <a:xfrm>
            <a:off x="8772938" y="3904066"/>
            <a:ext cx="2040835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Classification</a:t>
            </a:r>
            <a:r>
              <a:rPr lang="it-IT" dirty="0"/>
              <a:t> and</a:t>
            </a:r>
          </a:p>
          <a:p>
            <a:pPr algn="ctr"/>
            <a:r>
              <a:rPr lang="it-IT" dirty="0" err="1"/>
              <a:t>Validation</a:t>
            </a:r>
            <a:endParaRPr lang="it-IT" dirty="0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4A7461C0-0052-4448-8095-2A07FAC9EF9E}"/>
              </a:ext>
            </a:extLst>
          </p:cNvPr>
          <p:cNvSpPr/>
          <p:nvPr/>
        </p:nvSpPr>
        <p:spPr>
          <a:xfrm>
            <a:off x="3498574" y="4088733"/>
            <a:ext cx="755374" cy="486486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EA11CA52-D26F-4272-9EC0-F712F7169571}"/>
              </a:ext>
            </a:extLst>
          </p:cNvPr>
          <p:cNvSpPr/>
          <p:nvPr/>
        </p:nvSpPr>
        <p:spPr>
          <a:xfrm>
            <a:off x="7513541" y="4088733"/>
            <a:ext cx="755374" cy="486486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22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F96B3E5F-FA2A-4295-8A5E-38E85C4FBA08}"/>
              </a:ext>
            </a:extLst>
          </p:cNvPr>
          <p:cNvSpPr/>
          <p:nvPr/>
        </p:nvSpPr>
        <p:spPr>
          <a:xfrm>
            <a:off x="2213117" y="1213691"/>
            <a:ext cx="1467678" cy="64599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Create dataset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F2A4FF25-9496-4483-B036-197B6738EA0A}"/>
              </a:ext>
            </a:extLst>
          </p:cNvPr>
          <p:cNvSpPr/>
          <p:nvPr/>
        </p:nvSpPr>
        <p:spPr>
          <a:xfrm>
            <a:off x="2213117" y="2436003"/>
            <a:ext cx="1467678" cy="64599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Pre</a:t>
            </a:r>
            <a:r>
              <a:rPr lang="it-IT" dirty="0"/>
              <a:t>-processing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C3E7C850-AA54-4263-A210-3C6A043AE49C}"/>
              </a:ext>
            </a:extLst>
          </p:cNvPr>
          <p:cNvSpPr/>
          <p:nvPr/>
        </p:nvSpPr>
        <p:spPr>
          <a:xfrm>
            <a:off x="745439" y="3613998"/>
            <a:ext cx="1467678" cy="645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Classic FS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F634954-B111-4516-9317-4F34DB49D9EA}"/>
              </a:ext>
            </a:extLst>
          </p:cNvPr>
          <p:cNvSpPr/>
          <p:nvPr/>
        </p:nvSpPr>
        <p:spPr>
          <a:xfrm>
            <a:off x="2213117" y="105534"/>
            <a:ext cx="1467679" cy="64599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Common case id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C51667D-B263-4232-8153-3A6E23EDD4C1}"/>
              </a:ext>
            </a:extLst>
          </p:cNvPr>
          <p:cNvSpPr/>
          <p:nvPr/>
        </p:nvSpPr>
        <p:spPr>
          <a:xfrm>
            <a:off x="3680795" y="3613998"/>
            <a:ext cx="1467678" cy="645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Multi-</a:t>
            </a:r>
            <a:r>
              <a:rPr lang="it-IT" dirty="0" err="1"/>
              <a:t>view</a:t>
            </a:r>
            <a:r>
              <a:rPr lang="it-IT" dirty="0"/>
              <a:t> FS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D9D52E4-237A-46CE-83FA-31D47363DE59}"/>
              </a:ext>
            </a:extLst>
          </p:cNvPr>
          <p:cNvSpPr/>
          <p:nvPr/>
        </p:nvSpPr>
        <p:spPr>
          <a:xfrm>
            <a:off x="2124924" y="4834957"/>
            <a:ext cx="1467678" cy="64599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Classification</a:t>
            </a:r>
            <a:endParaRPr lang="it-IT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786CDDE3-B7D5-4ACD-84E1-265630C80C14}"/>
              </a:ext>
            </a:extLst>
          </p:cNvPr>
          <p:cNvSpPr/>
          <p:nvPr/>
        </p:nvSpPr>
        <p:spPr>
          <a:xfrm>
            <a:off x="2124924" y="5941917"/>
            <a:ext cx="1467678" cy="64599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Validation</a:t>
            </a:r>
            <a:endParaRPr lang="it-IT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6ABC2BE-E0E5-458C-ADA0-4821B0CBF89A}"/>
              </a:ext>
            </a:extLst>
          </p:cNvPr>
          <p:cNvCxnSpPr>
            <a:stCxn id="5" idx="2"/>
            <a:endCxn id="2" idx="0"/>
          </p:cNvCxnSpPr>
          <p:nvPr/>
        </p:nvCxnSpPr>
        <p:spPr>
          <a:xfrm flipH="1">
            <a:off x="2946956" y="751531"/>
            <a:ext cx="1" cy="46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F845B02-F82D-4350-97C5-312AEB0345A2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946956" y="1859688"/>
            <a:ext cx="0" cy="57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con angoli arrotondati 66">
            <a:extLst>
              <a:ext uri="{FF2B5EF4-FFF2-40B4-BE49-F238E27FC236}">
                <a16:creationId xmlns:a16="http://schemas.microsoft.com/office/drawing/2014/main" id="{1A6CCF5B-1C29-4C0D-B300-86716F40EFA4}"/>
              </a:ext>
            </a:extLst>
          </p:cNvPr>
          <p:cNvSpPr/>
          <p:nvPr/>
        </p:nvSpPr>
        <p:spPr>
          <a:xfrm>
            <a:off x="8640414" y="1121773"/>
            <a:ext cx="1467678" cy="64599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Create dataset</a:t>
            </a:r>
          </a:p>
        </p:txBody>
      </p:sp>
      <p:sp>
        <p:nvSpPr>
          <p:cNvPr id="68" name="Rettangolo con angoli arrotondati 67">
            <a:extLst>
              <a:ext uri="{FF2B5EF4-FFF2-40B4-BE49-F238E27FC236}">
                <a16:creationId xmlns:a16="http://schemas.microsoft.com/office/drawing/2014/main" id="{CF8527CF-2D8B-4F76-ACB7-BF11B10E7DE5}"/>
              </a:ext>
            </a:extLst>
          </p:cNvPr>
          <p:cNvSpPr/>
          <p:nvPr/>
        </p:nvSpPr>
        <p:spPr>
          <a:xfrm>
            <a:off x="8640414" y="2151338"/>
            <a:ext cx="1467678" cy="64599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Pre</a:t>
            </a:r>
            <a:r>
              <a:rPr lang="it-IT" dirty="0"/>
              <a:t>-processing</a:t>
            </a:r>
          </a:p>
        </p:txBody>
      </p:sp>
      <p:sp>
        <p:nvSpPr>
          <p:cNvPr id="69" name="Rettangolo con angoli arrotondati 68">
            <a:extLst>
              <a:ext uri="{FF2B5EF4-FFF2-40B4-BE49-F238E27FC236}">
                <a16:creationId xmlns:a16="http://schemas.microsoft.com/office/drawing/2014/main" id="{9422114C-9EDC-4F0F-BD06-D17C09C92700}"/>
              </a:ext>
            </a:extLst>
          </p:cNvPr>
          <p:cNvSpPr/>
          <p:nvPr/>
        </p:nvSpPr>
        <p:spPr>
          <a:xfrm>
            <a:off x="8640414" y="3106001"/>
            <a:ext cx="1467678" cy="645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Classic FS</a:t>
            </a:r>
          </a:p>
        </p:txBody>
      </p:sp>
      <p:sp>
        <p:nvSpPr>
          <p:cNvPr id="70" name="Rettangolo con angoli arrotondati 69">
            <a:extLst>
              <a:ext uri="{FF2B5EF4-FFF2-40B4-BE49-F238E27FC236}">
                <a16:creationId xmlns:a16="http://schemas.microsoft.com/office/drawing/2014/main" id="{4E040B34-387B-4851-B42C-6C8FFCC70C18}"/>
              </a:ext>
            </a:extLst>
          </p:cNvPr>
          <p:cNvSpPr/>
          <p:nvPr/>
        </p:nvSpPr>
        <p:spPr>
          <a:xfrm>
            <a:off x="8640414" y="105534"/>
            <a:ext cx="1467679" cy="64599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Common case id</a:t>
            </a:r>
          </a:p>
        </p:txBody>
      </p:sp>
      <p:sp>
        <p:nvSpPr>
          <p:cNvPr id="71" name="Rettangolo con angoli arrotondati 70">
            <a:extLst>
              <a:ext uri="{FF2B5EF4-FFF2-40B4-BE49-F238E27FC236}">
                <a16:creationId xmlns:a16="http://schemas.microsoft.com/office/drawing/2014/main" id="{82C1E807-57B0-4BA1-9DE1-DB411BC409A9}"/>
              </a:ext>
            </a:extLst>
          </p:cNvPr>
          <p:cNvSpPr/>
          <p:nvPr/>
        </p:nvSpPr>
        <p:spPr>
          <a:xfrm>
            <a:off x="8640414" y="4049799"/>
            <a:ext cx="1467678" cy="645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Multi-</a:t>
            </a:r>
            <a:r>
              <a:rPr lang="it-IT" dirty="0" err="1"/>
              <a:t>view</a:t>
            </a:r>
            <a:r>
              <a:rPr lang="it-IT" dirty="0"/>
              <a:t> FS</a:t>
            </a:r>
          </a:p>
        </p:txBody>
      </p:sp>
      <p:sp>
        <p:nvSpPr>
          <p:cNvPr id="72" name="Rettangolo con angoli arrotondati 71">
            <a:extLst>
              <a:ext uri="{FF2B5EF4-FFF2-40B4-BE49-F238E27FC236}">
                <a16:creationId xmlns:a16="http://schemas.microsoft.com/office/drawing/2014/main" id="{AC539969-A20E-4DE3-A018-CEF4CE0453C0}"/>
              </a:ext>
            </a:extLst>
          </p:cNvPr>
          <p:cNvSpPr/>
          <p:nvPr/>
        </p:nvSpPr>
        <p:spPr>
          <a:xfrm>
            <a:off x="8640414" y="5066038"/>
            <a:ext cx="1467678" cy="64599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Classification</a:t>
            </a:r>
            <a:endParaRPr lang="it-IT" dirty="0"/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48239D43-850C-441A-BCF1-0ED002EC2D70}"/>
              </a:ext>
            </a:extLst>
          </p:cNvPr>
          <p:cNvSpPr/>
          <p:nvPr/>
        </p:nvSpPr>
        <p:spPr>
          <a:xfrm>
            <a:off x="8640414" y="5975760"/>
            <a:ext cx="1467678" cy="64599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Validation</a:t>
            </a:r>
            <a:endParaRPr lang="it-IT" dirty="0"/>
          </a:p>
        </p:txBody>
      </p: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F814B037-DB82-4177-82B9-9715ED773F15}"/>
              </a:ext>
            </a:extLst>
          </p:cNvPr>
          <p:cNvCxnSpPr>
            <a:stCxn id="70" idx="2"/>
            <a:endCxn id="67" idx="0"/>
          </p:cNvCxnSpPr>
          <p:nvPr/>
        </p:nvCxnSpPr>
        <p:spPr>
          <a:xfrm flipH="1">
            <a:off x="9374253" y="751531"/>
            <a:ext cx="1" cy="37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90B05C43-3B1A-4CC2-83A8-FEBF50C42D68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>
            <a:off x="9374253" y="1767770"/>
            <a:ext cx="0" cy="38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643A3DE8-83B6-4588-A441-FABCA7E5D40D}"/>
              </a:ext>
            </a:extLst>
          </p:cNvPr>
          <p:cNvCxnSpPr>
            <a:endCxn id="4" idx="0"/>
          </p:cNvCxnSpPr>
          <p:nvPr/>
        </p:nvCxnSpPr>
        <p:spPr>
          <a:xfrm flipH="1">
            <a:off x="1479278" y="3082000"/>
            <a:ext cx="733839" cy="53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7E0296D1-A4EB-45F6-BD5C-DCBFEEA2EB76}"/>
              </a:ext>
            </a:extLst>
          </p:cNvPr>
          <p:cNvCxnSpPr>
            <a:endCxn id="6" idx="0"/>
          </p:cNvCxnSpPr>
          <p:nvPr/>
        </p:nvCxnSpPr>
        <p:spPr>
          <a:xfrm>
            <a:off x="3680795" y="3106001"/>
            <a:ext cx="733839" cy="50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77B423F7-12B8-4389-A1FD-F8CCFCDF130B}"/>
              </a:ext>
            </a:extLst>
          </p:cNvPr>
          <p:cNvCxnSpPr>
            <a:stCxn id="4" idx="2"/>
          </p:cNvCxnSpPr>
          <p:nvPr/>
        </p:nvCxnSpPr>
        <p:spPr>
          <a:xfrm>
            <a:off x="1479278" y="4259995"/>
            <a:ext cx="645646" cy="57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7A070D28-CA76-4B3A-87AB-DA64E398B406}"/>
              </a:ext>
            </a:extLst>
          </p:cNvPr>
          <p:cNvCxnSpPr>
            <a:stCxn id="6" idx="2"/>
          </p:cNvCxnSpPr>
          <p:nvPr/>
        </p:nvCxnSpPr>
        <p:spPr>
          <a:xfrm flipH="1">
            <a:off x="3592602" y="4259995"/>
            <a:ext cx="822032" cy="57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A5E0BF85-ECDD-45B5-81CB-91BB5592258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858763" y="5480954"/>
            <a:ext cx="0" cy="46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41115F33-9545-41A8-8900-CB1770367E20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9374253" y="2797335"/>
            <a:ext cx="0" cy="30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7B30FCD5-41E5-4F65-B5C5-D6DD6EA4B086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>
            <a:off x="9374253" y="3751998"/>
            <a:ext cx="0" cy="29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2 112">
            <a:extLst>
              <a:ext uri="{FF2B5EF4-FFF2-40B4-BE49-F238E27FC236}">
                <a16:creationId xmlns:a16="http://schemas.microsoft.com/office/drawing/2014/main" id="{4A2B51B5-F3EC-433E-BC51-E70F2293CFA2}"/>
              </a:ext>
            </a:extLst>
          </p:cNvPr>
          <p:cNvCxnSpPr>
            <a:stCxn id="71" idx="2"/>
            <a:endCxn id="72" idx="0"/>
          </p:cNvCxnSpPr>
          <p:nvPr/>
        </p:nvCxnSpPr>
        <p:spPr>
          <a:xfrm>
            <a:off x="9374253" y="4695796"/>
            <a:ext cx="0" cy="37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0705EDC9-53C5-4F52-93A2-7D5E3D8C6B5C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>
            <a:off x="9374253" y="5712035"/>
            <a:ext cx="0" cy="26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Parentesi quadra aperta 122">
            <a:extLst>
              <a:ext uri="{FF2B5EF4-FFF2-40B4-BE49-F238E27FC236}">
                <a16:creationId xmlns:a16="http://schemas.microsoft.com/office/drawing/2014/main" id="{D634500C-2397-4DEB-AC84-C0FFAA892569}"/>
              </a:ext>
            </a:extLst>
          </p:cNvPr>
          <p:cNvSpPr/>
          <p:nvPr/>
        </p:nvSpPr>
        <p:spPr>
          <a:xfrm>
            <a:off x="7158222" y="2903063"/>
            <a:ext cx="822028" cy="216297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707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5D9316-F8FE-46F0-B6A6-9461C639B69D}"/>
              </a:ext>
            </a:extLst>
          </p:cNvPr>
          <p:cNvSpPr txBox="1"/>
          <p:nvPr/>
        </p:nvSpPr>
        <p:spPr>
          <a:xfrm>
            <a:off x="237334" y="118949"/>
            <a:ext cx="8370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/>
              <a:t>Download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23C2E018-70F5-4E9F-9034-1DAF3D47356B}"/>
              </a:ext>
            </a:extLst>
          </p:cNvPr>
          <p:cNvCxnSpPr>
            <a:cxnSpLocks/>
          </p:cNvCxnSpPr>
          <p:nvPr/>
        </p:nvCxnSpPr>
        <p:spPr>
          <a:xfrm>
            <a:off x="134095" y="949946"/>
            <a:ext cx="789461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C7EBE2-62AD-46E4-8C3C-D9CAB25E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7410-FB29-484E-B67C-B77286088A46}" type="slidenum">
              <a:rPr lang="it-IT" smtClean="0"/>
              <a:t>4</a:t>
            </a:fld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394C07A-52A8-4D83-ABCA-4B2EBAE5DFC7}"/>
              </a:ext>
            </a:extLst>
          </p:cNvPr>
          <p:cNvSpPr txBox="1"/>
          <p:nvPr/>
        </p:nvSpPr>
        <p:spPr>
          <a:xfrm>
            <a:off x="384314" y="1364974"/>
            <a:ext cx="11635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first part of the project is devoted to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data for feature selection and the classification.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02DD94A-445B-4825-8721-7A0D372B205E}"/>
              </a:ext>
            </a:extLst>
          </p:cNvPr>
          <p:cNvSpPr txBox="1"/>
          <p:nvPr/>
        </p:nvSpPr>
        <p:spPr>
          <a:xfrm>
            <a:off x="536713" y="2385711"/>
            <a:ext cx="11330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Download the </a:t>
            </a:r>
            <a:r>
              <a:rPr lang="it-IT" sz="2400" b="1" dirty="0" err="1"/>
              <a:t>json</a:t>
            </a:r>
            <a:r>
              <a:rPr lang="it-IT" sz="2400" b="1" dirty="0"/>
              <a:t> </a:t>
            </a:r>
            <a:r>
              <a:rPr lang="it-IT" sz="2400" dirty="0"/>
              <a:t>and</a:t>
            </a:r>
            <a:r>
              <a:rPr lang="it-IT" sz="2400" b="1" dirty="0"/>
              <a:t> </a:t>
            </a:r>
            <a:r>
              <a:rPr lang="it-IT" sz="2400" b="1" dirty="0" err="1"/>
              <a:t>manifest</a:t>
            </a:r>
            <a:r>
              <a:rPr lang="it-IT" sz="2400" dirty="0"/>
              <a:t> files </a:t>
            </a:r>
            <a:r>
              <a:rPr lang="it-IT" sz="2400" dirty="0" err="1"/>
              <a:t>concerning</a:t>
            </a:r>
            <a:r>
              <a:rPr lang="it-IT" sz="2400" dirty="0"/>
              <a:t> the mRNA and </a:t>
            </a:r>
            <a:r>
              <a:rPr lang="it-IT" sz="2400" dirty="0" err="1"/>
              <a:t>miRNA</a:t>
            </a:r>
            <a:r>
              <a:rPr lang="it-IT" sz="2400" dirty="0"/>
              <a:t> </a:t>
            </a:r>
            <a:r>
              <a:rPr lang="it-IT" sz="2400" dirty="0" err="1"/>
              <a:t>expression</a:t>
            </a:r>
            <a:r>
              <a:rPr lang="it-IT" sz="2400" dirty="0"/>
              <a:t> and </a:t>
            </a:r>
            <a:r>
              <a:rPr lang="it-IT" sz="2400" dirty="0" err="1"/>
              <a:t>select</a:t>
            </a:r>
            <a:r>
              <a:rPr lang="it-IT" sz="2400" dirty="0"/>
              <a:t> the </a:t>
            </a:r>
            <a:r>
              <a:rPr lang="it-IT" sz="2400" dirty="0" err="1"/>
              <a:t>only</a:t>
            </a:r>
            <a:r>
              <a:rPr lang="it-IT" sz="2400" dirty="0"/>
              <a:t> </a:t>
            </a:r>
            <a:r>
              <a:rPr lang="it-IT" sz="2400" b="1" dirty="0"/>
              <a:t>common case id</a:t>
            </a:r>
            <a:r>
              <a:rPr lang="it-IT" sz="2400" dirty="0"/>
              <a:t>.</a:t>
            </a:r>
            <a:endParaRPr lang="it-IT" sz="2400" b="1" dirty="0"/>
          </a:p>
        </p:txBody>
      </p:sp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2E34582B-32CA-4429-B5B5-B0DAAD89AB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7147720"/>
              </p:ext>
            </p:extLst>
          </p:nvPr>
        </p:nvGraphicFramePr>
        <p:xfrm>
          <a:off x="4329466" y="3024463"/>
          <a:ext cx="4384163" cy="3603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821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5D9316-F8FE-46F0-B6A6-9461C639B69D}"/>
              </a:ext>
            </a:extLst>
          </p:cNvPr>
          <p:cNvSpPr txBox="1"/>
          <p:nvPr/>
        </p:nvSpPr>
        <p:spPr>
          <a:xfrm>
            <a:off x="237334" y="118949"/>
            <a:ext cx="8370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/>
              <a:t>Pre</a:t>
            </a:r>
            <a:r>
              <a:rPr lang="it-IT" sz="4800" dirty="0"/>
              <a:t>-processing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23C2E018-70F5-4E9F-9034-1DAF3D47356B}"/>
              </a:ext>
            </a:extLst>
          </p:cNvPr>
          <p:cNvCxnSpPr>
            <a:cxnSpLocks/>
          </p:cNvCxnSpPr>
          <p:nvPr/>
        </p:nvCxnSpPr>
        <p:spPr>
          <a:xfrm>
            <a:off x="134095" y="949946"/>
            <a:ext cx="789461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C7EBE2-62AD-46E4-8C3C-D9CAB25E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7410-FB29-484E-B67C-B77286088A46}" type="slidenum">
              <a:rPr lang="it-IT" smtClean="0"/>
              <a:t>5</a:t>
            </a:fld>
            <a:endParaRPr lang="it-IT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37EF3F5-5FB4-4A69-81FB-528BBC6FF14B}"/>
              </a:ext>
            </a:extLst>
          </p:cNvPr>
          <p:cNvCxnSpPr>
            <a:cxnSpLocks/>
          </p:cNvCxnSpPr>
          <p:nvPr/>
        </p:nvCxnSpPr>
        <p:spPr>
          <a:xfrm>
            <a:off x="6530324" y="1656591"/>
            <a:ext cx="0" cy="197457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82910568-40B4-4DCD-AD6A-D82FF1EE1FFD}"/>
              </a:ext>
            </a:extLst>
          </p:cNvPr>
          <p:cNvCxnSpPr/>
          <p:nvPr/>
        </p:nvCxnSpPr>
        <p:spPr>
          <a:xfrm>
            <a:off x="6530324" y="1688138"/>
            <a:ext cx="269019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8D70D66-AF88-432B-86E3-6D31352685E0}"/>
              </a:ext>
            </a:extLst>
          </p:cNvPr>
          <p:cNvSpPr txBox="1"/>
          <p:nvPr/>
        </p:nvSpPr>
        <p:spPr>
          <a:xfrm>
            <a:off x="7252892" y="1273111"/>
            <a:ext cx="18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Features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1F46F40-AE7F-44CD-8305-289218536E1C}"/>
              </a:ext>
            </a:extLst>
          </p:cNvPr>
          <p:cNvSpPr txBox="1"/>
          <p:nvPr/>
        </p:nvSpPr>
        <p:spPr>
          <a:xfrm>
            <a:off x="5807757" y="2454956"/>
            <a:ext cx="18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labels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CA516C41-4FE2-4303-B260-8F8191D91ECB}"/>
              </a:ext>
            </a:extLst>
          </p:cNvPr>
          <p:cNvSpPr/>
          <p:nvPr/>
        </p:nvSpPr>
        <p:spPr>
          <a:xfrm>
            <a:off x="7106145" y="2148503"/>
            <a:ext cx="1457731" cy="850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Dataset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9B2C797-F2D8-483F-B95B-DDCFC918E48F}"/>
              </a:ext>
            </a:extLst>
          </p:cNvPr>
          <p:cNvSpPr txBox="1"/>
          <p:nvPr/>
        </p:nvSpPr>
        <p:spPr>
          <a:xfrm>
            <a:off x="719264" y="2131670"/>
            <a:ext cx="508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Create Dataset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79B9F1C-C77C-4A5B-8B5A-2310B536B69C}"/>
              </a:ext>
            </a:extLst>
          </p:cNvPr>
          <p:cNvSpPr txBox="1"/>
          <p:nvPr/>
        </p:nvSpPr>
        <p:spPr>
          <a:xfrm>
            <a:off x="851785" y="4709787"/>
            <a:ext cx="584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Pre</a:t>
            </a:r>
            <a:r>
              <a:rPr lang="it-IT" sz="2400" dirty="0"/>
              <a:t>-processing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DA1540-B7DD-4205-B75C-872F463A8D60}"/>
              </a:ext>
            </a:extLst>
          </p:cNvPr>
          <p:cNvSpPr txBox="1"/>
          <p:nvPr/>
        </p:nvSpPr>
        <p:spPr>
          <a:xfrm>
            <a:off x="6284070" y="4201956"/>
            <a:ext cx="51360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400" dirty="0" err="1"/>
              <a:t>Remove</a:t>
            </a:r>
            <a:r>
              <a:rPr lang="it-IT" sz="2400" dirty="0"/>
              <a:t> ‘zero </a:t>
            </a:r>
            <a:r>
              <a:rPr lang="it-IT" sz="2400" dirty="0" err="1"/>
              <a:t>colums</a:t>
            </a:r>
            <a:r>
              <a:rPr lang="it-IT" sz="2400" dirty="0"/>
              <a:t>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400" dirty="0"/>
              <a:t>‘Zero-</a:t>
            </a:r>
            <a:r>
              <a:rPr lang="it-IT" sz="2400" dirty="0" err="1"/>
              <a:t>mean</a:t>
            </a:r>
            <a:r>
              <a:rPr lang="it-IT" sz="2400" dirty="0"/>
              <a:t>’ </a:t>
            </a:r>
            <a:r>
              <a:rPr lang="it-IT" sz="2400" dirty="0" err="1"/>
              <a:t>rescale</a:t>
            </a:r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400" dirty="0"/>
              <a:t>‘Min-Max’ </a:t>
            </a:r>
            <a:r>
              <a:rPr lang="it-IT" sz="2400" dirty="0" err="1"/>
              <a:t>rescale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7959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5D9316-F8FE-46F0-B6A6-9461C639B69D}"/>
              </a:ext>
            </a:extLst>
          </p:cNvPr>
          <p:cNvSpPr txBox="1"/>
          <p:nvPr/>
        </p:nvSpPr>
        <p:spPr>
          <a:xfrm>
            <a:off x="237334" y="118949"/>
            <a:ext cx="8370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/>
              <a:t>Features </a:t>
            </a:r>
            <a:r>
              <a:rPr lang="it-IT" sz="4800" dirty="0" err="1"/>
              <a:t>Selection</a:t>
            </a:r>
            <a:r>
              <a:rPr lang="it-IT" sz="4800" dirty="0"/>
              <a:t> </a:t>
            </a:r>
            <a:r>
              <a:rPr lang="it-IT" sz="4800" dirty="0" err="1"/>
              <a:t>Methods</a:t>
            </a:r>
            <a:endParaRPr lang="it-IT" sz="4800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23C2E018-70F5-4E9F-9034-1DAF3D47356B}"/>
              </a:ext>
            </a:extLst>
          </p:cNvPr>
          <p:cNvCxnSpPr>
            <a:cxnSpLocks/>
          </p:cNvCxnSpPr>
          <p:nvPr/>
        </p:nvCxnSpPr>
        <p:spPr>
          <a:xfrm>
            <a:off x="134095" y="949946"/>
            <a:ext cx="789461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C7EBE2-62AD-46E4-8C3C-D9CAB25E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7410-FB29-484E-B67C-B77286088A46}" type="slidenum">
              <a:rPr lang="it-IT" smtClean="0"/>
              <a:t>6</a:t>
            </a:fld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808590-223D-4EAC-9D9A-ED6FA5F196D2}"/>
              </a:ext>
            </a:extLst>
          </p:cNvPr>
          <p:cNvSpPr txBox="1"/>
          <p:nvPr/>
        </p:nvSpPr>
        <p:spPr>
          <a:xfrm>
            <a:off x="237334" y="1550110"/>
            <a:ext cx="101776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different approaches have been chosen for the data features selection:</a:t>
            </a:r>
          </a:p>
          <a:p>
            <a:endParaRPr lang="en-US" sz="2400" dirty="0"/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it-IT" sz="2400" dirty="0"/>
          </a:p>
          <a:p>
            <a:pPr marL="457200" indent="-457200">
              <a:buFont typeface="+mj-lt"/>
              <a:buAutoNum type="arabicPeriod"/>
            </a:pPr>
            <a:r>
              <a:rPr lang="it-IT" sz="2400" dirty="0"/>
              <a:t>Classic and multi-</a:t>
            </a:r>
            <a:r>
              <a:rPr lang="it-IT" sz="2400" dirty="0" err="1"/>
              <a:t>view</a:t>
            </a:r>
            <a:r>
              <a:rPr lang="it-IT" sz="2400" dirty="0"/>
              <a:t> </a:t>
            </a:r>
            <a:r>
              <a:rPr lang="it-IT" sz="2400" dirty="0" err="1"/>
              <a:t>method</a:t>
            </a:r>
            <a:r>
              <a:rPr lang="it-IT" sz="2400" dirty="0"/>
              <a:t> </a:t>
            </a:r>
            <a:r>
              <a:rPr lang="it-IT" sz="2400" dirty="0" err="1"/>
              <a:t>indipendently</a:t>
            </a:r>
            <a:endParaRPr lang="it-IT" sz="2400" dirty="0"/>
          </a:p>
          <a:p>
            <a:pPr marL="457200" indent="-457200">
              <a:buFont typeface="+mj-lt"/>
              <a:buAutoNum type="arabicPeriod"/>
            </a:pPr>
            <a:endParaRPr lang="it-IT" sz="2400" dirty="0"/>
          </a:p>
          <a:p>
            <a:pPr marL="457200" indent="-457200">
              <a:buFont typeface="+mj-lt"/>
              <a:buAutoNum type="arabicPeriod"/>
            </a:pPr>
            <a:endParaRPr lang="it-IT" sz="2400" dirty="0"/>
          </a:p>
          <a:p>
            <a:pPr marL="457200" indent="-457200">
              <a:buFont typeface="+mj-lt"/>
              <a:buAutoNum type="arabicPeriod"/>
            </a:pPr>
            <a:endParaRPr lang="it-IT" sz="2400" dirty="0"/>
          </a:p>
          <a:p>
            <a:pPr marL="457200" indent="-457200">
              <a:buFont typeface="+mj-lt"/>
              <a:buAutoNum type="arabicPeriod"/>
            </a:pPr>
            <a:endParaRPr lang="it-IT" sz="2400" dirty="0"/>
          </a:p>
          <a:p>
            <a:pPr marL="457200" indent="-457200">
              <a:buFont typeface="+mj-lt"/>
              <a:buAutoNum type="arabicPeriod"/>
            </a:pPr>
            <a:r>
              <a:rPr lang="it-IT" sz="2400" dirty="0"/>
              <a:t>Two steps FS: After Classic FS Multi-</a:t>
            </a:r>
            <a:r>
              <a:rPr lang="it-IT" sz="2400" dirty="0" err="1"/>
              <a:t>view</a:t>
            </a:r>
            <a:r>
              <a:rPr lang="it-IT" sz="2400" dirty="0"/>
              <a:t> FS 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16D7D3CF-55C1-418E-938E-A942B49E9DB7}"/>
              </a:ext>
            </a:extLst>
          </p:cNvPr>
          <p:cNvSpPr/>
          <p:nvPr/>
        </p:nvSpPr>
        <p:spPr>
          <a:xfrm>
            <a:off x="7139933" y="2783003"/>
            <a:ext cx="1467678" cy="645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Classic FS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8C5EF06F-2DBB-4B27-B5E2-F77364569E7B}"/>
              </a:ext>
            </a:extLst>
          </p:cNvPr>
          <p:cNvSpPr/>
          <p:nvPr/>
        </p:nvSpPr>
        <p:spPr>
          <a:xfrm>
            <a:off x="10075289" y="2783003"/>
            <a:ext cx="1467678" cy="645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Multi-</a:t>
            </a:r>
            <a:r>
              <a:rPr lang="it-IT" dirty="0" err="1"/>
              <a:t>view</a:t>
            </a:r>
            <a:r>
              <a:rPr lang="it-IT" dirty="0"/>
              <a:t> FS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A21266CE-FA67-40A3-96D9-E8CC8F901C69}"/>
              </a:ext>
            </a:extLst>
          </p:cNvPr>
          <p:cNvSpPr/>
          <p:nvPr/>
        </p:nvSpPr>
        <p:spPr>
          <a:xfrm>
            <a:off x="8607611" y="4338894"/>
            <a:ext cx="1467678" cy="645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Classic FS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82974296-3DEF-4A7D-944A-6CDD68B446E0}"/>
              </a:ext>
            </a:extLst>
          </p:cNvPr>
          <p:cNvSpPr/>
          <p:nvPr/>
        </p:nvSpPr>
        <p:spPr>
          <a:xfrm>
            <a:off x="8607611" y="5282692"/>
            <a:ext cx="1467678" cy="645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Multi-</a:t>
            </a:r>
            <a:r>
              <a:rPr lang="it-IT" dirty="0" err="1"/>
              <a:t>view</a:t>
            </a:r>
            <a:r>
              <a:rPr lang="it-IT" dirty="0"/>
              <a:t> FS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73B79B4-E5CA-4C40-9CE0-D348BCC8212C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9341450" y="4984891"/>
            <a:ext cx="0" cy="29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9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5D9316-F8FE-46F0-B6A6-9461C639B69D}"/>
              </a:ext>
            </a:extLst>
          </p:cNvPr>
          <p:cNvSpPr txBox="1"/>
          <p:nvPr/>
        </p:nvSpPr>
        <p:spPr>
          <a:xfrm>
            <a:off x="237334" y="118949"/>
            <a:ext cx="8370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/>
              <a:t>Classic Features </a:t>
            </a:r>
            <a:r>
              <a:rPr lang="it-IT" sz="4800" dirty="0" err="1"/>
              <a:t>selection</a:t>
            </a:r>
            <a:endParaRPr lang="it-IT" sz="4800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23C2E018-70F5-4E9F-9034-1DAF3D47356B}"/>
              </a:ext>
            </a:extLst>
          </p:cNvPr>
          <p:cNvCxnSpPr>
            <a:cxnSpLocks/>
          </p:cNvCxnSpPr>
          <p:nvPr/>
        </p:nvCxnSpPr>
        <p:spPr>
          <a:xfrm>
            <a:off x="134095" y="949946"/>
            <a:ext cx="789461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C7EBE2-62AD-46E4-8C3C-D9CAB25E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7410-FB29-484E-B67C-B77286088A46}" type="slidenum">
              <a:rPr lang="it-IT" smtClean="0"/>
              <a:t>7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A8DA454-CA08-4C5F-AA84-150FFE83A80E}"/>
              </a:ext>
            </a:extLst>
          </p:cNvPr>
          <p:cNvSpPr txBox="1"/>
          <p:nvPr/>
        </p:nvSpPr>
        <p:spPr>
          <a:xfrm>
            <a:off x="530087" y="1537252"/>
            <a:ext cx="102704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Classic </a:t>
            </a:r>
            <a:r>
              <a:rPr lang="it-IT" sz="2400" dirty="0" err="1"/>
              <a:t>methods</a:t>
            </a:r>
            <a:r>
              <a:rPr lang="it-IT" sz="2400" dirty="0"/>
              <a:t>: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Decision</a:t>
            </a:r>
            <a:r>
              <a:rPr lang="it-IT" sz="2400" dirty="0"/>
              <a:t> </a:t>
            </a:r>
            <a:r>
              <a:rPr lang="it-IT" sz="2400" dirty="0" err="1"/>
              <a:t>tree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Random </a:t>
            </a:r>
            <a:r>
              <a:rPr lang="it-IT" sz="2400" dirty="0" err="1"/>
              <a:t>Forest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XGBoost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KNeighborsRegressor</a:t>
            </a:r>
            <a:endParaRPr lang="it-IT" sz="2400" dirty="0"/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Recursive Features </a:t>
            </a:r>
            <a:r>
              <a:rPr lang="it-IT" sz="2400" dirty="0" err="1"/>
              <a:t>Elimination</a:t>
            </a:r>
            <a:r>
              <a:rPr lang="it-IT" sz="2400" dirty="0"/>
              <a:t> with Cross </a:t>
            </a:r>
            <a:r>
              <a:rPr lang="it-IT" sz="2400" dirty="0" err="1"/>
              <a:t>Validation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24005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5D9316-F8FE-46F0-B6A6-9461C639B69D}"/>
              </a:ext>
            </a:extLst>
          </p:cNvPr>
          <p:cNvSpPr txBox="1"/>
          <p:nvPr/>
        </p:nvSpPr>
        <p:spPr>
          <a:xfrm>
            <a:off x="237334" y="118949"/>
            <a:ext cx="8370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/>
              <a:t>Multi-</a:t>
            </a:r>
            <a:r>
              <a:rPr lang="it-IT" sz="4800" dirty="0" err="1"/>
              <a:t>view</a:t>
            </a:r>
            <a:r>
              <a:rPr lang="it-IT" sz="4800" dirty="0"/>
              <a:t> features </a:t>
            </a:r>
            <a:r>
              <a:rPr lang="it-IT" sz="4800" dirty="0" err="1"/>
              <a:t>selection</a:t>
            </a:r>
            <a:endParaRPr lang="it-IT" sz="4800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23C2E018-70F5-4E9F-9034-1DAF3D47356B}"/>
              </a:ext>
            </a:extLst>
          </p:cNvPr>
          <p:cNvCxnSpPr>
            <a:cxnSpLocks/>
          </p:cNvCxnSpPr>
          <p:nvPr/>
        </p:nvCxnSpPr>
        <p:spPr>
          <a:xfrm>
            <a:off x="134095" y="949946"/>
            <a:ext cx="789461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C7EBE2-62AD-46E4-8C3C-D9CAB25E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7410-FB29-484E-B67C-B77286088A46}" type="slidenum">
              <a:rPr lang="it-IT" smtClean="0"/>
              <a:t>8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0F7E395-B14E-45F3-BAF9-3AB4C3D30E0C}"/>
              </a:ext>
            </a:extLst>
          </p:cNvPr>
          <p:cNvSpPr txBox="1"/>
          <p:nvPr/>
        </p:nvSpPr>
        <p:spPr>
          <a:xfrm>
            <a:off x="237334" y="1365444"/>
            <a:ext cx="11317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implement a multi-view features selection, a </a:t>
            </a:r>
            <a:r>
              <a:rPr lang="en-US" sz="2400" b="1" dirty="0"/>
              <a:t>Canonical Correlation Analysis </a:t>
            </a:r>
            <a:r>
              <a:rPr lang="en-US" sz="2400" dirty="0"/>
              <a:t>based method is implemented.</a:t>
            </a:r>
          </a:p>
          <a:p>
            <a:endParaRPr lang="en-US" sz="2400" dirty="0"/>
          </a:p>
          <a:p>
            <a:r>
              <a:rPr lang="it-IT" sz="2400" dirty="0" err="1"/>
              <a:t>It’s</a:t>
            </a:r>
            <a:r>
              <a:rPr lang="it-IT" sz="2400" dirty="0"/>
              <a:t> </a:t>
            </a:r>
            <a:r>
              <a:rPr lang="it-IT" sz="2400" dirty="0" err="1"/>
              <a:t>possible</a:t>
            </a:r>
            <a:r>
              <a:rPr lang="it-IT" sz="2400" dirty="0"/>
              <a:t> to </a:t>
            </a:r>
            <a:r>
              <a:rPr lang="it-IT" sz="2400" dirty="0" err="1"/>
              <a:t>choose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</a:t>
            </a:r>
            <a:r>
              <a:rPr lang="it-IT" sz="2400" b="1" dirty="0" err="1"/>
              <a:t>supervised</a:t>
            </a:r>
            <a:r>
              <a:rPr lang="it-IT" sz="2400" b="1" dirty="0"/>
              <a:t> </a:t>
            </a:r>
            <a:r>
              <a:rPr lang="it-IT" sz="2400" dirty="0"/>
              <a:t>and </a:t>
            </a:r>
            <a:r>
              <a:rPr lang="it-IT" sz="2400" b="1" dirty="0" err="1"/>
              <a:t>unsupervised</a:t>
            </a:r>
            <a:r>
              <a:rPr lang="it-IT" sz="2400" b="1" dirty="0"/>
              <a:t> </a:t>
            </a:r>
            <a:r>
              <a:rPr lang="it-IT" sz="2400" dirty="0" err="1"/>
              <a:t>version</a:t>
            </a:r>
            <a:r>
              <a:rPr lang="it-IT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E506ABC-DAB6-4812-90C1-D3DB3F165683}"/>
                  </a:ext>
                </a:extLst>
              </p:cNvPr>
              <p:cNvSpPr txBox="1"/>
              <p:nvPr/>
            </p:nvSpPr>
            <p:spPr>
              <a:xfrm>
                <a:off x="3770423" y="4561596"/>
                <a:ext cx="3565104" cy="9309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𝑙𝑡</m:t>
                                  </m:r>
                                </m:sub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E506ABC-DAB6-4812-90C1-D3DB3F165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423" y="4561596"/>
                <a:ext cx="3565104" cy="930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5B7B1EF-BE48-4085-B7D5-413FB343782F}"/>
                  </a:ext>
                </a:extLst>
              </p:cNvPr>
              <p:cNvSpPr txBox="1"/>
              <p:nvPr/>
            </p:nvSpPr>
            <p:spPr>
              <a:xfrm>
                <a:off x="3261357" y="5790515"/>
                <a:ext cx="3177088" cy="930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𝑙𝑡</m:t>
                                      </m:r>
                                    </m:sub>
                                    <m:sup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5B7B1EF-BE48-4085-B7D5-413FB3437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357" y="5790515"/>
                <a:ext cx="3177088" cy="930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9212C2-311A-45B7-A001-B96109E2E57D}"/>
              </a:ext>
            </a:extLst>
          </p:cNvPr>
          <p:cNvSpPr txBox="1"/>
          <p:nvPr/>
        </p:nvSpPr>
        <p:spPr>
          <a:xfrm>
            <a:off x="264108" y="3207026"/>
            <a:ext cx="3803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System of features </a:t>
            </a:r>
            <a:r>
              <a:rPr lang="it-IT" sz="2400" b="1" dirty="0"/>
              <a:t>scoring</a:t>
            </a:r>
            <a:r>
              <a:rPr lang="it-IT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1695CB4-1433-465A-ACB1-268D4500F839}"/>
                  </a:ext>
                </a:extLst>
              </p:cNvPr>
              <p:cNvSpPr txBox="1"/>
              <p:nvPr/>
            </p:nvSpPr>
            <p:spPr>
              <a:xfrm>
                <a:off x="233293" y="3854716"/>
                <a:ext cx="6573080" cy="2766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2400" dirty="0"/>
                  <a:t>C</a:t>
                </a:r>
                <a:r>
                  <a:rPr lang="it-IT" sz="2400" dirty="0" err="1"/>
                  <a:t>anonical</a:t>
                </a:r>
                <a:r>
                  <a:rPr lang="it-IT" sz="2400" dirty="0"/>
                  <a:t> weights </a:t>
                </a:r>
                <a:r>
                  <a:rPr lang="it-IT" sz="2400" dirty="0" err="1"/>
                  <a:t>matrix</a:t>
                </a:r>
                <a:r>
                  <a:rPr lang="it-IT" sz="2400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𝑥𝑑</m:t>
                        </m:r>
                      </m:sup>
                    </m:sSup>
                  </m:oMath>
                </a14:m>
                <a:r>
                  <a:rPr lang="it-IT" sz="2400" dirty="0"/>
                  <a:t>)</a:t>
                </a:r>
              </a:p>
              <a:p>
                <a:endParaRPr lang="it-IT" sz="24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2400" dirty="0"/>
              </a:p>
              <a:p>
                <a:r>
                  <a:rPr lang="it-IT" sz="2400" dirty="0"/>
                  <a:t>2. </a:t>
                </a:r>
                <a:r>
                  <a:rPr lang="it-IT" sz="2400" dirty="0" err="1"/>
                  <a:t>Nomalized</a:t>
                </a:r>
                <a:r>
                  <a:rPr lang="it-IT" sz="2400" dirty="0"/>
                  <a:t> weights </a:t>
                </a:r>
                <a:r>
                  <a:rPr lang="it-IT" sz="2400" dirty="0" err="1"/>
                  <a:t>matrix</a:t>
                </a:r>
                <a:r>
                  <a:rPr lang="it-IT" sz="2400" dirty="0"/>
                  <a:t>:</a:t>
                </a:r>
              </a:p>
              <a:p>
                <a:endParaRPr lang="it-IT" sz="2400" dirty="0"/>
              </a:p>
              <a:p>
                <a:endParaRPr lang="it-IT" sz="2400" dirty="0"/>
              </a:p>
              <a:p>
                <a:r>
                  <a:rPr lang="it-IT" sz="2400" dirty="0"/>
                  <a:t>3. Features score: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1695CB4-1433-465A-ACB1-268D4500F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93" y="3854716"/>
                <a:ext cx="6573080" cy="2766848"/>
              </a:xfrm>
              <a:prstGeom prst="rect">
                <a:avLst/>
              </a:prstGeom>
              <a:blipFill>
                <a:blip r:embed="rId4"/>
                <a:stretch>
                  <a:fillRect l="-1483" t="-1542" b="-13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10C4086-472A-48A7-8DDD-9BC596FF1241}"/>
              </a:ext>
            </a:extLst>
          </p:cNvPr>
          <p:cNvSpPr txBox="1"/>
          <p:nvPr/>
        </p:nvSpPr>
        <p:spPr>
          <a:xfrm>
            <a:off x="7805530" y="3826545"/>
            <a:ext cx="3894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i: </a:t>
            </a:r>
            <a:r>
              <a:rPr lang="it-IT" dirty="0" err="1"/>
              <a:t>number</a:t>
            </a:r>
            <a:r>
              <a:rPr lang="it-IT" dirty="0"/>
              <a:t> of the </a:t>
            </a:r>
            <a:r>
              <a:rPr lang="it-IT" dirty="0" err="1"/>
              <a:t>view</a:t>
            </a:r>
            <a:r>
              <a:rPr lang="it-IT" dirty="0"/>
              <a:t> </a:t>
            </a:r>
          </a:p>
          <a:p>
            <a:r>
              <a:rPr lang="it-IT" dirty="0"/>
              <a:t>n: </a:t>
            </a:r>
            <a:r>
              <a:rPr lang="it-IT" dirty="0" err="1"/>
              <a:t>number</a:t>
            </a:r>
            <a:r>
              <a:rPr lang="it-IT" dirty="0"/>
              <a:t> of features</a:t>
            </a:r>
          </a:p>
          <a:p>
            <a:r>
              <a:rPr lang="it-IT" dirty="0"/>
              <a:t>d: </a:t>
            </a:r>
            <a:r>
              <a:rPr lang="it-IT" dirty="0" err="1"/>
              <a:t>Cca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3D1E08E-AD98-46AE-822E-3F5650E52979}"/>
              </a:ext>
            </a:extLst>
          </p:cNvPr>
          <p:cNvSpPr txBox="1"/>
          <p:nvPr/>
        </p:nvSpPr>
        <p:spPr>
          <a:xfrm>
            <a:off x="7805530" y="5492556"/>
            <a:ext cx="472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t: 1 to d   j: 1 to n</a:t>
            </a:r>
          </a:p>
        </p:txBody>
      </p:sp>
    </p:spTree>
    <p:extLst>
      <p:ext uri="{BB962C8B-B14F-4D97-AF65-F5344CB8AC3E}">
        <p14:creationId xmlns:p14="http://schemas.microsoft.com/office/powerpoint/2010/main" val="390933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5D9316-F8FE-46F0-B6A6-9461C639B69D}"/>
              </a:ext>
            </a:extLst>
          </p:cNvPr>
          <p:cNvSpPr txBox="1"/>
          <p:nvPr/>
        </p:nvSpPr>
        <p:spPr>
          <a:xfrm>
            <a:off x="237334" y="118949"/>
            <a:ext cx="8370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/>
              <a:t>Classification</a:t>
            </a:r>
            <a:r>
              <a:rPr lang="it-IT" sz="4800" dirty="0"/>
              <a:t>-CNN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23C2E018-70F5-4E9F-9034-1DAF3D47356B}"/>
              </a:ext>
            </a:extLst>
          </p:cNvPr>
          <p:cNvCxnSpPr>
            <a:cxnSpLocks/>
          </p:cNvCxnSpPr>
          <p:nvPr/>
        </p:nvCxnSpPr>
        <p:spPr>
          <a:xfrm>
            <a:off x="134095" y="949946"/>
            <a:ext cx="789461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C7EBE2-62AD-46E4-8C3C-D9CAB25E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7410-FB29-484E-B67C-B77286088A46}" type="slidenum">
              <a:rPr lang="it-IT" smtClean="0"/>
              <a:t>9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B89B6A3-6AD4-4CF6-9F76-6F5B4389C7FA}"/>
              </a:ext>
            </a:extLst>
          </p:cNvPr>
          <p:cNvSpPr txBox="1"/>
          <p:nvPr/>
        </p:nvSpPr>
        <p:spPr>
          <a:xfrm>
            <a:off x="197577" y="1135511"/>
            <a:ext cx="11622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asses best approaches between supervised and unsupervised method and which </a:t>
            </a:r>
            <a:r>
              <a:rPr lang="en-US" sz="2400" b="1" dirty="0"/>
              <a:t>kernel </a:t>
            </a:r>
            <a:r>
              <a:rPr lang="en-US" sz="2400" dirty="0"/>
              <a:t>in </a:t>
            </a:r>
            <a:r>
              <a:rPr lang="en-US" sz="2400" dirty="0" err="1"/>
              <a:t>cca</a:t>
            </a:r>
            <a:r>
              <a:rPr lang="en-US" sz="2400" dirty="0"/>
              <a:t> choose the result confusion matrix od CNN are shown.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C69979-E0A8-43B6-8C7C-E3492723C73F}"/>
              </a:ext>
            </a:extLst>
          </p:cNvPr>
          <p:cNvSpPr txBox="1"/>
          <p:nvPr/>
        </p:nvSpPr>
        <p:spPr>
          <a:xfrm>
            <a:off x="331304" y="2108402"/>
            <a:ext cx="57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Supervised</a:t>
            </a:r>
            <a:r>
              <a:rPr lang="it-IT" sz="2400" dirty="0"/>
              <a:t>: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31D2365-7ECF-4D9B-8681-80B2FD2ACE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0" r="23044"/>
          <a:stretch/>
        </p:blipFill>
        <p:spPr>
          <a:xfrm>
            <a:off x="331304" y="3047718"/>
            <a:ext cx="3684105" cy="369133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A9684B0-8E7D-4F42-A5A6-8DB449D9B7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0" r="23044"/>
          <a:stretch/>
        </p:blipFill>
        <p:spPr>
          <a:xfrm>
            <a:off x="8242402" y="3024855"/>
            <a:ext cx="3689383" cy="369662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BDA0277-96BD-41F7-8ECA-68EB6F1B7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3" r="23167"/>
          <a:stretch/>
        </p:blipFill>
        <p:spPr>
          <a:xfrm>
            <a:off x="4229773" y="3007392"/>
            <a:ext cx="3684106" cy="367599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271185C-2526-48B5-A2BF-B7CFC791EA80}"/>
              </a:ext>
            </a:extLst>
          </p:cNvPr>
          <p:cNvSpPr txBox="1"/>
          <p:nvPr/>
        </p:nvSpPr>
        <p:spPr>
          <a:xfrm>
            <a:off x="1785460" y="2676150"/>
            <a:ext cx="229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Gaussian</a:t>
            </a:r>
            <a:r>
              <a:rPr lang="it-IT" dirty="0"/>
              <a:t> kernel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A25E523-4A14-4A56-945D-577770908194}"/>
              </a:ext>
            </a:extLst>
          </p:cNvPr>
          <p:cNvSpPr txBox="1"/>
          <p:nvPr/>
        </p:nvSpPr>
        <p:spPr>
          <a:xfrm>
            <a:off x="5711236" y="2676150"/>
            <a:ext cx="229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Linear kernel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B155F2F-B260-4991-846A-1CE88EF9056A}"/>
              </a:ext>
            </a:extLst>
          </p:cNvPr>
          <p:cNvSpPr txBox="1"/>
          <p:nvPr/>
        </p:nvSpPr>
        <p:spPr>
          <a:xfrm>
            <a:off x="9637012" y="2661320"/>
            <a:ext cx="229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Poly kernel</a:t>
            </a:r>
          </a:p>
        </p:txBody>
      </p:sp>
    </p:spTree>
    <p:extLst>
      <p:ext uri="{BB962C8B-B14F-4D97-AF65-F5344CB8AC3E}">
        <p14:creationId xmlns:p14="http://schemas.microsoft.com/office/powerpoint/2010/main" val="3103762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6196</TotalTime>
  <Words>550</Words>
  <Application>Microsoft Office PowerPoint</Application>
  <PresentationFormat>Widescreen</PresentationFormat>
  <Paragraphs>181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Wingdings</vt:lpstr>
      <vt:lpstr>Tema di Office</vt:lpstr>
      <vt:lpstr>Multi-omics feature extractor Bioinformatics project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of Muscles fatigue by ions and EMG sensors </dc:title>
  <dc:creator>Giuliano Giufrè</dc:creator>
  <cp:lastModifiedBy>Giuliano Giufrè</cp:lastModifiedBy>
  <cp:revision>87</cp:revision>
  <dcterms:created xsi:type="dcterms:W3CDTF">2020-12-07T21:25:23Z</dcterms:created>
  <dcterms:modified xsi:type="dcterms:W3CDTF">2021-06-13T23:00:59Z</dcterms:modified>
</cp:coreProperties>
</file>