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7" r:id="rId2"/>
    <p:sldId id="258" r:id="rId3"/>
    <p:sldId id="260" r:id="rId4"/>
    <p:sldId id="262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B26B-3212-494A-9027-65D2904C8628}" type="datetimeFigureOut">
              <a:rPr lang="it-IT" smtClean="0"/>
              <a:t>19/10/18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8343E-3083-4144-93C6-2A66DA7A1E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32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http://</a:t>
            </a:r>
            <a:r>
              <a:rPr lang="it-IT" dirty="0" err="1" smtClean="0"/>
              <a:t>cta.irap.omp.eu</a:t>
            </a:r>
            <a:r>
              <a:rPr lang="it-IT" dirty="0" smtClean="0"/>
              <a:t>/</a:t>
            </a:r>
            <a:r>
              <a:rPr lang="it-IT" dirty="0" err="1" smtClean="0"/>
              <a:t>ctools</a:t>
            </a:r>
            <a:r>
              <a:rPr lang="it-IT" dirty="0" smtClean="0"/>
              <a:t>/</a:t>
            </a:r>
            <a:r>
              <a:rPr lang="it-IT" dirty="0" err="1" smtClean="0"/>
              <a:t>users</a:t>
            </a:r>
            <a:r>
              <a:rPr lang="it-IT" dirty="0" smtClean="0"/>
              <a:t>/</a:t>
            </a:r>
            <a:r>
              <a:rPr lang="it-IT" dirty="0" err="1" smtClean="0"/>
              <a:t>user_manual</a:t>
            </a:r>
            <a:r>
              <a:rPr lang="it-IT" dirty="0" smtClean="0"/>
              <a:t>/</a:t>
            </a:r>
            <a:r>
              <a:rPr lang="it-IT" dirty="0" err="1" smtClean="0"/>
              <a:t>getting_started</a:t>
            </a:r>
            <a:r>
              <a:rPr lang="it-IT" dirty="0" smtClean="0"/>
              <a:t>/</a:t>
            </a:r>
            <a:r>
              <a:rPr lang="it-IT" dirty="0" err="1" smtClean="0"/>
              <a:t>models.html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343E-3083-4144-93C6-2A66DA7A1ED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3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Venerdì 19 ottobre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Venerdì 19 ottobre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Simulating</a:t>
            </a:r>
            <a:r>
              <a:rPr lang="it-IT" dirty="0" smtClean="0"/>
              <a:t> GRB 080916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878" y="1364152"/>
            <a:ext cx="8420552" cy="917626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http://</a:t>
            </a:r>
            <a:r>
              <a:rPr lang="it-IT" dirty="0" err="1"/>
              <a:t>cta.irap.omp.eu</a:t>
            </a:r>
            <a:r>
              <a:rPr lang="it-IT" dirty="0"/>
              <a:t>/</a:t>
            </a:r>
            <a:r>
              <a:rPr lang="it-IT" dirty="0" err="1"/>
              <a:t>ctools</a:t>
            </a:r>
            <a:r>
              <a:rPr lang="it-IT" dirty="0"/>
              <a:t>/</a:t>
            </a:r>
            <a:r>
              <a:rPr lang="it-IT" dirty="0" err="1"/>
              <a:t>users</a:t>
            </a:r>
            <a:r>
              <a:rPr lang="it-IT" dirty="0"/>
              <a:t>/</a:t>
            </a:r>
            <a:r>
              <a:rPr lang="it-IT" dirty="0" err="1"/>
              <a:t>user_manual</a:t>
            </a:r>
            <a:r>
              <a:rPr lang="it-IT" dirty="0"/>
              <a:t>/</a:t>
            </a:r>
            <a:r>
              <a:rPr lang="it-IT" dirty="0" err="1" smtClean="0"/>
              <a:t>getting_started</a:t>
            </a:r>
            <a:r>
              <a:rPr lang="it-IT" dirty="0" smtClean="0"/>
              <a:t>/</a:t>
            </a:r>
            <a:r>
              <a:rPr lang="it-IT" dirty="0" err="1" smtClean="0"/>
              <a:t>models.html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Input </a:t>
            </a:r>
            <a:r>
              <a:rPr lang="it-IT" dirty="0" smtClean="0"/>
              <a:t>xml model for </a:t>
            </a:r>
            <a:r>
              <a:rPr lang="it-IT" dirty="0" err="1" smtClean="0"/>
              <a:t>ctools</a:t>
            </a:r>
            <a:r>
              <a:rPr lang="it-IT" dirty="0" smtClean="0"/>
              <a:t> “</a:t>
            </a:r>
            <a:r>
              <a:rPr lang="it-IT" dirty="0" err="1" smtClean="0"/>
              <a:t>obssim</a:t>
            </a:r>
            <a:r>
              <a:rPr lang="it-IT" dirty="0" smtClean="0"/>
              <a:t>”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8" y="2281778"/>
            <a:ext cx="8691002" cy="4306175"/>
          </a:xfrm>
          <a:prstGeom prst="rect">
            <a:avLst/>
          </a:prstGeom>
          <a:ln>
            <a:solidFill>
              <a:srgbClr val="D49FFF"/>
            </a:solidFill>
          </a:ln>
        </p:spPr>
      </p:pic>
      <p:sp>
        <p:nvSpPr>
          <p:cNvPr id="5" name="Rettangolo 4"/>
          <p:cNvSpPr/>
          <p:nvPr/>
        </p:nvSpPr>
        <p:spPr>
          <a:xfrm>
            <a:off x="409720" y="4225786"/>
            <a:ext cx="8436230" cy="56976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04880" y="2858802"/>
            <a:ext cx="8436230" cy="56976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94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light curve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5" y="2729758"/>
            <a:ext cx="3681845" cy="384027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4687" y="1390852"/>
            <a:ext cx="758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 smtClean="0"/>
              <a:t>Lightcurve</a:t>
            </a:r>
            <a:r>
              <a:rPr lang="it-IT" dirty="0" smtClean="0"/>
              <a:t>: </a:t>
            </a:r>
            <a:r>
              <a:rPr lang="it-IT" dirty="0" err="1" smtClean="0"/>
              <a:t>fits</a:t>
            </a:r>
            <a:r>
              <a:rPr lang="it-IT" dirty="0" smtClean="0"/>
              <a:t> file (</a:t>
            </a:r>
            <a:r>
              <a:rPr lang="it-IT" dirty="0" err="1" smtClean="0"/>
              <a:t>normalization</a:t>
            </a:r>
            <a:r>
              <a:rPr lang="it-IT" dirty="0" smtClean="0"/>
              <a:t> Vs time (</a:t>
            </a:r>
            <a:r>
              <a:rPr lang="it-IT" dirty="0" err="1" smtClean="0"/>
              <a:t>seconds</a:t>
            </a:r>
            <a:r>
              <a:rPr lang="it-IT" dirty="0" smtClean="0"/>
              <a:t>) from a </a:t>
            </a:r>
            <a:r>
              <a:rPr lang="it-IT" dirty="0" err="1" smtClean="0"/>
              <a:t>reference</a:t>
            </a:r>
            <a:r>
              <a:rPr lang="it-IT" dirty="0" smtClean="0"/>
              <a:t> time </a:t>
            </a:r>
            <a:r>
              <a:rPr lang="it-IT" dirty="0" err="1" smtClean="0"/>
              <a:t>defined</a:t>
            </a:r>
            <a:r>
              <a:rPr lang="it-IT" dirty="0" smtClean="0"/>
              <a:t> in the </a:t>
            </a:r>
            <a:r>
              <a:rPr lang="it-IT" dirty="0" err="1" smtClean="0"/>
              <a:t>header</a:t>
            </a:r>
            <a:r>
              <a:rPr lang="it-IT" dirty="0" smtClean="0"/>
              <a:t>) 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burst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approximeted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first 25 </a:t>
            </a:r>
            <a:r>
              <a:rPr lang="it-IT" dirty="0" err="1" smtClean="0"/>
              <a:t>s</a:t>
            </a: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decays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PL with </a:t>
            </a:r>
            <a:r>
              <a:rPr lang="it-IT" dirty="0" err="1" smtClean="0"/>
              <a:t>alpha</a:t>
            </a:r>
            <a:r>
              <a:rPr lang="it-IT" dirty="0" smtClean="0"/>
              <a:t>=-1.7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7610" y="6150950"/>
            <a:ext cx="456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Thomas </a:t>
            </a:r>
            <a:r>
              <a:rPr lang="it-IT" dirty="0" err="1" smtClean="0"/>
              <a:t>Gasparetto’s</a:t>
            </a:r>
            <a:r>
              <a:rPr lang="it-IT" dirty="0" smtClean="0"/>
              <a:t> database of </a:t>
            </a:r>
            <a:r>
              <a:rPr lang="it-IT" dirty="0" err="1" smtClean="0"/>
              <a:t>simulated</a:t>
            </a:r>
            <a:r>
              <a:rPr lang="it-IT" dirty="0" smtClean="0"/>
              <a:t> </a:t>
            </a:r>
            <a:r>
              <a:rPr lang="it-IT" dirty="0" err="1" smtClean="0"/>
              <a:t>GRBs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448" y="2788082"/>
            <a:ext cx="4269510" cy="30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4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</a:t>
            </a:r>
            <a:r>
              <a:rPr lang="it-IT" dirty="0" err="1" smtClean="0"/>
              <a:t>spectrum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10" y="2729758"/>
            <a:ext cx="4744027" cy="348054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57200" y="1524000"/>
            <a:ext cx="804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 smtClean="0"/>
              <a:t>Spectrum</a:t>
            </a:r>
            <a:r>
              <a:rPr lang="it-IT" dirty="0" smtClean="0"/>
              <a:t>: </a:t>
            </a:r>
            <a:r>
              <a:rPr lang="it-IT" dirty="0" err="1" smtClean="0"/>
              <a:t>ascii</a:t>
            </a:r>
            <a:r>
              <a:rPr lang="it-IT" dirty="0" smtClean="0"/>
              <a:t> file with the </a:t>
            </a:r>
            <a:r>
              <a:rPr lang="it-IT" dirty="0" err="1" smtClean="0"/>
              <a:t>energy</a:t>
            </a:r>
            <a:r>
              <a:rPr lang="it-IT" dirty="0" smtClean="0"/>
              <a:t> (</a:t>
            </a:r>
            <a:r>
              <a:rPr lang="it-IT" dirty="0" err="1" smtClean="0"/>
              <a:t>MeV</a:t>
            </a:r>
            <a:r>
              <a:rPr lang="it-IT" dirty="0" smtClean="0"/>
              <a:t>) in first </a:t>
            </a:r>
            <a:r>
              <a:rPr lang="it-IT" dirty="0" err="1" smtClean="0"/>
              <a:t>column</a:t>
            </a:r>
            <a:r>
              <a:rPr lang="it-IT" dirty="0" smtClean="0"/>
              <a:t> and </a:t>
            </a:r>
            <a:r>
              <a:rPr lang="it-IT" dirty="0" err="1" smtClean="0"/>
              <a:t>fluxes</a:t>
            </a:r>
            <a:r>
              <a:rPr lang="it-IT" dirty="0" smtClean="0"/>
              <a:t> in </a:t>
            </a:r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column</a:t>
            </a:r>
            <a:r>
              <a:rPr lang="it-IT" dirty="0" smtClean="0"/>
              <a:t> (</a:t>
            </a:r>
            <a:r>
              <a:rPr lang="it-IT" dirty="0" err="1" smtClean="0"/>
              <a:t>ph</a:t>
            </a:r>
            <a:r>
              <a:rPr lang="it-IT" dirty="0" smtClean="0"/>
              <a:t>/cm2sMeV) 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 smtClean="0"/>
              <a:t>Burst</a:t>
            </a:r>
            <a:r>
              <a:rPr lang="it-IT" dirty="0" smtClean="0"/>
              <a:t> </a:t>
            </a:r>
            <a:r>
              <a:rPr lang="it-IT" dirty="0" err="1" smtClean="0"/>
              <a:t>spectrum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assumed</a:t>
            </a:r>
            <a:r>
              <a:rPr lang="it-IT" dirty="0" smtClean="0"/>
              <a:t> to be an EBL-</a:t>
            </a:r>
            <a:r>
              <a:rPr lang="it-IT" dirty="0" err="1" smtClean="0"/>
              <a:t>absorbed</a:t>
            </a:r>
            <a:r>
              <a:rPr lang="it-IT" dirty="0" smtClean="0"/>
              <a:t> PL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7610" y="6150950"/>
            <a:ext cx="456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Thomas </a:t>
            </a:r>
            <a:r>
              <a:rPr lang="it-IT" dirty="0" err="1" smtClean="0"/>
              <a:t>Gasparetto’s</a:t>
            </a:r>
            <a:r>
              <a:rPr lang="it-IT" dirty="0" smtClean="0"/>
              <a:t> database of </a:t>
            </a:r>
            <a:r>
              <a:rPr lang="it-IT" dirty="0" err="1" smtClean="0"/>
              <a:t>simulated</a:t>
            </a:r>
            <a:r>
              <a:rPr lang="it-IT" dirty="0" smtClean="0"/>
              <a:t> </a:t>
            </a:r>
            <a:r>
              <a:rPr lang="it-IT" dirty="0" err="1" smtClean="0"/>
              <a:t>GRBs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3" y="2729757"/>
            <a:ext cx="2844800" cy="39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7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294524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Monte Carlo </a:t>
            </a:r>
            <a:r>
              <a:rPr lang="it-IT" dirty="0" err="1" smtClean="0"/>
              <a:t>simulation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8" y="1523999"/>
            <a:ext cx="7211552" cy="50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Output light curve and </a:t>
            </a:r>
            <a:r>
              <a:rPr lang="it-IT" dirty="0" err="1" smtClean="0"/>
              <a:t>spectrum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4" y="2116565"/>
            <a:ext cx="3966108" cy="373543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14" y="2306488"/>
            <a:ext cx="4691872" cy="362860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51955" y="1544402"/>
            <a:ext cx="735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Obtained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simulated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file </a:t>
            </a:r>
            <a:r>
              <a:rPr lang="it-IT" dirty="0" err="1" smtClean="0"/>
              <a:t>as</a:t>
            </a:r>
            <a:r>
              <a:rPr lang="it-IT" dirty="0" smtClean="0"/>
              <a:t> input to </a:t>
            </a:r>
            <a:r>
              <a:rPr lang="it-IT" dirty="0" err="1" smtClean="0"/>
              <a:t>ctools</a:t>
            </a:r>
            <a:r>
              <a:rPr lang="it-IT" dirty="0" smtClean="0"/>
              <a:t> “</a:t>
            </a:r>
            <a:r>
              <a:rPr lang="it-IT" dirty="0" err="1"/>
              <a:t>cslightcrv</a:t>
            </a:r>
            <a:r>
              <a:rPr lang="it-IT" dirty="0" smtClean="0"/>
              <a:t>” for light curve </a:t>
            </a:r>
            <a:r>
              <a:rPr lang="it-IT" dirty="0" err="1" smtClean="0"/>
              <a:t>extraction</a:t>
            </a:r>
            <a:r>
              <a:rPr lang="it-IT" dirty="0" smtClean="0"/>
              <a:t> and “</a:t>
            </a:r>
            <a:r>
              <a:rPr lang="it-IT" dirty="0" err="1" smtClean="0"/>
              <a:t>csspec</a:t>
            </a:r>
            <a:r>
              <a:rPr lang="it-IT" dirty="0" smtClean="0"/>
              <a:t>” for </a:t>
            </a:r>
            <a:r>
              <a:rPr lang="it-IT" dirty="0" err="1" smtClean="0"/>
              <a:t>spectrum</a:t>
            </a:r>
            <a:r>
              <a:rPr lang="it-IT" dirty="0" smtClean="0"/>
              <a:t> </a:t>
            </a:r>
            <a:r>
              <a:rPr lang="it-IT" dirty="0" err="1" smtClean="0"/>
              <a:t>extraction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50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3D cube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88" y="2888833"/>
            <a:ext cx="5471507" cy="371828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019049" y="1759643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 smtClean="0"/>
              <a:t>Ctools</a:t>
            </a:r>
            <a:r>
              <a:rPr lang="it-IT" dirty="0" smtClean="0"/>
              <a:t> “</a:t>
            </a:r>
            <a:r>
              <a:rPr lang="it-IT" dirty="0" err="1" smtClean="0"/>
              <a:t>ctbins</a:t>
            </a:r>
            <a:r>
              <a:rPr lang="it-IT" dirty="0" smtClean="0"/>
              <a:t>” create a 3D cube with </a:t>
            </a:r>
            <a:r>
              <a:rPr lang="it-IT" dirty="0" err="1" smtClean="0"/>
              <a:t>RA,Dec</a:t>
            </a:r>
            <a:r>
              <a:rPr lang="it-IT" dirty="0" smtClean="0"/>
              <a:t>, Energy</a:t>
            </a:r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5 </a:t>
            </a:r>
            <a:r>
              <a:rPr lang="it-IT" dirty="0" err="1" smtClean="0"/>
              <a:t>logspaced</a:t>
            </a:r>
            <a:r>
              <a:rPr lang="it-IT" dirty="0" smtClean="0"/>
              <a:t> </a:t>
            </a:r>
            <a:r>
              <a:rPr lang="it-IT" dirty="0" err="1" smtClean="0"/>
              <a:t>energy</a:t>
            </a:r>
            <a:r>
              <a:rPr lang="it-IT" dirty="0" smtClean="0"/>
              <a:t> </a:t>
            </a:r>
            <a:r>
              <a:rPr lang="it-IT" dirty="0" err="1" smtClean="0"/>
              <a:t>bins</a:t>
            </a:r>
            <a:r>
              <a:rPr lang="it-IT" dirty="0" smtClean="0"/>
              <a:t>: 30-38, 38-48, 48-62, 62-79, 70-100 </a:t>
            </a:r>
            <a:r>
              <a:rPr lang="it-IT" dirty="0" err="1" smtClean="0"/>
              <a:t>GeV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55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Fermi/LAT </a:t>
            </a:r>
            <a:r>
              <a:rPr lang="it-IT" dirty="0" err="1" smtClean="0"/>
              <a:t>GRBs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94" y="2216687"/>
            <a:ext cx="7377334" cy="34770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06594" y="5927297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Credit: </a:t>
            </a:r>
            <a:r>
              <a:rPr lang="it-IT" dirty="0" err="1" smtClean="0"/>
              <a:t>Bissaldi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724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ezza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94</TotalTime>
  <Words>213</Words>
  <Application>Microsoft Macintosh PowerPoint</Application>
  <PresentationFormat>Presentazione su schermo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Chiarezza</vt:lpstr>
      <vt:lpstr>Simulating GRB 080916</vt:lpstr>
      <vt:lpstr>Input light curve</vt:lpstr>
      <vt:lpstr>Input spectrum </vt:lpstr>
      <vt:lpstr>Monte Carlo simulation</vt:lpstr>
      <vt:lpstr>Output light curve and spectrum</vt:lpstr>
      <vt:lpstr>3D cube</vt:lpstr>
      <vt:lpstr>Fermi/LAT GRBs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CTA GRBs with ctools</dc:title>
  <dc:creator>Giulia Stratta</dc:creator>
  <cp:lastModifiedBy>Giulia Stratta</cp:lastModifiedBy>
  <cp:revision>15</cp:revision>
  <dcterms:created xsi:type="dcterms:W3CDTF">2018-10-18T15:01:48Z</dcterms:created>
  <dcterms:modified xsi:type="dcterms:W3CDTF">2018-10-19T11:24:01Z</dcterms:modified>
</cp:coreProperties>
</file>