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EB7543-05BC-89F8-2114-A7C6F15AA3E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F9C8905C-2027-538C-B9B3-7B6DB414C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D7C9825B-9BB2-F84E-FF3B-6B15356A5F63}"/>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5" name="Segnaposto piè di pagina 4">
            <a:extLst>
              <a:ext uri="{FF2B5EF4-FFF2-40B4-BE49-F238E27FC236}">
                <a16:creationId xmlns:a16="http://schemas.microsoft.com/office/drawing/2014/main" id="{6CF937C2-2F2F-B82B-2E83-85E4FED16F3E}"/>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FB81CF7-D5DC-6778-C842-B95D6CB6C040}"/>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190595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5E37CA-CE63-9CF4-E740-3E6248F44D9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A71B483-8BDA-C878-6402-C0F63F156928}"/>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D6B8053-16B9-B1A9-A32C-6774C1C39E19}"/>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5" name="Segnaposto piè di pagina 4">
            <a:extLst>
              <a:ext uri="{FF2B5EF4-FFF2-40B4-BE49-F238E27FC236}">
                <a16:creationId xmlns:a16="http://schemas.microsoft.com/office/drawing/2014/main" id="{20EF62F6-D077-BE12-F750-7966FFF9B02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165725B-ACC4-4819-C01E-0749FC24023F}"/>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7593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E546B36-E230-B077-99A8-2FF1187A415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A360694-FA93-E566-1234-9DF692BEC09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BACB781E-B0E3-3174-E5E7-220A3ED54D50}"/>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5" name="Segnaposto piè di pagina 4">
            <a:extLst>
              <a:ext uri="{FF2B5EF4-FFF2-40B4-BE49-F238E27FC236}">
                <a16:creationId xmlns:a16="http://schemas.microsoft.com/office/drawing/2014/main" id="{A10C3EA5-F743-4D86-4F11-C777F652DC1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7FD1C75-CE68-B46C-5BDC-0DBCA4DBC3CF}"/>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70660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C16C1A-2DBA-8AC9-8E85-95134147D7B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6B79E82-BA7E-3071-A748-9AEFA74688E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3B5DABA-227A-147B-F620-F66B57B25D37}"/>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5" name="Segnaposto piè di pagina 4">
            <a:extLst>
              <a:ext uri="{FF2B5EF4-FFF2-40B4-BE49-F238E27FC236}">
                <a16:creationId xmlns:a16="http://schemas.microsoft.com/office/drawing/2014/main" id="{0DAA1044-CDB1-A80B-D476-C8AF42084B6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25DAAB8-4E03-F06D-976B-011DA82656FE}"/>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50764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9D52D-486A-E84E-432B-E10750438D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AED25CE1-CD36-9EF4-4C46-CCCE11CF8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1D46899-B7F0-6964-C237-59F9864BA985}"/>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5" name="Segnaposto piè di pagina 4">
            <a:extLst>
              <a:ext uri="{FF2B5EF4-FFF2-40B4-BE49-F238E27FC236}">
                <a16:creationId xmlns:a16="http://schemas.microsoft.com/office/drawing/2014/main" id="{CF07683D-C71F-FEFF-ED6A-AB63E3D6D287}"/>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6AFB3F6-60AF-4C36-7E7E-BF58A5E5AC01}"/>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87863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E766CC-9DA7-4945-31D1-5993A0518934}"/>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0D6ED6CF-E1F7-A86B-9AF5-214F4483CA2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C443C1ED-66DD-1389-33D0-C3984CE9C5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513605B0-42FA-84F4-E264-1CDA2A269855}"/>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6" name="Segnaposto piè di pagina 5">
            <a:extLst>
              <a:ext uri="{FF2B5EF4-FFF2-40B4-BE49-F238E27FC236}">
                <a16:creationId xmlns:a16="http://schemas.microsoft.com/office/drawing/2014/main" id="{D89B81AB-4D28-B938-B724-FEDD8BE6D19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443022A2-282E-6134-D369-E766DB5C33E3}"/>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120045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B3BE54-1E4E-2A02-46AE-5F3EAEA96DB2}"/>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4A04CF78-2B15-2A7F-B49F-247EF1650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8568D83-CEA5-1DC3-0DA4-37A4AC84CF1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B4DD8373-69D9-F936-E8C9-FC333A40A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3A1866A-7DBF-E2B9-CC6D-B3F1C9DE2F4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64D34D47-2918-D544-586B-99B51820CADC}"/>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8" name="Segnaposto piè di pagina 7">
            <a:extLst>
              <a:ext uri="{FF2B5EF4-FFF2-40B4-BE49-F238E27FC236}">
                <a16:creationId xmlns:a16="http://schemas.microsoft.com/office/drawing/2014/main" id="{A84339AD-6D94-4906-9EDD-2BCA2E602FD6}"/>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8BCAD2F1-63EF-3D84-C243-2991740F1227}"/>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277682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584647-AFE6-6F37-389C-B5E73AC3D75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F159DF02-B96F-CB6A-F468-97ABD001A76A}"/>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4" name="Segnaposto piè di pagina 3">
            <a:extLst>
              <a:ext uri="{FF2B5EF4-FFF2-40B4-BE49-F238E27FC236}">
                <a16:creationId xmlns:a16="http://schemas.microsoft.com/office/drawing/2014/main" id="{74DCE7E4-26AE-3243-9121-3A948CDFAF14}"/>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CE35A9B9-4EC2-07FF-2F45-B08FF1C73FC3}"/>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84643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D7FB587-1F89-0A1B-BD4E-7D55DE29BA7B}"/>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3" name="Segnaposto piè di pagina 2">
            <a:extLst>
              <a:ext uri="{FF2B5EF4-FFF2-40B4-BE49-F238E27FC236}">
                <a16:creationId xmlns:a16="http://schemas.microsoft.com/office/drawing/2014/main" id="{00B96AB7-E4EF-A87A-8F74-AF0412D263BF}"/>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6A236BB2-41E1-FD4B-095D-39EDD2E9711D}"/>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2632106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9FCB10-6D1F-4786-B419-07E9148392F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3730C323-D225-A720-2482-83C99BB98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5F247426-8E4F-82DC-6B64-2D9B493E8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A6B5032-5297-A386-A503-42F4A280D135}"/>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6" name="Segnaposto piè di pagina 5">
            <a:extLst>
              <a:ext uri="{FF2B5EF4-FFF2-40B4-BE49-F238E27FC236}">
                <a16:creationId xmlns:a16="http://schemas.microsoft.com/office/drawing/2014/main" id="{C2D902F8-BCB2-494C-0BA8-64E64C8286C3}"/>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1A4357CC-B672-34FD-8AA2-7414FD5660EF}"/>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24670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05B46-B1F9-844E-C03F-510EBB9D67C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44E7E185-A78D-8B11-EA7E-87DBBD3E30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EC4A4B34-FA72-B9CE-E50F-621963834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A0B421B-CA8B-3360-D3F5-70284660FC68}"/>
              </a:ext>
            </a:extLst>
          </p:cNvPr>
          <p:cNvSpPr>
            <a:spLocks noGrp="1"/>
          </p:cNvSpPr>
          <p:nvPr>
            <p:ph type="dt" sz="half" idx="10"/>
          </p:nvPr>
        </p:nvSpPr>
        <p:spPr/>
        <p:txBody>
          <a:bodyPr/>
          <a:lstStyle/>
          <a:p>
            <a:fld id="{ACD76B8E-B4D7-F447-B687-2804AAF21361}" type="datetimeFigureOut">
              <a:rPr lang="en-US" smtClean="0"/>
              <a:t>1/17/24</a:t>
            </a:fld>
            <a:endParaRPr lang="en-US"/>
          </a:p>
        </p:txBody>
      </p:sp>
      <p:sp>
        <p:nvSpPr>
          <p:cNvPr id="6" name="Segnaposto piè di pagina 5">
            <a:extLst>
              <a:ext uri="{FF2B5EF4-FFF2-40B4-BE49-F238E27FC236}">
                <a16:creationId xmlns:a16="http://schemas.microsoft.com/office/drawing/2014/main" id="{EBFF147C-0316-ABCF-01DB-DFCFDD167DA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17C30B95-F19C-365B-CD25-27C408D9837E}"/>
              </a:ext>
            </a:extLst>
          </p:cNvPr>
          <p:cNvSpPr>
            <a:spLocks noGrp="1"/>
          </p:cNvSpPr>
          <p:nvPr>
            <p:ph type="sldNum" sz="quarter" idx="12"/>
          </p:nvPr>
        </p:nvSpPr>
        <p:spPr/>
        <p:txBody>
          <a:bodyPr/>
          <a:lstStyle/>
          <a:p>
            <a:fld id="{1291C62D-23B0-F24A-A957-722BB7D4AF1D}" type="slidenum">
              <a:rPr lang="en-US" smtClean="0"/>
              <a:t>‹N›</a:t>
            </a:fld>
            <a:endParaRPr lang="en-US"/>
          </a:p>
        </p:txBody>
      </p:sp>
    </p:spTree>
    <p:extLst>
      <p:ext uri="{BB962C8B-B14F-4D97-AF65-F5344CB8AC3E}">
        <p14:creationId xmlns:p14="http://schemas.microsoft.com/office/powerpoint/2010/main" val="39117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CFF0BD-C430-48DA-066A-25406D3AF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A8C55D5-37B4-09BB-7A35-DC628B40D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8CBB746F-ED33-EE7A-50E0-E4C080A13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76B8E-B4D7-F447-B687-2804AAF21361}" type="datetimeFigureOut">
              <a:rPr lang="en-US" smtClean="0"/>
              <a:t>1/17/24</a:t>
            </a:fld>
            <a:endParaRPr lang="en-US"/>
          </a:p>
        </p:txBody>
      </p:sp>
      <p:sp>
        <p:nvSpPr>
          <p:cNvPr id="5" name="Segnaposto piè di pagina 4">
            <a:extLst>
              <a:ext uri="{FF2B5EF4-FFF2-40B4-BE49-F238E27FC236}">
                <a16:creationId xmlns:a16="http://schemas.microsoft.com/office/drawing/2014/main" id="{1A578AD4-046E-FA71-4E4E-4FB9DBED2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3E1A851B-A4FE-177E-8B81-37E20AA47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1C62D-23B0-F24A-A957-722BB7D4AF1D}" type="slidenum">
              <a:rPr lang="en-US" smtClean="0"/>
              <a:t>‹N›</a:t>
            </a:fld>
            <a:endParaRPr lang="en-US"/>
          </a:p>
        </p:txBody>
      </p:sp>
    </p:spTree>
    <p:extLst>
      <p:ext uri="{BB962C8B-B14F-4D97-AF65-F5344CB8AC3E}">
        <p14:creationId xmlns:p14="http://schemas.microsoft.com/office/powerpoint/2010/main" val="400207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C706E-F41B-253D-297D-D3D70DE335FA}"/>
              </a:ext>
            </a:extLst>
          </p:cNvPr>
          <p:cNvSpPr>
            <a:spLocks noGrp="1"/>
          </p:cNvSpPr>
          <p:nvPr>
            <p:ph type="ctrTitle"/>
          </p:nvPr>
        </p:nvSpPr>
        <p:spPr/>
        <p:txBody>
          <a:bodyPr/>
          <a:lstStyle/>
          <a:p>
            <a:r>
              <a:rPr lang="en-US" dirty="0"/>
              <a:t>CUSP GEANT4 Mass Model</a:t>
            </a:r>
          </a:p>
        </p:txBody>
      </p:sp>
      <p:sp>
        <p:nvSpPr>
          <p:cNvPr id="3" name="Sottotitolo 2">
            <a:extLst>
              <a:ext uri="{FF2B5EF4-FFF2-40B4-BE49-F238E27FC236}">
                <a16:creationId xmlns:a16="http://schemas.microsoft.com/office/drawing/2014/main" id="{9BA1D553-509A-6D0D-1756-4F6B281465BF}"/>
              </a:ext>
            </a:extLst>
          </p:cNvPr>
          <p:cNvSpPr>
            <a:spLocks noGrp="1"/>
          </p:cNvSpPr>
          <p:nvPr>
            <p:ph type="subTitle" idx="1"/>
          </p:nvPr>
        </p:nvSpPr>
        <p:spPr/>
        <p:txBody>
          <a:bodyPr/>
          <a:lstStyle/>
          <a:p>
            <a:r>
              <a:rPr lang="en-US" dirty="0"/>
              <a:t>Giovanni De Cesare</a:t>
            </a:r>
          </a:p>
          <a:p>
            <a:r>
              <a:rPr lang="en-US" dirty="0"/>
              <a:t>Status- Updated January 10 2024</a:t>
            </a:r>
          </a:p>
          <a:p>
            <a:endParaRPr lang="en-US" dirty="0"/>
          </a:p>
        </p:txBody>
      </p:sp>
    </p:spTree>
    <p:extLst>
      <p:ext uri="{BB962C8B-B14F-4D97-AF65-F5344CB8AC3E}">
        <p14:creationId xmlns:p14="http://schemas.microsoft.com/office/powerpoint/2010/main" val="79886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369C8A4-65BB-DFB2-C659-B9EE8A093384}"/>
              </a:ext>
            </a:extLst>
          </p:cNvPr>
          <p:cNvSpPr txBox="1"/>
          <p:nvPr/>
        </p:nvSpPr>
        <p:spPr>
          <a:xfrm>
            <a:off x="586409" y="765314"/>
            <a:ext cx="9635531" cy="3046988"/>
          </a:xfrm>
          <a:prstGeom prst="rect">
            <a:avLst/>
          </a:prstGeom>
          <a:noFill/>
        </p:spPr>
        <p:txBody>
          <a:bodyPr wrap="square" rtlCol="0">
            <a:spAutoFit/>
          </a:bodyPr>
          <a:lstStyle/>
          <a:p>
            <a:r>
              <a:rPr lang="en-US" sz="2400" b="1" dirty="0"/>
              <a:t>Quick notes</a:t>
            </a:r>
          </a:p>
          <a:p>
            <a:endParaRPr lang="en-US" sz="2400" b="1" dirty="0"/>
          </a:p>
          <a:p>
            <a:pPr marL="342900" indent="-342900">
              <a:buFont typeface="Arial" panose="020B0604020202020204" pitchFamily="34" charset="0"/>
              <a:buChar char="•"/>
            </a:pPr>
            <a:r>
              <a:rPr lang="en-US" dirty="0"/>
              <a:t>Each </a:t>
            </a:r>
            <a:r>
              <a:rPr lang="en-US" dirty="0" err="1">
                <a:solidFill>
                  <a:schemeClr val="accent1">
                    <a:lumMod val="75000"/>
                  </a:schemeClr>
                </a:solidFill>
              </a:rPr>
              <a:t>gdml</a:t>
            </a:r>
            <a:r>
              <a:rPr lang="en-US" dirty="0">
                <a:solidFill>
                  <a:schemeClr val="accent1">
                    <a:lumMod val="75000"/>
                  </a:schemeClr>
                </a:solidFill>
              </a:rPr>
              <a:t> mass model release </a:t>
            </a:r>
            <a:r>
              <a:rPr lang="en-US" dirty="0"/>
              <a:t>will be associated with </a:t>
            </a:r>
            <a:r>
              <a:rPr lang="en-US" dirty="0">
                <a:solidFill>
                  <a:schemeClr val="accent1">
                    <a:lumMod val="75000"/>
                  </a:schemeClr>
                </a:solidFill>
              </a:rPr>
              <a:t>a new persistent </a:t>
            </a:r>
            <a:r>
              <a:rPr lang="en-US" dirty="0"/>
              <a:t>(i.e. not removed after  merging with the main) </a:t>
            </a:r>
            <a:r>
              <a:rPr lang="en-US" dirty="0">
                <a:solidFill>
                  <a:schemeClr val="accent1">
                    <a:lumMod val="75000"/>
                  </a:schemeClr>
                </a:solidFill>
              </a:rPr>
              <a:t>git branch</a:t>
            </a:r>
            <a:r>
              <a:rPr lang="en-US" dirty="0"/>
              <a:t>; if a mass model is release at January first, we have a branch named 2024-01-01 </a:t>
            </a:r>
          </a:p>
          <a:p>
            <a:pPr marL="342900" indent="-342900">
              <a:buFont typeface="Arial" panose="020B0604020202020204" pitchFamily="34" charset="0"/>
              <a:buChar char="•"/>
            </a:pPr>
            <a:r>
              <a:rPr lang="en-US" dirty="0">
                <a:solidFill>
                  <a:srgbClr val="FF0000"/>
                </a:solidFill>
              </a:rPr>
              <a:t>Very important</a:t>
            </a:r>
            <a:r>
              <a:rPr lang="en-US" dirty="0"/>
              <a:t>: </a:t>
            </a:r>
            <a:r>
              <a:rPr lang="en-US" dirty="0">
                <a:solidFill>
                  <a:srgbClr val="FF0000"/>
                </a:solidFill>
              </a:rPr>
              <a:t>we experienced many serious problems with the </a:t>
            </a:r>
            <a:r>
              <a:rPr lang="en-US" dirty="0" err="1">
                <a:solidFill>
                  <a:srgbClr val="FF0000"/>
                </a:solidFill>
              </a:rPr>
              <a:t>gdml</a:t>
            </a:r>
            <a:r>
              <a:rPr lang="en-US" dirty="0">
                <a:solidFill>
                  <a:srgbClr val="FF0000"/>
                </a:solidFill>
              </a:rPr>
              <a:t> releases</a:t>
            </a:r>
            <a:r>
              <a:rPr lang="en-US" dirty="0"/>
              <a:t>. </a:t>
            </a:r>
            <a:r>
              <a:rPr lang="en-US" dirty="0">
                <a:solidFill>
                  <a:schemeClr val="accent5">
                    <a:lumMod val="75000"/>
                  </a:schemeClr>
                </a:solidFill>
              </a:rPr>
              <a:t>I suggest to avoid this big issue one day face to face at each release to check everything.</a:t>
            </a:r>
          </a:p>
          <a:p>
            <a:pPr marL="342900" indent="-342900">
              <a:buFont typeface="Arial" panose="020B0604020202020204" pitchFamily="34" charset="0"/>
              <a:buChar char="•"/>
            </a:pPr>
            <a:r>
              <a:rPr lang="en-US" dirty="0"/>
              <a:t>The estimation of the </a:t>
            </a:r>
            <a:r>
              <a:rPr lang="en-US" dirty="0">
                <a:solidFill>
                  <a:schemeClr val="accent5">
                    <a:lumMod val="75000"/>
                  </a:schemeClr>
                </a:solidFill>
              </a:rPr>
              <a:t>effective area </a:t>
            </a:r>
            <a:r>
              <a:rPr lang="en-US" dirty="0"/>
              <a:t>depends on the read-out and logic that must be defined. As entry point a super simple logic, accepting one event if an energy deposit on at least one detector is given, is used. At 60 keV we estimate an effective area equal to 20.98 cm^2 .</a:t>
            </a:r>
          </a:p>
        </p:txBody>
      </p:sp>
    </p:spTree>
    <p:extLst>
      <p:ext uri="{BB962C8B-B14F-4D97-AF65-F5344CB8AC3E}">
        <p14:creationId xmlns:p14="http://schemas.microsoft.com/office/powerpoint/2010/main" val="60448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9C83FF-9E85-E1D4-94AC-8554F9B66E98}"/>
              </a:ext>
            </a:extLst>
          </p:cNvPr>
          <p:cNvSpPr txBox="1"/>
          <p:nvPr/>
        </p:nvSpPr>
        <p:spPr>
          <a:xfrm>
            <a:off x="1461052" y="844826"/>
            <a:ext cx="7333226" cy="1015663"/>
          </a:xfrm>
          <a:prstGeom prst="rect">
            <a:avLst/>
          </a:prstGeom>
          <a:noFill/>
        </p:spPr>
        <p:txBody>
          <a:bodyPr wrap="none" rtlCol="0">
            <a:spAutoFit/>
          </a:bodyPr>
          <a:lstStyle/>
          <a:p>
            <a:r>
              <a:rPr lang="en-US" sz="2400" b="1" dirty="0"/>
              <a:t>How the effective area is evaluated</a:t>
            </a:r>
          </a:p>
          <a:p>
            <a:endParaRPr lang="en-US" dirty="0"/>
          </a:p>
          <a:p>
            <a:r>
              <a:rPr lang="en-US" dirty="0"/>
              <a:t>By definition the effective area is an ideal detector area with efficiency one:</a:t>
            </a:r>
          </a:p>
        </p:txBody>
      </p:sp>
      <p:pic>
        <p:nvPicPr>
          <p:cNvPr id="4" name="Immagine 3">
            <a:extLst>
              <a:ext uri="{FF2B5EF4-FFF2-40B4-BE49-F238E27FC236}">
                <a16:creationId xmlns:a16="http://schemas.microsoft.com/office/drawing/2014/main" id="{4F675787-E602-25A7-96D1-9C6B3AB4ED5E}"/>
              </a:ext>
            </a:extLst>
          </p:cNvPr>
          <p:cNvPicPr>
            <a:picLocks noChangeAspect="1"/>
          </p:cNvPicPr>
          <p:nvPr/>
        </p:nvPicPr>
        <p:blipFill>
          <a:blip r:embed="rId2"/>
          <a:stretch>
            <a:fillRect/>
          </a:stretch>
        </p:blipFill>
        <p:spPr>
          <a:xfrm>
            <a:off x="2616200" y="2049849"/>
            <a:ext cx="3479800" cy="558800"/>
          </a:xfrm>
          <a:prstGeom prst="rect">
            <a:avLst/>
          </a:prstGeom>
        </p:spPr>
      </p:pic>
      <p:sp>
        <p:nvSpPr>
          <p:cNvPr id="5" name="CasellaDiTesto 4">
            <a:extLst>
              <a:ext uri="{FF2B5EF4-FFF2-40B4-BE49-F238E27FC236}">
                <a16:creationId xmlns:a16="http://schemas.microsoft.com/office/drawing/2014/main" id="{CBCD6438-D121-3652-A3EB-E450DE415918}"/>
              </a:ext>
            </a:extLst>
          </p:cNvPr>
          <p:cNvSpPr txBox="1"/>
          <p:nvPr/>
        </p:nvSpPr>
        <p:spPr>
          <a:xfrm>
            <a:off x="1556951" y="3027405"/>
            <a:ext cx="655949" cy="369332"/>
          </a:xfrm>
          <a:prstGeom prst="rect">
            <a:avLst/>
          </a:prstGeom>
          <a:noFill/>
        </p:spPr>
        <p:txBody>
          <a:bodyPr wrap="none" rtlCol="0">
            <a:spAutoFit/>
          </a:bodyPr>
          <a:lstStyle/>
          <a:p>
            <a:r>
              <a:rPr lang="en-US" dirty="0"/>
              <a:t>Then</a:t>
            </a:r>
          </a:p>
        </p:txBody>
      </p:sp>
      <p:pic>
        <p:nvPicPr>
          <p:cNvPr id="6" name="Immagine 5">
            <a:extLst>
              <a:ext uri="{FF2B5EF4-FFF2-40B4-BE49-F238E27FC236}">
                <a16:creationId xmlns:a16="http://schemas.microsoft.com/office/drawing/2014/main" id="{97383DA9-6B3B-68D2-8E87-816EF26A35AB}"/>
              </a:ext>
            </a:extLst>
          </p:cNvPr>
          <p:cNvPicPr>
            <a:picLocks noChangeAspect="1"/>
          </p:cNvPicPr>
          <p:nvPr/>
        </p:nvPicPr>
        <p:blipFill>
          <a:blip r:embed="rId3"/>
          <a:stretch>
            <a:fillRect/>
          </a:stretch>
        </p:blipFill>
        <p:spPr>
          <a:xfrm>
            <a:off x="2616200" y="3457150"/>
            <a:ext cx="3467100" cy="533400"/>
          </a:xfrm>
          <a:prstGeom prst="rect">
            <a:avLst/>
          </a:prstGeom>
        </p:spPr>
      </p:pic>
      <p:sp>
        <p:nvSpPr>
          <p:cNvPr id="7" name="CasellaDiTesto 6">
            <a:extLst>
              <a:ext uri="{FF2B5EF4-FFF2-40B4-BE49-F238E27FC236}">
                <a16:creationId xmlns:a16="http://schemas.microsoft.com/office/drawing/2014/main" id="{127E1A8F-AF75-A2AE-F2EC-9840F1B36C62}"/>
              </a:ext>
            </a:extLst>
          </p:cNvPr>
          <p:cNvSpPr txBox="1"/>
          <p:nvPr/>
        </p:nvSpPr>
        <p:spPr>
          <a:xfrm>
            <a:off x="1556951" y="4245238"/>
            <a:ext cx="8591734" cy="1754326"/>
          </a:xfrm>
          <a:prstGeom prst="rect">
            <a:avLst/>
          </a:prstGeom>
          <a:noFill/>
        </p:spPr>
        <p:txBody>
          <a:bodyPr wrap="square" rtlCol="0">
            <a:spAutoFit/>
          </a:bodyPr>
          <a:lstStyle/>
          <a:p>
            <a:r>
              <a:rPr lang="en-US" dirty="0"/>
              <a:t>Where N is the number of photons.</a:t>
            </a:r>
          </a:p>
          <a:p>
            <a:endParaRPr lang="en-US" dirty="0"/>
          </a:p>
          <a:p>
            <a:r>
              <a:rPr lang="en-US" dirty="0"/>
              <a:t>Please write down the following numbers: top area of the scatterer and absorber. Whit these number we get the efficiency.</a:t>
            </a:r>
          </a:p>
          <a:p>
            <a:endParaRPr lang="en-US" dirty="0"/>
          </a:p>
          <a:p>
            <a:r>
              <a:rPr lang="en-US" dirty="0"/>
              <a:t>Of course, we need the detection logic (next slide) </a:t>
            </a:r>
          </a:p>
        </p:txBody>
      </p:sp>
    </p:spTree>
    <p:extLst>
      <p:ext uri="{BB962C8B-B14F-4D97-AF65-F5344CB8AC3E}">
        <p14:creationId xmlns:p14="http://schemas.microsoft.com/office/powerpoint/2010/main" val="2085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D2A44B8-1A66-2D03-4D0D-E417A9E37F07}"/>
              </a:ext>
            </a:extLst>
          </p:cNvPr>
          <p:cNvSpPr txBox="1"/>
          <p:nvPr/>
        </p:nvSpPr>
        <p:spPr>
          <a:xfrm>
            <a:off x="1520687" y="795130"/>
            <a:ext cx="8726556" cy="3785652"/>
          </a:xfrm>
          <a:prstGeom prst="rect">
            <a:avLst/>
          </a:prstGeom>
          <a:noFill/>
        </p:spPr>
        <p:txBody>
          <a:bodyPr wrap="square" rtlCol="0">
            <a:spAutoFit/>
          </a:bodyPr>
          <a:lstStyle/>
          <a:p>
            <a:pPr algn="ctr"/>
            <a:r>
              <a:rPr lang="en-US" sz="2400" b="1" dirty="0"/>
              <a:t>Detection logic</a:t>
            </a:r>
          </a:p>
          <a:p>
            <a:endParaRPr lang="en-US" dirty="0"/>
          </a:p>
          <a:p>
            <a:endParaRPr lang="it-IT" dirty="0">
              <a:solidFill>
                <a:srgbClr val="222222"/>
              </a:solidFill>
              <a:latin typeface="Calibri" panose="020F0502020204030204" pitchFamily="34" charset="0"/>
              <a:cs typeface="Calibri" panose="020F0502020204030204" pitchFamily="34" charset="0"/>
            </a:endParaRPr>
          </a:p>
          <a:p>
            <a:r>
              <a:rPr lang="it-IT" b="1" i="0" dirty="0" err="1">
                <a:solidFill>
                  <a:srgbClr val="222222"/>
                </a:solidFill>
                <a:effectLst/>
                <a:latin typeface="Calibri" panose="020F0502020204030204" pitchFamily="34" charset="0"/>
                <a:cs typeface="Calibri" panose="020F0502020204030204" pitchFamily="34" charset="0"/>
              </a:rPr>
              <a:t>Geometric</a:t>
            </a:r>
            <a:r>
              <a:rPr lang="it-IT" b="1" i="0" dirty="0">
                <a:solidFill>
                  <a:srgbClr val="222222"/>
                </a:solidFill>
                <a:effectLst/>
                <a:latin typeface="Calibri" panose="020F0502020204030204" pitchFamily="34" charset="0"/>
                <a:cs typeface="Calibri" panose="020F0502020204030204" pitchFamily="34" charset="0"/>
              </a:rPr>
              <a:t> area of </a:t>
            </a:r>
            <a:r>
              <a:rPr lang="it-IT" b="1" i="0" dirty="0" err="1">
                <a:solidFill>
                  <a:srgbClr val="222222"/>
                </a:solidFill>
                <a:effectLst/>
                <a:latin typeface="Calibri" panose="020F0502020204030204" pitchFamily="34" charset="0"/>
                <a:cs typeface="Calibri" panose="020F0502020204030204" pitchFamily="34" charset="0"/>
              </a:rPr>
              <a:t>scatterers</a:t>
            </a:r>
            <a:r>
              <a:rPr lang="it-IT" b="1" i="0" dirty="0">
                <a:solidFill>
                  <a:srgbClr val="222222"/>
                </a:solidFill>
                <a:effectLst/>
                <a:latin typeface="Calibri" panose="020F0502020204030204" pitchFamily="34" charset="0"/>
                <a:cs typeface="Calibri" panose="020F0502020204030204" pitchFamily="34" charset="0"/>
              </a:rPr>
              <a:t> </a:t>
            </a:r>
            <a:r>
              <a:rPr lang="it-IT" b="0" i="0" dirty="0">
                <a:solidFill>
                  <a:srgbClr val="222222"/>
                </a:solidFill>
                <a:effectLst/>
                <a:latin typeface="Calibri" panose="020F0502020204030204" pitchFamily="34" charset="0"/>
                <a:cs typeface="Calibri" panose="020F0502020204030204" pitchFamily="34" charset="0"/>
              </a:rPr>
              <a:t>:12.115 cm^2</a:t>
            </a:r>
          </a:p>
          <a:p>
            <a:endParaRPr lang="it-IT" dirty="0">
              <a:solidFill>
                <a:srgbClr val="222222"/>
              </a:solidFill>
              <a:latin typeface="Calibri" panose="020F0502020204030204" pitchFamily="34" charset="0"/>
              <a:cs typeface="Calibri" panose="020F0502020204030204" pitchFamily="34" charset="0"/>
            </a:endParaRPr>
          </a:p>
          <a:p>
            <a:r>
              <a:rPr lang="it-IT" b="1" i="0" dirty="0" err="1">
                <a:solidFill>
                  <a:srgbClr val="222222"/>
                </a:solidFill>
                <a:effectLst/>
                <a:latin typeface="Calibri" panose="020F0502020204030204" pitchFamily="34" charset="0"/>
                <a:cs typeface="Calibri" panose="020F0502020204030204" pitchFamily="34" charset="0"/>
              </a:rPr>
              <a:t>Scatterers</a:t>
            </a:r>
            <a:r>
              <a:rPr lang="it-IT" b="1" i="0" dirty="0">
                <a:solidFill>
                  <a:srgbClr val="222222"/>
                </a:solidFill>
                <a:effectLst/>
                <a:latin typeface="Calibri" panose="020F0502020204030204" pitchFamily="34" charset="0"/>
                <a:cs typeface="Calibri" panose="020F0502020204030204" pitchFamily="34" charset="0"/>
              </a:rPr>
              <a:t> energy </a:t>
            </a:r>
            <a:r>
              <a:rPr lang="it-IT" b="1" i="0" dirty="0" err="1">
                <a:solidFill>
                  <a:srgbClr val="222222"/>
                </a:solidFill>
                <a:effectLst/>
                <a:latin typeface="Calibri" panose="020F0502020204030204" pitchFamily="34" charset="0"/>
                <a:cs typeface="Calibri" panose="020F0502020204030204" pitchFamily="34" charset="0"/>
              </a:rPr>
              <a:t>deposit</a:t>
            </a:r>
            <a:r>
              <a:rPr lang="it-IT" b="1" i="0" dirty="0">
                <a:solidFill>
                  <a:srgbClr val="222222"/>
                </a:solidFill>
                <a:effectLst/>
                <a:latin typeface="Calibri" panose="020F0502020204030204" pitchFamily="34" charset="0"/>
                <a:cs typeface="Calibri" panose="020F0502020204030204" pitchFamily="34" charset="0"/>
              </a:rPr>
              <a:t> </a:t>
            </a:r>
            <a:r>
              <a:rPr lang="it-IT" b="1" i="0" dirty="0" err="1">
                <a:solidFill>
                  <a:srgbClr val="222222"/>
                </a:solidFill>
                <a:effectLst/>
                <a:latin typeface="Calibri" panose="020F0502020204030204" pitchFamily="34" charset="0"/>
                <a:cs typeface="Calibri" panose="020F0502020204030204" pitchFamily="34" charset="0"/>
              </a:rPr>
              <a:t>threshold</a:t>
            </a:r>
            <a:r>
              <a:rPr lang="it-IT" b="1" i="0" dirty="0">
                <a:solidFill>
                  <a:srgbClr val="222222"/>
                </a:solidFill>
                <a:effectLst/>
                <a:latin typeface="Calibri" panose="020F0502020204030204" pitchFamily="34" charset="0"/>
                <a:cs typeface="Calibri" panose="020F0502020204030204" pitchFamily="34" charset="0"/>
              </a:rPr>
              <a:t> to test</a:t>
            </a:r>
            <a:r>
              <a:rPr lang="it-IT" b="0" i="0" dirty="0">
                <a:solidFill>
                  <a:srgbClr val="222222"/>
                </a:solidFill>
                <a:effectLst/>
                <a:latin typeface="Calibri" panose="020F0502020204030204" pitchFamily="34" charset="0"/>
                <a:cs typeface="Calibri" panose="020F0502020204030204" pitchFamily="34" charset="0"/>
              </a:rPr>
              <a:t>: </a:t>
            </a:r>
            <a:r>
              <a:rPr lang="it-IT" b="0" i="0" dirty="0" err="1">
                <a:solidFill>
                  <a:srgbClr val="222222"/>
                </a:solidFill>
                <a:effectLst/>
                <a:latin typeface="Calibri" panose="020F0502020204030204" pitchFamily="34" charset="0"/>
                <a:cs typeface="Calibri" panose="020F0502020204030204" pitchFamily="34" charset="0"/>
              </a:rPr>
              <a:t>could</a:t>
            </a:r>
            <a:r>
              <a:rPr lang="it-IT" b="0" i="0" dirty="0">
                <a:solidFill>
                  <a:srgbClr val="222222"/>
                </a:solidFill>
                <a:effectLst/>
                <a:latin typeface="Calibri" panose="020F0502020204030204" pitchFamily="34" charset="0"/>
                <a:cs typeface="Calibri" panose="020F0502020204030204" pitchFamily="34" charset="0"/>
              </a:rPr>
              <a:t> be 0 </a:t>
            </a:r>
            <a:r>
              <a:rPr lang="it-IT" b="0" i="0" dirty="0" err="1">
                <a:solidFill>
                  <a:srgbClr val="222222"/>
                </a:solidFill>
                <a:effectLst/>
                <a:latin typeface="Calibri" panose="020F0502020204030204" pitchFamily="34" charset="0"/>
                <a:cs typeface="Calibri" panose="020F0502020204030204" pitchFamily="34" charset="0"/>
              </a:rPr>
              <a:t>keV</a:t>
            </a:r>
            <a:r>
              <a:rPr lang="it-IT" b="0" i="0" dirty="0">
                <a:solidFill>
                  <a:srgbClr val="222222"/>
                </a:solidFill>
                <a:effectLst/>
                <a:latin typeface="Calibri" panose="020F0502020204030204" pitchFamily="34" charset="0"/>
                <a:cs typeface="Calibri" panose="020F0502020204030204" pitchFamily="34" charset="0"/>
              </a:rPr>
              <a:t>, 0.25keV, 0.5 </a:t>
            </a:r>
            <a:r>
              <a:rPr lang="it-IT" b="0" i="0" dirty="0" err="1">
                <a:solidFill>
                  <a:srgbClr val="222222"/>
                </a:solidFill>
                <a:effectLst/>
                <a:latin typeface="Calibri" panose="020F0502020204030204" pitchFamily="34" charset="0"/>
                <a:cs typeface="Calibri" panose="020F0502020204030204" pitchFamily="34" charset="0"/>
              </a:rPr>
              <a:t>keV</a:t>
            </a:r>
            <a:r>
              <a:rPr lang="it-IT" b="0" i="0" dirty="0">
                <a:solidFill>
                  <a:srgbClr val="222222"/>
                </a:solidFill>
                <a:effectLst/>
                <a:latin typeface="Calibri" panose="020F0502020204030204" pitchFamily="34" charset="0"/>
                <a:cs typeface="Calibri" panose="020F0502020204030204" pitchFamily="34" charset="0"/>
              </a:rPr>
              <a:t>, 0.75 </a:t>
            </a:r>
            <a:r>
              <a:rPr lang="it-IT" b="0" i="0" dirty="0" err="1">
                <a:solidFill>
                  <a:srgbClr val="222222"/>
                </a:solidFill>
                <a:effectLst/>
                <a:latin typeface="Calibri" panose="020F0502020204030204" pitchFamily="34" charset="0"/>
                <a:cs typeface="Calibri" panose="020F0502020204030204" pitchFamily="34" charset="0"/>
              </a:rPr>
              <a:t>keV</a:t>
            </a:r>
            <a:r>
              <a:rPr lang="it-IT" b="0" i="0" dirty="0">
                <a:solidFill>
                  <a:srgbClr val="222222"/>
                </a:solidFill>
                <a:effectLst/>
                <a:latin typeface="Calibri" panose="020F0502020204030204" pitchFamily="34" charset="0"/>
                <a:cs typeface="Calibri" panose="020F0502020204030204" pitchFamily="34" charset="0"/>
              </a:rPr>
              <a:t>, 1 </a:t>
            </a:r>
            <a:r>
              <a:rPr lang="it-IT" b="0" i="0" dirty="0" err="1">
                <a:solidFill>
                  <a:srgbClr val="222222"/>
                </a:solidFill>
                <a:effectLst/>
                <a:latin typeface="Calibri" panose="020F0502020204030204" pitchFamily="34" charset="0"/>
                <a:cs typeface="Calibri" panose="020F0502020204030204" pitchFamily="34" charset="0"/>
              </a:rPr>
              <a:t>keV</a:t>
            </a:r>
            <a:r>
              <a:rPr lang="it-IT" b="0" i="0" dirty="0">
                <a:solidFill>
                  <a:srgbClr val="222222"/>
                </a:solidFill>
                <a:effectLst/>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Type a detection = 1 scatterer + 1 absorber</a:t>
            </a:r>
          </a:p>
          <a:p>
            <a:r>
              <a:rPr lang="en-US" dirty="0">
                <a:latin typeface="Calibri" panose="020F0502020204030204" pitchFamily="34" charset="0"/>
                <a:cs typeface="Calibri" panose="020F0502020204030204" pitchFamily="34" charset="0"/>
              </a:rPr>
              <a:t>We can define type b, c type,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…depending on the analysis chain. We will get </a:t>
            </a:r>
            <a:r>
              <a:rPr lang="en-US" dirty="0" err="1">
                <a:latin typeface="Calibri" panose="020F0502020204030204" pitchFamily="34" charset="0"/>
                <a:cs typeface="Calibri" panose="020F0502020204030204" pitchFamily="34" charset="0"/>
              </a:rPr>
              <a:t>area_a</a:t>
            </a:r>
            <a:r>
              <a:rPr lang="en-US" dirty="0">
                <a:latin typeface="Calibri" panose="020F0502020204030204" pitchFamily="34" charset="0"/>
                <a:cs typeface="Calibri" panose="020F0502020204030204" pitchFamily="34" charset="0"/>
              </a:rPr>
              <a:t>, area, c, </a:t>
            </a:r>
            <a:r>
              <a:rPr lang="en-US" dirty="0" err="1">
                <a:latin typeface="Calibri" panose="020F0502020204030204" pitchFamily="34" charset="0"/>
                <a:cs typeface="Calibri" panose="020F0502020204030204" pitchFamily="34" charset="0"/>
              </a:rPr>
              <a:t>area_c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etc</a:t>
            </a:r>
            <a:r>
              <a:rPr lang="en-US" dirty="0">
                <a:latin typeface="Calibri" panose="020F0502020204030204" pitchFamily="34" charset="0"/>
                <a:cs typeface="Calibri" panose="020F0502020204030204" pitchFamily="34" charset="0"/>
              </a:rPr>
              <a:t>…</a:t>
            </a:r>
          </a:p>
          <a:p>
            <a:endParaRPr lang="en-US" dirty="0"/>
          </a:p>
          <a:p>
            <a:endParaRPr lang="en-US" dirty="0"/>
          </a:p>
        </p:txBody>
      </p:sp>
    </p:spTree>
    <p:extLst>
      <p:ext uri="{BB962C8B-B14F-4D97-AF65-F5344CB8AC3E}">
        <p14:creationId xmlns:p14="http://schemas.microsoft.com/office/powerpoint/2010/main" val="17105285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288</Words>
  <Application>Microsoft Macintosh PowerPoint</Application>
  <PresentationFormat>Widescreen</PresentationFormat>
  <Paragraphs>26</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Calibri Light</vt:lpstr>
      <vt:lpstr>Tema di Office</vt:lpstr>
      <vt:lpstr>CUSP GEANT4 Mass Model</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CUSP GEANT4 Mass Model</dc:title>
  <dc:creator>Giovanni De Cesare</dc:creator>
  <cp:lastModifiedBy>Giovanni De Cesare</cp:lastModifiedBy>
  <cp:revision>5</cp:revision>
  <dcterms:created xsi:type="dcterms:W3CDTF">2024-01-09T15:41:48Z</dcterms:created>
  <dcterms:modified xsi:type="dcterms:W3CDTF">2024-01-17T16:31:31Z</dcterms:modified>
</cp:coreProperties>
</file>