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C34F9C-66B8-DCEE-0154-56328DCB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BDD608-6E82-D1CA-32BE-094AC4EA0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37985F-4720-5E50-C9DD-0AB6427C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13609D-1299-B4F9-CA3C-99AD7864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32D895-3371-5C6D-E84D-D89769DC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ABCD0-99F1-EE55-C0FB-F651B5DC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77EB39-6D74-2811-756F-EB3E4303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76DAD8-9054-D8CD-5E28-F280FAE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9770F3-F197-3F50-2493-62207BF3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A7CF41-0199-40FB-9DD4-58C696FC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03C85F-3543-99F7-37FA-48DBFC5B3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2940626-52E6-9132-2001-BD2FE295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B57C3-1339-0E62-F860-3B1A9D5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898E68-8C41-34EF-5F50-D938259F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AE2532-76CB-A7D5-20DD-D63A5890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D1A40-59AD-BCE5-4075-CDD0BC6B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66AB14-C3DE-12E3-0F41-7EF5B85A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60649C-028D-9E66-0CFF-9D0A76BE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3498CB-812A-1EFC-289E-6176E49F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B1D769-3348-39D4-31F0-ED8A591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AC5F0-FC36-FEA4-563B-B77176B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009E4F-0403-EB05-617E-745E76D82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2122C4-A445-FD3C-ECB6-11AE298F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8D9AF0-AA0F-7411-581A-23DA5CED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F31572-8A6D-8A33-EE8E-CD9AC99B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45258-8B11-96DD-E794-CA70684A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CC9560-3A8F-E5F2-1B93-B6F6959AC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FB3C66C-22EE-46A0-D804-CAE6F3A57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0C0D87-CD56-7304-93EC-DB72837B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8DDE49-8656-4FD0-C16B-AA7E2A41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8181E2-D247-D10E-40E1-AC160510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209775-D302-8AC5-1302-D9402D13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BC4EF2-89C1-6E89-83CB-4B530327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A93069-4E00-90A9-190E-25FAA04D8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5EBE02-95F9-8873-D86C-134E14D60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573A5A-DE1C-9E58-9E6A-A8E08E6D6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325B34-2845-FC1B-5675-53950382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98933C-98E5-7970-1867-6372948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249B4D-449B-E5D8-CEB6-C126C22D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0A758-9004-9644-B4CF-69B60D6E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F69E97-C9E0-2837-BEB8-F7D091C8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C61EFD2-E45D-DEC0-070A-F7D4D093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93CF56-6F76-CFF5-EAF9-8FC4FC6C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BDB2FE-4493-10C8-D0AF-7FA25748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C4F744-4CA4-2BEA-267B-DEF276FE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5E0CD3-654D-6BA0-BBE0-7D783295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38E3ED-5BE5-1952-D02A-DEE12D3C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869D5D-86BD-19AF-5440-65BAB904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5F9246-F4BE-CE33-98A1-B62F8782F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22C1C2-5238-A01B-213A-CBAC62BE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A16F2F-2E07-4E1E-8C57-55636F1C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E2B1EE-EE96-CF75-9239-5D116CDE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09AD29-658E-2273-708D-58E576C8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C749F8-BCA0-A6B9-5126-D901EFD24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FC56BD-5890-B788-9C56-5D28BCC60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D3CCE8-8670-7905-435A-E29D16E5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BEB2E3-0C0F-76DA-10A6-AB6149BD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B8C566-E19B-F635-0564-F8A3DC6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C08A67-6195-B771-CB6C-05FC8582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A3931C-2089-F22B-8142-8565CED1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9DF052-348B-D1B5-B72C-308C55BE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266D-3F21-4445-B80F-A6F01279105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E4EFB-4DD5-C041-9B84-DA6A6EDC3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28A24C-9C22-80DE-34D6-9E8419CB5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8B97-6C5B-964A-B714-DB4E7A56F9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5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ovixo/g4cusp/tree/main/noteboo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E018A6-7CB1-35AD-FF23-509FAACD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CUSP GEANT4 Mass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A99E40-AB78-3D8B-42B8-04AD6F898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Giovanni De Cesare</a:t>
            </a:r>
          </a:p>
          <a:p>
            <a:r>
              <a:rPr lang="en-US" dirty="0"/>
              <a:t>Status - Updated November 22 2023</a:t>
            </a:r>
          </a:p>
        </p:txBody>
      </p:sp>
    </p:spTree>
    <p:extLst>
      <p:ext uri="{BB962C8B-B14F-4D97-AF65-F5344CB8AC3E}">
        <p14:creationId xmlns:p14="http://schemas.microsoft.com/office/powerpoint/2010/main" val="304708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DF9FE6-BE8F-7AB2-3084-41D4173F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(4)</a:t>
            </a:r>
          </a:p>
        </p:txBody>
      </p:sp>
      <p:pic>
        <p:nvPicPr>
          <p:cNvPr id="4" name="Immagine 3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B8F8101F-AC0F-FB2D-CFA7-66285FC9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-17819"/>
            <a:ext cx="511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5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DF9FE6-BE8F-7AB2-3084-41D4173F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(5)</a:t>
            </a:r>
          </a:p>
        </p:txBody>
      </p:sp>
      <p:pic>
        <p:nvPicPr>
          <p:cNvPr id="5" name="Immagine 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94F4953B-C578-FF42-73C6-C9914614D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36" y="17819"/>
            <a:ext cx="5113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0A21E-1DCE-FFDE-335A-B04D0B16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Scientific validation and results </a:t>
            </a:r>
            <a:br>
              <a:rPr lang="en-US" dirty="0"/>
            </a:br>
            <a:r>
              <a:rPr lang="en-US" dirty="0"/>
              <a:t>To do list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97437D-61F5-ADB8-20F5-83C5BF4A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area</a:t>
            </a:r>
          </a:p>
          <a:p>
            <a:r>
              <a:rPr lang="en-US" dirty="0"/>
              <a:t>Spurious polarization</a:t>
            </a:r>
          </a:p>
          <a:p>
            <a:r>
              <a:rPr lang="en-US" dirty="0"/>
              <a:t>Polarimetry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94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B77D8-CE31-81E2-9F51-A47B78D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CUSP GEANT4 Status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916CD-266D-9CCF-FCED-69C330ED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gdml</a:t>
            </a:r>
            <a:r>
              <a:rPr lang="en-US" dirty="0"/>
              <a:t> mass model has been exported from CAD and imported in the GEANT4 model (last version </a:t>
            </a:r>
            <a:r>
              <a:rPr lang="it-IT" dirty="0">
                <a:solidFill>
                  <a:srgbClr val="000000"/>
                </a:solidFill>
                <a:effectLst/>
              </a:rPr>
              <a:t>CUSP_GEANT4_20231013 in progress)</a:t>
            </a:r>
            <a:endParaRPr lang="en-US" dirty="0"/>
          </a:p>
          <a:p>
            <a:r>
              <a:rPr lang="en-US" dirty="0"/>
              <a:t>The Monte </a:t>
            </a:r>
            <a:r>
              <a:rPr lang="en-US" dirty="0" err="1"/>
              <a:t>carlo</a:t>
            </a:r>
            <a:r>
              <a:rPr lang="en-US" dirty="0"/>
              <a:t> simulations works as expected (see </a:t>
            </a:r>
            <a:r>
              <a:rPr lang="en-US" dirty="0">
                <a:hlinkClick r:id="rId2"/>
              </a:rPr>
              <a:t>https://github.com/giovixo/g4cusp/tree/main/notebooks</a:t>
            </a:r>
            <a:r>
              <a:rPr lang="en-US" dirty="0"/>
              <a:t>)</a:t>
            </a:r>
          </a:p>
          <a:p>
            <a:r>
              <a:rPr lang="en-US" dirty="0"/>
              <a:t>Stay tuned for the scientific results</a:t>
            </a:r>
          </a:p>
        </p:txBody>
      </p:sp>
    </p:spTree>
    <p:extLst>
      <p:ext uri="{BB962C8B-B14F-4D97-AF65-F5344CB8AC3E}">
        <p14:creationId xmlns:p14="http://schemas.microsoft.com/office/powerpoint/2010/main" val="2341943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B0796-B8A7-8181-0542-8D688BD7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28070" cy="1325563"/>
          </a:xfrm>
        </p:spPr>
        <p:txBody>
          <a:bodyPr/>
          <a:lstStyle/>
          <a:p>
            <a:pPr algn="ctr"/>
            <a:r>
              <a:rPr lang="en-US" dirty="0"/>
              <a:t>GEANT4 </a:t>
            </a:r>
            <a:br>
              <a:rPr lang="en-US" dirty="0"/>
            </a:br>
            <a:r>
              <a:rPr lang="en-US" dirty="0"/>
              <a:t>Mass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AEDC59-A2E8-3155-7023-F184D463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111"/>
            <a:ext cx="3723290" cy="15061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 err="1">
                <a:solidFill>
                  <a:srgbClr val="404040"/>
                </a:solidFill>
                <a:latin typeface="Lato" panose="020F0502020204030204" pitchFamily="34" charset="0"/>
              </a:rPr>
              <a:t>G</a:t>
            </a:r>
            <a:r>
              <a:rPr lang="it-IT" sz="1800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eometries</a:t>
            </a:r>
            <a:r>
              <a:rPr lang="it-IT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are </a:t>
            </a:r>
            <a:r>
              <a:rPr lang="it-IT" sz="1800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imported</a:t>
            </a:r>
            <a:r>
              <a:rPr lang="it-IT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it-IT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from CAD system and </a:t>
            </a:r>
          </a:p>
          <a:p>
            <a:pPr marL="0" indent="0" algn="just">
              <a:buNone/>
            </a:pPr>
            <a:r>
              <a:rPr lang="it-IT" sz="1800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converted</a:t>
            </a:r>
            <a:r>
              <a:rPr lang="it-IT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to </a:t>
            </a:r>
            <a:r>
              <a:rPr lang="it-IT" sz="1800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tessellated</a:t>
            </a:r>
            <a:r>
              <a:rPr lang="it-IT" sz="1800" b="0" i="0" dirty="0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 </a:t>
            </a:r>
            <a:r>
              <a:rPr lang="it-IT" sz="1800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</a:rPr>
              <a:t>solids</a:t>
            </a:r>
            <a:endParaRPr lang="it-IT" sz="1800" b="0" i="0" dirty="0">
              <a:solidFill>
                <a:srgbClr val="404040"/>
              </a:solidFill>
              <a:effectLst/>
              <a:latin typeface="Lato" panose="020F0502020204030204" pitchFamily="34" charset="0"/>
            </a:endParaRPr>
          </a:p>
          <a:p>
            <a:pPr marL="0" indent="0" algn="just">
              <a:buNone/>
            </a:pPr>
            <a:endParaRPr lang="it-IT" sz="2000" dirty="0">
              <a:solidFill>
                <a:srgbClr val="404040"/>
              </a:solidFill>
              <a:latin typeface="Lato" panose="020F0502020204030204" pitchFamily="34" charset="0"/>
            </a:endParaRPr>
          </a:p>
          <a:p>
            <a:pPr marL="0" indent="0" algn="just">
              <a:buNone/>
            </a:pPr>
            <a:endParaRPr lang="it-IT" sz="2000" dirty="0">
              <a:solidFill>
                <a:srgbClr val="404040"/>
              </a:solidFill>
              <a:latin typeface="Lato" panose="020F0502020204030204" pitchFamily="34" charset="0"/>
            </a:endParaRPr>
          </a:p>
        </p:txBody>
      </p:sp>
      <p:pic>
        <p:nvPicPr>
          <p:cNvPr id="5" name="Immagine 4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D66F1EBC-A315-C696-F0BE-2BA4B3DC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0" y="177676"/>
            <a:ext cx="6866662" cy="650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D07A91-CD13-12C8-60C6-089B8CB1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CAD exported mass model release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87419B-AEEA-14E5-6261-9FBD4725A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cusp_payload_GEANT4-worldVOL.gdml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cusp_payload_GEANT4-worldVOL-structure.xml</a:t>
            </a:r>
          </a:p>
          <a:p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cusp_payload_GEANT4-worldVOL-solids.xml</a:t>
            </a:r>
          </a:p>
          <a:p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define.xml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+ some </a:t>
            </a:r>
            <a:r>
              <a:rPr lang="it-IT" dirty="0" err="1">
                <a:solidFill>
                  <a:srgbClr val="000000"/>
                </a:solidFill>
                <a:latin typeface="Menlo" panose="020B0609030804020204" pitchFamily="49" charset="0"/>
              </a:rPr>
              <a:t>prescription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it-IT" dirty="0" err="1">
                <a:solidFill>
                  <a:srgbClr val="000000"/>
                </a:solidFill>
                <a:latin typeface="Menlo" panose="020B0609030804020204" pitchFamily="49" charset="0"/>
              </a:rPr>
              <a:t>see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Menlo" panose="020B0609030804020204" pitchFamily="49" charset="0"/>
              </a:rPr>
              <a:t>next</a:t>
            </a:r>
            <a:r>
              <a:rPr lang="it-IT" dirty="0">
                <a:solidFill>
                  <a:srgbClr val="000000"/>
                </a:solidFill>
                <a:latin typeface="Menlo" panose="020B0609030804020204" pitchFamily="49" charset="0"/>
              </a:rPr>
              <a:t> slide)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1BDD79-60B0-352F-3DA1-67DC9E1D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gdml</a:t>
            </a:r>
            <a:r>
              <a:rPr lang="en-US" dirty="0"/>
              <a:t> mass model release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DCADB-CB1F-3D38-1197-C65643D6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generated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by: Giovanni Lombardi 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date: 13/10/2023</a:t>
            </a:r>
          </a:p>
          <a:p>
            <a:pPr marL="0" indent="0">
              <a:buNone/>
            </a:pP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news: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each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part of the step file: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G4_Galactic: World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G4_Al: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metallic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frame;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if_platform_payload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spacer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absorber_filter_al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scatterer_filter_al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G4_Glass_Plate: MAPMT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G4_Plexiglass: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Gyroscope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abs_scatt_frame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G4_W: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short_side_W_cover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side_W_cover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Absorber_filter_W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sz="4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G4_W: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absorber_collimator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scatterer_collimator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-&gt; in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case the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W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the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but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you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to reduce the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density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these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parts of 90%</a:t>
            </a:r>
          </a:p>
          <a:p>
            <a:pPr marL="0" indent="0">
              <a:buNone/>
            </a:pPr>
            <a:r>
              <a:rPr lang="it-IT" sz="4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G4_PolytrifluoroChloroethylene: PCB;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apd_sensor_pcb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apd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apd_pcb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-&gt;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you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have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to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convert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that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in FR4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G4_Plastic_SC_Vinyltoluene: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Scatterer_box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G4_Ti: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Aborber_filter_Ti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scatterer_filter_Ti</a:t>
            </a: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 G4_A-150_TISSUE: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Absorber_box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-&gt; look the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missing</a:t>
            </a:r>
            <a: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note</a:t>
            </a:r>
          </a:p>
          <a:p>
            <a:pPr marL="0" indent="0">
              <a:buNone/>
            </a:pPr>
            <a:br>
              <a:rPr lang="it-IT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it-IT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missing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Absorber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 custom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"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GaGG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included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in the NIST library,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it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shall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be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added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manually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in the simulator with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properties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GAGG: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gadolinium-aluminium-gallium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, 4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chemical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sz="40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elements</a:t>
            </a:r>
            <a:r>
              <a:rPr lang="it-IT" sz="40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Gd3Al2Ga3O12.density 6.63 g/c</a:t>
            </a:r>
          </a:p>
        </p:txBody>
      </p:sp>
    </p:spTree>
    <p:extLst>
      <p:ext uri="{BB962C8B-B14F-4D97-AF65-F5344CB8AC3E}">
        <p14:creationId xmlns:p14="http://schemas.microsoft.com/office/powerpoint/2010/main" val="200469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DF9FE6-BE8F-7AB2-3084-41D4173F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(Qt GUI) (1)</a:t>
            </a:r>
          </a:p>
        </p:txBody>
      </p:sp>
      <p:pic>
        <p:nvPicPr>
          <p:cNvPr id="5" name="Immagine 4" descr="Immagine che contiene schermata, computer, software, Software multimediale&#10;&#10;Descrizione generata automaticamente">
            <a:extLst>
              <a:ext uri="{FF2B5EF4-FFF2-40B4-BE49-F238E27FC236}">
                <a16:creationId xmlns:a16="http://schemas.microsoft.com/office/drawing/2014/main" id="{AF0CC036-C57E-549F-E5BB-5E0EC837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565797"/>
            <a:ext cx="7225748" cy="57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4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DF9FE6-BE8F-7AB2-3084-41D4173F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(</a:t>
            </a:r>
            <a:r>
              <a:rPr lang="en-US" sz="4000" dirty="0">
                <a:solidFill>
                  <a:srgbClr val="FFFFFF"/>
                </a:solidFill>
              </a:rPr>
              <a:t>2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Immagine 3" descr="Immagine che contiene schermata, Software multimediale, software, Software per la grafica&#10;&#10;Descrizione generata automaticamente">
            <a:extLst>
              <a:ext uri="{FF2B5EF4-FFF2-40B4-BE49-F238E27FC236}">
                <a16:creationId xmlns:a16="http://schemas.microsoft.com/office/drawing/2014/main" id="{9B88A7EF-656E-ABCA-F8C4-0123401C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1" y="478712"/>
            <a:ext cx="7772400" cy="61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7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9DF9FE6-BE8F-7AB2-3084-41D4173F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Screenshots (3)</a:t>
            </a:r>
          </a:p>
        </p:txBody>
      </p:sp>
      <p:pic>
        <p:nvPicPr>
          <p:cNvPr id="5" name="Immagine 4" descr="Immagine che contiene computer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6F7C3E1-2CA7-6D19-7ADD-3C1FE054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22" y="478712"/>
            <a:ext cx="7308693" cy="574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6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FCAC6C-10C3-C4B4-E7C9-15ECEED87C1E}"/>
              </a:ext>
            </a:extLst>
          </p:cNvPr>
          <p:cNvSpPr txBox="1"/>
          <p:nvPr/>
        </p:nvSpPr>
        <p:spPr>
          <a:xfrm>
            <a:off x="1965434" y="936010"/>
            <a:ext cx="8797159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File xxx-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structure.xml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00" dirty="0"/>
              <a:t>	&lt;volume name="LV_Scatterer_v064__Meshed_"&gt;</a:t>
            </a:r>
          </a:p>
          <a:p>
            <a:r>
              <a:rPr lang="en-US" sz="1200" dirty="0"/>
              <a:t>		&lt;</a:t>
            </a:r>
            <a:r>
              <a:rPr lang="en-US" sz="1200" dirty="0" err="1"/>
              <a:t>materialref</a:t>
            </a:r>
            <a:r>
              <a:rPr lang="en-US" sz="1200" dirty="0"/>
              <a:t> ref="G4_PLASTIC_SC_VINYLTOLUENE"/&gt;</a:t>
            </a:r>
          </a:p>
          <a:p>
            <a:r>
              <a:rPr lang="en-US" sz="1200" dirty="0"/>
              <a:t>		&lt;</a:t>
            </a:r>
            <a:r>
              <a:rPr lang="en-US" sz="1200" dirty="0" err="1"/>
              <a:t>solidref</a:t>
            </a:r>
            <a:r>
              <a:rPr lang="en-US" sz="1200" dirty="0"/>
              <a:t> ref="Mesh2Tess109"/&gt;</a:t>
            </a:r>
          </a:p>
          <a:p>
            <a:r>
              <a:rPr lang="en-US" sz="1200" dirty="0"/>
              <a:t>		&lt;auxiliary </a:t>
            </a:r>
            <a:r>
              <a:rPr lang="en-US" sz="1200" dirty="0" err="1"/>
              <a:t>auxtype</a:t>
            </a:r>
            <a:r>
              <a:rPr lang="en-US" sz="1200" dirty="0"/>
              <a:t>="Color" </a:t>
            </a:r>
            <a:r>
              <a:rPr lang="en-US" sz="1200" dirty="0" err="1"/>
              <a:t>auxvalue</a:t>
            </a:r>
            <a:r>
              <a:rPr lang="en-US" sz="1200" dirty="0"/>
              <a:t>="#80808000"/&gt;</a:t>
            </a:r>
          </a:p>
          <a:p>
            <a:r>
              <a:rPr lang="en-US" sz="1200" dirty="0"/>
              <a:t>	&lt;/volume&gt;	</a:t>
            </a:r>
          </a:p>
          <a:p>
            <a:endParaRPr lang="en-US" sz="1000" dirty="0"/>
          </a:p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File xxx-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solids.xml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000" dirty="0"/>
              <a:t>&lt;tessellated name="Mesh2Tess109"&gt;</a:t>
            </a:r>
          </a:p>
          <a:p>
            <a:r>
              <a:rPr lang="en-US" sz="1000" dirty="0"/>
              <a:t>		&lt;triangular type="ABSOLUTE" vertex1="Mesh2Tess109_10" vertex2="Mesh2Tess109_6" vertex3="Mesh2Tess109_1"/&gt;</a:t>
            </a:r>
          </a:p>
          <a:p>
            <a:r>
              <a:rPr lang="en-US" sz="1000" dirty="0"/>
              <a:t>		&lt;triangular type="ABSOLUTE" vertex1="Mesh2Tess109_1" vertex2="Mesh2Tess109_6" vertex3="Mesh2Tess109_2"/&gt;</a:t>
            </a:r>
          </a:p>
          <a:p>
            <a:r>
              <a:rPr lang="en-US" sz="1000" dirty="0"/>
              <a:t>		&lt;triangular type="ABSOLUTE" vertex1="Mesh2Tess109_5" vertex2="Mesh2Tess109_10" vertex3="Mesh2Tess109_9"/&gt;</a:t>
            </a:r>
          </a:p>
          <a:p>
            <a:r>
              <a:rPr lang="en-US" sz="1000" dirty="0"/>
              <a:t>		&lt;triangular type="ABSOLUTE" vertex1="Mesh2Tess109_6" vertex2="Mesh2Tess109_10" vertex3="Mesh2Tess109_5"/&gt;</a:t>
            </a:r>
          </a:p>
          <a:p>
            <a:r>
              <a:rPr lang="en-US" sz="1000" dirty="0"/>
              <a:t>		&lt;triangular type="ABSOLUTE" vertex1="Mesh2Tess109_11" vertex2="Mesh2Tess109_9" vertex3="Mesh2Tess109_0"/&gt;</a:t>
            </a:r>
          </a:p>
          <a:p>
            <a:r>
              <a:rPr lang="en-US" sz="1000" dirty="0"/>
              <a:t>		&lt;triangular type="ABSOLUTE" vertex1="Mesh2Tess109_5" vertex2="Mesh2Tess109_9" vertex3="Mesh2Tess109_11"/&gt;</a:t>
            </a:r>
          </a:p>
          <a:p>
            <a:r>
              <a:rPr lang="en-US" sz="1000" dirty="0"/>
              <a:t>		&lt;triangular type="ABSOLUTE" vertex1="Mesh2Tess109_1" vertex2="Mesh2Tess109_2" vertex3="Mesh2Tess109_0"/&gt;</a:t>
            </a:r>
          </a:p>
          <a:p>
            <a:r>
              <a:rPr lang="en-US" sz="1000" dirty="0"/>
              <a:t>		&lt;triangular type="ABSOLUTE" vertex1="Mesh2Tess109_0" vertex2="Mesh2Tess109_2" vertex3="Mesh2Tess109_11"/&gt;</a:t>
            </a:r>
          </a:p>
          <a:p>
            <a:r>
              <a:rPr lang="en-US" sz="1000" dirty="0"/>
              <a:t>		&lt;triangular type="ABSOLUTE" vertex1="Mesh2Tess109_9" vertex2="Mesh2Tess109_10" vertex3="Mesh2Tess109_1"/&gt;</a:t>
            </a:r>
          </a:p>
          <a:p>
            <a:r>
              <a:rPr lang="en-US" sz="1000" dirty="0"/>
              <a:t>		&lt;triangular type="ABSOLUTE" vertex1="Mesh2Tess109_9" vertex2="Mesh2Tess109_1" vertex3="Mesh2Tess109_0"/&gt;</a:t>
            </a:r>
          </a:p>
          <a:p>
            <a:r>
              <a:rPr lang="en-US" sz="1000" dirty="0"/>
              <a:t>		&lt;triangular type="ABSOLUTE" vertex1="Mesh2Tess109_6" vertex2="Mesh2Tess109_7" vertex3="Mesh2Tess109_3"/&gt;</a:t>
            </a:r>
          </a:p>
          <a:p>
            <a:r>
              <a:rPr lang="en-US" sz="1000" dirty="0"/>
              <a:t>		&lt;triangular type="ABSOLUTE" vertex1="Mesh2Tess109_6" vertex2="Mesh2Tess109_3" vertex3="Mesh2Tess109_2"/&gt;</a:t>
            </a:r>
          </a:p>
          <a:p>
            <a:r>
              <a:rPr lang="en-US" sz="1000" dirty="0"/>
              <a:t>		&lt;triangular type="ABSOLUTE" vertex1="Mesh2Tess109_2" vertex2="Mesh2Tess109_3" vertex3="Mesh2Tess109_8"/&gt;</a:t>
            </a:r>
          </a:p>
          <a:p>
            <a:r>
              <a:rPr lang="en-US" sz="1000" dirty="0"/>
              <a:t>		&lt;triangular type="ABSOLUTE" vertex1="Mesh2Tess109_2" vertex2="Mesh2Tess109_8" vertex3="Mesh2Tess109_11"/&gt;</a:t>
            </a:r>
          </a:p>
          <a:p>
            <a:r>
              <a:rPr lang="en-US" sz="1000" dirty="0"/>
              <a:t>		&lt;triangular type="ABSOLUTE" vertex1="Mesh2Tess109_4" vertex2="Mesh2Tess109_11" vertex3="Mesh2Tess109_8"/&gt;</a:t>
            </a:r>
          </a:p>
          <a:p>
            <a:r>
              <a:rPr lang="en-US" sz="1000" dirty="0"/>
              <a:t>		&lt;triangular type="ABSOLUTE" vertex1="Mesh2Tess109_4" vertex2="Mesh2Tess109_5" vertex3="Mesh2Tess109_11"/&gt;</a:t>
            </a:r>
          </a:p>
          <a:p>
            <a:r>
              <a:rPr lang="en-US" sz="1000" dirty="0"/>
              <a:t>		&lt;triangular type="ABSOLUTE" vertex1="Mesh2Tess109_7" vertex2="Mesh2Tess109_5" vertex3="Mesh2Tess109_4"/&gt;</a:t>
            </a:r>
          </a:p>
          <a:p>
            <a:r>
              <a:rPr lang="en-US" sz="1000" dirty="0"/>
              <a:t>		&lt;triangular type="ABSOLUTE" vertex1="Mesh2Tess109_7" vertex2="Mesh2Tess109_6" vertex3="Mesh2Tess109_5"/&gt;</a:t>
            </a:r>
          </a:p>
          <a:p>
            <a:r>
              <a:rPr lang="en-US" sz="1000" dirty="0"/>
              <a:t>		&lt;triangular type="ABSOLUTE" vertex1="Mesh2Tess109_3" vertex2="Mesh2Tess109_4" vertex3="Mesh2Tess109_8"/&gt;</a:t>
            </a:r>
          </a:p>
          <a:p>
            <a:r>
              <a:rPr lang="en-US" sz="1000" dirty="0"/>
              <a:t>		&lt;triangular type="ABSOLUTE" vertex1="Mesh2Tess109_7" vertex2="Mesh2Tess109_4" vertex3="Mesh2Tess109_3"/&gt;</a:t>
            </a:r>
          </a:p>
          <a:p>
            <a:r>
              <a:rPr lang="en-US" sz="1000" dirty="0"/>
              <a:t>&lt;/tessellated&gt;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C23702-AD76-4CC4-8258-FA030E4AA741}"/>
              </a:ext>
            </a:extLst>
          </p:cNvPr>
          <p:cNvSpPr txBox="1"/>
          <p:nvPr/>
        </p:nvSpPr>
        <p:spPr>
          <a:xfrm>
            <a:off x="4014952" y="294290"/>
            <a:ext cx="240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gdml</a:t>
            </a:r>
            <a:r>
              <a:rPr lang="en-US" sz="2400" dirty="0"/>
              <a:t> Mass Model</a:t>
            </a:r>
          </a:p>
        </p:txBody>
      </p:sp>
    </p:spTree>
    <p:extLst>
      <p:ext uri="{BB962C8B-B14F-4D97-AF65-F5344CB8AC3E}">
        <p14:creationId xmlns:p14="http://schemas.microsoft.com/office/powerpoint/2010/main" val="3583600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893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Menlo</vt:lpstr>
      <vt:lpstr>Tema di Office</vt:lpstr>
      <vt:lpstr>CUSP GEANT4 Mass Model</vt:lpstr>
      <vt:lpstr>CUSP GEANT4 Status</vt:lpstr>
      <vt:lpstr>GEANT4  Mass Model</vt:lpstr>
      <vt:lpstr>CAD exported mass model release (1)</vt:lpstr>
      <vt:lpstr>gdml mass model release (2)</vt:lpstr>
      <vt:lpstr>Screenshots (Qt GUI) (1)</vt:lpstr>
      <vt:lpstr>Screenshots (2)</vt:lpstr>
      <vt:lpstr>Screenshots (3)</vt:lpstr>
      <vt:lpstr>Presentazione standard di PowerPoint</vt:lpstr>
      <vt:lpstr>Screenshots (4)</vt:lpstr>
      <vt:lpstr>Screenshots (5)</vt:lpstr>
      <vt:lpstr>Scientific validation and results  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CUSP GEANT4 Mass Model</dc:title>
  <dc:creator>Giovanni De Cesare</dc:creator>
  <cp:lastModifiedBy>Giovanni De Cesare</cp:lastModifiedBy>
  <cp:revision>10</cp:revision>
  <dcterms:created xsi:type="dcterms:W3CDTF">2023-11-17T13:27:24Z</dcterms:created>
  <dcterms:modified xsi:type="dcterms:W3CDTF">2024-01-09T15:59:45Z</dcterms:modified>
</cp:coreProperties>
</file>