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 SemiBold"/>
      <p:regular r:id="rId24"/>
      <p:bold r:id="rId25"/>
      <p:italic r:id="rId26"/>
      <p:boldItalic r:id="rId27"/>
    </p:embeddedFont>
    <p:embeddedFont>
      <p:font typeface="Economica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Montserrat Medium"/>
      <p:regular r:id="rId36"/>
      <p:bold r:id="rId37"/>
      <p:italic r:id="rId38"/>
      <p:boldItalic r:id="rId39"/>
    </p:embeddedFont>
    <p:embeddedFont>
      <p:font typeface="Montserrat Ligh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Light-italic.fntdata"/><Relationship Id="rId41" Type="http://schemas.openxmlformats.org/officeDocument/2006/relationships/font" Target="fonts/MontserratLigh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Light-boldItalic.fntdata"/><Relationship Id="rId24" Type="http://schemas.openxmlformats.org/officeDocument/2006/relationships/font" Target="fonts/MontserratSemiBold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italic.fntdata"/><Relationship Id="rId25" Type="http://schemas.openxmlformats.org/officeDocument/2006/relationships/font" Target="fonts/MontserratSemiBold-bold.fntdata"/><Relationship Id="rId28" Type="http://schemas.openxmlformats.org/officeDocument/2006/relationships/font" Target="fonts/Economica-regular.fntdata"/><Relationship Id="rId27" Type="http://schemas.openxmlformats.org/officeDocument/2006/relationships/font" Target="fonts/Montserrat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boldItalic.fntdata"/><Relationship Id="rId30" Type="http://schemas.openxmlformats.org/officeDocument/2006/relationships/font" Target="fonts/Economica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bold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9d937b41b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9d937b41b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9d937b41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9d937b41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9d937b41b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9d937b41b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8e285b5c9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8e285b5c9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8e80ccf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8e80ccf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8e285b5c9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8e285b5c9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8e285b5c9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8e285b5c9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9d937b41b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9d937b41b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89d937b41b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89d937b41b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8e285b5c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8e285b5c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d937b4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d937b4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8e285b5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8e285b5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9d937b41b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9d937b41b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8e285b5c9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8e285b5c9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90cfd5d7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90cfd5d7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8e285b5c9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8e285b5c9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9d937b4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9d937b4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1C4587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ontserrat SemiBold"/>
              <a:buNone/>
              <a:defRPr sz="36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Light"/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0"/>
              <a:buNone/>
              <a:defRPr sz="16000">
                <a:solidFill>
                  <a:srgbClr val="CC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5" name="Google Shape;65;p12"/>
          <p:cNvSpPr/>
          <p:nvPr/>
        </p:nvSpPr>
        <p:spPr>
          <a:xfrm>
            <a:off x="0" y="5045700"/>
            <a:ext cx="4546800" cy="9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2"/>
          <p:cNvSpPr/>
          <p:nvPr/>
        </p:nvSpPr>
        <p:spPr>
          <a:xfrm>
            <a:off x="4546800" y="5045700"/>
            <a:ext cx="4597200" cy="97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1C4587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5045700"/>
            <a:ext cx="4546800" cy="9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6043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4356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4546800" y="5045700"/>
            <a:ext cx="4597200" cy="97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rps 1">
  <p:cSld name="TITLE_AND_BODY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5045700"/>
            <a:ext cx="4546800" cy="9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604300"/>
            <a:ext cx="7212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35600"/>
            <a:ext cx="7212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4546800" y="5045700"/>
            <a:ext cx="4597200" cy="97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 rot="5400000">
            <a:off x="6452550" y="1699050"/>
            <a:ext cx="4390500" cy="992400"/>
          </a:xfrm>
          <a:prstGeom prst="homePlate">
            <a:avLst>
              <a:gd fmla="val 22462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6043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11700" y="1435600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832400" y="1435600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6043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1700" y="13113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0" y="5045700"/>
            <a:ext cx="4546800" cy="9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4546800" y="5045700"/>
            <a:ext cx="4597200" cy="97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0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None/>
              <a:defRPr>
                <a:solidFill>
                  <a:srgbClr val="CC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Light"/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Light"/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Light"/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Light"/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Light"/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Light"/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Light"/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Light"/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Light"/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043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ontserrat SemiBold"/>
              <a:buNone/>
              <a:defRPr sz="36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3560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7447" y="97000"/>
            <a:ext cx="1240200" cy="626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hyperlink" Target="https://demo.inclusion.beta.gouv.fr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mo.inclusion.beta.gouv.fr/" TargetMode="External"/><Relationship Id="rId4" Type="http://schemas.openxmlformats.org/officeDocument/2006/relationships/hyperlink" Target="https://doc.inclusion.beta.gouv.fr/communication/flyer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forum.inclusion.beta.gouv.fr/" TargetMode="External"/><Relationship Id="rId4" Type="http://schemas.openxmlformats.org/officeDocument/2006/relationships/hyperlink" Target="https://doc.inclusion.beta.gouv.fr/" TargetMode="External"/><Relationship Id="rId5" Type="http://schemas.openxmlformats.org/officeDocument/2006/relationships/hyperlink" Target="https://inclusion.beta.gouv.fr/stats/" TargetMode="External"/><Relationship Id="rId6" Type="http://schemas.openxmlformats.org/officeDocument/2006/relationships/hyperlink" Target="https://inclusion.beta.gouv.fr/stats/" TargetMode="External"/><Relationship Id="rId7" Type="http://schemas.openxmlformats.org/officeDocument/2006/relationships/hyperlink" Target="https://www.linkedin.com/company/42277594" TargetMode="External"/><Relationship Id="rId8" Type="http://schemas.openxmlformats.org/officeDocument/2006/relationships/hyperlink" Target="https://www.youtube.com/channel/UC06_yIYfzAiDOMTemH9q3OQ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.inclusion.beta.gouv.fr/communication/etre-ambassadrice-ou-ambassadeur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/>
              <a:t>La Plateforme de l’inclusion</a:t>
            </a:r>
            <a:endParaRPr sz="3100"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23"/>
          <p:cNvGrpSpPr/>
          <p:nvPr/>
        </p:nvGrpSpPr>
        <p:grpSpPr>
          <a:xfrm>
            <a:off x="0" y="43300"/>
            <a:ext cx="2026325" cy="4927875"/>
            <a:chOff x="0" y="43300"/>
            <a:chExt cx="2026325" cy="4927875"/>
          </a:xfrm>
        </p:grpSpPr>
        <p:sp>
          <p:nvSpPr>
            <p:cNvPr id="253" name="Google Shape;253;p23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" name="Google Shape;254;p23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5" name="Google Shape;255;p23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456725" y="1669698"/>
              <a:ext cx="156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Google Shape;269;p23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Les avantages</a:t>
            </a:r>
            <a:endParaRPr sz="3100">
              <a:solidFill>
                <a:srgbClr val="3C3A53"/>
              </a:solidFill>
            </a:endParaRPr>
          </a:p>
        </p:txBody>
      </p:sp>
      <p:pic>
        <p:nvPicPr>
          <p:cNvPr id="270" name="Google Shape;270;p23"/>
          <p:cNvPicPr preferRelativeResize="0"/>
          <p:nvPr/>
        </p:nvPicPr>
        <p:blipFill rotWithShape="1">
          <a:blip r:embed="rId3">
            <a:alphaModFix/>
          </a:blip>
          <a:srcRect b="32530" l="63175" r="0" t="14898"/>
          <a:stretch/>
        </p:blipFill>
        <p:spPr>
          <a:xfrm>
            <a:off x="5120887" y="1142025"/>
            <a:ext cx="3328113" cy="348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3"/>
          <p:cNvPicPr preferRelativeResize="0"/>
          <p:nvPr/>
        </p:nvPicPr>
        <p:blipFill rotWithShape="1">
          <a:blip r:embed="rId3">
            <a:alphaModFix/>
          </a:blip>
          <a:srcRect b="32530" l="0" r="67479" t="14898"/>
          <a:stretch/>
        </p:blipFill>
        <p:spPr>
          <a:xfrm>
            <a:off x="2104013" y="1142025"/>
            <a:ext cx="2939163" cy="348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24"/>
          <p:cNvGrpSpPr/>
          <p:nvPr/>
        </p:nvGrpSpPr>
        <p:grpSpPr>
          <a:xfrm>
            <a:off x="0" y="43300"/>
            <a:ext cx="2026325" cy="4927875"/>
            <a:chOff x="0" y="43300"/>
            <a:chExt cx="2026325" cy="4927875"/>
          </a:xfrm>
        </p:grpSpPr>
        <p:sp>
          <p:nvSpPr>
            <p:cNvPr id="277" name="Google Shape;277;p24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8" name="Google Shape;278;p24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9" name="Google Shape;279;p24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456725" y="1669698"/>
              <a:ext cx="156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p24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Chantiers d’ITOU</a:t>
            </a:r>
            <a:endParaRPr sz="3100">
              <a:solidFill>
                <a:srgbClr val="3C3A53"/>
              </a:solidFill>
            </a:endParaRPr>
          </a:p>
        </p:txBody>
      </p:sp>
      <p:sp>
        <p:nvSpPr>
          <p:cNvPr id="294" name="Google Shape;294;p24"/>
          <p:cNvSpPr txBox="1"/>
          <p:nvPr/>
        </p:nvSpPr>
        <p:spPr>
          <a:xfrm>
            <a:off x="3687000" y="3345515"/>
            <a:ext cx="1443000" cy="94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rPr>
              <a:t>Finalité 3 :</a:t>
            </a:r>
            <a:r>
              <a:rPr lang="fr" sz="10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00">
              <a:solidFill>
                <a:srgbClr val="3C3A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Renforcer les outils de suivi et de pilotage de la performance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24"/>
          <p:cNvSpPr txBox="1"/>
          <p:nvPr/>
        </p:nvSpPr>
        <p:spPr>
          <a:xfrm>
            <a:off x="3687000" y="2205550"/>
            <a:ext cx="1443000" cy="94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rPr>
              <a:t>Finalité 2 :</a:t>
            </a:r>
            <a:r>
              <a:rPr lang="fr" sz="10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00">
              <a:solidFill>
                <a:srgbClr val="3C3A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Réduire la charge administrative et optimiser le suivi des parcours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24"/>
          <p:cNvSpPr txBox="1"/>
          <p:nvPr/>
        </p:nvSpPr>
        <p:spPr>
          <a:xfrm>
            <a:off x="2104025" y="2205550"/>
            <a:ext cx="1443000" cy="208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rPr>
              <a:t>Finalité 1 :</a:t>
            </a:r>
            <a:r>
              <a:rPr lang="fr" sz="10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00">
              <a:solidFill>
                <a:srgbClr val="3C3A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Faciliter l’entrée en centralisant un registre de l’offre et en refondant l’agrément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24"/>
          <p:cNvSpPr txBox="1"/>
          <p:nvPr/>
        </p:nvSpPr>
        <p:spPr>
          <a:xfrm>
            <a:off x="5247725" y="2205550"/>
            <a:ext cx="1460400" cy="208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rPr>
              <a:t>Finalité 4 :</a:t>
            </a:r>
            <a:r>
              <a:rPr lang="fr" sz="10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00">
              <a:solidFill>
                <a:srgbClr val="3C3A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fr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timuler le développement et l’accès aux outils digitaux d’appui aux parcours d’insertion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24"/>
          <p:cNvSpPr txBox="1"/>
          <p:nvPr/>
        </p:nvSpPr>
        <p:spPr>
          <a:xfrm>
            <a:off x="6825850" y="2205550"/>
            <a:ext cx="1460400" cy="208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rPr>
              <a:t>Finalité 5 :</a:t>
            </a:r>
            <a:r>
              <a:rPr lang="fr" sz="10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00">
              <a:solidFill>
                <a:srgbClr val="3C3A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Valoriser l’offre de services commerciale des SIAE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2104025" y="1060400"/>
            <a:ext cx="1443000" cy="973200"/>
          </a:xfrm>
          <a:prstGeom prst="rect">
            <a:avLst/>
          </a:prstGeom>
          <a:solidFill>
            <a:srgbClr val="3C3A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Chantier</a:t>
            </a:r>
            <a:endParaRPr b="1" sz="13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1 </a:t>
            </a:r>
            <a:endParaRPr b="1" sz="13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24"/>
          <p:cNvSpPr txBox="1"/>
          <p:nvPr/>
        </p:nvSpPr>
        <p:spPr>
          <a:xfrm>
            <a:off x="3680867" y="1060400"/>
            <a:ext cx="1443000" cy="973200"/>
          </a:xfrm>
          <a:prstGeom prst="rect">
            <a:avLst/>
          </a:prstGeom>
          <a:solidFill>
            <a:srgbClr val="3C3A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Chantier</a:t>
            </a:r>
            <a:endParaRPr b="1" sz="13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2 </a:t>
            </a:r>
            <a:endParaRPr b="1" sz="13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24"/>
          <p:cNvSpPr txBox="1"/>
          <p:nvPr/>
        </p:nvSpPr>
        <p:spPr>
          <a:xfrm>
            <a:off x="5257708" y="1060400"/>
            <a:ext cx="1443000" cy="973200"/>
          </a:xfrm>
          <a:prstGeom prst="rect">
            <a:avLst/>
          </a:prstGeom>
          <a:solidFill>
            <a:srgbClr val="3C3A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Chantier</a:t>
            </a:r>
            <a:endParaRPr b="1" sz="13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endParaRPr b="1" sz="13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6834550" y="1060400"/>
            <a:ext cx="1443000" cy="973200"/>
          </a:xfrm>
          <a:prstGeom prst="rect">
            <a:avLst/>
          </a:prstGeom>
          <a:solidFill>
            <a:srgbClr val="3C3A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Chantier</a:t>
            </a:r>
            <a:endParaRPr b="1" sz="13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4 </a:t>
            </a:r>
            <a:endParaRPr b="1" sz="13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 txBox="1"/>
          <p:nvPr/>
        </p:nvSpPr>
        <p:spPr>
          <a:xfrm>
            <a:off x="5488525" y="3959250"/>
            <a:ext cx="30453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Montserrat"/>
                <a:ea typeface="Montserrat"/>
                <a:cs typeface="Montserrat"/>
                <a:sym typeface="Montserrat"/>
              </a:rPr>
              <a:t>Le lien du simulateur sera communiqué aux participants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08" name="Google Shape;308;p25"/>
          <p:cNvGrpSpPr/>
          <p:nvPr/>
        </p:nvGrpSpPr>
        <p:grpSpPr>
          <a:xfrm>
            <a:off x="2112713" y="1325901"/>
            <a:ext cx="3168275" cy="3168225"/>
            <a:chOff x="4272813" y="1054976"/>
            <a:chExt cx="3168275" cy="3168225"/>
          </a:xfrm>
        </p:grpSpPr>
        <p:pic>
          <p:nvPicPr>
            <p:cNvPr id="309" name="Google Shape;309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72813" y="1054976"/>
              <a:ext cx="3168275" cy="3168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35537" y="1320569"/>
              <a:ext cx="2842854" cy="15212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1" name="Google Shape;311;p25">
            <a:hlinkClick r:id="rId5"/>
          </p:cNvPr>
          <p:cNvSpPr/>
          <p:nvPr/>
        </p:nvSpPr>
        <p:spPr>
          <a:xfrm>
            <a:off x="6492625" y="3161650"/>
            <a:ext cx="1493100" cy="484800"/>
          </a:xfrm>
          <a:prstGeom prst="roundRect">
            <a:avLst>
              <a:gd fmla="val 16667" name="adj"/>
            </a:avLst>
          </a:prstGeom>
          <a:solidFill>
            <a:srgbClr val="3C3A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Accès au simulateur</a:t>
            </a:r>
            <a:endParaRPr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12" name="Google Shape;312;p25"/>
          <p:cNvGrpSpPr/>
          <p:nvPr/>
        </p:nvGrpSpPr>
        <p:grpSpPr>
          <a:xfrm>
            <a:off x="0" y="43300"/>
            <a:ext cx="2112723" cy="4927875"/>
            <a:chOff x="0" y="43300"/>
            <a:chExt cx="2112723" cy="4927875"/>
          </a:xfrm>
        </p:grpSpPr>
        <p:sp>
          <p:nvSpPr>
            <p:cNvPr id="313" name="Google Shape;313;p25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4" name="Google Shape;314;p25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5" name="Google Shape;315;p25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456729" y="1695675"/>
              <a:ext cx="113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456723" y="2378930"/>
              <a:ext cx="1656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p25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Démonstration en direct</a:t>
            </a:r>
            <a:endParaRPr sz="3100">
              <a:solidFill>
                <a:srgbClr val="3C3A53"/>
              </a:solidFill>
            </a:endParaRPr>
          </a:p>
        </p:txBody>
      </p:sp>
      <p:sp>
        <p:nvSpPr>
          <p:cNvPr id="330" name="Google Shape;330;p25"/>
          <p:cNvSpPr txBox="1"/>
          <p:nvPr/>
        </p:nvSpPr>
        <p:spPr>
          <a:xfrm>
            <a:off x="5488525" y="1023450"/>
            <a:ext cx="350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 l’envoi d’une candidature par un prescripteur,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25"/>
          <p:cNvSpPr/>
          <p:nvPr/>
        </p:nvSpPr>
        <p:spPr>
          <a:xfrm rot="5400000">
            <a:off x="6957325" y="2098889"/>
            <a:ext cx="563700" cy="2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3A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 txBox="1"/>
          <p:nvPr/>
        </p:nvSpPr>
        <p:spPr>
          <a:xfrm>
            <a:off x="5488525" y="2463150"/>
            <a:ext cx="3678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à la délivrance d’un PASS IAE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025" y="937544"/>
            <a:ext cx="6655376" cy="276748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6"/>
          <p:cNvSpPr txBox="1"/>
          <p:nvPr/>
        </p:nvSpPr>
        <p:spPr>
          <a:xfrm>
            <a:off x="2618700" y="3951175"/>
            <a:ext cx="614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Des webinaires de lancement sont organisés dans chaque région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+ w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ebinaires à la demande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39" name="Google Shape;339;p26"/>
          <p:cNvGrpSpPr/>
          <p:nvPr/>
        </p:nvGrpSpPr>
        <p:grpSpPr>
          <a:xfrm>
            <a:off x="0" y="43300"/>
            <a:ext cx="2069525" cy="4927875"/>
            <a:chOff x="0" y="43300"/>
            <a:chExt cx="2069525" cy="4927875"/>
          </a:xfrm>
        </p:grpSpPr>
        <p:sp>
          <p:nvSpPr>
            <p:cNvPr id="340" name="Google Shape;340;p26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1" name="Google Shape;341;p26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2" name="Google Shape;342;p26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456729" y="1695675"/>
              <a:ext cx="113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456725" y="3122798"/>
              <a:ext cx="161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6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Déploiement</a:t>
            </a:r>
            <a:endParaRPr sz="3100">
              <a:solidFill>
                <a:srgbClr val="3C3A5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/>
          <p:nvPr/>
        </p:nvSpPr>
        <p:spPr>
          <a:xfrm>
            <a:off x="7150325" y="1202375"/>
            <a:ext cx="1828800" cy="77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Poser vos questions à la communauté</a:t>
            </a:r>
            <a:endParaRPr sz="1300">
              <a:solidFill>
                <a:srgbClr val="3C3A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2" name="Google Shape;362;p27"/>
          <p:cNvSpPr/>
          <p:nvPr/>
        </p:nvSpPr>
        <p:spPr>
          <a:xfrm>
            <a:off x="7137425" y="3432175"/>
            <a:ext cx="1828800" cy="77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Trouver et partager des bonnes pratiques</a:t>
            </a:r>
            <a:endParaRPr sz="1300">
              <a:solidFill>
                <a:srgbClr val="3C3A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3" name="Google Shape;363;p27"/>
          <p:cNvSpPr/>
          <p:nvPr/>
        </p:nvSpPr>
        <p:spPr>
          <a:xfrm>
            <a:off x="7150325" y="2317275"/>
            <a:ext cx="1828800" cy="77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Échanger sur une problématique</a:t>
            </a:r>
            <a:endParaRPr sz="1300">
              <a:solidFill>
                <a:srgbClr val="3C3A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64" name="Google Shape;364;p27"/>
          <p:cNvGrpSpPr/>
          <p:nvPr/>
        </p:nvGrpSpPr>
        <p:grpSpPr>
          <a:xfrm>
            <a:off x="0" y="43300"/>
            <a:ext cx="2069525" cy="4927875"/>
            <a:chOff x="0" y="43300"/>
            <a:chExt cx="2069525" cy="4927875"/>
          </a:xfrm>
        </p:grpSpPr>
        <p:sp>
          <p:nvSpPr>
            <p:cNvPr id="365" name="Google Shape;365;p27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6" name="Google Shape;366;p27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7" name="Google Shape;367;p27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456729" y="1695675"/>
              <a:ext cx="113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456725" y="3122798"/>
              <a:ext cx="161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27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Espace d’échanges : le forum</a:t>
            </a:r>
            <a:endParaRPr sz="3100">
              <a:solidFill>
                <a:srgbClr val="3C3A53"/>
              </a:solidFill>
            </a:endParaRPr>
          </a:p>
        </p:txBody>
      </p:sp>
      <p:pic>
        <p:nvPicPr>
          <p:cNvPr id="382" name="Google Shape;382;p27"/>
          <p:cNvPicPr preferRelativeResize="0"/>
          <p:nvPr/>
        </p:nvPicPr>
        <p:blipFill rotWithShape="1">
          <a:blip r:embed="rId3">
            <a:alphaModFix/>
          </a:blip>
          <a:srcRect b="0" l="6787" r="7183" t="0"/>
          <a:stretch/>
        </p:blipFill>
        <p:spPr>
          <a:xfrm>
            <a:off x="2119250" y="987550"/>
            <a:ext cx="4905499" cy="370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/>
          <p:nvPr/>
        </p:nvSpPr>
        <p:spPr>
          <a:xfrm>
            <a:off x="2103900" y="4374175"/>
            <a:ext cx="6594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Toutes les réponses seront publiées sur le forum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88" name="Google Shape;388;p28"/>
          <p:cNvGrpSpPr/>
          <p:nvPr/>
        </p:nvGrpSpPr>
        <p:grpSpPr>
          <a:xfrm>
            <a:off x="0" y="43300"/>
            <a:ext cx="1931100" cy="4927875"/>
            <a:chOff x="0" y="43300"/>
            <a:chExt cx="1931100" cy="4927875"/>
          </a:xfrm>
        </p:grpSpPr>
        <p:sp>
          <p:nvSpPr>
            <p:cNvPr id="389" name="Google Shape;389;p28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0" name="Google Shape;390;p28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1" name="Google Shape;391;p28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456729" y="1695675"/>
              <a:ext cx="113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456722" y="3755830"/>
              <a:ext cx="143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5" name="Google Shape;405;p28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Questions / réponses</a:t>
            </a:r>
            <a:endParaRPr sz="3100">
              <a:solidFill>
                <a:srgbClr val="3C3A53"/>
              </a:solidFill>
            </a:endParaRPr>
          </a:p>
        </p:txBody>
      </p:sp>
      <p:pic>
        <p:nvPicPr>
          <p:cNvPr id="406" name="Google Shape;4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500" y="983700"/>
            <a:ext cx="6047264" cy="323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9"/>
          <p:cNvSpPr txBox="1"/>
          <p:nvPr>
            <p:ph idx="1" type="body"/>
          </p:nvPr>
        </p:nvSpPr>
        <p:spPr>
          <a:xfrm>
            <a:off x="2104025" y="1130800"/>
            <a:ext cx="6728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</a:t>
            </a:r>
            <a:r>
              <a:rPr b="1" lang="fr" u="sng">
                <a:solidFill>
                  <a:srgbClr val="3C3A53"/>
                </a:solidFill>
                <a:hlinkClick r:id="rId3"/>
              </a:rPr>
              <a:t>Simulateur de la Plateforme de l’inclusion</a:t>
            </a:r>
            <a:endParaRPr b="1">
              <a:solidFill>
                <a:srgbClr val="3C3A5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Un </a:t>
            </a:r>
            <a:r>
              <a:rPr b="1" lang="fr" u="sng">
                <a:solidFill>
                  <a:srgbClr val="3C3A53"/>
                </a:solidFill>
                <a:hlinkClick r:id="rId4"/>
              </a:rPr>
              <a:t>Flyer de présentation à diffuser</a:t>
            </a:r>
            <a:endParaRPr b="1">
              <a:solidFill>
                <a:srgbClr val="3C3A5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Un présentation type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Des modes d’emploi papier et vidéo</a:t>
            </a:r>
            <a:endParaRPr/>
          </a:p>
        </p:txBody>
      </p:sp>
      <p:grpSp>
        <p:nvGrpSpPr>
          <p:cNvPr id="412" name="Google Shape;412;p29"/>
          <p:cNvGrpSpPr/>
          <p:nvPr/>
        </p:nvGrpSpPr>
        <p:grpSpPr>
          <a:xfrm>
            <a:off x="0" y="43300"/>
            <a:ext cx="1931221" cy="4893239"/>
            <a:chOff x="0" y="43300"/>
            <a:chExt cx="1931221" cy="4893239"/>
          </a:xfrm>
        </p:grpSpPr>
        <p:sp>
          <p:nvSpPr>
            <p:cNvPr id="413" name="Google Shape;413;p29"/>
            <p:cNvSpPr/>
            <p:nvPr/>
          </p:nvSpPr>
          <p:spPr>
            <a:xfrm>
              <a:off x="0" y="43300"/>
              <a:ext cx="16797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4" name="Google Shape;414;p29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5" name="Google Shape;415;p29"/>
            <p:cNvSpPr/>
            <p:nvPr/>
          </p:nvSpPr>
          <p:spPr>
            <a:xfrm>
              <a:off x="456725" y="2425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456729" y="1695675"/>
              <a:ext cx="113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3C3A5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456721" y="4567239"/>
              <a:ext cx="147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9" name="Google Shape;429;p29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Pour diffuser et présenter</a:t>
            </a:r>
            <a:endParaRPr sz="3100">
              <a:solidFill>
                <a:srgbClr val="3C3A5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0"/>
          <p:cNvSpPr txBox="1"/>
          <p:nvPr>
            <p:ph idx="1" type="body"/>
          </p:nvPr>
        </p:nvSpPr>
        <p:spPr>
          <a:xfrm>
            <a:off x="2104025" y="1130800"/>
            <a:ext cx="6728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</a:t>
            </a:r>
            <a:r>
              <a:rPr b="1" lang="fr" u="sng">
                <a:solidFill>
                  <a:srgbClr val="3C3A53"/>
                </a:solidFill>
                <a:hlinkClick r:id="rId3"/>
              </a:rPr>
              <a:t>Forum d'échanges entre acteurs de l'inclusion</a:t>
            </a:r>
            <a:endParaRPr b="1">
              <a:solidFill>
                <a:srgbClr val="3C3A5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Un </a:t>
            </a:r>
            <a:r>
              <a:rPr b="1" lang="fr" u="sng">
                <a:solidFill>
                  <a:srgbClr val="3C3A53"/>
                </a:solidFill>
                <a:hlinkClick r:id="rId4"/>
              </a:rPr>
              <a:t>Espace de documentation</a:t>
            </a:r>
            <a:endParaRPr b="1">
              <a:solidFill>
                <a:srgbClr val="3C3A5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Une </a:t>
            </a:r>
            <a:r>
              <a:rPr b="1" lang="fr" u="sng">
                <a:solidFill>
                  <a:srgbClr val="3C3A53"/>
                </a:solidFill>
                <a:hlinkClick r:id="rId5"/>
              </a:rPr>
              <a:t>P</a:t>
            </a:r>
            <a:r>
              <a:rPr b="1" lang="fr" u="sng">
                <a:solidFill>
                  <a:srgbClr val="3C3A53"/>
                </a:solidFill>
                <a:hlinkClick r:id="rId6"/>
              </a:rPr>
              <a:t>age Statistiques</a:t>
            </a:r>
            <a:endParaRPr b="1">
              <a:solidFill>
                <a:srgbClr val="3C3A5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Notre </a:t>
            </a:r>
            <a:r>
              <a:rPr b="1" lang="fr" u="sng">
                <a:solidFill>
                  <a:srgbClr val="3C3A53"/>
                </a:solidFill>
                <a:hlinkClick r:id="rId7"/>
              </a:rPr>
              <a:t>Page Linkedin</a:t>
            </a:r>
            <a:endParaRPr b="1">
              <a:solidFill>
                <a:srgbClr val="3C3A5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Notre </a:t>
            </a:r>
            <a:r>
              <a:rPr b="1" lang="fr" u="sng">
                <a:solidFill>
                  <a:srgbClr val="3C3A53"/>
                </a:solidFill>
                <a:hlinkClick r:id="rId8"/>
              </a:rPr>
              <a:t>Chaine Youtube</a:t>
            </a:r>
            <a:r>
              <a:rPr lang="fr"/>
              <a:t> </a:t>
            </a:r>
            <a:endParaRPr/>
          </a:p>
        </p:txBody>
      </p:sp>
      <p:grpSp>
        <p:nvGrpSpPr>
          <p:cNvPr id="435" name="Google Shape;435;p30"/>
          <p:cNvGrpSpPr/>
          <p:nvPr/>
        </p:nvGrpSpPr>
        <p:grpSpPr>
          <a:xfrm>
            <a:off x="0" y="43300"/>
            <a:ext cx="1931221" cy="4893239"/>
            <a:chOff x="0" y="43300"/>
            <a:chExt cx="1931221" cy="4893239"/>
          </a:xfrm>
        </p:grpSpPr>
        <p:sp>
          <p:nvSpPr>
            <p:cNvPr id="436" name="Google Shape;436;p30"/>
            <p:cNvSpPr/>
            <p:nvPr/>
          </p:nvSpPr>
          <p:spPr>
            <a:xfrm>
              <a:off x="0" y="43300"/>
              <a:ext cx="16797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7" name="Google Shape;437;p30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8" name="Google Shape;438;p30"/>
            <p:cNvSpPr/>
            <p:nvPr/>
          </p:nvSpPr>
          <p:spPr>
            <a:xfrm>
              <a:off x="456725" y="2425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456729" y="1695675"/>
              <a:ext cx="113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3C3A5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456721" y="4567239"/>
              <a:ext cx="147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2" name="Google Shape;452;p30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Pour s’informer et échanger</a:t>
            </a:r>
            <a:endParaRPr sz="3100">
              <a:solidFill>
                <a:srgbClr val="3C3A5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/>
          <p:nvPr>
            <p:ph idx="1" type="body"/>
          </p:nvPr>
        </p:nvSpPr>
        <p:spPr>
          <a:xfrm>
            <a:off x="2104025" y="1130800"/>
            <a:ext cx="6728400" cy="16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f</a:t>
            </a:r>
            <a:r>
              <a:rPr lang="fr"/>
              <a:t>ormulaire d’inscription à la </a:t>
            </a:r>
            <a:r>
              <a:rPr b="1" lang="fr" u="sng">
                <a:solidFill>
                  <a:srgbClr val="3C3A53"/>
                </a:solidFill>
                <a:hlinkClick r:id="rId3"/>
              </a:rPr>
              <a:t>communauté des ambassadeurs et ambassadrices de la Plateforme de l’inclusion</a:t>
            </a:r>
            <a:br>
              <a:rPr lang="fr"/>
            </a:br>
            <a:br>
              <a:rPr lang="fr"/>
            </a:br>
            <a:r>
              <a:rPr lang="fr"/>
              <a:t>Un espace ambassadeurs / ambassadrices : le forum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31"/>
          <p:cNvGrpSpPr/>
          <p:nvPr/>
        </p:nvGrpSpPr>
        <p:grpSpPr>
          <a:xfrm>
            <a:off x="0" y="43300"/>
            <a:ext cx="1931221" cy="4893239"/>
            <a:chOff x="0" y="43300"/>
            <a:chExt cx="1931221" cy="4893239"/>
          </a:xfrm>
        </p:grpSpPr>
        <p:sp>
          <p:nvSpPr>
            <p:cNvPr id="459" name="Google Shape;459;p31"/>
            <p:cNvSpPr/>
            <p:nvPr/>
          </p:nvSpPr>
          <p:spPr>
            <a:xfrm>
              <a:off x="0" y="43300"/>
              <a:ext cx="16797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0" name="Google Shape;460;p31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1" name="Google Shape;461;p31"/>
            <p:cNvSpPr/>
            <p:nvPr/>
          </p:nvSpPr>
          <p:spPr>
            <a:xfrm>
              <a:off x="456725" y="2425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456729" y="1695675"/>
              <a:ext cx="113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3C3A5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456721" y="4567239"/>
              <a:ext cx="147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p31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Pour intégrer la communauté</a:t>
            </a:r>
            <a:endParaRPr sz="3100">
              <a:solidFill>
                <a:srgbClr val="3C3A53"/>
              </a:solidFill>
            </a:endParaRPr>
          </a:p>
        </p:txBody>
      </p:sp>
      <p:sp>
        <p:nvSpPr>
          <p:cNvPr id="476" name="Google Shape;476;p31"/>
          <p:cNvSpPr/>
          <p:nvPr/>
        </p:nvSpPr>
        <p:spPr>
          <a:xfrm>
            <a:off x="2188025" y="3115200"/>
            <a:ext cx="1828800" cy="772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Communiquer</a:t>
            </a:r>
            <a:endParaRPr>
              <a:solidFill>
                <a:srgbClr val="3C3A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à leur réseau</a:t>
            </a:r>
            <a:endParaRPr>
              <a:solidFill>
                <a:srgbClr val="3C3A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7" name="Google Shape;477;p31"/>
          <p:cNvSpPr/>
          <p:nvPr/>
        </p:nvSpPr>
        <p:spPr>
          <a:xfrm>
            <a:off x="4317550" y="3115200"/>
            <a:ext cx="1828800" cy="772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Faire remonter </a:t>
            </a:r>
            <a:endParaRPr>
              <a:solidFill>
                <a:srgbClr val="3C3A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les demandes </a:t>
            </a:r>
            <a:endParaRPr>
              <a:solidFill>
                <a:srgbClr val="3C3A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du terrain</a:t>
            </a:r>
            <a:endParaRPr>
              <a:solidFill>
                <a:srgbClr val="3C3A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8" name="Google Shape;478;p31"/>
          <p:cNvSpPr/>
          <p:nvPr/>
        </p:nvSpPr>
        <p:spPr>
          <a:xfrm>
            <a:off x="6447075" y="3115200"/>
            <a:ext cx="1828800" cy="772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Participer aux Open Lab</a:t>
            </a:r>
            <a:endParaRPr>
              <a:solidFill>
                <a:srgbClr val="3C3A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479" name="Google Shape;479;p31"/>
          <p:cNvPicPr preferRelativeResize="0"/>
          <p:nvPr/>
        </p:nvPicPr>
        <p:blipFill rotWithShape="1">
          <a:blip r:embed="rId4">
            <a:alphaModFix/>
          </a:blip>
          <a:srcRect b="8329" l="0" r="0" t="33341"/>
          <a:stretch/>
        </p:blipFill>
        <p:spPr>
          <a:xfrm>
            <a:off x="7189950" y="3964800"/>
            <a:ext cx="1780525" cy="10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4" cy="4730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8837" l="-963" r="8327" t="-2558"/>
          <a:stretch/>
        </p:blipFill>
        <p:spPr>
          <a:xfrm>
            <a:off x="4970675" y="2828650"/>
            <a:ext cx="3991375" cy="21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6043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3A53"/>
                </a:solidFill>
              </a:rPr>
              <a:t>Programme de la présentation</a:t>
            </a:r>
            <a:endParaRPr>
              <a:solidFill>
                <a:srgbClr val="3C3A53"/>
              </a:solidFill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435600"/>
            <a:ext cx="5802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Introduction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Fonctionnement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Cadre du projet : La Plateforme de l’inclusion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Démonstration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Communication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Questions / Réponses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Les outils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7"/>
          <p:cNvGrpSpPr/>
          <p:nvPr/>
        </p:nvGrpSpPr>
        <p:grpSpPr>
          <a:xfrm>
            <a:off x="0" y="43300"/>
            <a:ext cx="1931100" cy="4927875"/>
            <a:chOff x="0" y="43300"/>
            <a:chExt cx="1931100" cy="4927875"/>
          </a:xfrm>
        </p:grpSpPr>
        <p:sp>
          <p:nvSpPr>
            <p:cNvPr id="92" name="Google Shape;92;p17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3" name="Google Shape;93;p17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4" name="Google Shape;94;p17"/>
            <p:cNvSpPr/>
            <p:nvPr/>
          </p:nvSpPr>
          <p:spPr>
            <a:xfrm>
              <a:off x="456729" y="216598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456729" y="1695675"/>
              <a:ext cx="113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17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Présentation des intervenant.e.s</a:t>
            </a:r>
            <a:endParaRPr sz="3100">
              <a:solidFill>
                <a:srgbClr val="3C3A53"/>
              </a:solidFill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2323713" y="1583813"/>
            <a:ext cx="1755300" cy="1755300"/>
          </a:xfrm>
          <a:prstGeom prst="ellipse">
            <a:avLst/>
          </a:prstGeom>
          <a:noFill/>
          <a:ln cap="flat" cmpd="sng" w="28575">
            <a:solidFill>
              <a:srgbClr val="3C3A5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4624325" y="1583813"/>
            <a:ext cx="1755300" cy="1755300"/>
          </a:xfrm>
          <a:prstGeom prst="ellipse">
            <a:avLst/>
          </a:prstGeom>
          <a:noFill/>
          <a:ln cap="flat" cmpd="sng" w="28575">
            <a:solidFill>
              <a:srgbClr val="3C3A5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924938" y="1583813"/>
            <a:ext cx="1755300" cy="1755300"/>
          </a:xfrm>
          <a:prstGeom prst="ellipse">
            <a:avLst/>
          </a:prstGeom>
          <a:noFill/>
          <a:ln cap="flat" cmpd="sng" w="28575">
            <a:solidFill>
              <a:srgbClr val="3C3A5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2319925" y="3548550"/>
            <a:ext cx="17553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Nom, prénom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Rôle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624325" y="3548550"/>
            <a:ext cx="17553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Nom, prénom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Rôle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6982200" y="3548550"/>
            <a:ext cx="17553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Nom, prénom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Rôle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8"/>
          <p:cNvGrpSpPr/>
          <p:nvPr/>
        </p:nvGrpSpPr>
        <p:grpSpPr>
          <a:xfrm>
            <a:off x="0" y="43300"/>
            <a:ext cx="2104025" cy="4927875"/>
            <a:chOff x="0" y="43300"/>
            <a:chExt cx="2104025" cy="4927875"/>
          </a:xfrm>
        </p:grpSpPr>
        <p:sp>
          <p:nvSpPr>
            <p:cNvPr id="120" name="Google Shape;120;p18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1" name="Google Shape;121;p18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2" name="Google Shape;122;p18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456725" y="892145"/>
              <a:ext cx="1647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456729" y="1695675"/>
              <a:ext cx="113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b="0" l="3790" r="0" t="0"/>
          <a:stretch/>
        </p:blipFill>
        <p:spPr>
          <a:xfrm>
            <a:off x="4099425" y="1162225"/>
            <a:ext cx="3174424" cy="71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>
            <p:ph type="title"/>
          </p:nvPr>
        </p:nvSpPr>
        <p:spPr>
          <a:xfrm>
            <a:off x="2104025" y="0"/>
            <a:ext cx="602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Whereby</a:t>
            </a:r>
            <a:endParaRPr sz="3100">
              <a:solidFill>
                <a:srgbClr val="3C3A53"/>
              </a:solidFill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4555260" y="1215512"/>
            <a:ext cx="1216500" cy="533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2104025" y="1953950"/>
            <a:ext cx="6676800" cy="2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Vous pouvez </a:t>
            </a: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poser vos questions ou interagir avec nous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 dans l’onglet “Chat”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Les réponses seront apportées en direct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Soyez vigilants à </a:t>
            </a: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couper vos micros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 pour éviter les bruits parasites.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Pour laisser de la bande passante, nous vous invitons à </a:t>
            </a: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couper vos caméras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 et de ne laisser que lorsque vous intervenez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2104025" y="1162225"/>
            <a:ext cx="37626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En haut à droite 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4305" y="4089650"/>
            <a:ext cx="3400120" cy="71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2104025" y="4030350"/>
            <a:ext cx="37626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En bas de l’écran 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2104025" y="1094525"/>
            <a:ext cx="6331200" cy="3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La Plateforme de l’inclusion est :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/>
              <a:t>Née dans le cadre du </a:t>
            </a:r>
            <a:r>
              <a:rPr b="1" lang="fr" sz="1400"/>
              <a:t>Pacte ambition IAE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/>
              <a:t>Portée par 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b="1" lang="fr" sz="1400"/>
              <a:t>Le HCIEE </a:t>
            </a:r>
            <a:r>
              <a:rPr lang="fr" sz="1400"/>
              <a:t>(Haut Commissariat à l’Inclusion dans l’Emploi  et à l’Engagement des Entreprises)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fr" sz="1400"/>
              <a:t>La DGEFP</a:t>
            </a:r>
            <a:r>
              <a:rPr lang="fr" sz="1400"/>
              <a:t> (Direction Générale à l’Emploi et à la Formation Professionnelle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fr" sz="1400"/>
              <a:t>Pôle emploi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E</a:t>
            </a:r>
            <a:r>
              <a:rPr lang="fr" sz="1400"/>
              <a:t>t accompagnée par la </a:t>
            </a:r>
            <a:r>
              <a:rPr b="1" lang="fr" sz="1400"/>
              <a:t>DINUM</a:t>
            </a:r>
            <a:r>
              <a:rPr lang="fr" sz="1400"/>
              <a:t> (Direction Interministérielle au Numérique)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Mise en oeuvre par l’</a:t>
            </a:r>
            <a:r>
              <a:rPr b="1" lang="fr" sz="1400"/>
              <a:t>équipe ITOU</a:t>
            </a:r>
            <a:endParaRPr b="1" sz="1400"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0" y="43300"/>
            <a:ext cx="2026325" cy="4927875"/>
            <a:chOff x="0" y="43300"/>
            <a:chExt cx="2026325" cy="4927875"/>
          </a:xfrm>
        </p:grpSpPr>
        <p:sp>
          <p:nvSpPr>
            <p:cNvPr id="149" name="Google Shape;149;p19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" name="Google Shape;150;p19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1" name="Google Shape;151;p19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456725" y="1669698"/>
              <a:ext cx="156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" name="Google Shape;165;p19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Genèse du projet</a:t>
            </a:r>
            <a:endParaRPr sz="3100">
              <a:solidFill>
                <a:srgbClr val="3C3A5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2104025" y="1094525"/>
            <a:ext cx="6480600" cy="36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Développer les </a:t>
            </a:r>
            <a:r>
              <a:rPr lang="fr" sz="2000">
                <a:latin typeface="Montserrat SemiBold"/>
                <a:ea typeface="Montserrat SemiBold"/>
                <a:cs typeface="Montserrat SemiBold"/>
                <a:sym typeface="Montserrat SemiBold"/>
              </a:rPr>
              <a:t>passerelles entre acteurs de l’IAE et entreprises </a:t>
            </a:r>
            <a:r>
              <a:rPr lang="fr" sz="2000"/>
              <a:t>pour passer de 140 000 personnes en parcours d’insertion à </a:t>
            </a:r>
            <a:r>
              <a:rPr lang="fr" sz="2000">
                <a:latin typeface="Montserrat SemiBold"/>
                <a:ea typeface="Montserrat SemiBold"/>
                <a:cs typeface="Montserrat SemiBold"/>
                <a:sym typeface="Montserrat SemiBold"/>
              </a:rPr>
              <a:t>240 000 d’ici 2022</a:t>
            </a:r>
            <a:r>
              <a:rPr lang="fr" sz="2000"/>
              <a:t>.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171" name="Google Shape;171;p20"/>
          <p:cNvGrpSpPr/>
          <p:nvPr/>
        </p:nvGrpSpPr>
        <p:grpSpPr>
          <a:xfrm>
            <a:off x="0" y="43300"/>
            <a:ext cx="2026325" cy="4927875"/>
            <a:chOff x="0" y="43300"/>
            <a:chExt cx="2026325" cy="4927875"/>
          </a:xfrm>
        </p:grpSpPr>
        <p:sp>
          <p:nvSpPr>
            <p:cNvPr id="172" name="Google Shape;172;p20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3" name="Google Shape;173;p20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4" name="Google Shape;174;p20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456725" y="1669698"/>
              <a:ext cx="156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0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Objectifs du PACTE IAE</a:t>
            </a:r>
            <a:endParaRPr sz="3100">
              <a:solidFill>
                <a:srgbClr val="3C3A5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2104025" y="831300"/>
            <a:ext cx="6719400" cy="7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100"/>
              <a:t>A qui s’adresse-t-elle ?</a:t>
            </a:r>
            <a:endParaRPr sz="2100"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750" y="2350937"/>
            <a:ext cx="1119549" cy="111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075" y="2376938"/>
            <a:ext cx="1067525" cy="10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3000" y="2388700"/>
            <a:ext cx="1044022" cy="10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9250" y="2350938"/>
            <a:ext cx="1119549" cy="111954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/>
          <p:nvPr/>
        </p:nvSpPr>
        <p:spPr>
          <a:xfrm>
            <a:off x="2467013" y="3722850"/>
            <a:ext cx="1176000" cy="460800"/>
          </a:xfrm>
          <a:prstGeom prst="roundRect">
            <a:avLst>
              <a:gd fmla="val 16667" name="adj"/>
            </a:avLst>
          </a:prstGeom>
          <a:solidFill>
            <a:srgbClr val="3C3A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Candidat</a:t>
            </a:r>
            <a:endParaRPr b="1"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3914827" y="3722850"/>
            <a:ext cx="1374600" cy="460800"/>
          </a:xfrm>
          <a:prstGeom prst="roundRect">
            <a:avLst>
              <a:gd fmla="val 16667" name="adj"/>
            </a:avLst>
          </a:prstGeom>
          <a:solidFill>
            <a:srgbClr val="3C3A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Prescripteur</a:t>
            </a:r>
            <a:endParaRPr b="1"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habilité</a:t>
            </a:r>
            <a:endParaRPr b="1"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5591227" y="3722850"/>
            <a:ext cx="1374600" cy="460800"/>
          </a:xfrm>
          <a:prstGeom prst="roundRect">
            <a:avLst>
              <a:gd fmla="val 16667" name="adj"/>
            </a:avLst>
          </a:prstGeom>
          <a:solidFill>
            <a:srgbClr val="3C3A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Employeur</a:t>
            </a:r>
            <a:endParaRPr b="1"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solidaire</a:t>
            </a:r>
            <a:endParaRPr b="1"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7267627" y="3722850"/>
            <a:ext cx="1374600" cy="460800"/>
          </a:xfrm>
          <a:prstGeom prst="roundRect">
            <a:avLst>
              <a:gd fmla="val 16667" name="adj"/>
            </a:avLst>
          </a:prstGeom>
          <a:solidFill>
            <a:srgbClr val="3C3A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Orienteur</a:t>
            </a:r>
            <a:endParaRPr b="1"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2467025" y="1637775"/>
            <a:ext cx="28686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4 typologies d’acteurs :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3" name="Google Shape;203;p21"/>
          <p:cNvGrpSpPr/>
          <p:nvPr/>
        </p:nvGrpSpPr>
        <p:grpSpPr>
          <a:xfrm>
            <a:off x="0" y="43300"/>
            <a:ext cx="2026325" cy="4927875"/>
            <a:chOff x="0" y="43300"/>
            <a:chExt cx="2026325" cy="4927875"/>
          </a:xfrm>
        </p:grpSpPr>
        <p:sp>
          <p:nvSpPr>
            <p:cNvPr id="204" name="Google Shape;204;p21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5" name="Google Shape;205;p21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6" name="Google Shape;206;p21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456725" y="1669698"/>
              <a:ext cx="156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21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Les acteurs de la Plateforme</a:t>
            </a:r>
            <a:endParaRPr sz="3100">
              <a:solidFill>
                <a:srgbClr val="3C3A5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2"/>
          <p:cNvGrpSpPr/>
          <p:nvPr/>
        </p:nvGrpSpPr>
        <p:grpSpPr>
          <a:xfrm>
            <a:off x="0" y="43300"/>
            <a:ext cx="2026325" cy="4927875"/>
            <a:chOff x="0" y="43300"/>
            <a:chExt cx="2026325" cy="4927875"/>
          </a:xfrm>
        </p:grpSpPr>
        <p:sp>
          <p:nvSpPr>
            <p:cNvPr id="226" name="Google Shape;226;p22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7" name="Google Shape;227;p22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8" name="Google Shape;228;p22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456725" y="1669698"/>
              <a:ext cx="156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22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Missions de la Plateforme</a:t>
            </a:r>
            <a:endParaRPr sz="3100">
              <a:solidFill>
                <a:srgbClr val="3C3A53"/>
              </a:solidFill>
            </a:endParaRPr>
          </a:p>
        </p:txBody>
      </p:sp>
      <p:sp>
        <p:nvSpPr>
          <p:cNvPr id="243" name="Google Shape;243;p22"/>
          <p:cNvSpPr txBox="1"/>
          <p:nvPr>
            <p:ph idx="1" type="body"/>
          </p:nvPr>
        </p:nvSpPr>
        <p:spPr>
          <a:xfrm>
            <a:off x="2104025" y="1094525"/>
            <a:ext cx="6331200" cy="3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La Plateforme de l’inclusion est un </a:t>
            </a:r>
            <a:r>
              <a:rPr lang="fr" sz="1400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guichet unique, facilitateur de l’inclusion entre acteurs de l’IAE</a:t>
            </a:r>
            <a:r>
              <a:rPr lang="fr" sz="1400"/>
              <a:t> : 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/>
              <a:t>outil numérique d’aide à l’emploi accompagné des personnes en situation d’exclusion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accélère la mise en relation des candidats avec les prescripteurs et les employeurs solidaires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facilite l’orientation et le recrutement des candidats au plus proche de chez eux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réduit les procédures administratives et simplifie le pilotage de l’IAE entre les acteurs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44" name="Google Shape;2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119" y="1889225"/>
            <a:ext cx="398550" cy="3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4549" y="2448113"/>
            <a:ext cx="531712" cy="531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6443" y="3140175"/>
            <a:ext cx="447900" cy="4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1119" y="3782050"/>
            <a:ext cx="398550" cy="3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