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Economica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Montserrat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italic.fntdata"/><Relationship Id="rId41" Type="http://schemas.openxmlformats.org/officeDocument/2006/relationships/font" Target="fonts/Montserrat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Light-boldItalic.fntdata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Economica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9d937b41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9d937b41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9d937b41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9d937b41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d937b41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9d937b41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8e285b5c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8e285b5c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8e80cc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8e80cc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8e285b5c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8e285b5c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8e285b5c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8e285b5c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9d937b41b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9d937b41b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9d937b41b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9d937b41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e285b5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e285b5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d937b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d937b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e285b5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e285b5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011021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011021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e285b5c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8e285b5c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0cfd5d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0cfd5d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e285b5c9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e285b5c9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9d937b4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9d937b4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SemiBold"/>
              <a:buNone/>
              <a:defRPr sz="3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0"/>
              <a:buNone/>
              <a:defRPr sz="16000">
                <a:solidFill>
                  <a:srgbClr val="CC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435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rps 1">
  <p:cSld name="TITLE_AND_BOD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604300"/>
            <a:ext cx="721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35600"/>
            <a:ext cx="7212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6452550" y="1699050"/>
            <a:ext cx="4390500" cy="992400"/>
          </a:xfrm>
          <a:prstGeom prst="homePlate">
            <a:avLst>
              <a:gd fmla="val 2246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1700" y="14356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832400" y="14356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13113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None/>
              <a:defRPr>
                <a:solidFill>
                  <a:srgbClr val="CC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SemiBold"/>
              <a:buNone/>
              <a:defRPr sz="3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356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447" y="97000"/>
            <a:ext cx="1240200" cy="6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hyperlink" Target="https://demo.inclusion.beta.gouv.f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mo.inclusion.beta.gouv.fr/" TargetMode="External"/><Relationship Id="rId4" Type="http://schemas.openxmlformats.org/officeDocument/2006/relationships/hyperlink" Target="https://doc.inclusion.beta.gouv.fr/communication/fly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orum.inclusion.beta.gouv.fr/" TargetMode="External"/><Relationship Id="rId4" Type="http://schemas.openxmlformats.org/officeDocument/2006/relationships/hyperlink" Target="https://doc.inclusion.beta.gouv.fr/" TargetMode="External"/><Relationship Id="rId5" Type="http://schemas.openxmlformats.org/officeDocument/2006/relationships/hyperlink" Target="https://inclusion.beta.gouv.fr/stats/" TargetMode="External"/><Relationship Id="rId6" Type="http://schemas.openxmlformats.org/officeDocument/2006/relationships/hyperlink" Target="https://inclusion.beta.gouv.fr/stats/" TargetMode="External"/><Relationship Id="rId7" Type="http://schemas.openxmlformats.org/officeDocument/2006/relationships/hyperlink" Target="https://www.linkedin.com/company/42277594" TargetMode="External"/><Relationship Id="rId8" Type="http://schemas.openxmlformats.org/officeDocument/2006/relationships/hyperlink" Target="https://www.youtube.com/channel/UC06_yIYfzAiDOMTemH9q3O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.inclusion.beta.gouv.fr/communication/etre-ambassadrice-ou-ambassadeur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La Plateforme de l’inclusion</a:t>
            </a:r>
            <a:endParaRPr sz="31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3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48" name="Google Shape;248;p23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Google Shape;249;p23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23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23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Les avantages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 rotWithShape="1">
          <a:blip r:embed="rId3">
            <a:alphaModFix/>
          </a:blip>
          <a:srcRect b="32530" l="63175" r="0" t="14898"/>
          <a:stretch/>
        </p:blipFill>
        <p:spPr>
          <a:xfrm>
            <a:off x="5120887" y="1142025"/>
            <a:ext cx="3328113" cy="34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b="32530" l="0" r="67479" t="14898"/>
          <a:stretch/>
        </p:blipFill>
        <p:spPr>
          <a:xfrm>
            <a:off x="2104013" y="1142025"/>
            <a:ext cx="2939163" cy="34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4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72" name="Google Shape;272;p24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" name="Google Shape;273;p24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" name="Google Shape;274;p24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24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Chantiers d’ITOU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3687000" y="3345515"/>
            <a:ext cx="1443000" cy="9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3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Renforcer les outils de suivi et de pilotage de la performance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3687000" y="2205550"/>
            <a:ext cx="1443000" cy="9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2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Réduire la charge administrative et optimiser le suivi des parcours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2104025" y="2205550"/>
            <a:ext cx="1443000" cy="208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1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Faciliter l’entrée en centralisant un registre de l’offre et en refondant l’agrément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5247725" y="2205550"/>
            <a:ext cx="1460400" cy="208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4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timuler le développement et l’accès aux outils digitaux d’appui aux parcours d’insertion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6825850" y="2205550"/>
            <a:ext cx="1460400" cy="208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5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Valoriser l’offre de services commerciale des SIAE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2104025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3680867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5257708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6834550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/>
        </p:nvSpPr>
        <p:spPr>
          <a:xfrm>
            <a:off x="5488525" y="3959250"/>
            <a:ext cx="3045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Le lien du simulateur sera communiqué aux participants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3" name="Google Shape;303;p25"/>
          <p:cNvGrpSpPr/>
          <p:nvPr/>
        </p:nvGrpSpPr>
        <p:grpSpPr>
          <a:xfrm>
            <a:off x="2112713" y="1325901"/>
            <a:ext cx="3168275" cy="3168225"/>
            <a:chOff x="4272813" y="1054976"/>
            <a:chExt cx="3168275" cy="3168225"/>
          </a:xfrm>
        </p:grpSpPr>
        <p:pic>
          <p:nvPicPr>
            <p:cNvPr id="304" name="Google Shape;30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72813" y="1054976"/>
              <a:ext cx="3168275" cy="316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5537" y="1320569"/>
              <a:ext cx="2842854" cy="15212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6" name="Google Shape;306;p25">
            <a:hlinkClick r:id="rId5"/>
          </p:cNvPr>
          <p:cNvSpPr/>
          <p:nvPr/>
        </p:nvSpPr>
        <p:spPr>
          <a:xfrm>
            <a:off x="6492625" y="3161650"/>
            <a:ext cx="1493100" cy="484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Accès au simulateur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7" name="Google Shape;307;p25"/>
          <p:cNvGrpSpPr/>
          <p:nvPr/>
        </p:nvGrpSpPr>
        <p:grpSpPr>
          <a:xfrm>
            <a:off x="0" y="43300"/>
            <a:ext cx="2112723" cy="4927875"/>
            <a:chOff x="0" y="43300"/>
            <a:chExt cx="2112723" cy="4927875"/>
          </a:xfrm>
        </p:grpSpPr>
        <p:sp>
          <p:nvSpPr>
            <p:cNvPr id="308" name="Google Shape;308;p25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Google Shape;309;p25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0" name="Google Shape;310;p25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456723" y="2378930"/>
              <a:ext cx="1656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25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Démonstration en direct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5488525" y="1023450"/>
            <a:ext cx="350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l’envoi d’une candidature par un prescripteur,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25"/>
          <p:cNvSpPr/>
          <p:nvPr/>
        </p:nvSpPr>
        <p:spPr>
          <a:xfrm rot="5400000">
            <a:off x="6957325" y="2098889"/>
            <a:ext cx="5637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5488525" y="2463150"/>
            <a:ext cx="3678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 la délivrance d’un PASS IAE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25" y="937544"/>
            <a:ext cx="6655376" cy="276748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2618700" y="3951175"/>
            <a:ext cx="61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Des webinaires de lancement sont organisés dans chaque région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+ w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ebinaires à la demande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4" name="Google Shape;334;p26"/>
          <p:cNvGrpSpPr/>
          <p:nvPr/>
        </p:nvGrpSpPr>
        <p:grpSpPr>
          <a:xfrm>
            <a:off x="0" y="43300"/>
            <a:ext cx="2069525" cy="4927875"/>
            <a:chOff x="0" y="43300"/>
            <a:chExt cx="2069525" cy="4927875"/>
          </a:xfrm>
        </p:grpSpPr>
        <p:sp>
          <p:nvSpPr>
            <p:cNvPr id="335" name="Google Shape;335;p26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" name="Google Shape;336;p26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7" name="Google Shape;337;p26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456725" y="3122798"/>
              <a:ext cx="161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26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Déploiement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/>
          <p:nvPr/>
        </p:nvSpPr>
        <p:spPr>
          <a:xfrm>
            <a:off x="7150325" y="1202375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Poser vos questions à la communauté</a:t>
            </a:r>
            <a:endParaRPr sz="1300"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7137425" y="3432175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Trouver et partager des bonnes pratiques</a:t>
            </a:r>
            <a:endParaRPr sz="1300"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7150325" y="2317275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Échanger sur une problématique</a:t>
            </a:r>
            <a:endParaRPr sz="1300"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0" y="43300"/>
            <a:ext cx="2069525" cy="4927875"/>
            <a:chOff x="0" y="43300"/>
            <a:chExt cx="2069525" cy="4927875"/>
          </a:xfrm>
        </p:grpSpPr>
        <p:sp>
          <p:nvSpPr>
            <p:cNvPr id="360" name="Google Shape;360;p27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1" name="Google Shape;361;p27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2" name="Google Shape;362;p27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456725" y="3122798"/>
              <a:ext cx="161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7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Espace d’échanges : le forum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 rotWithShape="1">
          <a:blip r:embed="rId3">
            <a:alphaModFix/>
          </a:blip>
          <a:srcRect b="0" l="6787" r="7183" t="0"/>
          <a:stretch/>
        </p:blipFill>
        <p:spPr>
          <a:xfrm>
            <a:off x="2119250" y="987550"/>
            <a:ext cx="4905499" cy="37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/>
        </p:nvSpPr>
        <p:spPr>
          <a:xfrm>
            <a:off x="2103900" y="4374175"/>
            <a:ext cx="659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Toutes les réponses seront publiées sur le forum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3" name="Google Shape;383;p28"/>
          <p:cNvGrpSpPr/>
          <p:nvPr/>
        </p:nvGrpSpPr>
        <p:grpSpPr>
          <a:xfrm>
            <a:off x="0" y="43300"/>
            <a:ext cx="1931100" cy="4927875"/>
            <a:chOff x="0" y="43300"/>
            <a:chExt cx="1931100" cy="4927875"/>
          </a:xfrm>
        </p:grpSpPr>
        <p:sp>
          <p:nvSpPr>
            <p:cNvPr id="384" name="Google Shape;384;p28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5" name="Google Shape;385;p28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6" name="Google Shape;386;p28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56722" y="3755830"/>
              <a:ext cx="143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8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Questions / réponses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401" name="Google Shape;4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500" y="983700"/>
            <a:ext cx="6047264" cy="3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idx="1" type="body"/>
          </p:nvPr>
        </p:nvSpPr>
        <p:spPr>
          <a:xfrm>
            <a:off x="2104025" y="1130800"/>
            <a:ext cx="6728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3"/>
              </a:rPr>
              <a:t>Simulateur de la Plateforme de l’inclusion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4"/>
              </a:rPr>
              <a:t>Flyer de présentation à diffuser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présentation type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Des modes d’emploi papier et vidéo</a:t>
            </a:r>
            <a:endParaRPr/>
          </a:p>
        </p:txBody>
      </p:sp>
      <p:grpSp>
        <p:nvGrpSpPr>
          <p:cNvPr id="407" name="Google Shape;407;p29"/>
          <p:cNvGrpSpPr/>
          <p:nvPr/>
        </p:nvGrpSpPr>
        <p:grpSpPr>
          <a:xfrm>
            <a:off x="0" y="43300"/>
            <a:ext cx="1931221" cy="4893239"/>
            <a:chOff x="0" y="43300"/>
            <a:chExt cx="1931221" cy="4893239"/>
          </a:xfrm>
        </p:grpSpPr>
        <p:sp>
          <p:nvSpPr>
            <p:cNvPr id="408" name="Google Shape;408;p29"/>
            <p:cNvSpPr/>
            <p:nvPr/>
          </p:nvSpPr>
          <p:spPr>
            <a:xfrm>
              <a:off x="0" y="43300"/>
              <a:ext cx="16797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29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0" name="Google Shape;410;p29"/>
            <p:cNvSpPr/>
            <p:nvPr/>
          </p:nvSpPr>
          <p:spPr>
            <a:xfrm>
              <a:off x="456725" y="2425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C3A5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456721" y="4567239"/>
              <a:ext cx="147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29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Pour diffuser et présenter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/>
          <p:nvPr>
            <p:ph idx="1" type="body"/>
          </p:nvPr>
        </p:nvSpPr>
        <p:spPr>
          <a:xfrm>
            <a:off x="2104025" y="1130800"/>
            <a:ext cx="6728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3"/>
              </a:rPr>
              <a:t>Forum d'échanges entre acteurs de l'inclusion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4"/>
              </a:rPr>
              <a:t>Espace de documentation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Une </a:t>
            </a:r>
            <a:r>
              <a:rPr b="1" lang="fr" u="sng">
                <a:solidFill>
                  <a:srgbClr val="3C3A53"/>
                </a:solidFill>
                <a:hlinkClick r:id="rId5"/>
              </a:rPr>
              <a:t>P</a:t>
            </a:r>
            <a:r>
              <a:rPr b="1" lang="fr" u="sng">
                <a:solidFill>
                  <a:srgbClr val="3C3A53"/>
                </a:solidFill>
                <a:hlinkClick r:id="rId6"/>
              </a:rPr>
              <a:t>age Statistiques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Notre </a:t>
            </a:r>
            <a:r>
              <a:rPr b="1" lang="fr" u="sng">
                <a:solidFill>
                  <a:srgbClr val="3C3A53"/>
                </a:solidFill>
                <a:hlinkClick r:id="rId7"/>
              </a:rPr>
              <a:t>Page Linkedin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Notre </a:t>
            </a:r>
            <a:r>
              <a:rPr b="1" lang="fr" u="sng">
                <a:solidFill>
                  <a:srgbClr val="3C3A53"/>
                </a:solidFill>
                <a:hlinkClick r:id="rId8"/>
              </a:rPr>
              <a:t>Chaine Youtube</a:t>
            </a:r>
            <a:r>
              <a:rPr lang="fr"/>
              <a:t> </a:t>
            </a:r>
            <a:endParaRPr/>
          </a:p>
        </p:txBody>
      </p:sp>
      <p:grpSp>
        <p:nvGrpSpPr>
          <p:cNvPr id="430" name="Google Shape;430;p30"/>
          <p:cNvGrpSpPr/>
          <p:nvPr/>
        </p:nvGrpSpPr>
        <p:grpSpPr>
          <a:xfrm>
            <a:off x="0" y="43300"/>
            <a:ext cx="1931221" cy="4893239"/>
            <a:chOff x="0" y="43300"/>
            <a:chExt cx="1931221" cy="4893239"/>
          </a:xfrm>
        </p:grpSpPr>
        <p:sp>
          <p:nvSpPr>
            <p:cNvPr id="431" name="Google Shape;431;p30"/>
            <p:cNvSpPr/>
            <p:nvPr/>
          </p:nvSpPr>
          <p:spPr>
            <a:xfrm>
              <a:off x="0" y="43300"/>
              <a:ext cx="16797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2" name="Google Shape;432;p30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3" name="Google Shape;433;p30"/>
            <p:cNvSpPr/>
            <p:nvPr/>
          </p:nvSpPr>
          <p:spPr>
            <a:xfrm>
              <a:off x="456725" y="2425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C3A5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56721" y="4567239"/>
              <a:ext cx="147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30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Pour s’informer et échanger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idx="1" type="body"/>
          </p:nvPr>
        </p:nvSpPr>
        <p:spPr>
          <a:xfrm>
            <a:off x="2104025" y="1130800"/>
            <a:ext cx="67284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f</a:t>
            </a:r>
            <a:r>
              <a:rPr lang="fr"/>
              <a:t>ormulaire d’inscription à la </a:t>
            </a:r>
            <a:r>
              <a:rPr b="1" lang="fr" u="sng">
                <a:solidFill>
                  <a:srgbClr val="3C3A53"/>
                </a:solidFill>
                <a:hlinkClick r:id="rId3"/>
              </a:rPr>
              <a:t>communauté des ambassadeurs et ambassadrices de la Plateforme de l’inclusion</a:t>
            </a:r>
            <a:br>
              <a:rPr lang="fr"/>
            </a:br>
            <a:br>
              <a:rPr lang="fr"/>
            </a:br>
            <a:r>
              <a:rPr lang="fr"/>
              <a:t>Un espace ambassadeurs / ambassadrices : le forum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1"/>
          <p:cNvGrpSpPr/>
          <p:nvPr/>
        </p:nvGrpSpPr>
        <p:grpSpPr>
          <a:xfrm>
            <a:off x="0" y="43300"/>
            <a:ext cx="1931221" cy="4893239"/>
            <a:chOff x="0" y="43300"/>
            <a:chExt cx="1931221" cy="4893239"/>
          </a:xfrm>
        </p:grpSpPr>
        <p:sp>
          <p:nvSpPr>
            <p:cNvPr id="454" name="Google Shape;454;p31"/>
            <p:cNvSpPr/>
            <p:nvPr/>
          </p:nvSpPr>
          <p:spPr>
            <a:xfrm>
              <a:off x="0" y="43300"/>
              <a:ext cx="16797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5" name="Google Shape;455;p31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6" name="Google Shape;456;p31"/>
            <p:cNvSpPr/>
            <p:nvPr/>
          </p:nvSpPr>
          <p:spPr>
            <a:xfrm>
              <a:off x="456725" y="2425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C3A5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56721" y="4567239"/>
              <a:ext cx="147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31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Pour intégrer la communauté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2188025" y="3115200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Communiquer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à leur réseau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4317550" y="3115200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Faire remonter 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les demandes 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du terrain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6447075" y="3115200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Participer aux Open Lab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74" name="Google Shape;474;p31"/>
          <p:cNvPicPr preferRelativeResize="0"/>
          <p:nvPr/>
        </p:nvPicPr>
        <p:blipFill rotWithShape="1">
          <a:blip r:embed="rId4">
            <a:alphaModFix/>
          </a:blip>
          <a:srcRect b="8329" l="0" r="0" t="33341"/>
          <a:stretch/>
        </p:blipFill>
        <p:spPr>
          <a:xfrm>
            <a:off x="7189950" y="3964800"/>
            <a:ext cx="1780525" cy="10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4" cy="473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8837" l="-963" r="8327" t="-2558"/>
          <a:stretch/>
        </p:blipFill>
        <p:spPr>
          <a:xfrm>
            <a:off x="4970675" y="2828650"/>
            <a:ext cx="3991375" cy="21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</a:rPr>
              <a:t>Programme de la présentation</a:t>
            </a:r>
            <a:endParaRPr>
              <a:solidFill>
                <a:srgbClr val="3C3A53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35600"/>
            <a:ext cx="580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Introduction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Fonctionnement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Cadre du projet : La Plateforme de l’inclusion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Démonstration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Communication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Questions / Réponses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Les outils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7"/>
          <p:cNvGrpSpPr/>
          <p:nvPr/>
        </p:nvGrpSpPr>
        <p:grpSpPr>
          <a:xfrm>
            <a:off x="0" y="43300"/>
            <a:ext cx="1931100" cy="4927875"/>
            <a:chOff x="0" y="43300"/>
            <a:chExt cx="1931100" cy="4927875"/>
          </a:xfrm>
        </p:grpSpPr>
        <p:sp>
          <p:nvSpPr>
            <p:cNvPr id="92" name="Google Shape;92;p17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7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7"/>
            <p:cNvSpPr/>
            <p:nvPr/>
          </p:nvSpPr>
          <p:spPr>
            <a:xfrm>
              <a:off x="456729" y="216598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7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Présentation des intervenant.e.s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323713" y="1583813"/>
            <a:ext cx="1755300" cy="1755300"/>
          </a:xfrm>
          <a:prstGeom prst="ellipse">
            <a:avLst/>
          </a:prstGeom>
          <a:noFill/>
          <a:ln cap="flat" cmpd="sng" w="28575">
            <a:solidFill>
              <a:srgbClr val="3C3A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624325" y="1583813"/>
            <a:ext cx="1755300" cy="1755300"/>
          </a:xfrm>
          <a:prstGeom prst="ellipse">
            <a:avLst/>
          </a:prstGeom>
          <a:noFill/>
          <a:ln cap="flat" cmpd="sng" w="28575">
            <a:solidFill>
              <a:srgbClr val="3C3A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924938" y="1583813"/>
            <a:ext cx="1755300" cy="1755300"/>
          </a:xfrm>
          <a:prstGeom prst="ellipse">
            <a:avLst/>
          </a:prstGeom>
          <a:noFill/>
          <a:ln cap="flat" cmpd="sng" w="28575">
            <a:solidFill>
              <a:srgbClr val="3C3A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319925" y="3548550"/>
            <a:ext cx="1755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Nom, prénom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Rôle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624325" y="3548550"/>
            <a:ext cx="1755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Nom, prénom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Rôle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982200" y="3548550"/>
            <a:ext cx="1755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Nom, prénom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Rôle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Organisation de la réunion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104025" y="1113250"/>
            <a:ext cx="64794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Personnalisez ce champ</a:t>
            </a:r>
            <a:endParaRPr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0" y="43300"/>
            <a:ext cx="2104025" cy="4927875"/>
            <a:chOff x="0" y="43300"/>
            <a:chExt cx="2104025" cy="4927875"/>
          </a:xfrm>
        </p:grpSpPr>
        <p:sp>
          <p:nvSpPr>
            <p:cNvPr id="122" name="Google Shape;122;p18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18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56725" y="892145"/>
              <a:ext cx="164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2104025" y="1094525"/>
            <a:ext cx="63312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Plateforme de l’inclusion est 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Née dans le cadre du </a:t>
            </a:r>
            <a:r>
              <a:rPr b="1" lang="fr" sz="1400"/>
              <a:t>Pacte ambition IAE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Portée par 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Le HCIEE </a:t>
            </a:r>
            <a:r>
              <a:rPr lang="fr" sz="1400"/>
              <a:t>(Haut Commissariat à l’Inclusion dans l’Emploi  et à l’Engagement des Entreprises)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La DGEFP</a:t>
            </a:r>
            <a:r>
              <a:rPr lang="fr" sz="1400"/>
              <a:t> (Direction Générale à l’Emploi et à la Formation Professionnelle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Pôle emploi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E</a:t>
            </a:r>
            <a:r>
              <a:rPr lang="fr" sz="1400"/>
              <a:t>t accompagnée par la </a:t>
            </a:r>
            <a:r>
              <a:rPr b="1" lang="fr" sz="1400"/>
              <a:t>DINUM</a:t>
            </a:r>
            <a:r>
              <a:rPr lang="fr" sz="1400"/>
              <a:t> (Direction Interministérielle au Numérique)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Mise en oeuvre par l’</a:t>
            </a:r>
            <a:r>
              <a:rPr b="1" lang="fr" sz="1400"/>
              <a:t>équipe ITOU</a:t>
            </a:r>
            <a:endParaRPr b="1" sz="1400"/>
          </a:p>
        </p:txBody>
      </p:sp>
      <p:grpSp>
        <p:nvGrpSpPr>
          <p:cNvPr id="143" name="Google Shape;143;p19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144" name="Google Shape;144;p19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9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Genèse du projet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2104025" y="1094525"/>
            <a:ext cx="6480600" cy="3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Développer les </a:t>
            </a:r>
            <a:r>
              <a:rPr lang="fr" sz="2000">
                <a:latin typeface="Montserrat SemiBold"/>
                <a:ea typeface="Montserrat SemiBold"/>
                <a:cs typeface="Montserrat SemiBold"/>
                <a:sym typeface="Montserrat SemiBold"/>
              </a:rPr>
              <a:t>passerelles entre acteurs de l’IAE et entreprises </a:t>
            </a:r>
            <a:r>
              <a:rPr lang="fr" sz="2000"/>
              <a:t>pour passer de 140 000 personnes en parcours d’insertion à </a:t>
            </a:r>
            <a:r>
              <a:rPr lang="fr" sz="2000">
                <a:latin typeface="Montserrat SemiBold"/>
                <a:ea typeface="Montserrat SemiBold"/>
                <a:cs typeface="Montserrat SemiBold"/>
                <a:sym typeface="Montserrat SemiBold"/>
              </a:rPr>
              <a:t>240 000 d’ici 2022</a:t>
            </a:r>
            <a:r>
              <a:rPr lang="fr" sz="2000"/>
              <a:t>.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167" name="Google Shape;167;p20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0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20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20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Objectifs du PACTE IAE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104025" y="831300"/>
            <a:ext cx="6719400" cy="7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100"/>
              <a:t>A qui s’adresse-t-elle ?</a:t>
            </a:r>
            <a:endParaRPr sz="21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750" y="2350937"/>
            <a:ext cx="1119549" cy="11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75" y="2376938"/>
            <a:ext cx="1067525" cy="10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000" y="2388700"/>
            <a:ext cx="1044022" cy="10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250" y="2350938"/>
            <a:ext cx="1119549" cy="11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2467013" y="3722850"/>
            <a:ext cx="11760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Candidat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3914827" y="3722850"/>
            <a:ext cx="13746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Prescripteur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habilité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5591227" y="3722850"/>
            <a:ext cx="13746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Employeur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solidaire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7267627" y="3722850"/>
            <a:ext cx="13746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Orienteur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2467025" y="1637775"/>
            <a:ext cx="2868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4 typologies d’acteurs :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199" name="Google Shape;199;p21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1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21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1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Les acteurs de la Plateforme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2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21" name="Google Shape;221;p22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22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22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22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Missions de la Plateforme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2104025" y="1094525"/>
            <a:ext cx="63312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Plateforme de l’inclusion est un </a:t>
            </a:r>
            <a:r>
              <a:rPr lang="fr" sz="14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guichet unique, facilitateur de l’inclusion entre acteurs de l’IAE</a:t>
            </a:r>
            <a:r>
              <a:rPr lang="fr" sz="1400"/>
              <a:t> : 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outil numérique d’aide à l’emploi accompagné des personnes en situation d’exclusion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accélère la mise en relation des candidats avec les prescripteurs et les employeurs solidaires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facilite l’orientation et le recrutement des candidats au plus proche de chez eux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réduit les procédures administratives et simplifie le pilotage de l’IAE entre les acteurs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19" y="1889225"/>
            <a:ext cx="398550" cy="3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549" y="2448113"/>
            <a:ext cx="531712" cy="53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443" y="3140175"/>
            <a:ext cx="447900" cy="4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1119" y="3782050"/>
            <a:ext cx="398550" cy="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