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87CA7-174E-4CAE-8A51-35BB4D04DF8E}" v="59" dt="2023-06-22T04:21:3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8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2E73E-FF6F-4903-B8EA-3DAF9251B7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DA1E63-B725-45B0-9BC8-48A5822808CD}">
      <dgm:prSet/>
      <dgm:spPr/>
      <dgm:t>
        <a:bodyPr/>
        <a:lstStyle/>
        <a:p>
          <a:r>
            <a:rPr lang="en-US"/>
            <a:t>US-based private equity company XYZ is preparing to invest in the taxi industry. This is a result of the sector's impressive recent expansion and the presence of numerous major competitors in the market. </a:t>
          </a:r>
        </a:p>
      </dgm:t>
    </dgm:pt>
    <dgm:pt modelId="{B0852CED-227E-4118-8AE6-EE37F450237D}" type="parTrans" cxnId="{98ABC62E-90F0-4B1F-A117-4B85D924D6E8}">
      <dgm:prSet/>
      <dgm:spPr/>
      <dgm:t>
        <a:bodyPr/>
        <a:lstStyle/>
        <a:p>
          <a:endParaRPr lang="en-US"/>
        </a:p>
      </dgm:t>
    </dgm:pt>
    <dgm:pt modelId="{CFEDF7D7-D0F9-49B2-99A1-8B39A73E5B59}" type="sibTrans" cxnId="{98ABC62E-90F0-4B1F-A117-4B85D924D6E8}">
      <dgm:prSet/>
      <dgm:spPr/>
      <dgm:t>
        <a:bodyPr/>
        <a:lstStyle/>
        <a:p>
          <a:endParaRPr lang="en-US"/>
        </a:p>
      </dgm:t>
    </dgm:pt>
    <dgm:pt modelId="{BD633691-4580-48FB-8B45-D657EEB8AACA}">
      <dgm:prSet/>
      <dgm:spPr/>
      <dgm:t>
        <a:bodyPr/>
        <a:lstStyle/>
        <a:p>
          <a:r>
            <a:rPr lang="en-US" dirty="0"/>
            <a:t>Goal: Help XYZ firm choose the best company for investment by providing supporting evidence.</a:t>
          </a:r>
        </a:p>
      </dgm:t>
    </dgm:pt>
    <dgm:pt modelId="{8CE25118-9F93-471B-97A4-E1B70E08D3FC}" type="parTrans" cxnId="{4C7F2E8F-BB5F-4AE0-97A7-2D0CA6664787}">
      <dgm:prSet/>
      <dgm:spPr/>
      <dgm:t>
        <a:bodyPr/>
        <a:lstStyle/>
        <a:p>
          <a:endParaRPr lang="en-US"/>
        </a:p>
      </dgm:t>
    </dgm:pt>
    <dgm:pt modelId="{D4727178-6348-4A39-A551-962A32939255}" type="sibTrans" cxnId="{4C7F2E8F-BB5F-4AE0-97A7-2D0CA6664787}">
      <dgm:prSet/>
      <dgm:spPr/>
      <dgm:t>
        <a:bodyPr/>
        <a:lstStyle/>
        <a:p>
          <a:endParaRPr lang="en-US"/>
        </a:p>
      </dgm:t>
    </dgm:pt>
    <dgm:pt modelId="{1A449B02-1601-41E0-98A3-DB8D63117016}">
      <dgm:prSet/>
      <dgm:spPr/>
      <dgm:t>
        <a:bodyPr/>
        <a:lstStyle/>
        <a:p>
          <a:r>
            <a:rPr lang="en-US"/>
            <a:t>Data description</a:t>
          </a:r>
        </a:p>
      </dgm:t>
    </dgm:pt>
    <dgm:pt modelId="{A8F0C52D-2EF7-42D8-91B8-DE22F882AE57}" type="parTrans" cxnId="{B590442D-5858-427D-8420-245651A8DC07}">
      <dgm:prSet/>
      <dgm:spPr/>
      <dgm:t>
        <a:bodyPr/>
        <a:lstStyle/>
        <a:p>
          <a:endParaRPr lang="en-US"/>
        </a:p>
      </dgm:t>
    </dgm:pt>
    <dgm:pt modelId="{10A5640D-0704-4BCB-87D2-78EB947DF312}" type="sibTrans" cxnId="{B590442D-5858-427D-8420-245651A8DC07}">
      <dgm:prSet/>
      <dgm:spPr/>
      <dgm:t>
        <a:bodyPr/>
        <a:lstStyle/>
        <a:p>
          <a:endParaRPr lang="en-US"/>
        </a:p>
      </dgm:t>
    </dgm:pt>
    <dgm:pt modelId="{30E1BE9B-5106-4D8E-AE69-1A804D50C121}">
      <dgm:prSet/>
      <dgm:spPr/>
      <dgm:t>
        <a:bodyPr/>
        <a:lstStyle/>
        <a:p>
          <a:r>
            <a:rPr lang="en-US"/>
            <a:t>EDA </a:t>
          </a:r>
        </a:p>
      </dgm:t>
    </dgm:pt>
    <dgm:pt modelId="{F9EF7B90-190C-4268-BDCA-81E3DB792629}" type="parTrans" cxnId="{DF9766AC-7618-476B-9C5E-726B660059B3}">
      <dgm:prSet/>
      <dgm:spPr/>
      <dgm:t>
        <a:bodyPr/>
        <a:lstStyle/>
        <a:p>
          <a:endParaRPr lang="en-US"/>
        </a:p>
      </dgm:t>
    </dgm:pt>
    <dgm:pt modelId="{C529EF0D-16AF-41B1-A93A-128CB9DACE2C}" type="sibTrans" cxnId="{DF9766AC-7618-476B-9C5E-726B660059B3}">
      <dgm:prSet/>
      <dgm:spPr/>
      <dgm:t>
        <a:bodyPr/>
        <a:lstStyle/>
        <a:p>
          <a:endParaRPr lang="en-US"/>
        </a:p>
      </dgm:t>
    </dgm:pt>
    <dgm:pt modelId="{FEA6F0D2-B71C-4D5F-8293-2CD0000BCAC6}">
      <dgm:prSet/>
      <dgm:spPr/>
      <dgm:t>
        <a:bodyPr/>
        <a:lstStyle/>
        <a:p>
          <a:r>
            <a:rPr lang="en-US"/>
            <a:t>Model</a:t>
          </a:r>
        </a:p>
      </dgm:t>
    </dgm:pt>
    <dgm:pt modelId="{54BCDD5C-B6ED-411A-905A-0F40476DEA67}" type="parTrans" cxnId="{F0FD3D7C-C3F6-4621-B726-97DB51880526}">
      <dgm:prSet/>
      <dgm:spPr/>
      <dgm:t>
        <a:bodyPr/>
        <a:lstStyle/>
        <a:p>
          <a:endParaRPr lang="en-US"/>
        </a:p>
      </dgm:t>
    </dgm:pt>
    <dgm:pt modelId="{EF35A33F-E36A-4D80-A73C-9929B9D02D31}" type="sibTrans" cxnId="{F0FD3D7C-C3F6-4621-B726-97DB51880526}">
      <dgm:prSet/>
      <dgm:spPr/>
      <dgm:t>
        <a:bodyPr/>
        <a:lstStyle/>
        <a:p>
          <a:endParaRPr lang="en-US"/>
        </a:p>
      </dgm:t>
    </dgm:pt>
    <dgm:pt modelId="{13074195-4655-46BD-9E24-F73A556E8AE1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08E6DBD7-B46B-431F-934D-0C7CA9F7AFF3}" type="parTrans" cxnId="{E1D18F45-113E-48B4-B3D4-36C688D78DD5}">
      <dgm:prSet/>
      <dgm:spPr/>
      <dgm:t>
        <a:bodyPr/>
        <a:lstStyle/>
        <a:p>
          <a:endParaRPr lang="en-US"/>
        </a:p>
      </dgm:t>
    </dgm:pt>
    <dgm:pt modelId="{8B003AE1-65FE-4A6B-8839-BE253197D23A}" type="sibTrans" cxnId="{E1D18F45-113E-48B4-B3D4-36C688D78DD5}">
      <dgm:prSet/>
      <dgm:spPr/>
      <dgm:t>
        <a:bodyPr/>
        <a:lstStyle/>
        <a:p>
          <a:endParaRPr lang="en-US"/>
        </a:p>
      </dgm:t>
    </dgm:pt>
    <dgm:pt modelId="{24E585E3-AFE1-499F-B5E8-4E0748E050A9}" type="pres">
      <dgm:prSet presAssocID="{5C52E73E-FF6F-4903-B8EA-3DAF9251B7C5}" presName="linear" presStyleCnt="0">
        <dgm:presLayoutVars>
          <dgm:animLvl val="lvl"/>
          <dgm:resizeHandles val="exact"/>
        </dgm:presLayoutVars>
      </dgm:prSet>
      <dgm:spPr/>
    </dgm:pt>
    <dgm:pt modelId="{1EA0FF96-07F2-4652-83DE-B808D984FB5A}" type="pres">
      <dgm:prSet presAssocID="{F5DA1E63-B725-45B0-9BC8-48A5822808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6FBDC3-BCCF-43D9-80DB-C5FEEAEBA73A}" type="pres">
      <dgm:prSet presAssocID="{CFEDF7D7-D0F9-49B2-99A1-8B39A73E5B59}" presName="spacer" presStyleCnt="0"/>
      <dgm:spPr/>
    </dgm:pt>
    <dgm:pt modelId="{DF749029-AFB8-423A-9953-87C1AA65500D}" type="pres">
      <dgm:prSet presAssocID="{BD633691-4580-48FB-8B45-D657EEB8AAC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8D44C6-8816-425D-85C9-97D46DCB8748}" type="pres">
      <dgm:prSet presAssocID="{BD633691-4580-48FB-8B45-D657EEB8AAC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1C8A15-5A94-4EBC-ABCA-03D693D39207}" type="presOf" srcId="{30E1BE9B-5106-4D8E-AE69-1A804D50C121}" destId="{718D44C6-8816-425D-85C9-97D46DCB8748}" srcOrd="0" destOrd="1" presId="urn:microsoft.com/office/officeart/2005/8/layout/vList2"/>
    <dgm:cxn modelId="{3366A717-B486-4877-996D-118B4AACB597}" type="presOf" srcId="{BD633691-4580-48FB-8B45-D657EEB8AACA}" destId="{DF749029-AFB8-423A-9953-87C1AA65500D}" srcOrd="0" destOrd="0" presId="urn:microsoft.com/office/officeart/2005/8/layout/vList2"/>
    <dgm:cxn modelId="{B590442D-5858-427D-8420-245651A8DC07}" srcId="{BD633691-4580-48FB-8B45-D657EEB8AACA}" destId="{1A449B02-1601-41E0-98A3-DB8D63117016}" srcOrd="0" destOrd="0" parTransId="{A8F0C52D-2EF7-42D8-91B8-DE22F882AE57}" sibTransId="{10A5640D-0704-4BCB-87D2-78EB947DF312}"/>
    <dgm:cxn modelId="{98ABC62E-90F0-4B1F-A117-4B85D924D6E8}" srcId="{5C52E73E-FF6F-4903-B8EA-3DAF9251B7C5}" destId="{F5DA1E63-B725-45B0-9BC8-48A5822808CD}" srcOrd="0" destOrd="0" parTransId="{B0852CED-227E-4118-8AE6-EE37F450237D}" sibTransId="{CFEDF7D7-D0F9-49B2-99A1-8B39A73E5B59}"/>
    <dgm:cxn modelId="{E1D18F45-113E-48B4-B3D4-36C688D78DD5}" srcId="{BD633691-4580-48FB-8B45-D657EEB8AACA}" destId="{13074195-4655-46BD-9E24-F73A556E8AE1}" srcOrd="3" destOrd="0" parTransId="{08E6DBD7-B46B-431F-934D-0C7CA9F7AFF3}" sibTransId="{8B003AE1-65FE-4A6B-8839-BE253197D23A}"/>
    <dgm:cxn modelId="{F0FD3D7C-C3F6-4621-B726-97DB51880526}" srcId="{BD633691-4580-48FB-8B45-D657EEB8AACA}" destId="{FEA6F0D2-B71C-4D5F-8293-2CD0000BCAC6}" srcOrd="2" destOrd="0" parTransId="{54BCDD5C-B6ED-411A-905A-0F40476DEA67}" sibTransId="{EF35A33F-E36A-4D80-A73C-9929B9D02D31}"/>
    <dgm:cxn modelId="{4C7F2E8F-BB5F-4AE0-97A7-2D0CA6664787}" srcId="{5C52E73E-FF6F-4903-B8EA-3DAF9251B7C5}" destId="{BD633691-4580-48FB-8B45-D657EEB8AACA}" srcOrd="1" destOrd="0" parTransId="{8CE25118-9F93-471B-97A4-E1B70E08D3FC}" sibTransId="{D4727178-6348-4A39-A551-962A32939255}"/>
    <dgm:cxn modelId="{EFB02C9F-2016-4824-804B-764765DFBEF7}" type="presOf" srcId="{F5DA1E63-B725-45B0-9BC8-48A5822808CD}" destId="{1EA0FF96-07F2-4652-83DE-B808D984FB5A}" srcOrd="0" destOrd="0" presId="urn:microsoft.com/office/officeart/2005/8/layout/vList2"/>
    <dgm:cxn modelId="{6A587AA1-9F34-48B5-B040-177465A30C75}" type="presOf" srcId="{5C52E73E-FF6F-4903-B8EA-3DAF9251B7C5}" destId="{24E585E3-AFE1-499F-B5E8-4E0748E050A9}" srcOrd="0" destOrd="0" presId="urn:microsoft.com/office/officeart/2005/8/layout/vList2"/>
    <dgm:cxn modelId="{DF9766AC-7618-476B-9C5E-726B660059B3}" srcId="{BD633691-4580-48FB-8B45-D657EEB8AACA}" destId="{30E1BE9B-5106-4D8E-AE69-1A804D50C121}" srcOrd="1" destOrd="0" parTransId="{F9EF7B90-190C-4268-BDCA-81E3DB792629}" sibTransId="{C529EF0D-16AF-41B1-A93A-128CB9DACE2C}"/>
    <dgm:cxn modelId="{DA3141B0-B02D-47B8-8B6F-AE66090DE365}" type="presOf" srcId="{1A449B02-1601-41E0-98A3-DB8D63117016}" destId="{718D44C6-8816-425D-85C9-97D46DCB8748}" srcOrd="0" destOrd="0" presId="urn:microsoft.com/office/officeart/2005/8/layout/vList2"/>
    <dgm:cxn modelId="{AFAD4FC0-088F-4599-94FC-9F551E2A6007}" type="presOf" srcId="{FEA6F0D2-B71C-4D5F-8293-2CD0000BCAC6}" destId="{718D44C6-8816-425D-85C9-97D46DCB8748}" srcOrd="0" destOrd="2" presId="urn:microsoft.com/office/officeart/2005/8/layout/vList2"/>
    <dgm:cxn modelId="{485C9BC1-4541-4CE3-929E-85C721894E82}" type="presOf" srcId="{13074195-4655-46BD-9E24-F73A556E8AE1}" destId="{718D44C6-8816-425D-85C9-97D46DCB8748}" srcOrd="0" destOrd="3" presId="urn:microsoft.com/office/officeart/2005/8/layout/vList2"/>
    <dgm:cxn modelId="{F755FAD6-1862-463A-B0E0-8E15736E95C1}" type="presParOf" srcId="{24E585E3-AFE1-499F-B5E8-4E0748E050A9}" destId="{1EA0FF96-07F2-4652-83DE-B808D984FB5A}" srcOrd="0" destOrd="0" presId="urn:microsoft.com/office/officeart/2005/8/layout/vList2"/>
    <dgm:cxn modelId="{E065F069-A508-41E7-AC70-D391D67EDF6F}" type="presParOf" srcId="{24E585E3-AFE1-499F-B5E8-4E0748E050A9}" destId="{926FBDC3-BCCF-43D9-80DB-C5FEEAEBA73A}" srcOrd="1" destOrd="0" presId="urn:microsoft.com/office/officeart/2005/8/layout/vList2"/>
    <dgm:cxn modelId="{1986DD86-3641-4002-9E8E-015C47BB3860}" type="presParOf" srcId="{24E585E3-AFE1-499F-B5E8-4E0748E050A9}" destId="{DF749029-AFB8-423A-9953-87C1AA65500D}" srcOrd="2" destOrd="0" presId="urn:microsoft.com/office/officeart/2005/8/layout/vList2"/>
    <dgm:cxn modelId="{9ECAE0ED-EE62-4B84-8D29-23EB512DD2A1}" type="presParOf" srcId="{24E585E3-AFE1-499F-B5E8-4E0748E050A9}" destId="{718D44C6-8816-425D-85C9-97D46DCB87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FF96-07F2-4652-83DE-B808D984FB5A}">
      <dsp:nvSpPr>
        <dsp:cNvPr id="0" name=""/>
        <dsp:cNvSpPr/>
      </dsp:nvSpPr>
      <dsp:spPr>
        <a:xfrm>
          <a:off x="0" y="22283"/>
          <a:ext cx="10515600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US-based private equity company XYZ is preparing to invest in the taxi industry. This is a result of the sector's impressive recent expansion and the presence of numerous major competitors in the market. </a:t>
          </a:r>
        </a:p>
      </dsp:txBody>
      <dsp:txXfrm>
        <a:off x="69794" y="92077"/>
        <a:ext cx="10376012" cy="1290152"/>
      </dsp:txXfrm>
    </dsp:sp>
    <dsp:sp modelId="{DF749029-AFB8-423A-9953-87C1AA65500D}">
      <dsp:nvSpPr>
        <dsp:cNvPr id="0" name=""/>
        <dsp:cNvSpPr/>
      </dsp:nvSpPr>
      <dsp:spPr>
        <a:xfrm>
          <a:off x="0" y="1526904"/>
          <a:ext cx="10515600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Goal: Help XYZ firm choose the best company for investment by providing supporting evidence.</a:t>
          </a:r>
        </a:p>
      </dsp:txBody>
      <dsp:txXfrm>
        <a:off x="69794" y="1596698"/>
        <a:ext cx="10376012" cy="1290152"/>
      </dsp:txXfrm>
    </dsp:sp>
    <dsp:sp modelId="{718D44C6-8816-425D-85C9-97D46DCB8748}">
      <dsp:nvSpPr>
        <dsp:cNvPr id="0" name=""/>
        <dsp:cNvSpPr/>
      </dsp:nvSpPr>
      <dsp:spPr>
        <a:xfrm>
          <a:off x="0" y="2956644"/>
          <a:ext cx="10515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Data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EDA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Recommendations</a:t>
          </a:r>
        </a:p>
      </dsp:txBody>
      <dsp:txXfrm>
        <a:off x="0" y="2956644"/>
        <a:ext cx="10515600" cy="137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64-D56A-BD63-A909-8EEC441FE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08EE9-8265-0D32-90B7-DDF8ED066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CEC0-A52E-AFC5-850B-F62D7624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A948-7928-80C3-BDE6-EF8035C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7D8E-C551-759F-5C7F-9C508BD7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DF1-7248-C6EF-EDB1-28E368D1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CF09C-1F4A-EB0F-9300-F31F0ABD2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2AC3-FD89-004C-5AF9-4743D65B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881C-DA2A-9640-E0AD-A36858C1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7F84-8636-F724-1CAE-A5C68FB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1A05D-D3AC-9A1F-507A-707794A80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6C9A-6834-B02F-797E-02B31D29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23B3-93AC-2E30-5AE5-ACE441B3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5F0D-29E7-EE5E-96C7-A3597CDB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1F350-91EE-D2BC-C962-14A2D682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BC88-9FAE-50EA-FF00-78FDDCD5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147E-B7F3-5C9D-C107-C909F77C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D611-6CD1-714F-BDCF-44C2A703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FAA4-ABEA-261D-3CCA-1E9AC2D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CFB6-CF62-793C-C97C-00E4012E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C420-568D-9C1E-AAD7-22FBA5E7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D028-C967-4F48-7307-640C9B0EC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ABD6-83DE-C344-6B42-68F69A12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EBD3-2AAB-56E7-91C1-499085ED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93BA-B0DC-F3C0-F5E0-3AA796F3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1F1E-0EF7-AFD5-31F8-4E47DFD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E8FF-C2F2-1B4A-0E84-CE996BF28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DF71A-AB5B-665E-7EE4-F4DB80FD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744B0-ECB6-9DA3-6057-F72443B2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F87B6-8E70-2DA7-AEEB-D75CEF1D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E7C9-6A58-0F14-A97D-8A6838BC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2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3A76-6BB4-0859-72CF-58D9149F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84D40-0A0C-B89E-3B02-EBA575A3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BFDE1-7F03-C6B5-F198-8FD10AFE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8B391-C4B0-E1E5-AADB-A263624A8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8EDA8-98CA-DF0D-B4BD-43FAF88CA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D3E57-2E98-82DD-C13C-0390934E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E4CAE-31F9-D4B4-C614-02DA5D2C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1F00E-4FF5-B16A-E8A7-5EEDAE3E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0F42-B2D4-35BB-47AF-0DBFD54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DAE00-851A-5FD8-1072-08FA4F8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AB766-F93C-11F1-8B81-C0A3A0BA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42AA3-8087-6E2D-129F-56A46E2C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7A28B-5185-9A53-907A-FA54A7AD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526F4-241F-465E-2811-296DF6CD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5ABBF-E5B8-9624-881A-D9BB7881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749A-F11C-DECA-184C-90AC8290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C013-8DAC-0395-9AFA-F08EB66A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C107E-53CB-AD48-A4A2-12BF40F3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8515-CBEB-A625-F25D-F24771BF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54FEF-F593-A4DE-A2E7-AC4C1DEE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C6BB2-1E0E-C953-B06C-A07DB2E4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C0AE-B909-8F43-57B0-380879E6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61D1-8B26-A915-429F-DA4437EA3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C713B-9BE0-35FE-959B-F9EB3DD8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A5EF-A108-9BEB-46A2-90CF6869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80413-B0DC-361C-4D37-22203D38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BD06-0405-AC04-5045-64C9B913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CF413-83BB-BBFC-EBDF-FE34F24D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491F2-4E7B-8A0B-9695-02B3AA63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9BA2-B376-5DCA-CEDA-19E0E41B2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4FFB-9CC9-4139-91D4-DF18DF24D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205C-FDAA-8174-108D-BAB0C2A5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F831-313D-3F12-C3D1-126E47EE5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E90D-9D80-4CF3-8FAB-B544305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2463" y="1362152"/>
            <a:ext cx="3558161" cy="3734646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966452" y="1870112"/>
            <a:ext cx="2805865" cy="27187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6926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3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G2M Case Study</a:t>
            </a:r>
          </a:p>
          <a:p>
            <a:pPr marL="0" marR="0" lvl="0" indent="0" algn="ctr" defTabSz="96926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3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Virtual Internship</a:t>
            </a:r>
          </a:p>
          <a:p>
            <a:pPr marL="0" marR="0" lvl="0" indent="0" algn="ctr" defTabSz="96926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36"/>
              </a:spcAft>
              <a:buClrTx/>
              <a:buSzTx/>
              <a:buFontTx/>
              <a:buNone/>
              <a:tabLst/>
              <a:defRPr/>
            </a:pPr>
            <a:endParaRPr kumimoji="0" lang="en-US" sz="29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6926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3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Gifty Osei</a:t>
            </a:r>
          </a:p>
          <a:p>
            <a:pPr marL="0" marR="0" lvl="0" indent="0" algn="ctr" defTabSz="96926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3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14-June-2023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78" y="352839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D9CB3-C631-6C3B-5BA1-5E6C85DE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/>
              <a:t>Statistical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9E3C3-DE36-6AFE-46DC-DD9790AC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899319"/>
            <a:ext cx="9875259" cy="17775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198A-2F4D-CA63-F612-2FCEB814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US" sz="2000"/>
              <a:t>The goal is to predict profit accurately</a:t>
            </a:r>
          </a:p>
          <a:p>
            <a:r>
              <a:rPr lang="en-US" sz="2000"/>
              <a:t>Models: Mixed Models with City as Random</a:t>
            </a:r>
          </a:p>
          <a:p>
            <a:r>
              <a:rPr lang="en-US" sz="2000"/>
              <a:t>Some variables were insignificant in predicting profit. The remaining are the significant variables that make some logical sense as the distance traveled has an impact on the profit made.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4688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1A973-1107-C736-EA25-F908337C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Model Results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74A159-C142-D076-8D09-899AE3E6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We see that company, distance traveled, price charged and cost of the trip are all significant in predicting Profit.</a:t>
            </a:r>
          </a:p>
          <a:p>
            <a:r>
              <a:rPr lang="en-US" sz="2200"/>
              <a:t>Profit prediction is important in the decision of which company to invest.</a:t>
            </a:r>
          </a:p>
          <a:p>
            <a:r>
              <a:rPr lang="en-US" sz="2200"/>
              <a:t>We see a high correlation between the distance traveled and the cost of the trip.</a:t>
            </a:r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3F01681-95FD-3D7A-8871-AE81E05D0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372717"/>
            <a:ext cx="4014216" cy="2664968"/>
          </a:xfrm>
          <a:prstGeom prst="rect">
            <a:avLst/>
          </a:prstGeom>
        </p:spPr>
      </p:pic>
      <p:pic>
        <p:nvPicPr>
          <p:cNvPr id="7" name="Picture 6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3A648241-0A9C-A256-6029-26B36619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3185491"/>
            <a:ext cx="3995928" cy="24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EA8A7-F20E-888A-5D84-B2DD1273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8EA6-62EF-E9C0-C878-B2F003FB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205"/>
            <a:ext cx="4697895" cy="3742082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Based on all the EDA, it will be more profitable to invest in the Yellow cab company.</a:t>
            </a: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In terms of age, we see yellow cab doing better throughout all the age groups.</a:t>
            </a: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The longer the distance traveled, the higher the price charged hence the higher the profit.</a:t>
            </a: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I will recommend investment in the Yellow cab company.</a:t>
            </a:r>
          </a:p>
        </p:txBody>
      </p:sp>
      <p:pic>
        <p:nvPicPr>
          <p:cNvPr id="16" name="Picture 4" descr="Closeup of yellow classic vintage car">
            <a:extLst>
              <a:ext uri="{FF2B5EF4-FFF2-40B4-BE49-F238E27FC236}">
                <a16:creationId xmlns:a16="http://schemas.microsoft.com/office/drawing/2014/main" id="{A231FA02-183A-BE01-A5FA-73A09B3E9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21" r="-1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9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699CD7-1FBC-6C3F-14E6-39B5FAA5C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4" r="1" b="8170"/>
          <a:stretch/>
        </p:blipFill>
        <p:spPr>
          <a:xfrm>
            <a:off x="-313253" y="-1053538"/>
            <a:ext cx="8450317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FDFCE8-AD98-5151-D6C2-6E0B8E79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159868" cy="55088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BDAF8-0A69-6470-7338-00C78D339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54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89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2E4DAF-2FC8-7452-C499-99F954DD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Week 3-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65725-B53D-1050-DA52-E5330D5C8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Gifty Osei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06/14/2023</a:t>
            </a:r>
          </a:p>
        </p:txBody>
      </p:sp>
    </p:spTree>
    <p:extLst>
      <p:ext uri="{BB962C8B-B14F-4D97-AF65-F5344CB8AC3E}">
        <p14:creationId xmlns:p14="http://schemas.microsoft.com/office/powerpoint/2010/main" val="198293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1DAE-6BBD-7975-5D7A-EB5CDBDC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and Objectives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B58625E-30E7-18AE-D82A-77181F8BA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42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36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678F8-6B47-83FD-0E5C-1BAD56BB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E04383-15A5-18E5-C994-214989B8C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8006" y="511389"/>
            <a:ext cx="3534770" cy="5848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24 variables with 359392 observations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No influential or highly disturbing outliers were found.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Profit was calculated using the price and cost of the trip variable.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Silicon Valley has the highest average profit whiles Sacramento records the lowest.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Picture 11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9044698-E04B-CE2A-C8E6-6BE556507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10"/>
          <a:stretch/>
        </p:blipFill>
        <p:spPr>
          <a:xfrm>
            <a:off x="8252019" y="2693503"/>
            <a:ext cx="3434179" cy="1918254"/>
          </a:xfrm>
          <a:prstGeom prst="rect">
            <a:avLst/>
          </a:prstGeom>
        </p:spPr>
      </p:pic>
      <p:pic>
        <p:nvPicPr>
          <p:cNvPr id="11" name="Content Placeholder 10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70402336-F5C2-36D4-EE91-B8732DF8F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19" y="86604"/>
            <a:ext cx="3421860" cy="2455186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09218910-D648-F7AA-70A7-99ACB3AF9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17"/>
          <a:stretch/>
        </p:blipFill>
        <p:spPr>
          <a:xfrm>
            <a:off x="8252019" y="4762890"/>
            <a:ext cx="3434179" cy="20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FC22D-61AF-85CF-8DBB-8DA87CD8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Price and City Analysis</a:t>
            </a:r>
          </a:p>
        </p:txBody>
      </p:sp>
      <p:sp>
        <p:nvSpPr>
          <p:cNvPr id="6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E78E5-3E5B-28D5-69E4-BB618AA1A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Considering how the City affects the price of the trip, we see that New York has the highest variability and the median is higher than all the other cities.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 descr="A picture containing text, diagram, line&#10;&#10;Description automatically generated">
            <a:extLst>
              <a:ext uri="{FF2B5EF4-FFF2-40B4-BE49-F238E27FC236}">
                <a16:creationId xmlns:a16="http://schemas.microsoft.com/office/drawing/2014/main" id="{EEFCB254-35DA-CB9E-7893-EFA866F6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3" y="2217477"/>
            <a:ext cx="5201190" cy="4030923"/>
          </a:xfrm>
          <a:prstGeom prst="rect">
            <a:avLst/>
          </a:prstGeom>
        </p:spPr>
      </p:pic>
      <p:pic>
        <p:nvPicPr>
          <p:cNvPr id="10" name="Content Placeholder 9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F1AFF266-0FD5-CAF0-FD67-3432E051C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40" y="2062370"/>
            <a:ext cx="5573294" cy="43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C1138-5CE6-0A66-AA7E-9BDA6C09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Vs City by Company Type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EFDFC-0B54-B9A2-7981-8FDE0AFAD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. For New York City, we see that yellow cabs do much better than pink cabs although that is the city with the highest median.</a:t>
            </a:r>
          </a:p>
        </p:txBody>
      </p:sp>
      <p:pic>
        <p:nvPicPr>
          <p:cNvPr id="6" name="Content Placeholder 5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70E4B7C7-C929-AB30-08D2-C94D7EBC4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7" y="639520"/>
            <a:ext cx="7947763" cy="56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2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BCCD-49EC-12CF-EADC-4E417157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Profit Analysis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CEBB-A060-580E-86B7-170387B0D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We see that Profit if right skewed and this may be due to the huge differences in with income from cities.</a:t>
            </a:r>
          </a:p>
          <a:p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Content Placeholder 5" descr="A picture containing text, diagram, plot, screenshot&#10;&#10;Description automatically generated">
            <a:extLst>
              <a:ext uri="{FF2B5EF4-FFF2-40B4-BE49-F238E27FC236}">
                <a16:creationId xmlns:a16="http://schemas.microsoft.com/office/drawing/2014/main" id="{7F4F9F48-0C0E-928A-0223-D9C96956B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54" y="2233688"/>
            <a:ext cx="4427545" cy="4427545"/>
          </a:xfrm>
          <a:prstGeom prst="rect">
            <a:avLst/>
          </a:prstGeom>
        </p:spPr>
      </p:pic>
      <p:pic>
        <p:nvPicPr>
          <p:cNvPr id="8" name="Picture 7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0431778B-3E5E-708E-9DD6-7E8DE8E93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33" y="2233688"/>
            <a:ext cx="6010158" cy="42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CF4C-15BB-5E57-F922-8C1A944F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Profit by Distance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27A01-DBFA-0A32-A583-AF6D9A75E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see that Yellow Cab are more profitatble as distance travelled increases</a:t>
            </a:r>
          </a:p>
        </p:txBody>
      </p:sp>
      <p:pic>
        <p:nvPicPr>
          <p:cNvPr id="6" name="Content Placeholder 5" descr="A picture containing text, diagram, plot&#10;&#10;Description automatically generated">
            <a:extLst>
              <a:ext uri="{FF2B5EF4-FFF2-40B4-BE49-F238E27FC236}">
                <a16:creationId xmlns:a16="http://schemas.microsoft.com/office/drawing/2014/main" id="{E9065A83-9BE5-EEAD-6FC1-6AC1C9D1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61" y="1113182"/>
            <a:ext cx="6614409" cy="472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CD6C-9CB1-5B68-2B6C-EA79F80C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Profit and Age Group/City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9582-6C8F-132E-2B88-DD438466D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Pink cab has a small percentage of all profits made in each city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Age is not significant because we see no significant difference within these groups regarding profit. Everybody uses a Cab.</a:t>
            </a:r>
          </a:p>
        </p:txBody>
      </p:sp>
      <p:pic>
        <p:nvPicPr>
          <p:cNvPr id="6" name="Content Placeholder 5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0CDF23B-52DE-1A46-E71C-8A39CB23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r="-5" b="3232"/>
          <a:stretch/>
        </p:blipFill>
        <p:spPr>
          <a:xfrm>
            <a:off x="497238" y="2504661"/>
            <a:ext cx="5501554" cy="4045226"/>
          </a:xfrm>
          <a:prstGeom prst="rect">
            <a:avLst/>
          </a:prstGeom>
        </p:spPr>
      </p:pic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1EAA0AB-A0E0-8C19-7158-817839BA7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6" b="5"/>
          <a:stretch/>
        </p:blipFill>
        <p:spPr>
          <a:xfrm>
            <a:off x="5903562" y="2304967"/>
            <a:ext cx="5738217" cy="42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C1F70D96FFE40AF4F07ACA083AA2E" ma:contentTypeVersion="7" ma:contentTypeDescription="Create a new document." ma:contentTypeScope="" ma:versionID="26d855346d08fccef1328ed241274eca">
  <xsd:schema xmlns:xsd="http://www.w3.org/2001/XMLSchema" xmlns:xs="http://www.w3.org/2001/XMLSchema" xmlns:p="http://schemas.microsoft.com/office/2006/metadata/properties" xmlns:ns3="72ac54af-8ab5-43f7-a24d-d53d8a21c20a" xmlns:ns4="a8fec3ce-4862-44d9-898d-e217a41d291c" targetNamespace="http://schemas.microsoft.com/office/2006/metadata/properties" ma:root="true" ma:fieldsID="390c9a40b70a40c7f0816a3528ff1b92" ns3:_="" ns4:_="">
    <xsd:import namespace="72ac54af-8ab5-43f7-a24d-d53d8a21c20a"/>
    <xsd:import namespace="a8fec3ce-4862-44d9-898d-e217a41d29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c54af-8ab5-43f7-a24d-d53d8a21c2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ec3ce-4862-44d9-898d-e217a41d29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A05F12-9B85-4720-B8A2-601C14651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D44250-CB36-451A-B60F-74E9AFB1D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ac54af-8ab5-43f7-a24d-d53d8a21c20a"/>
    <ds:schemaRef ds:uri="a8fec3ce-4862-44d9-898d-e217a41d29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747150-BDB2-4AC9-A275-6E022B27C76A}">
  <ds:schemaRefs>
    <ds:schemaRef ds:uri="http://www.w3.org/XML/1998/namespace"/>
    <ds:schemaRef ds:uri="http://purl.org/dc/elements/1.1/"/>
    <ds:schemaRef ds:uri="a8fec3ce-4862-44d9-898d-e217a41d291c"/>
    <ds:schemaRef ds:uri="72ac54af-8ab5-43f7-a24d-d53d8a21c20a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431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Week 3- Presentation</vt:lpstr>
      <vt:lpstr>Introduction and Objectives</vt:lpstr>
      <vt:lpstr>Data Description</vt:lpstr>
      <vt:lpstr>Price and City Analysis</vt:lpstr>
      <vt:lpstr>Price Vs City by Company Type</vt:lpstr>
      <vt:lpstr>Profit Analysis</vt:lpstr>
      <vt:lpstr>Profit by Distance</vt:lpstr>
      <vt:lpstr>Profit and Age Group/City</vt:lpstr>
      <vt:lpstr>Statistical Method</vt:lpstr>
      <vt:lpstr>Model Results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Osei, Gifty</dc:creator>
  <cp:lastModifiedBy>Osei, Gifty</cp:lastModifiedBy>
  <cp:revision>2</cp:revision>
  <dcterms:created xsi:type="dcterms:W3CDTF">2023-06-21T05:00:54Z</dcterms:created>
  <dcterms:modified xsi:type="dcterms:W3CDTF">2023-06-22T04:26:12Z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0x010100B3FC1F70D96FFE40AF4F07ACA083AA2E</vt:lpwstr>
  </property>
</Properties>
</file>