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2"/>
  </p:notesMasterIdLst>
  <p:handoutMasterIdLst>
    <p:handoutMasterId r:id="rId13"/>
  </p:handoutMasterIdLst>
  <p:sldIdLst>
    <p:sldId id="256" r:id="rId5"/>
    <p:sldId id="258" r:id="rId6"/>
    <p:sldId id="275" r:id="rId7"/>
    <p:sldId id="276" r:id="rId8"/>
    <p:sldId id="277" r:id="rId9"/>
    <p:sldId id="278"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122" d="100"/>
          <a:sy n="122" d="100"/>
        </p:scale>
        <p:origin x="176" y="8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2/11/2024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314203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30926-609B-639F-5AD8-AB8823940B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BC5DD6-5345-AE7E-8D2D-94582895DE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046DC8-41A3-57E7-89D3-4C74382285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BF23AC-4E58-D0EC-B26D-94B407C11413}"/>
              </a:ext>
            </a:extLst>
          </p:cNvPr>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314926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60612-FACC-2CAD-9DB0-C47B1010F2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CD0686-E928-3449-FA63-A0925F165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32AF4A-530C-3B1B-04A0-5EF65CE8F4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EA7CCF-F61E-C4B5-DDF5-14D81F9B6F76}"/>
              </a:ext>
            </a:extLst>
          </p:cNvPr>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39253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F410C-006E-0BE9-598E-83ECCDDC4D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E3BEDA-93AA-DA2E-D6C1-40BDDCD0DF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51B81-2869-5E5C-6962-DBF3D93BC1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50C7E-53F9-1168-BCCC-CD5EA60DFD40}"/>
              </a:ext>
            </a:extLst>
          </p:cNvPr>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16429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293918" y="2554817"/>
            <a:ext cx="7866207" cy="2421464"/>
          </a:xfrm>
        </p:spPr>
        <p:txBody>
          <a:bodyPr>
            <a:normAutofit/>
          </a:bodyPr>
          <a:lstStyle/>
          <a:p>
            <a:r>
              <a:rPr lang="en-US" sz="4000" b="1" dirty="0"/>
              <a:t>Assignment 5.2 - Presentation</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fontScale="92500" lnSpcReduction="10000"/>
          </a:bodyPr>
          <a:lstStyle/>
          <a:p>
            <a:r>
              <a:rPr lang="en-US" dirty="0">
                <a:solidFill>
                  <a:schemeClr val="accent1">
                    <a:lumMod val="40000"/>
                    <a:lumOff val="60000"/>
                  </a:schemeClr>
                </a:solidFill>
              </a:rPr>
              <a:t>Leo Gipson Jr</a:t>
            </a:r>
          </a:p>
          <a:p>
            <a:r>
              <a:rPr lang="en-US" dirty="0">
                <a:solidFill>
                  <a:schemeClr val="accent1">
                    <a:lumMod val="40000"/>
                    <a:lumOff val="60000"/>
                  </a:schemeClr>
                </a:solidFill>
              </a:rPr>
              <a:t> Course Number: rbt125</a:t>
            </a:r>
          </a:p>
          <a:p>
            <a:r>
              <a:rPr lang="en-US" dirty="0">
                <a:solidFill>
                  <a:schemeClr val="accent1">
                    <a:lumMod val="40000"/>
                    <a:lumOff val="60000"/>
                  </a:schemeClr>
                </a:solidFill>
              </a:rPr>
              <a:t> Instructor’s Name: Prof. Matthew prater</a:t>
            </a:r>
          </a:p>
          <a:p>
            <a:r>
              <a:rPr lang="en-US" dirty="0">
                <a:solidFill>
                  <a:schemeClr val="accent1">
                    <a:lumMod val="40000"/>
                    <a:lumOff val="60000"/>
                  </a:schemeClr>
                </a:solidFill>
              </a:rPr>
              <a:t>Assignment Due Date:  February 11th, 2024</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2800" dirty="0"/>
              <a:t>function of the Crowbar Circuit.</a:t>
            </a:r>
            <a:endParaRPr lang="ru-RU" sz="2800"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DF51D830-332A-BB6A-4F95-075345FB6E82}"/>
              </a:ext>
            </a:extLst>
          </p:cNvPr>
          <p:cNvSpPr>
            <a:spLocks noGrp="1"/>
          </p:cNvSpPr>
          <p:nvPr>
            <p:ph idx="1"/>
          </p:nvPr>
        </p:nvSpPr>
        <p:spPr>
          <a:xfrm>
            <a:off x="417112" y="1770030"/>
            <a:ext cx="10131425" cy="2041385"/>
          </a:xfrm>
        </p:spPr>
        <p:txBody>
          <a:bodyPr/>
          <a:lstStyle/>
          <a:p>
            <a:pPr marL="0" indent="0">
              <a:buNone/>
            </a:pPr>
            <a:r>
              <a:rPr lang="en-US" sz="1200" dirty="0"/>
              <a:t>	The main function of the Crowbar Circuit is to shutdown power output from a supply in the event the supply begins to exhibit overvoltage</a:t>
            </a:r>
            <a:r>
              <a:rPr lang="en-US" dirty="0"/>
              <a:t>.  </a:t>
            </a:r>
            <a:r>
              <a:rPr lang="en-US" sz="1200" dirty="0"/>
              <a:t>As the name implies, it is like dropping a crowbar over an exposed power supply terminals.  The operation puts a short circuit or low resistance path across the voltage output. The overvoltage or other fault conditions may arise due to operator error, a fault in either the load or the power supply. Due to the nature and sensitivity of the present day electronics and extremely low operational voltages, it is important to ensure that the safe voltages are not exceeded.</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2800" dirty="0"/>
              <a:t>Where is the Crowbar circuit used?</a:t>
            </a:r>
            <a:endParaRPr lang="ru-RU" sz="2800"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DF51D830-332A-BB6A-4F95-075345FB6E82}"/>
              </a:ext>
            </a:extLst>
          </p:cNvPr>
          <p:cNvSpPr>
            <a:spLocks noGrp="1"/>
          </p:cNvSpPr>
          <p:nvPr>
            <p:ph idx="1"/>
          </p:nvPr>
        </p:nvSpPr>
        <p:spPr>
          <a:xfrm>
            <a:off x="330541" y="1489262"/>
            <a:ext cx="10131425" cy="2666732"/>
          </a:xfrm>
        </p:spPr>
        <p:txBody>
          <a:bodyPr>
            <a:normAutofit/>
          </a:bodyPr>
          <a:lstStyle/>
          <a:p>
            <a:pPr marL="0" indent="0">
              <a:buNone/>
            </a:pPr>
            <a:r>
              <a:rPr lang="en-US" sz="1200" dirty="0"/>
              <a:t>	Active crowbars are commonly used to protect the frequency converter in the rotor circuit of doubly fed generators against high voltage and current transients caused by the voltage dips in the power network.  The other commonly used crowbar device is the Gas Discharge Tube, (GDT) which is a miniature spark gap usually housed in a ceramic enclosure. When triggered by a high voltage, the spark gap conducts, and all current flow is diverted. Spark gaps can be manufactured such that they protect from modest voltages (around 100 V) to thousands of volts such as from lightning, When the overvoltage situation clears, the TSP or GDT goes back to normal, high-impedance mode.  Several fault-conditions may lead to possible over voltages. These include a fault in either the power supply or the load, and operator error. Present day electronics are sensitive and often operate at very low voltages with small margin. That makes it imperative to ensure that the safe voltages are not exceeded, and sensitive and expensive equipment remain undamaged.  Crowbars are used for HV tube (klystron and IOT) protection.</a:t>
            </a:r>
          </a:p>
        </p:txBody>
      </p:sp>
    </p:spTree>
    <p:extLst>
      <p:ext uri="{BB962C8B-B14F-4D97-AF65-F5344CB8AC3E}">
        <p14:creationId xmlns:p14="http://schemas.microsoft.com/office/powerpoint/2010/main" val="871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5864DF35-2FD5-C7B4-F142-371914D091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A76AE-A999-CD4E-D65D-6FF592A921BB}"/>
              </a:ext>
            </a:extLst>
          </p:cNvPr>
          <p:cNvSpPr>
            <a:spLocks noGrp="1"/>
          </p:cNvSpPr>
          <p:nvPr>
            <p:ph type="title"/>
          </p:nvPr>
        </p:nvSpPr>
        <p:spPr>
          <a:xfrm>
            <a:off x="685801" y="609600"/>
            <a:ext cx="6654534" cy="1456267"/>
          </a:xfrm>
        </p:spPr>
        <p:txBody>
          <a:bodyPr>
            <a:normAutofit/>
          </a:bodyPr>
          <a:lstStyle/>
          <a:p>
            <a:r>
              <a:rPr lang="en-US" sz="2800" dirty="0"/>
              <a:t>Advantages of the CROWBAR circuit?</a:t>
            </a:r>
            <a:endParaRPr lang="ru-RU" sz="2800" dirty="0"/>
          </a:p>
        </p:txBody>
      </p:sp>
      <p:pic>
        <p:nvPicPr>
          <p:cNvPr id="4" name="Picture 3" descr="satellite against the night sky">
            <a:extLst>
              <a:ext uri="{FF2B5EF4-FFF2-40B4-BE49-F238E27FC236}">
                <a16:creationId xmlns:a16="http://schemas.microsoft.com/office/drawing/2014/main" id="{C811D96E-0ECC-4279-03B4-14FC42A394B6}"/>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5686EAC2-8517-6720-0CF6-FF6A73904D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03159362-5B86-A258-C32D-C8449E80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F030ACE-CFF8-BE11-65E3-43933D47C3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3B4A1307-8898-2690-0A17-D743085ECF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4949B67-AE36-AE24-60D6-D3F614AEE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E6D8A9D-FD75-42E8-2F2D-2FAE8CAB7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32815BE-4A62-0AC3-1C76-2DB4B42C5D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1289E6F-1E67-81AF-8344-086021DAFB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AC2B9D8-2194-8101-E386-B68434C43A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3F0C5E6-BACD-72A7-D677-D11A75B8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BD839AD-2AA1-42CB-78DF-465A33003C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49B8A93-AC45-925E-E5FC-6763BDBA21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45F856A-2E20-DDF0-8BFC-169D7DFD60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10FECF7-FD3F-0FFF-F594-BC40D9791D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F102335-C91F-3A4E-029A-972D3DA36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8450F02-F107-A58E-8ABC-ABC460C1C0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C1D8DA3-FEBE-0690-216C-D2A7A9B95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55696C9-4394-6B08-3586-EF4AD37A9B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0397B40-8EC1-5890-7D4A-78549DA2B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FFAC03-D589-6935-17C2-3A0159E0BC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ED09DF4-FF76-D394-A275-D8BBB6DF70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96E95CD-CBC5-CCE6-1B0C-3FDC42E8E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2AB5F0E-BEBB-8F75-0E1B-FF55589235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84010A9-9BD5-1B22-3C28-C34C172681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14BBDEB-7FE8-8EEB-51C8-1FB95FEE62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B7CAFDC-B2FB-680B-2831-F9BF356E2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B231AAD-A24C-3D8B-0021-92D74ACB9B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5EE4E-4AC6-DB0F-B39F-FA7E6E622B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35956A1-1426-7615-5F28-72754A40F2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CD717CD-9B96-D194-C679-F470D8BBB0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8D6A07-5D58-8FCB-2CC3-6F0CCD346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12E3935-2D2A-7489-6832-0446B37C05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777E002-FD21-E55A-C9A3-B9165B94BE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B35C800-1192-51F1-ACF1-2D56899B15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9B351F6-4C90-7C27-24B4-13547DD525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49FD7A1-B210-C6ED-55E3-18B22A4A77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0870E06-F217-6300-476A-140F700A9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E379AAB-FB3C-1261-C141-616463136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AADE729-5E38-08B6-91CD-C04F5BF37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41EBA81-3089-7784-449C-31D2E36FE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D364678-CAD5-86B9-81AB-516750279E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31549AD-D1E3-B4C4-1BE2-7D335931C6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C71D31-6606-4F0B-E357-07247A4637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3FF59B1-A593-C784-100A-C9CFA047E3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F560BC1-95BD-9E76-6055-36015EF759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90EAA16-CCBD-2E3D-982D-1A05D4416D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E79FD017-5187-14E5-8D6C-087AD16E8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FA89806-45B8-BB20-280D-CC8377C588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BCA940-6395-3395-BA71-2C609F9021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8D1D208-2673-0E3F-5A50-CCC339706F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E53F369-C4D1-2732-FCFD-01414296D2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06F9C4B-3C7E-EB05-E0BE-F0480F7A3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D864555-BB1E-C221-141A-4A82F2945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E2C8505-A99B-1579-DA3A-3D2E23C2C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EDEB1E-D63F-8315-6DE3-AC95F07F12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2F85A60-F29C-BD4A-D1C8-B3020AFF7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6B23675-97B3-7C25-F087-77A4CCCF4C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5771E54-9790-4C69-F180-11A771F6EE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5079325-C540-8A6F-4831-6A9464B08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29C64B0-71D1-DD66-2B33-0278AEAA08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06640377-FA68-F08B-166B-3F1D672D4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5B17ACA-D1E1-E84D-1D04-0296C2424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3240F94-5454-22FD-760B-DBACFABD6D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728676CE-F173-661B-AE0D-67B9A817E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A6DF48AE-2311-F5C9-9ED1-01BDCAF9B5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E0F1CACA-D524-8F96-EE16-B9497B653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6A4BE7-F7ED-7834-0216-929877688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375188C-6CC4-E2C9-C443-3C55F62B77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265BACA3-55F4-D9D4-41F8-72AB2680FD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AD25578-F3AA-1E35-0219-F8FCF1C0B6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106C87DA-D61D-BA54-4EC1-E12EBE17A7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302CA4D-281D-12B9-B085-76C82B119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65B936F0-40AD-97B4-A81A-E25D167EF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4A66D1-444A-06DE-D11A-65BEF86BD4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F91AD8CF-82AB-CBF6-F7EF-3F708CE7D0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0B99FAF-2509-CAC2-EC26-B1EE243E36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E317150-E757-7600-FAAF-86F307DB47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1A46141-3EF8-F2ED-36DB-C312AEAF29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B6A6C42D-3328-A401-E9BA-F23E92E2A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3C44ABAC-4DAD-A253-D209-C202C862E2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741D675-89B9-3276-A4CF-FB80A8A14C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1BEAF1A7-1C15-84E3-CEB1-D565458A6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8516D9DB-F99E-AFDE-FA27-365B11FEC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0DA714C1-F89D-472A-D76C-75D2ABFC5E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6429AA0D-6FF7-E076-6EA9-0090D800CB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EBB272E-C377-6374-5B1D-DE413EAC2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4ACD404-70FA-E89D-7690-6AF09AB2D4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E3E76C5D-FFE3-55EB-BFB3-3319BB89E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976157F-3FD9-D973-7E92-A1012613E2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87461FA-C08C-C090-0FBF-E87F4E3EDC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BD62A3E3-AED5-9DEB-CE27-8BFED1178F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7BEE451-3245-9DCA-BAAC-E67A97653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10EB7E4-6976-68B3-9AA9-A1900ED2F8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D459A7-BECC-7B6D-605E-854950C4AF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25FCFD98-AD6D-300E-17CA-3B351806B6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75EFE4C7-9D8C-73FC-5C02-830361F1A2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7E4F5E3-FC9F-DDD4-D403-1036D85D47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6791728E-6787-657A-8313-74EC6BE6A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7328512-36AD-38DF-2817-60A80937BC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D88B4E96-EADD-83AA-055C-9C20D8E3BE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4188F0C-13F3-9C9D-319E-5B31FCB633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78DF4E3F-D40C-2659-BB0F-6E62F9F72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0E41055-2D6E-6B96-83AD-A3931DB37C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DD1B249-E3D1-0509-3CA8-914E1795D5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3B2A18A-7469-2D0B-3898-DB939D4EE4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52F29B6-389D-3F8E-A66D-6A2E0F70D4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A10AE03-DE46-984D-10C4-A92A4E32E8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C680ABD7-0584-270E-01B4-D01E0E1F3E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F3703C7-F5AC-91FB-13E0-A659C4B962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2165844-58A3-DA3A-8200-803802668F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52FCED8-AE24-F11D-387B-359DFD233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2EDCD87-F168-C5E4-5C4A-D9875421D8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82E39FC-5D55-88EE-BED7-B7165BE8F6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88D6F34-29F9-11B8-6F56-03BC9DA72A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6EAF77-EFDD-88B8-5A26-467E145760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5880406-58B0-5948-FFF1-61656957C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F767E4A-ABA0-6180-A54F-93D14D808A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2759553-C7AD-31C5-6654-DEE478AB45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8560CD6-68CE-1A55-85FB-3B4E8A1C08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6A34D69-6883-BBA8-21DA-BE7CCE719B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A0A18CF-6706-EA8E-0767-AFDD0F8F3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83DB003D-AEDE-9428-5AE2-0458E2F1AB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B1EB02C-35B2-A96D-7324-5F5027DA56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77CBED0-8348-B6E9-A4CB-9FF47554BE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8509BAB-1812-9D89-6157-F25A4F0583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DEAA8F5-4AA2-7CB6-498B-F16F49063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A01871E-1F4D-36C9-80B1-300ADBFFA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5EF636C-833F-6D75-47F0-2BFB27C5B5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30A1D5C-B862-0113-737A-CD7569833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146DA72-48B8-1ADA-3203-E8395ECDF9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57848A01-EC88-83E0-6FFC-27FA614B8D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5430DE7-D00B-05D2-71F1-7B9C642999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D1BCBEA5-8A64-659F-3AAF-70DE829AD7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B853F651-2CD4-B2EA-A1E2-255B1462AF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C4B3C57E-637A-192D-A34C-EA7134F0AE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83F7156-3A5D-F05A-E0E8-F6BA7DC604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A9D6BAD9-5821-E62D-1A2F-B3152B7208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C633731-0FB1-5B77-F4D5-B3AC3708C8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454500D-99C2-F5FF-ABBD-B0ACADF1E4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20E3027A-B411-E350-5C88-0B9A35C27F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7A6E844-C574-0DF5-0A0D-52456FABC6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D452F183-7DCC-59DD-642C-DDEB155AA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62657BEE-AD2B-7FAF-A581-58A7B0C13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8384F131-E5DF-1E47-1DE5-7D739C6C50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3CC53A30-D87E-562A-C292-6D4DC4B8EF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8CF89FF-0A70-4877-29F1-FC74625F90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A1B8225A-4070-1512-4931-3BB30DDA8F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8B66226-4ACB-CE88-B11E-AD8421C00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12B72CC6-037C-2399-FF2C-D40F4A7CEC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E412503-450C-75B3-DE4C-E44CEF34FC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D671250-D428-0C1A-D4AB-0371B3E56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B933DC00-9375-C1D4-62E5-E95B3EFBB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302B151C-3FC6-8A71-CA14-23000BBB37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7ECE6978-3634-F8E3-FBEB-A8DA476A74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A8601DC-94BA-7C97-9BA8-CC5B4CF5E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28CA443-BAF1-30F3-0367-A34BDD4DB3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36A14551-9264-6DC2-7371-3D3955530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32FF0A8-A926-E2CF-3F7B-A2ECE5851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2B4D8E66-25B3-A362-3885-E59FD3B61B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9F9FD236-3E8E-0F0E-ED66-A580CF65BA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C1E18ACE-4115-F04A-B5CA-8DC702077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B6AA3FD-55CB-7086-4F4E-3DB7BCDE4E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6650F0B8-8F49-07DB-48D9-85AC4E11CDB4}"/>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4844740A-20BD-F5E5-36A6-513985B539C8}"/>
              </a:ext>
            </a:extLst>
          </p:cNvPr>
          <p:cNvSpPr>
            <a:spLocks noGrp="1"/>
          </p:cNvSpPr>
          <p:nvPr>
            <p:ph idx="1"/>
          </p:nvPr>
        </p:nvSpPr>
        <p:spPr>
          <a:xfrm>
            <a:off x="330541" y="1489262"/>
            <a:ext cx="10131425" cy="2666732"/>
          </a:xfrm>
        </p:spPr>
        <p:txBody>
          <a:bodyPr>
            <a:normAutofit/>
          </a:bodyPr>
          <a:lstStyle/>
          <a:p>
            <a:pPr marL="0" indent="0">
              <a:buNone/>
            </a:pPr>
            <a:r>
              <a:rPr lang="en-US" sz="1200" dirty="0"/>
              <a:t>	The advantage of a crowbar circuit is that the low holding voltage of the crowbar lets it carry higher fault current without dissipating much power in turn would otherwise cause overheating.  Also, a crowbar is more likely than a clamp to deactivate a device (by blowing a fuse or tripping a breaker), bringing attention to the faulty equipment.</a:t>
            </a:r>
          </a:p>
        </p:txBody>
      </p:sp>
    </p:spTree>
    <p:extLst>
      <p:ext uri="{BB962C8B-B14F-4D97-AF65-F5344CB8AC3E}">
        <p14:creationId xmlns:p14="http://schemas.microsoft.com/office/powerpoint/2010/main" val="261175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7992D599-A0DF-A71E-15FF-680B3773F1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B7275-6345-A49B-DB8B-073D99707136}"/>
              </a:ext>
            </a:extLst>
          </p:cNvPr>
          <p:cNvSpPr>
            <a:spLocks noGrp="1"/>
          </p:cNvSpPr>
          <p:nvPr>
            <p:ph type="title"/>
          </p:nvPr>
        </p:nvSpPr>
        <p:spPr>
          <a:xfrm>
            <a:off x="685801" y="609600"/>
            <a:ext cx="6654534" cy="1456267"/>
          </a:xfrm>
        </p:spPr>
        <p:txBody>
          <a:bodyPr>
            <a:normAutofit/>
          </a:bodyPr>
          <a:lstStyle/>
          <a:p>
            <a:r>
              <a:rPr lang="en-US" sz="2800" dirty="0"/>
              <a:t>Disadvantages of the CROWBAR circuit?</a:t>
            </a:r>
            <a:endParaRPr lang="ru-RU" sz="2800" dirty="0"/>
          </a:p>
        </p:txBody>
      </p:sp>
      <p:pic>
        <p:nvPicPr>
          <p:cNvPr id="4" name="Picture 3" descr="satellite against the night sky">
            <a:extLst>
              <a:ext uri="{FF2B5EF4-FFF2-40B4-BE49-F238E27FC236}">
                <a16:creationId xmlns:a16="http://schemas.microsoft.com/office/drawing/2014/main" id="{64583689-D407-50D8-9818-8ADAE14B830B}"/>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7C83F58F-0182-5432-8B62-ABAC6AC559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BF8CFEC6-BA05-16FC-491B-92EDE634B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37C53E48-D198-A828-656B-9F067D6D39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EF477CBB-33D0-86CD-E749-B672544ABF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F1A8070-EAA2-4290-6422-D6345125D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259E644-2F1B-CB44-043D-5A7526BD13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2DA50BD-8CB9-E1B6-2295-003B1E26FB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D38AF17-7D63-2C0F-9BCE-D267BDA32A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59610C-4E57-8FB5-7BC3-9A5974BB85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5B0FE61-1BD5-E609-4626-ECCCC9844B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A519BD1-905D-7223-95B2-941E2AF979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0E4FFE4-6BD1-AEA5-8448-173DAC4D3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EC6182F-CBCA-5386-3A32-B9B050814E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E2EEC9D1-4922-E175-A735-AA315E611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50DEC46-10E7-EC16-41E2-6D71DC7F5F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A28E472-BD42-290D-B204-5F30B4D81F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B1869E0-14DA-3281-0A8B-3827D346B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DA16F2C-6D6E-6F04-D240-0879D271FF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A8A0400-7D3D-C48E-1A62-721CBCA72D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D4DFFCC-04CE-085E-F150-6A70001F84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9C621CA-3FD6-871B-D056-34701E410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D097A05-421A-E503-A24E-6839DA293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3E09114-474F-0B62-C53C-5CB0244FF1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EF9482B-AA30-5E1A-0A9D-7F9C007BB9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3863BA2-1F90-7F3D-A3A0-635920D54F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B56154E-0786-36FD-25D2-0B58EBA3DC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5E75606-0FF6-E5DD-DB9A-A3F6AB6B79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0261574-1B0F-9C0C-606B-6FF00CFAEE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B8FDAB3-E4FA-2CC8-BE01-B106D4A1A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7758E7-B1F2-7D69-7E9C-84461DD17B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5736204-FFDD-5E8A-675D-F4098B843E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ED8FF9E-31BF-18E4-A09A-6C16EF70FA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CDB6824-9CF4-0E19-0EBF-0D1D959D7B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85BBFBA-9C1F-E72B-E8AB-3599BD3831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783ACE4-49E0-9F79-BCF1-FAA55FB2C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BEF6AC4-139D-6CE8-C3AD-697119D86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9334BFD-4D6B-7737-6FCA-36D209CAC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28B23FA-A8F9-0734-4158-4725460536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58BC563-3F7C-E4FB-DF1D-272CB7023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DD1BD24-6D79-67BE-DFA8-C627A4049F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35D9A81-3AA6-1299-4ECF-0F8676D0A4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AC34A59-8379-A828-E761-15DE9F09F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AF5CE2C-19EA-2153-2F7B-3BAF7F1B3A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C5ABC9-009C-DDDF-81BA-B28195C94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07952B4-06DA-879E-7759-FDDCD2A9C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7C00382-A557-1E0F-8CBF-4E378C955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831420F-01FC-4971-564E-85C7E41B7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13291CE-D886-D067-7277-8E625A50E5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3C1C1C3-97B4-C184-5227-EE820F27A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636D2BE-1FF0-A2B5-6124-A7B3033926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DA87481-ADD6-9D48-4925-9EECC9A8C7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35E1A96-4667-CE49-C1E3-37225D2024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003F5FC-D0E5-E91B-BA45-49A8452F9E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62556A9-D1C7-A17A-B082-5ACBC110EF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B401BAD-C7E7-C98C-3613-810BD756BF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7AA9982-058D-F732-8A29-1D1DD5F23C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5191B33-7161-1CEE-7C04-C74C850688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E96913C-4DA3-F509-B270-B8C419D93C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AA6D1D48-D57F-151F-B9E3-CFDC0D12D8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6C7C132-601A-8650-067A-EE448E44AF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3AB0F35-2B4E-13BC-BC35-0A65FC62EC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EEDD6E5-FAB0-5C21-2CCC-CB7F5305CE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B86B23C-A90A-94FA-9C43-619519B8A8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F66EF1B-0CB4-9741-E510-79F95731E7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309D3AB-83CE-D5EC-237C-E9BB5FC7CB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224A264-C653-4EF1-B3AA-0E5CB43051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E91DF35-13A3-9BD1-AE2A-DB42F4D868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C5DE596-98F3-F265-B1E0-D41082BD7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B7BFC11-751F-4A2F-C5ED-181DC115D3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AB80187-8D2C-C3C2-DFD6-C7917B655D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99ABB17-8A8D-8C57-BD9B-CA67ECEB3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B65876F-A10D-24EE-6BB9-827F4E5248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948A92D5-3C09-A021-ACC1-5F136822B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FE9CB67-E496-AC47-7DEF-4EAC0BCB8A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55E446C-BEB0-2267-F35E-19163A769E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0145DD56-7E92-BCE4-BC6B-4D94930A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F580FC7-5155-8473-9BFA-BB345A7EEF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6AC6951-F633-F5C6-09C6-7A6162B64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1D0BD3F-6888-8ABC-220C-F7567755CC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66A2031B-3437-3407-5C5A-6CC58C808E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8E5CE7-0CC2-A6C8-DBCF-D5D69B51B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81683F4B-7BB7-68A1-D0AC-8363307596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892BE9DD-BBB4-05DE-61D2-7A408107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8C5E25FC-819B-7F1D-0C6A-40AC170EBA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2D54EB33-ED1F-26D5-6977-0D64F782FB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3E39476-73F6-A9C8-B482-64B2EAD451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0DED6E4-A675-DFDF-4A1A-11D432270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DB268D4-C79F-B7F5-4B89-83D8109032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BA01A486-FACC-5100-E5E0-7F67DBE5C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9161372-FCC6-1172-DD3C-EF2D0D71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956911-BA51-9C12-CF78-67C5D92115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1530472-F511-AE91-161D-F84AF47A5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6621CBA-0AFE-3889-E819-671CE55AC7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FD2E0DA-07D2-4394-048F-03F4BF6B3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08EBE638-D0EA-56DF-0AFC-C57F76E8C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476915E-2A27-8705-A362-82486480C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B14EE126-D8DF-4ED1-959A-D9BD216A5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F57A740-1E4E-9CAC-0287-E9730E57C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77F72BC-6948-A74A-40B8-FADEA31060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F50A98E-48A2-EAF8-1FD4-EB8A2E66B2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A7EFD4-E3E6-E392-5DAE-724EAA0796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8E5EB03-2F12-B5DA-CC82-8B4BCF54C6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8AF681B-4157-99DC-5F91-7C95B21DFD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B9A7438-9E56-A38A-F51D-6D72FF985C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DDFC58F-5585-7D6E-7D58-93683A7BE3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F211BC7-5DB4-7152-88FF-B6CA125A1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3D147F6-6CB4-72D6-DB45-461BA4473C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7422DC2-4913-2E30-2420-DA9E29628D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D1C7C54-5519-AAE9-AB0C-187CB5FC71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FFEB693-2A87-D4A3-E103-90430F644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72F68EF-C0C6-E3AF-2458-1AC4845B75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3A1F465-5BD8-DC2E-CE58-1E50E9E4BB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BC66180-2672-26E9-27D9-BB050BC244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094997C-3660-6C29-C159-7638C9D62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7DAFEEF-CD2A-7DF2-F47B-B0C56800C5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838A00F-EBEB-B836-BF5F-8C8F5D812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17A7EAD-7530-6355-B170-3B737E3874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49E8415-08E0-91E1-C6B2-050F74177C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576EDA3-33E6-A67B-6893-94C3E47679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625B1E1B-7204-2328-53A4-DB8BA3470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90C2D71-6397-25A9-F7BD-A1DD6C0120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8231CA87-E75D-DD6A-F19F-4ADBBFF45F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68F9F6E-BA70-C701-A308-6290E438B7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2DAFA7D-DDA7-BBCB-EE76-A98F290732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35FBB83-A9D3-0592-3A3B-AD3F3C5D73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3DA4E0A-C7EC-7A5F-7DD6-D6AED2F787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5A983C02-0CDF-5C66-27B2-05C2AF1FC7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44D03FDB-0BC3-6315-017B-0188E5995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7226315-218C-B661-8428-A7D3E57CB9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29D74C6-712E-64D2-2949-B9BF74CB57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534E0A79-2534-B393-AF15-B6FAC984B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EC4F2D7-CB03-C766-70F3-3605400100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39A77598-D02C-CB55-7E8F-A1002AE4B7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32DE29E-4103-54D6-DE8F-1D3EABDF58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D4715A5-D0AC-8901-5A06-96FD9A822D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D7AA628-3EB9-6485-1F87-F39C4F06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550088C-8645-A015-9FC1-D6016DFE07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EB2337F1-3021-9808-0D87-6037F80E0B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7CD11FAA-EDC8-5AF2-D207-F9C951A6BE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50264B64-0DAD-423A-62B4-D07BA93B53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24693108-424E-415C-AAF9-562DE67C8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CC66FF7-0FA1-53DD-32E4-EAFEA01408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0C469A9-E1B9-94B7-1E35-FBAB7EAB23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FCDB012-835B-B1F5-1D56-603053867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522FEEC-6CCD-F2C8-E039-57C0A29FD1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98A624-1300-5A86-7B16-CC1197FE1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C731EF7-6413-3168-5B81-30A1B17F9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5DCC5B26-DB12-ACE7-EB74-6FC650794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173542FE-3D83-06EF-11FB-EF25DAC42E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B675A0E6-29F1-170A-618E-E3AF29455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8D07629D-34F2-8E4D-7A42-BDACA8F86C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BB21C8B5-F7D7-76A4-26B4-D1806377E3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E7C7B4DA-8344-ACF9-43CC-4A09E42DFE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E7EC7E4-7DB4-3056-81D7-1574490036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D4A97893-BEDC-B3B3-0AD7-4C32D446DC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FD804CB-BCB4-C3AE-63F2-E69227E1D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34121587-0BC3-9526-D942-C92611BD99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7501251-CDAB-4445-AD24-AD523F38B8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614B7CA-8FE3-69B5-D84A-98B885552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C7BFDB0-CBC7-6932-6BE6-3D199F284F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500AE88-4555-D1F6-1932-17B3BB8F6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2F1ADC4-E529-49BA-64D4-672F8E25E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783FC449-6268-C036-C777-40372B45EEDC}"/>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EE73F3F1-AC2A-9374-6237-39819198E55B}"/>
              </a:ext>
            </a:extLst>
          </p:cNvPr>
          <p:cNvSpPr>
            <a:spLocks noGrp="1"/>
          </p:cNvSpPr>
          <p:nvPr>
            <p:ph idx="1"/>
          </p:nvPr>
        </p:nvSpPr>
        <p:spPr>
          <a:xfrm>
            <a:off x="330541" y="1489262"/>
            <a:ext cx="10131425" cy="2666732"/>
          </a:xfrm>
        </p:spPr>
        <p:txBody>
          <a:bodyPr>
            <a:normAutofit/>
          </a:bodyPr>
          <a:lstStyle/>
          <a:p>
            <a:pPr marL="0" indent="0">
              <a:buNone/>
            </a:pPr>
            <a:r>
              <a:rPr lang="en-US" sz="1200" dirty="0"/>
              <a:t>	The overvoltage value of the circuit depends purely upon the Zener voltage value, and only few values of Zener diode are available.  The circuit is also subjected to noise problems; this noise can often create a false trigger and blow up the fuse.  In event of overvoltage the circuit blows the fuse and later requires manual help to run the load again when the voltage gets normal.  The fuse is a mechanical fuse which must be replaced and hence consumes effort, time, and money.  Recovery is only possible by manually replacing the fuse, once the fault condition is repaired. This is a time-consuming affair, and not helpful for low downtime appliances. Therefore, most engineers prefer a fold-back type of crowbar protection.</a:t>
            </a:r>
          </a:p>
        </p:txBody>
      </p:sp>
    </p:spTree>
    <p:extLst>
      <p:ext uri="{BB962C8B-B14F-4D97-AF65-F5344CB8AC3E}">
        <p14:creationId xmlns:p14="http://schemas.microsoft.com/office/powerpoint/2010/main" val="344588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BB363103-C201-9813-F319-67CAB1910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5C31C-0076-6C73-9712-42327D81F8EA}"/>
              </a:ext>
            </a:extLst>
          </p:cNvPr>
          <p:cNvSpPr>
            <a:spLocks noGrp="1"/>
          </p:cNvSpPr>
          <p:nvPr>
            <p:ph type="title"/>
          </p:nvPr>
        </p:nvSpPr>
        <p:spPr>
          <a:xfrm>
            <a:off x="685801" y="609600"/>
            <a:ext cx="7279816" cy="1456267"/>
          </a:xfrm>
        </p:spPr>
        <p:txBody>
          <a:bodyPr>
            <a:normAutofit/>
          </a:bodyPr>
          <a:lstStyle/>
          <a:p>
            <a:r>
              <a:rPr lang="en-US" sz="2800" dirty="0"/>
              <a:t>Variations of the of the CROWBAR circuit?</a:t>
            </a:r>
            <a:endParaRPr lang="ru-RU" sz="2800" dirty="0"/>
          </a:p>
        </p:txBody>
      </p:sp>
      <p:pic>
        <p:nvPicPr>
          <p:cNvPr id="4" name="Picture 3" descr="satellite against the night sky">
            <a:extLst>
              <a:ext uri="{FF2B5EF4-FFF2-40B4-BE49-F238E27FC236}">
                <a16:creationId xmlns:a16="http://schemas.microsoft.com/office/drawing/2014/main" id="{A94F97F8-67F0-6D57-D6BC-6C58AA2BCF78}"/>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7437D9D-1A48-78E8-44D8-65DE552364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98AB1697-499B-667D-4E07-9AF46EDF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7F95FCBB-08D8-356C-6F75-701A4E28C4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45C3AB6C-F5CA-7626-A3DB-583A7CB0E0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02FDC1F-8EE8-8352-6A28-699658AD7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42D3AD3-0E14-47E8-3007-CB04BCAFEC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785DF94-E27B-1DE5-7B82-13BBB2A7E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64DE272-FAA8-27FA-A93D-B040809347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B071EC3-56B8-7223-C9B8-08EA6CE933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E3CE98B-920D-7785-4EAD-ABB2F20CA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86737BE-92DD-308A-D6A0-3847F60EBF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CDC5F6-2EA8-028E-6B51-5CB149B86E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0A6A0D6-1DB7-8BFA-871B-74FA64BA5C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860F602-BC19-5C51-70ED-4F85BEDF46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05EF3234-D76E-53C4-66E4-4646C8011C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9BADA35-7572-0821-63DC-7E6E8FD183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2BDDB1D-9030-267D-EC05-C51A21C354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3D5B35E-E066-2039-3B9A-43CA3D3DA5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FF7F97C-E12D-32B0-0C16-BE247FD147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A620C9B-397C-9579-2167-485F56EBD5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8AD6C4A-BF9E-B83A-86FA-41AE45CF8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2C5C95F-EBB4-4584-1E79-08AE64F80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C7A8764-F132-E032-2004-85CB2A23EC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E9D66D5-29F8-CF90-A971-E4E6086B84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648D43-61D7-95E3-9F46-E3C24877C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5FD9A16-7D0F-0635-A28D-345E3979E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4BB48A4-4B19-BB32-F72A-4A2C5ABBA6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560A748-1D2F-2CB5-B8F1-F106927120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6C21912-BBB4-03DD-8E40-EA28B3139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3D4DA18-A64B-B2B3-AD11-C651757F37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8C5659-9A81-BCEF-BBDE-03925877B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1AC0121-23D7-BD27-AFEA-B6EF92D776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40144BD-A268-C773-480C-05A96C7D97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293B32A-741E-A9B0-DB70-B6C1301DBA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5AA6307-38FA-FFA6-90CB-DE644C8ABD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AAC5A1E-C11E-0734-8D93-0950BE600F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08A3B90-BD74-23C2-2A56-B4431AB708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7290E3D-3AE5-AB8E-0319-6044DC3A6B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906FEF3-25E7-F377-22B4-41C06782CC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984104F-A457-7B99-3315-076D5CCA9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29E594D-55A2-A1E1-F145-8B1B80618F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1E23106-861F-2002-02C2-BF313390B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709A664F-0267-00EA-285C-7DD413710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3133A83-60D1-7BDC-FBB2-1D33311C2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BB2662F-C9AA-75C8-541B-B38F96681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6DB7A64-627D-FFD1-EC9F-D88733A41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1604704-4B2A-A48D-8DEC-62EC91AC1A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C9D328-4674-393C-4ED9-1A76905A8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E906CB4-6435-2250-B205-EA774A11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683E0ED-4475-DE40-BB27-F06CCC1786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C1C3B20-7545-9D9E-8711-31F9D0BD67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01422F8-B619-5C62-D934-52451AB658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D373367-B138-BC3F-9D40-817ABA04F3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69411C2-65F9-60FB-D9E9-1C0BB2958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20A04AD-F76E-1939-2368-B213541A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0BADF0C4-8001-1D1D-35C9-93149E2DAD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78908AFF-AD3D-E98A-60DD-BD78F48644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C8DA20F-93DB-08A6-AE8E-A3CE884A4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4317C31-1CB8-60A1-2F11-C1DBE27BD5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9284E5-6E00-0E2E-7E73-009CE82F9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FC3CEDC-D8E3-07EC-CB7C-5FF4FA295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936FCBC-CE2B-93FF-75F7-A7AF31B926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B1D02CE-4EBC-2B65-070B-864B28AC0D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B764227F-AC16-AC05-CB08-5644B48DA5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14C2538-F960-CF5D-4B65-8443820B3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99FF3A1-4E31-6F0D-B8E4-37733B619C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3F8C355-ADB8-FA5E-DA29-41813AFD43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36DD6C0-5443-93B3-63F2-22D175A9B1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192726D-5A18-D718-132A-64A9994A7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E1D1566-3391-3860-D322-728F19EF34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E480879-1701-8056-2024-FF522ECFF4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A70D07A-CDF5-9643-2BE3-6855F4011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6AB9F38-701A-7D7A-4150-2C1E798B9E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CD10D19A-8F72-251C-5D3A-D366D0273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713896F-2072-8282-2B4F-884234395F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6E7ADE9-13AB-697A-E7C9-672BA1EEE2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DE24569-2110-0938-30F1-ED7D9F97B8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FB1B904-D2AC-9FB0-F628-542426076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BC71A54E-6785-0954-8D46-B91A5C88F4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5975F67-9823-73C3-487B-E8F57848EE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D599A550-FC85-9993-533C-2BB795A418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D6AB1651-9F96-5F0E-FA20-4A62AEA8F2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C0AFAF00-BA00-693A-888B-2A7A5519B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1BC54C33-905F-D99B-F194-C9DCFD6F33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56035D4D-3EF8-874F-67DC-A260EFDADC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7BED0FC-0C34-E241-8E3A-8739377ACE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91F0F19-464B-E301-1CBB-45F240F146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EC34E5F7-63C2-F4E8-4E7F-24FA64091C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2C17CB4-6141-D25E-706D-5493B86D3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9D152A6-2C52-E6E3-BFE8-A998E35C2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E7CC37B-1E88-2380-1F6B-B8A8CC29E3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EB92D8F-B9F2-2B64-0417-BC26BC5E3B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AEDB167-031D-F3A2-41D4-58EE2D912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0FE4D82-D5F9-E23F-7FB5-4A17154504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48E722D-BB7A-965F-56E3-3CC82D30FD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DAC4C4-87AE-703B-A2FC-BE3449905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ADDC47F-9C6E-E58E-7A17-AAACBBC801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F367D56-819D-41D7-C261-A40EBF03E6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C5B2096-960E-1904-399F-61429E7A0E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38FCDAA8-364A-744C-1245-BD16B5AA55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0F2E4A5-0B1E-26F7-E661-CFCF0DCA38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D82E53A-FB4B-66E5-CF95-9AFB8952F6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E97879A-00E9-D7FF-B710-04093A0BCE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B29A1A3-4CB0-A073-6A47-489CCD8C3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34FBD27-8DE6-F07D-A920-8529470144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A148DF0-6025-81C9-2AB7-C58465FD40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B9C9A12-4E96-F594-A625-AC359A665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2CB580C-3B24-84BC-5933-CB1156822A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76BF03E-A7DD-6B66-3FBB-286528554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04886E5-C7CE-3934-0329-6837FF8864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A5277CE-CF11-5FD8-D9E9-18057E888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DD7C9476-F465-9BA4-F51B-8A3B12AE1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3525217-ED9C-B589-AFF1-B4B6992C8D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CE0251F-774B-B264-F252-4A782C5124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782AD44-BCB8-C81B-B23C-201F09E69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52DB374-9459-15CF-3323-457EFFDDE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18A2841-8FC2-7181-B0A7-C5B7B79DA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9C3FC31-3E98-0B0C-86E7-A9A99DA2BC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B329A60-B5A8-B5F1-3C43-28263CAA2A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1702B7E-C7AF-F264-1B44-5427136B00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89FCC21-D855-5E25-FAE0-D608ACFBF8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8666B22-CBDC-F05F-F0D4-1C4A576FD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7CCBFA1-FEF2-F1A7-C62F-0FF0F1CD70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25E6575-B128-97F0-1DEF-65B502096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BDEE749-1A94-06AC-ECC9-DBD4A998B0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18B569B-6B23-0B75-881C-AFBB1C3A18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A1F6986-29AF-5AE3-295A-EDB7844F6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18EC0AF-A82B-1990-4520-8C941FDD44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81E0571C-8E25-D213-1DBC-4056D080D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0ADE3B3-0971-E4CD-F149-B7B0815C5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A5C360-E983-7238-5267-642AC9CDD4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9FEC35C-3CBD-C7EC-F930-58DE55CD1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2552C57-5E9E-F69B-1954-D18EFD762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8F26468-ED72-B349-6CE9-1336B3263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DE732F6-8314-36D4-7F22-9F44CC4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BF72EAE-95E6-F5D0-074F-B649126656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1D51B91-4B6C-F5BC-1AA1-BE1DA2DD62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087AF0C-5A70-0CC2-C3AD-39C61E6482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77986E29-C0CD-0800-8785-412011D27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CD4291B2-8194-9E39-9C61-9791D43F36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956242-EF7F-2D09-90AE-DE2D4D516B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A4B4A979-0AE7-BA08-7266-90B079363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8D5981A3-D65A-E487-3942-94027ECC34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1F96E294-31C4-58A0-C824-E47E4033C6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4BEDBA5-88E7-08E0-9F91-D9A2F79BE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A7F90D12-E056-DF3A-2FE2-3E4076EBAA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2BDE35B-ECF5-079E-9029-C84561931F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BF29796-DCBB-A06A-173E-60C3A573A6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48310429-5FB5-AFB9-EF1D-6712579F9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7BA76B9-F3E3-B7EA-68D0-F4038FF930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68AFA72F-223A-BEAC-2387-73BC5453EA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530FB1C3-4B1B-B8F6-4E2F-F70247B634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76A06F2F-89C1-6D6B-F950-FDEB92AD6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645AE2D2-FCD8-BA01-5D3F-31C097BC1D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423C124-EDB4-8FBC-2F63-61441DFE0B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AE0A2727-6516-7F88-2715-9F8ABEFCE3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62DE0DEF-F16D-4275-D6E8-847393EB96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E3776972-1872-AE98-580D-602CCB01F8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89A48F-C250-5039-063D-24AB88C4B1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8A91845-B1E0-34D6-26D9-56E3607305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4E090AF-4ACF-0DDB-64C2-FA1BCC4366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0BD0F5B-184A-2F19-8AD0-E1E0C6FE29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DC3DA60F-F8E5-7EEA-346A-A5635865912D}"/>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433DEA44-E750-44E7-6AD1-F069B0D48A6B}"/>
              </a:ext>
            </a:extLst>
          </p:cNvPr>
          <p:cNvSpPr>
            <a:spLocks noGrp="1"/>
          </p:cNvSpPr>
          <p:nvPr>
            <p:ph idx="1"/>
          </p:nvPr>
        </p:nvSpPr>
        <p:spPr>
          <a:xfrm>
            <a:off x="167294" y="1974830"/>
            <a:ext cx="10131425" cy="2666732"/>
          </a:xfrm>
        </p:spPr>
        <p:txBody>
          <a:bodyPr>
            <a:normAutofit lnSpcReduction="10000"/>
          </a:bodyPr>
          <a:lstStyle/>
          <a:p>
            <a:pPr marL="0" indent="0">
              <a:buNone/>
            </a:pPr>
            <a:r>
              <a:rPr lang="en-US" sz="1200" dirty="0"/>
              <a:t>	A Crowbar Using </a:t>
            </a:r>
            <a:r>
              <a:rPr lang="en-US" sz="1200" dirty="0" err="1"/>
              <a:t>Triac</a:t>
            </a:r>
            <a:r>
              <a:rPr lang="en-US" sz="1200" dirty="0"/>
              <a:t> and SSB, which uses a SSB or a silicon bilateral switch, as the gate driver for the </a:t>
            </a:r>
            <a:r>
              <a:rPr lang="en-US" sz="1200" dirty="0" err="1"/>
              <a:t>triac</a:t>
            </a:r>
            <a:r>
              <a:rPr lang="en-US" sz="1200" dirty="0"/>
              <a:t>.  The preset R2 is used for setting the triggering point of the SSB at which the device can fire and trigger ON the </a:t>
            </a:r>
            <a:r>
              <a:rPr lang="en-US" sz="1200" dirty="0" err="1"/>
              <a:t>triac</a:t>
            </a:r>
            <a:r>
              <a:rPr lang="en-US" sz="1200" dirty="0"/>
              <a:t>. This setting is done corresponding to the desired high voltage level at which the crowbar needs to trigger and protect the connected circuit from a possible burn out.  As soon as the high voltage situation is reached, as per the R2 setting the SSB detects this over voltage, and it switches ON. Once it switch es ON it fires the </a:t>
            </a:r>
            <a:r>
              <a:rPr lang="en-US" sz="1200" dirty="0" err="1"/>
              <a:t>triac</a:t>
            </a:r>
            <a:r>
              <a:rPr lang="en-US" sz="1200" dirty="0"/>
              <a:t>. The </a:t>
            </a:r>
            <a:r>
              <a:rPr lang="en-US" sz="1200" dirty="0" err="1"/>
              <a:t>triac</a:t>
            </a:r>
            <a:r>
              <a:rPr lang="en-US" sz="1200" dirty="0"/>
              <a:t> instantly conducts and shorts circuits the line voltage which in turn causes the fuse to blow. Once the fuse blows, the voltage to the load is cut off and the danger of the over voltage is averted.</a:t>
            </a:r>
          </a:p>
          <a:p>
            <a:pPr marL="0" indent="0">
              <a:buNone/>
            </a:pPr>
            <a:r>
              <a:rPr lang="en-US" sz="1200" dirty="0"/>
              <a:t>A Crowbar Circuit Using </a:t>
            </a:r>
            <a:r>
              <a:rPr lang="en-US" sz="1200" dirty="0" err="1"/>
              <a:t>Triac</a:t>
            </a:r>
            <a:r>
              <a:rPr lang="en-US" sz="1200" dirty="0"/>
              <a:t> and Zener Diode, the </a:t>
            </a:r>
            <a:r>
              <a:rPr lang="en-US" sz="1200" dirty="0" err="1"/>
              <a:t>zener</a:t>
            </a:r>
            <a:r>
              <a:rPr lang="en-US" sz="1200" dirty="0"/>
              <a:t> voltage decides the cut off limit of the crowbar circuit. In the figure it is shown as 270V, therefore as soon as the 270 V mark is reached, the </a:t>
            </a:r>
            <a:r>
              <a:rPr lang="en-US" sz="1200" dirty="0" err="1"/>
              <a:t>zener</a:t>
            </a:r>
            <a:r>
              <a:rPr lang="en-US" sz="1200" dirty="0"/>
              <a:t> starts conducting. As soon as the </a:t>
            </a:r>
            <a:r>
              <a:rPr lang="en-US" sz="1200" dirty="0" err="1"/>
              <a:t>zener</a:t>
            </a:r>
            <a:r>
              <a:rPr lang="en-US" sz="1200" dirty="0"/>
              <a:t> diode breaks over and conducts, the </a:t>
            </a:r>
            <a:r>
              <a:rPr lang="en-US" sz="1200" dirty="0" err="1"/>
              <a:t>triac</a:t>
            </a:r>
            <a:r>
              <a:rPr lang="en-US" sz="1200" dirty="0"/>
              <a:t> is switched ON.  The </a:t>
            </a:r>
            <a:r>
              <a:rPr lang="en-US" sz="1200" dirty="0" err="1"/>
              <a:t>triac</a:t>
            </a:r>
            <a:r>
              <a:rPr lang="en-US" sz="1200" dirty="0"/>
              <a:t> switches ON and short circuits the line voltage thereby bowing off the fuse the preventing further dangers that may resulted in due to the high voltage.</a:t>
            </a:r>
          </a:p>
          <a:p>
            <a:pPr marL="0" indent="0">
              <a:buNone/>
            </a:pPr>
            <a:r>
              <a:rPr lang="en-US" sz="1200" dirty="0"/>
              <a:t>A Crowbar Circuit Using SCR, a simple SCR transistor crowbar circuit which delivers over-voltage protection in case there is a malfunction of the voltage regulator for over-voltage protection or high level from an external source. It is supposed to be employed with a supply source that includes some type of short circuit protection, possibly fold-back current limiting or a basic fuse. The best possible application can be a 5V logic supply, because TTL could be quickly destroyed by too much voltage.</a:t>
            </a:r>
          </a:p>
          <a:p>
            <a:pPr marL="0" indent="0">
              <a:buNone/>
            </a:pPr>
            <a:endParaRPr lang="en-US" sz="1200" dirty="0"/>
          </a:p>
        </p:txBody>
      </p:sp>
    </p:spTree>
    <p:extLst>
      <p:ext uri="{BB962C8B-B14F-4D97-AF65-F5344CB8AC3E}">
        <p14:creationId xmlns:p14="http://schemas.microsoft.com/office/powerpoint/2010/main" val="181827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8332"/>
            <a:ext cx="12191980" cy="6857990"/>
          </a:xfrm>
          <a:prstGeom prst="rect">
            <a:avLst/>
          </a:prstGeom>
        </p:spPr>
      </p:pic>
      <p:sp>
        <p:nvSpPr>
          <p:cNvPr id="7" name="Title 1">
            <a:extLst>
              <a:ext uri="{FF2B5EF4-FFF2-40B4-BE49-F238E27FC236}">
                <a16:creationId xmlns:a16="http://schemas.microsoft.com/office/drawing/2014/main" id="{70F90CD8-43B7-7236-456C-974F4224D9BE}"/>
              </a:ext>
            </a:extLst>
          </p:cNvPr>
          <p:cNvSpPr txBox="1">
            <a:spLocks/>
          </p:cNvSpPr>
          <p:nvPr/>
        </p:nvSpPr>
        <p:spPr>
          <a:xfrm>
            <a:off x="2713156" y="123661"/>
            <a:ext cx="6143423" cy="1456267"/>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references</a:t>
            </a:r>
            <a:endParaRPr lang="ru-RU" sz="3600" dirty="0"/>
          </a:p>
        </p:txBody>
      </p:sp>
      <p:sp>
        <p:nvSpPr>
          <p:cNvPr id="8" name="TextBox 7">
            <a:extLst>
              <a:ext uri="{FF2B5EF4-FFF2-40B4-BE49-F238E27FC236}">
                <a16:creationId xmlns:a16="http://schemas.microsoft.com/office/drawing/2014/main" id="{5BC241E4-35D3-D8C4-F137-C1955B6C3F7E}"/>
              </a:ext>
            </a:extLst>
          </p:cNvPr>
          <p:cNvSpPr txBox="1"/>
          <p:nvPr/>
        </p:nvSpPr>
        <p:spPr>
          <a:xfrm>
            <a:off x="2171918" y="2047581"/>
            <a:ext cx="8140772" cy="3600986"/>
          </a:xfrm>
          <a:prstGeom prst="rect">
            <a:avLst/>
          </a:prstGeom>
          <a:noFill/>
        </p:spPr>
        <p:txBody>
          <a:bodyPr wrap="square" rtlCol="0">
            <a:spAutoFit/>
          </a:bodyPr>
          <a:lstStyle/>
          <a:p>
            <a:pPr marL="520700" marR="147955" indent="-457200">
              <a:lnSpc>
                <a:spcPct val="200000"/>
              </a:lnSpc>
              <a:spcBef>
                <a:spcPts val="0"/>
              </a:spcBef>
              <a:spcAft>
                <a:spcPts val="0"/>
              </a:spcAft>
            </a:pPr>
            <a:r>
              <a:rPr lang="en-US" sz="1200" dirty="0">
                <a:latin typeface="Times New Roman" panose="02020603050405020304" pitchFamily="18" charset="0"/>
                <a:ea typeface="Times New Roman" panose="02020603050405020304" pitchFamily="18" charset="0"/>
              </a:rPr>
              <a:t>Cadence</a:t>
            </a:r>
            <a:r>
              <a:rPr lang="en-US" sz="1200" dirty="0">
                <a:effectLst/>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How Crowbar Circuits Work</a:t>
            </a:r>
            <a:r>
              <a:rPr lang="en-US" sz="1200" dirty="0">
                <a:effectLst/>
                <a:latin typeface="Times New Roman" panose="02020603050405020304" pitchFamily="18" charset="0"/>
                <a:ea typeface="Times New Roman" panose="02020603050405020304" pitchFamily="18" charset="0"/>
              </a:rPr>
              <a:t>.</a:t>
            </a:r>
          </a:p>
          <a:p>
            <a:pPr marL="520700" marR="147955" indent="-457200">
              <a:lnSpc>
                <a:spcPct val="200000"/>
              </a:lnSpc>
              <a:spcBef>
                <a:spcPts val="0"/>
              </a:spcBef>
              <a:spcAft>
                <a:spcPts val="0"/>
              </a:spcAft>
            </a:pPr>
            <a:r>
              <a:rPr lang="en-US"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https://resources.pcb.cadence.com/blog/how-crowbar-circuits-work</a:t>
            </a:r>
          </a:p>
          <a:p>
            <a:pPr marL="520700" marR="147955"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Wikipedia Encyclopedia. Crowbar Circuit. </a:t>
            </a:r>
          </a:p>
          <a:p>
            <a:pPr marL="520700" marR="147955" indent="-635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  https://en.wikipedia.org/wiki/Crowbar_(circuit)</a:t>
            </a:r>
          </a:p>
          <a:p>
            <a:pPr marL="520700" marR="147955"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rPr>
              <a:t>WestFlorida</a:t>
            </a:r>
            <a:r>
              <a:rPr lang="en-US" sz="1200" dirty="0">
                <a:effectLst/>
                <a:latin typeface="Times New Roman" panose="02020603050405020304" pitchFamily="18" charset="0"/>
                <a:ea typeface="Times New Roman" panose="02020603050405020304" pitchFamily="18" charset="0"/>
              </a:rPr>
              <a:t> Components. Where would you apply crowbar protection? </a:t>
            </a:r>
          </a:p>
          <a:p>
            <a:pPr marL="520700" marR="147955" indent="-635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  https://www.westfloridacomponents.com/blog/apply-crowbar-protection/</a:t>
            </a:r>
          </a:p>
          <a:p>
            <a:pPr marL="520700" marR="147955"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Circuit Digest. Crowbar Circuit. </a:t>
            </a:r>
          </a:p>
          <a:p>
            <a:pPr marL="520700" marR="147955" indent="-635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  https://circuitdigest.com/electronic-circuits/crowbar-circuit-diagram</a:t>
            </a:r>
          </a:p>
          <a:p>
            <a:pPr marL="520700" marR="147955" indent="-457200">
              <a:lnSpc>
                <a:spcPct val="200000"/>
              </a:lnSpc>
              <a:spcBef>
                <a:spcPts val="0"/>
              </a:spcBef>
              <a:spcAft>
                <a:spcPts val="0"/>
              </a:spcAft>
            </a:pPr>
            <a:r>
              <a:rPr lang="en-US" sz="1200" dirty="0" err="1">
                <a:latin typeface="Times New Roman" panose="02020603050405020304" pitchFamily="18" charset="0"/>
                <a:ea typeface="Times New Roman" panose="02020603050405020304" pitchFamily="18" charset="0"/>
              </a:rPr>
              <a:t>Fmuser</a:t>
            </a:r>
            <a:r>
              <a:rPr lang="en-US" sz="1200" dirty="0">
                <a:effectLst/>
                <a:latin typeface="Times New Roman" panose="02020603050405020304" pitchFamily="18" charset="0"/>
                <a:ea typeface="Times New Roman" panose="02020603050405020304" pitchFamily="18" charset="0"/>
              </a:rPr>
              <a:t>. Three Main Types of Crowbar Circuits for Over-voltage Protection. </a:t>
            </a:r>
          </a:p>
          <a:p>
            <a:r>
              <a:rPr lang="en-US" sz="1200" dirty="0">
                <a:effectLst/>
                <a:latin typeface="Times New Roman" panose="02020603050405020304" pitchFamily="18" charset="0"/>
                <a:ea typeface="Times New Roman" panose="02020603050405020304" pitchFamily="18" charset="0"/>
              </a:rPr>
              <a:t>  	 https://www.visualcapitalist.com/chart-evolution-standard-oil</a:t>
            </a:r>
            <a:endParaRPr lang="en-US" sz="1200" dirty="0"/>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111</TotalTime>
  <Words>1029</Words>
  <Application>Microsoft Office PowerPoint</Application>
  <PresentationFormat>Widescreen</PresentationFormat>
  <Paragraphs>35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Celestial</vt:lpstr>
      <vt:lpstr>Assignment 5.2 - Presentation</vt:lpstr>
      <vt:lpstr>function of the Crowbar Circuit.</vt:lpstr>
      <vt:lpstr>Where is the Crowbar circuit used?</vt:lpstr>
      <vt:lpstr>Advantages of the CROWBAR circuit?</vt:lpstr>
      <vt:lpstr>Disadvantages of the CROWBAR circuit?</vt:lpstr>
      <vt:lpstr>Variations of the of the CROWBAR circuit?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Presentation</dc:title>
  <dc:creator>Leo Gipson</dc:creator>
  <cp:lastModifiedBy>Leo Gipson</cp:lastModifiedBy>
  <cp:revision>6</cp:revision>
  <dcterms:created xsi:type="dcterms:W3CDTF">2023-12-16T23:59:26Z</dcterms:created>
  <dcterms:modified xsi:type="dcterms:W3CDTF">2024-02-12T00:50:46Z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