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198B01-F585-4956-BD70-F42CC5C13F6D}" type="datetimeFigureOut">
              <a:rPr lang="fr-FR" smtClean="0"/>
              <a:pPr/>
              <a:t>05/04/2024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952435-C89A-4BA6-9E79-5F3E797E66FD}" type="slidenum">
              <a:rPr lang="fr-FR" smtClean="0"/>
              <a:pPr/>
              <a:t>‹N°›</a:t>
            </a:fld>
            <a:endParaRPr lang="fr-FR"/>
          </a:p>
        </p:txBody>
      </p:sp>
    </p:spTree>
    <p:extLst>
      <p:ext uri="{BB962C8B-B14F-4D97-AF65-F5344CB8AC3E}">
        <p14:creationId xmlns:p14="http://schemas.microsoft.com/office/powerpoint/2010/main" val="1238100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5</a:t>
            </a:fld>
            <a:endParaRPr lang="fr-FR"/>
          </a:p>
        </p:txBody>
      </p:sp>
    </p:spTree>
    <p:extLst>
      <p:ext uri="{BB962C8B-B14F-4D97-AF65-F5344CB8AC3E}">
        <p14:creationId xmlns:p14="http://schemas.microsoft.com/office/powerpoint/2010/main" val="3528522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15</a:t>
            </a:fld>
            <a:endParaRPr lang="fr-FR"/>
          </a:p>
        </p:txBody>
      </p:sp>
    </p:spTree>
    <p:extLst>
      <p:ext uri="{BB962C8B-B14F-4D97-AF65-F5344CB8AC3E}">
        <p14:creationId xmlns:p14="http://schemas.microsoft.com/office/powerpoint/2010/main" val="2388745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16</a:t>
            </a:fld>
            <a:endParaRPr lang="fr-FR"/>
          </a:p>
        </p:txBody>
      </p:sp>
    </p:spTree>
    <p:extLst>
      <p:ext uri="{BB962C8B-B14F-4D97-AF65-F5344CB8AC3E}">
        <p14:creationId xmlns:p14="http://schemas.microsoft.com/office/powerpoint/2010/main" val="3079521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17</a:t>
            </a:fld>
            <a:endParaRPr lang="fr-FR"/>
          </a:p>
        </p:txBody>
      </p:sp>
    </p:spTree>
    <p:extLst>
      <p:ext uri="{BB962C8B-B14F-4D97-AF65-F5344CB8AC3E}">
        <p14:creationId xmlns:p14="http://schemas.microsoft.com/office/powerpoint/2010/main" val="1280313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18</a:t>
            </a:fld>
            <a:endParaRPr lang="fr-FR"/>
          </a:p>
        </p:txBody>
      </p:sp>
    </p:spTree>
    <p:extLst>
      <p:ext uri="{BB962C8B-B14F-4D97-AF65-F5344CB8AC3E}">
        <p14:creationId xmlns:p14="http://schemas.microsoft.com/office/powerpoint/2010/main" val="792718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dirty="0" smtClean="0"/>
              <a:t>Le marché financier permet l’ajustement entre l’offre et la demande de titre et indique leur prix au cours d’équilibre comme le souligné Keynes la liquidité du titre existe pour quelques agents donnés mais non pour l’ensemble de l’économie. Il n’y a pas de liquidité suffisante pour payer tous les titres en circulation sauf un prix très faible. </a:t>
            </a:r>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7</a:t>
            </a:fld>
            <a:endParaRPr lang="fr-FR"/>
          </a:p>
        </p:txBody>
      </p:sp>
    </p:spTree>
    <p:extLst>
      <p:ext uri="{BB962C8B-B14F-4D97-AF65-F5344CB8AC3E}">
        <p14:creationId xmlns:p14="http://schemas.microsoft.com/office/powerpoint/2010/main" val="2192005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8</a:t>
            </a:fld>
            <a:endParaRPr lang="fr-FR"/>
          </a:p>
        </p:txBody>
      </p:sp>
    </p:spTree>
    <p:extLst>
      <p:ext uri="{BB962C8B-B14F-4D97-AF65-F5344CB8AC3E}">
        <p14:creationId xmlns:p14="http://schemas.microsoft.com/office/powerpoint/2010/main" val="73476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9</a:t>
            </a:fld>
            <a:endParaRPr lang="fr-FR"/>
          </a:p>
        </p:txBody>
      </p:sp>
    </p:spTree>
    <p:extLst>
      <p:ext uri="{BB962C8B-B14F-4D97-AF65-F5344CB8AC3E}">
        <p14:creationId xmlns:p14="http://schemas.microsoft.com/office/powerpoint/2010/main" val="3716673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1" dirty="0" smtClean="0">
                <a:latin typeface="Arial" pitchFamily="34" charset="0"/>
                <a:cs typeface="Arial" pitchFamily="34" charset="0"/>
              </a:rPr>
              <a:t>Il s’efforce souvent d’acheter les titres a de forte fluctuation au moment ou ses derniers commence à monter. Et de les vendre juste avant leur baisse ou au début de celle-ci. Ce faisant, ils tendent généralement à accentuer les fluctuations mais ils assument les risques du marché. </a:t>
            </a:r>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10</a:t>
            </a:fld>
            <a:endParaRPr lang="fr-FR"/>
          </a:p>
        </p:txBody>
      </p:sp>
    </p:spTree>
    <p:extLst>
      <p:ext uri="{BB962C8B-B14F-4D97-AF65-F5344CB8AC3E}">
        <p14:creationId xmlns:p14="http://schemas.microsoft.com/office/powerpoint/2010/main" val="2122448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sz="1200" b="1" dirty="0" smtClean="0">
                <a:latin typeface="Arial" pitchFamily="34" charset="0"/>
                <a:cs typeface="Arial" pitchFamily="34" charset="0"/>
              </a:rPr>
              <a:t>Il s’efforce souvent d’acheter les titres a de forte fluctuation au moment ou ses derniers commence à monter. Et de les vendre juste avant leur baisse ou au début de celle-ci. Ce faisant, ils tendent généralement à accentuer les fluctuations mais ils assument les risques du marché. </a:t>
            </a:r>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11</a:t>
            </a:fld>
            <a:endParaRPr lang="fr-FR"/>
          </a:p>
        </p:txBody>
      </p:sp>
    </p:spTree>
    <p:extLst>
      <p:ext uri="{BB962C8B-B14F-4D97-AF65-F5344CB8AC3E}">
        <p14:creationId xmlns:p14="http://schemas.microsoft.com/office/powerpoint/2010/main" val="1526616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12</a:t>
            </a:fld>
            <a:endParaRPr lang="fr-FR"/>
          </a:p>
        </p:txBody>
      </p:sp>
    </p:spTree>
    <p:extLst>
      <p:ext uri="{BB962C8B-B14F-4D97-AF65-F5344CB8AC3E}">
        <p14:creationId xmlns:p14="http://schemas.microsoft.com/office/powerpoint/2010/main" val="2378568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13</a:t>
            </a:fld>
            <a:endParaRPr lang="fr-FR"/>
          </a:p>
        </p:txBody>
      </p:sp>
    </p:spTree>
    <p:extLst>
      <p:ext uri="{BB962C8B-B14F-4D97-AF65-F5344CB8AC3E}">
        <p14:creationId xmlns:p14="http://schemas.microsoft.com/office/powerpoint/2010/main" val="2676645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19B55032-5F22-4744-B195-57B40DDD1218}" type="slidenum">
              <a:rPr lang="fr-FR" smtClean="0"/>
              <a:pPr/>
              <a:t>14</a:t>
            </a:fld>
            <a:endParaRPr lang="fr-FR"/>
          </a:p>
        </p:txBody>
      </p:sp>
    </p:spTree>
    <p:extLst>
      <p:ext uri="{BB962C8B-B14F-4D97-AF65-F5344CB8AC3E}">
        <p14:creationId xmlns:p14="http://schemas.microsoft.com/office/powerpoint/2010/main" val="376275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E6607198-316D-4F1A-9F22-90ACB8DF72AC}" type="datetimeFigureOut">
              <a:rPr lang="fr-FR" smtClean="0"/>
              <a:pPr/>
              <a:t>05/04/2024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FC125163-9278-443A-88B5-B9F69B2BD87A}"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607198-316D-4F1A-9F22-90ACB8DF72AC}" type="datetimeFigureOut">
              <a:rPr lang="fr-FR" smtClean="0"/>
              <a:pPr/>
              <a:t>05/04/2024</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25163-9278-443A-88B5-B9F69B2BD87A}"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500034" y="3429000"/>
            <a:ext cx="7772400" cy="1470025"/>
          </a:xfrm>
        </p:spPr>
        <p:txBody>
          <a:bodyPr>
            <a:normAutofit/>
          </a:bodyPr>
          <a:lstStyle/>
          <a:p>
            <a:r>
              <a:rPr lang="fr-FR" b="1" dirty="0" smtClean="0">
                <a:solidFill>
                  <a:schemeClr val="tx2">
                    <a:lumMod val="50000"/>
                  </a:schemeClr>
                </a:solidFill>
                <a:latin typeface="Times New Roman" pitchFamily="18" charset="0"/>
                <a:cs typeface="Times New Roman" pitchFamily="18" charset="0"/>
              </a:rPr>
              <a:t>Marchés Financiers</a:t>
            </a:r>
            <a:endParaRPr lang="fr-FR" dirty="0">
              <a:solidFill>
                <a:schemeClr val="tx2">
                  <a:lumMod val="50000"/>
                </a:schemeClr>
              </a:solidFill>
              <a:latin typeface="Times New Roman" pitchFamily="18" charset="0"/>
              <a:cs typeface="Times New Roman" pitchFamily="18" charset="0"/>
            </a:endParaRPr>
          </a:p>
        </p:txBody>
      </p:sp>
      <p:pic>
        <p:nvPicPr>
          <p:cNvPr id="6" name="Image 5"/>
          <p:cNvPicPr/>
          <p:nvPr/>
        </p:nvPicPr>
        <p:blipFill>
          <a:blip r:embed="rId2">
            <a:extLst>
              <a:ext uri="{28A0092B-C50C-407E-A947-70E740481C1C}">
                <a14:useLocalDpi xmlns:a14="http://schemas.microsoft.com/office/drawing/2010/main" val="0"/>
              </a:ext>
            </a:extLst>
          </a:blip>
          <a:stretch>
            <a:fillRect/>
          </a:stretch>
        </p:blipFill>
        <p:spPr>
          <a:xfrm>
            <a:off x="2285984" y="1142984"/>
            <a:ext cx="4214842" cy="1143008"/>
          </a:xfrm>
          <a:prstGeom prst="rect">
            <a:avLst/>
          </a:prstGeom>
        </p:spPr>
      </p:pic>
      <p:sp>
        <p:nvSpPr>
          <p:cNvPr id="7" name="Rectangle 6"/>
          <p:cNvSpPr/>
          <p:nvPr/>
        </p:nvSpPr>
        <p:spPr>
          <a:xfrm>
            <a:off x="500034" y="2928934"/>
            <a:ext cx="2214578" cy="461665"/>
          </a:xfrm>
          <a:prstGeom prst="rect">
            <a:avLst/>
          </a:prstGeom>
        </p:spPr>
        <p:txBody>
          <a:bodyPr wrap="square">
            <a:spAutoFit/>
          </a:bodyPr>
          <a:lstStyle/>
          <a:p>
            <a:r>
              <a:rPr lang="fr-FR" sz="2400" b="1" smtClean="0">
                <a:latin typeface="Arial" pitchFamily="34" charset="0"/>
                <a:cs typeface="Arial" pitchFamily="34" charset="0"/>
              </a:rPr>
              <a:t>Chapitre 1.</a:t>
            </a:r>
            <a:endParaRPr lang="fr-FR" sz="2400" b="1" dirty="0">
              <a:latin typeface="Arial" pitchFamily="34" charset="0"/>
              <a:cs typeface="Arial" pitchFamily="34" charset="0"/>
            </a:endParaRPr>
          </a:p>
        </p:txBody>
      </p:sp>
      <p:cxnSp>
        <p:nvCxnSpPr>
          <p:cNvPr id="10" name="Connecteur droit 9"/>
          <p:cNvCxnSpPr/>
          <p:nvPr/>
        </p:nvCxnSpPr>
        <p:spPr>
          <a:xfrm>
            <a:off x="1428728" y="2571744"/>
            <a:ext cx="607223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Connecteur droit 10"/>
          <p:cNvCxnSpPr/>
          <p:nvPr/>
        </p:nvCxnSpPr>
        <p:spPr>
          <a:xfrm>
            <a:off x="1214414" y="2714620"/>
            <a:ext cx="6500858" cy="1588"/>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500034" y="3357562"/>
            <a:ext cx="7858180" cy="15001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numéro de diapositive 11"/>
          <p:cNvSpPr>
            <a:spLocks noGrp="1"/>
          </p:cNvSpPr>
          <p:nvPr>
            <p:ph type="sldNum" sz="quarter" idx="12"/>
          </p:nvPr>
        </p:nvSpPr>
        <p:spPr/>
        <p:txBody>
          <a:bodyPr/>
          <a:lstStyle/>
          <a:p>
            <a:fld id="{CF4668DC-857F-487D-BFFA-8C0CA5037977}" type="slidenum">
              <a:rPr lang="fr-BE" smtClean="0"/>
              <a:pPr/>
              <a:t>1</a:t>
            </a:fld>
            <a:endParaRPr lang="fr-B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571612"/>
            <a:ext cx="8229600" cy="4857784"/>
          </a:xfrm>
        </p:spPr>
        <p:txBody>
          <a:bodyPr>
            <a:normAutofit/>
          </a:bodyPr>
          <a:lstStyle/>
          <a:p>
            <a:pPr>
              <a:spcBef>
                <a:spcPts val="1200"/>
              </a:spcBef>
              <a:spcAft>
                <a:spcPts val="1200"/>
              </a:spcAft>
              <a:buNone/>
            </a:pPr>
            <a:r>
              <a:rPr lang="fr-FR" sz="2800" b="1" dirty="0" smtClean="0">
                <a:solidFill>
                  <a:schemeClr val="accent1">
                    <a:lumMod val="60000"/>
                    <a:lumOff val="40000"/>
                  </a:schemeClr>
                </a:solidFill>
                <a:latin typeface="Times New Roman" panose="02020603050405020304" pitchFamily="18" charset="0"/>
                <a:cs typeface="Times New Roman" panose="02020603050405020304" pitchFamily="18" charset="0"/>
              </a:rPr>
              <a:t>B. Les investisseurs</a:t>
            </a:r>
            <a:endPar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marL="719138" indent="-358775" algn="just">
              <a:spcBef>
                <a:spcPts val="1200"/>
              </a:spcBef>
              <a:spcAft>
                <a:spcPts val="1200"/>
              </a:spcAft>
              <a:buFont typeface="Wingdings" pitchFamily="2" charset="2"/>
              <a:buChar char="ü"/>
            </a:pPr>
            <a:r>
              <a:rPr lang="fr-FR" sz="2800" b="1" dirty="0" smtClean="0">
                <a:latin typeface="Times New Roman" panose="02020603050405020304" pitchFamily="18" charset="0"/>
                <a:cs typeface="Times New Roman" panose="02020603050405020304" pitchFamily="18" charset="0"/>
              </a:rPr>
              <a:t>Une partie non négligeable des investisseurs sont des </a:t>
            </a:r>
            <a:r>
              <a:rPr lang="fr-FR" sz="2800" b="1" dirty="0" smtClean="0">
                <a:solidFill>
                  <a:schemeClr val="accent1">
                    <a:lumMod val="60000"/>
                    <a:lumOff val="40000"/>
                  </a:schemeClr>
                </a:solidFill>
                <a:latin typeface="Times New Roman" panose="02020603050405020304" pitchFamily="18" charset="0"/>
                <a:cs typeface="Times New Roman" panose="02020603050405020304" pitchFamily="18" charset="0"/>
              </a:rPr>
              <a:t>spéculateurs </a:t>
            </a:r>
            <a:r>
              <a:rPr lang="fr-FR" sz="2800" b="1" dirty="0" smtClean="0">
                <a:latin typeface="Times New Roman" panose="02020603050405020304" pitchFamily="18" charset="0"/>
                <a:cs typeface="Times New Roman" panose="02020603050405020304" pitchFamily="18" charset="0"/>
              </a:rPr>
              <a:t>qui recherchent des </a:t>
            </a:r>
            <a:r>
              <a:rPr lang="fr-FR" sz="2800" b="1" dirty="0" smtClean="0">
                <a:solidFill>
                  <a:schemeClr val="accent1">
                    <a:lumMod val="60000"/>
                    <a:lumOff val="40000"/>
                  </a:schemeClr>
                </a:solidFill>
                <a:latin typeface="Times New Roman" panose="02020603050405020304" pitchFamily="18" charset="0"/>
                <a:cs typeface="Times New Roman" panose="02020603050405020304" pitchFamily="18" charset="0"/>
              </a:rPr>
              <a:t>plus-values</a:t>
            </a:r>
            <a:r>
              <a:rPr lang="fr-FR" sz="2800" b="1" dirty="0" smtClean="0">
                <a:latin typeface="Times New Roman" panose="02020603050405020304" pitchFamily="18" charset="0"/>
                <a:cs typeface="Times New Roman" panose="02020603050405020304" pitchFamily="18" charset="0"/>
              </a:rPr>
              <a:t> dues aux variations du cours d’un titre. </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10</a:t>
            </a:fld>
            <a:endParaRPr lang="fr-BE"/>
          </a:p>
        </p:txBody>
      </p:sp>
      <p:sp>
        <p:nvSpPr>
          <p:cNvPr id="6" name="Titre 1"/>
          <p:cNvSpPr>
            <a:spLocks noGrp="1"/>
          </p:cNvSpPr>
          <p:nvPr>
            <p:ph type="title"/>
          </p:nvPr>
        </p:nvSpPr>
        <p:spPr>
          <a:xfrm>
            <a:off x="428596" y="357166"/>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100" b="1" dirty="0" smtClean="0">
                <a:solidFill>
                  <a:schemeClr val="tx2">
                    <a:lumMod val="60000"/>
                    <a:lumOff val="40000"/>
                  </a:schemeClr>
                </a:solidFill>
                <a:latin typeface="Times New Roman" panose="02020603050405020304" pitchFamily="18" charset="0"/>
                <a:cs typeface="Times New Roman" panose="02020603050405020304" pitchFamily="18" charset="0"/>
              </a:rPr>
              <a:t>2. Les acteurs du marché</a:t>
            </a:r>
            <a:r>
              <a:rPr lang="fr-FR" b="1" dirty="0" smtClean="0">
                <a:solidFill>
                  <a:schemeClr val="tx2">
                    <a:lumMod val="60000"/>
                    <a:lumOff val="40000"/>
                  </a:schemeClr>
                </a:solidFill>
                <a:latin typeface="Arial" pitchFamily="34" charset="0"/>
                <a:cs typeface="Arial" pitchFamily="34" charset="0"/>
              </a:rPr>
              <a:t/>
            </a:r>
            <a:br>
              <a:rPr lang="fr-FR" b="1" dirty="0" smtClean="0">
                <a:solidFill>
                  <a:schemeClr val="tx2">
                    <a:lumMod val="60000"/>
                    <a:lumOff val="40000"/>
                  </a:schemeClr>
                </a:solidFill>
                <a:latin typeface="Arial" pitchFamily="34" charset="0"/>
                <a:cs typeface="Arial" pitchFamily="34" charset="0"/>
              </a:rPr>
            </a:br>
            <a:r>
              <a:rPr lang="fr-FR" dirty="0" smtClean="0"/>
              <a:t/>
            </a:r>
            <a:br>
              <a:rPr lang="fr-FR" dirty="0" smtClean="0"/>
            </a:b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571612"/>
            <a:ext cx="8229600" cy="4857784"/>
          </a:xfrm>
        </p:spPr>
        <p:txBody>
          <a:bodyPr>
            <a:normAutofit/>
          </a:bodyPr>
          <a:lstStyle/>
          <a:p>
            <a:pPr>
              <a:spcBef>
                <a:spcPts val="1200"/>
              </a:spcBef>
              <a:spcAft>
                <a:spcPts val="1200"/>
              </a:spcAft>
              <a:buNone/>
            </a:pPr>
            <a:r>
              <a:rPr lang="fr-FR" sz="2800" b="1" dirty="0" smtClean="0">
                <a:solidFill>
                  <a:schemeClr val="accent1">
                    <a:lumMod val="60000"/>
                    <a:lumOff val="40000"/>
                  </a:schemeClr>
                </a:solidFill>
                <a:latin typeface="Times New Roman" panose="02020603050405020304" pitchFamily="18" charset="0"/>
                <a:cs typeface="Times New Roman" panose="02020603050405020304" pitchFamily="18" charset="0"/>
              </a:rPr>
              <a:t>B. Les investisseurs</a:t>
            </a:r>
            <a:endPar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marL="719138" indent="-358775" algn="just">
              <a:spcBef>
                <a:spcPts val="1200"/>
              </a:spcBef>
              <a:spcAft>
                <a:spcPts val="1200"/>
              </a:spcAft>
              <a:buFont typeface="Wingdings" pitchFamily="2" charset="2"/>
              <a:buChar char="ü"/>
            </a:pPr>
            <a:r>
              <a:rPr lang="fr-FR" sz="2800" b="1" dirty="0" smtClean="0">
                <a:latin typeface="Times New Roman" panose="02020603050405020304" pitchFamily="18" charset="0"/>
                <a:cs typeface="Times New Roman" panose="02020603050405020304" pitchFamily="18" charset="0"/>
              </a:rPr>
              <a:t>Une partie non négligeable des investisseurs sont des </a:t>
            </a:r>
            <a:r>
              <a:rPr lang="fr-FR" sz="2800" b="1" dirty="0" smtClean="0">
                <a:solidFill>
                  <a:schemeClr val="accent1">
                    <a:lumMod val="60000"/>
                    <a:lumOff val="40000"/>
                  </a:schemeClr>
                </a:solidFill>
                <a:latin typeface="Times New Roman" panose="02020603050405020304" pitchFamily="18" charset="0"/>
                <a:cs typeface="Times New Roman" panose="02020603050405020304" pitchFamily="18" charset="0"/>
              </a:rPr>
              <a:t>spéculateurs </a:t>
            </a:r>
            <a:r>
              <a:rPr lang="fr-FR" sz="2800" b="1" dirty="0" smtClean="0">
                <a:latin typeface="Times New Roman" panose="02020603050405020304" pitchFamily="18" charset="0"/>
                <a:cs typeface="Times New Roman" panose="02020603050405020304" pitchFamily="18" charset="0"/>
              </a:rPr>
              <a:t>qui recherchent des </a:t>
            </a:r>
            <a:r>
              <a:rPr lang="fr-FR" sz="2800" b="1" dirty="0" smtClean="0">
                <a:solidFill>
                  <a:schemeClr val="accent1">
                    <a:lumMod val="60000"/>
                    <a:lumOff val="40000"/>
                  </a:schemeClr>
                </a:solidFill>
                <a:latin typeface="Times New Roman" panose="02020603050405020304" pitchFamily="18" charset="0"/>
                <a:cs typeface="Times New Roman" panose="02020603050405020304" pitchFamily="18" charset="0"/>
              </a:rPr>
              <a:t>plus-values</a:t>
            </a:r>
            <a:r>
              <a:rPr lang="fr-FR" sz="2800" b="1" dirty="0" smtClean="0">
                <a:latin typeface="Times New Roman" panose="02020603050405020304" pitchFamily="18" charset="0"/>
                <a:cs typeface="Times New Roman" panose="02020603050405020304" pitchFamily="18" charset="0"/>
              </a:rPr>
              <a:t> dues aux variations du cours d’un titre. </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11</a:t>
            </a:fld>
            <a:endParaRPr lang="fr-BE"/>
          </a:p>
        </p:txBody>
      </p:sp>
      <p:sp>
        <p:nvSpPr>
          <p:cNvPr id="6" name="Titre 1"/>
          <p:cNvSpPr>
            <a:spLocks noGrp="1"/>
          </p:cNvSpPr>
          <p:nvPr>
            <p:ph type="title"/>
          </p:nvPr>
        </p:nvSpPr>
        <p:spPr>
          <a:xfrm>
            <a:off x="428596" y="357166"/>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100" b="1" dirty="0" smtClean="0">
                <a:solidFill>
                  <a:schemeClr val="tx2">
                    <a:lumMod val="60000"/>
                    <a:lumOff val="40000"/>
                  </a:schemeClr>
                </a:solidFill>
                <a:latin typeface="Times New Roman" panose="02020603050405020304" pitchFamily="18" charset="0"/>
                <a:cs typeface="Times New Roman" panose="02020603050405020304" pitchFamily="18" charset="0"/>
              </a:rPr>
              <a:t>2. Les acteurs du marché</a:t>
            </a:r>
            <a:r>
              <a:rPr lang="fr-FR" b="1" dirty="0" smtClean="0">
                <a:solidFill>
                  <a:schemeClr val="tx2">
                    <a:lumMod val="60000"/>
                    <a:lumOff val="40000"/>
                  </a:schemeClr>
                </a:solidFill>
                <a:latin typeface="Times New Roman" panose="02020603050405020304" pitchFamily="18" charset="0"/>
                <a:cs typeface="Times New Roman" panose="02020603050405020304" pitchFamily="18" charset="0"/>
              </a:rPr>
              <a:t/>
            </a:r>
            <a:br>
              <a:rPr lang="fr-FR" b="1" dirty="0" smtClean="0">
                <a:solidFill>
                  <a:schemeClr val="tx2">
                    <a:lumMod val="60000"/>
                    <a:lumOff val="40000"/>
                  </a:schemeClr>
                </a:solidFill>
                <a:latin typeface="Times New Roman" panose="02020603050405020304" pitchFamily="18" charset="0"/>
                <a:cs typeface="Times New Roman" panose="02020603050405020304" pitchFamily="18" charset="0"/>
              </a:rPr>
            </a:br>
            <a:r>
              <a:rPr lang="fr-FR" dirty="0" smtClean="0">
                <a:latin typeface="Times New Roman" panose="02020603050405020304" pitchFamily="18" charset="0"/>
                <a:cs typeface="Times New Roman" panose="02020603050405020304" pitchFamily="18" charset="0"/>
              </a:rPr>
              <a:t/>
            </a:r>
            <a:br>
              <a:rPr lang="fr-FR" dirty="0" smtClean="0">
                <a:latin typeface="Times New Roman" panose="02020603050405020304" pitchFamily="18" charset="0"/>
                <a:cs typeface="Times New Roman" panose="02020603050405020304" pitchFamily="18" charset="0"/>
              </a:rPr>
            </a:br>
            <a:endParaRPr lang="fr-F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571612"/>
            <a:ext cx="8229600" cy="4857784"/>
          </a:xfrm>
        </p:spPr>
        <p:txBody>
          <a:bodyPr>
            <a:normAutofit/>
          </a:bodyPr>
          <a:lstStyle/>
          <a:p>
            <a:pPr algn="just">
              <a:spcBef>
                <a:spcPts val="1200"/>
              </a:spcBef>
              <a:spcAft>
                <a:spcPts val="1200"/>
              </a:spcAft>
              <a:buNone/>
            </a:pPr>
            <a:r>
              <a:rPr lang="fr-FR" sz="2800" b="1" dirty="0" smtClean="0">
                <a:solidFill>
                  <a:schemeClr val="tx2">
                    <a:lumMod val="40000"/>
                    <a:lumOff val="60000"/>
                  </a:schemeClr>
                </a:solidFill>
                <a:latin typeface="Times New Roman" panose="02020603050405020304" pitchFamily="18" charset="0"/>
                <a:cs typeface="Times New Roman" panose="02020603050405020304" pitchFamily="18" charset="0"/>
              </a:rPr>
              <a:t>A. Le marché primaire </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Il est aussi appelé « marché de nerf ». </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C’est le marché des titres qui sont proposés pour la première fois. </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C’est sur ce marché qu’ont lieu les introductions, les privatisations .</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12</a:t>
            </a:fld>
            <a:endParaRPr lang="fr-BE"/>
          </a:p>
        </p:txBody>
      </p:sp>
      <p:sp>
        <p:nvSpPr>
          <p:cNvPr id="6" name="Titre 1"/>
          <p:cNvSpPr>
            <a:spLocks noGrp="1"/>
          </p:cNvSpPr>
          <p:nvPr>
            <p:ph type="title"/>
          </p:nvPr>
        </p:nvSpPr>
        <p:spPr>
          <a:xfrm>
            <a:off x="428596" y="357166"/>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100" b="1" dirty="0" smtClean="0">
                <a:solidFill>
                  <a:schemeClr val="tx2">
                    <a:lumMod val="60000"/>
                    <a:lumOff val="40000"/>
                  </a:schemeClr>
                </a:solidFill>
                <a:latin typeface="Times New Roman" panose="02020603050405020304" pitchFamily="18" charset="0"/>
                <a:cs typeface="Times New Roman" panose="02020603050405020304" pitchFamily="18" charset="0"/>
              </a:rPr>
              <a:t>3. Les compartiments du marché financier</a:t>
            </a:r>
            <a:r>
              <a:rPr lang="fr-FR" sz="3100" dirty="0" smtClean="0">
                <a:solidFill>
                  <a:schemeClr val="tx2">
                    <a:lumMod val="60000"/>
                    <a:lumOff val="40000"/>
                  </a:schemeClr>
                </a:solidFill>
                <a:latin typeface="Times New Roman" panose="02020603050405020304" pitchFamily="18" charset="0"/>
                <a:cs typeface="Times New Roman" panose="02020603050405020304" pitchFamily="18" charset="0"/>
              </a:rPr>
              <a:t/>
            </a:r>
            <a:br>
              <a:rPr lang="fr-FR" sz="3100" dirty="0" smtClean="0">
                <a:solidFill>
                  <a:schemeClr val="tx2">
                    <a:lumMod val="60000"/>
                    <a:lumOff val="40000"/>
                  </a:schemeClr>
                </a:solidFill>
                <a:latin typeface="Times New Roman" panose="02020603050405020304" pitchFamily="18" charset="0"/>
                <a:cs typeface="Times New Roman" panose="02020603050405020304" pitchFamily="18" charset="0"/>
              </a:rPr>
            </a:br>
            <a:r>
              <a:rPr lang="fr-FR" dirty="0" smtClean="0">
                <a:latin typeface="Times New Roman" panose="02020603050405020304" pitchFamily="18" charset="0"/>
                <a:cs typeface="Times New Roman" panose="02020603050405020304" pitchFamily="18" charset="0"/>
              </a:rPr>
              <a:t/>
            </a:r>
            <a:br>
              <a:rPr lang="fr-FR" dirty="0" smtClean="0">
                <a:latin typeface="Times New Roman" panose="02020603050405020304" pitchFamily="18" charset="0"/>
                <a:cs typeface="Times New Roman" panose="02020603050405020304" pitchFamily="18" charset="0"/>
              </a:rPr>
            </a:br>
            <a:endParaRPr lang="fr-F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571612"/>
            <a:ext cx="8229600" cy="4857784"/>
          </a:xfrm>
        </p:spPr>
        <p:txBody>
          <a:bodyPr>
            <a:normAutofit/>
          </a:bodyPr>
          <a:lstStyle/>
          <a:p>
            <a:pPr algn="just">
              <a:spcBef>
                <a:spcPts val="1200"/>
              </a:spcBef>
              <a:spcAft>
                <a:spcPts val="1200"/>
              </a:spcAft>
              <a:buNone/>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A. Le marché primaire </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L’émetteur (une personne morale : une  entreprise, un Etat, un fonds) crée un titre, pouvant conférer différents droits au porteur,  et reçoit en contrepartie un financement.</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Il concerne donc l’émission de tout les actifs financiers (actions et obligations). Le prix de vente d’un titre est appelé prix d’émission. </a:t>
            </a:r>
          </a:p>
          <a:p>
            <a:pPr algn="just">
              <a:spcBef>
                <a:spcPts val="1200"/>
              </a:spcBef>
              <a:spcAft>
                <a:spcPts val="1200"/>
              </a:spcAft>
              <a:buNone/>
            </a:pPr>
            <a:endParaRPr lang="fr-FR" sz="2800" b="1" dirty="0" smtClean="0">
              <a:latin typeface="Arial" pitchFamily="34" charset="0"/>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13</a:t>
            </a:fld>
            <a:endParaRPr lang="fr-BE"/>
          </a:p>
        </p:txBody>
      </p:sp>
      <p:sp>
        <p:nvSpPr>
          <p:cNvPr id="6" name="Titre 1"/>
          <p:cNvSpPr>
            <a:spLocks noGrp="1"/>
          </p:cNvSpPr>
          <p:nvPr>
            <p:ph type="title"/>
          </p:nvPr>
        </p:nvSpPr>
        <p:spPr>
          <a:xfrm>
            <a:off x="428596" y="357166"/>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t>3. Les compartiments du marché financier</a:t>
            </a:r>
            <a:r>
              <a:rPr lang="fr-FR" sz="3100" dirty="0" smtClean="0">
                <a:solidFill>
                  <a:schemeClr val="accent1">
                    <a:lumMod val="75000"/>
                  </a:schemeClr>
                </a:solidFill>
                <a:latin typeface="Times New Roman" panose="02020603050405020304" pitchFamily="18" charset="0"/>
                <a:cs typeface="Times New Roman" panose="02020603050405020304" pitchFamily="18" charset="0"/>
              </a:rPr>
              <a:t/>
            </a:r>
            <a:br>
              <a:rPr lang="fr-FR" sz="3100" dirty="0" smtClean="0">
                <a:solidFill>
                  <a:schemeClr val="accent1">
                    <a:lumMod val="75000"/>
                  </a:schemeClr>
                </a:solidFill>
                <a:latin typeface="Times New Roman" panose="02020603050405020304" pitchFamily="18" charset="0"/>
                <a:cs typeface="Times New Roman" panose="02020603050405020304" pitchFamily="18" charset="0"/>
              </a:rPr>
            </a:br>
            <a:r>
              <a:rPr lang="fr-FR" dirty="0" smtClean="0">
                <a:latin typeface="Times New Roman" panose="02020603050405020304" pitchFamily="18" charset="0"/>
                <a:cs typeface="Times New Roman" panose="02020603050405020304" pitchFamily="18" charset="0"/>
              </a:rPr>
              <a:t/>
            </a:r>
            <a:br>
              <a:rPr lang="fr-FR" dirty="0" smtClean="0">
                <a:latin typeface="Times New Roman" panose="02020603050405020304" pitchFamily="18" charset="0"/>
                <a:cs typeface="Times New Roman" panose="02020603050405020304" pitchFamily="18" charset="0"/>
              </a:rPr>
            </a:br>
            <a:endParaRPr lang="fr-F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1571612"/>
            <a:ext cx="8229600" cy="4857784"/>
          </a:xfrm>
        </p:spPr>
        <p:txBody>
          <a:bodyPr>
            <a:normAutofit lnSpcReduction="10000"/>
          </a:bodyPr>
          <a:lstStyle/>
          <a:p>
            <a:pPr algn="just">
              <a:spcBef>
                <a:spcPts val="1200"/>
              </a:spcBef>
              <a:spcAft>
                <a:spcPts val="1200"/>
              </a:spcAft>
              <a:buNone/>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B. Le marché secondaire </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C’est le marché sur lequel s’échangent les titres déjà existants c'est-à-dire qui ont déjà été émis sur le marché primaire, il est aussi appelé « marché d’occasion » ; </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Sur ce marché, les titres sont achetés et revendus pour obtenir des plus values. Cette négociation par rapport à leur prix d’émission (issu du marché primaire) permet de leur attribuer un prix du marché. </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a:p>
        </p:txBody>
      </p:sp>
      <p:sp>
        <p:nvSpPr>
          <p:cNvPr id="8" name="Titre 1"/>
          <p:cNvSpPr>
            <a:spLocks noGrp="1"/>
          </p:cNvSpPr>
          <p:nvPr>
            <p:ph type="title"/>
          </p:nvPr>
        </p:nvSpPr>
        <p:spPr>
          <a:xfrm>
            <a:off x="428596" y="357166"/>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t>3. Les compartiments du marché financier</a:t>
            </a:r>
            <a:r>
              <a:rPr lang="fr-FR" sz="3100" dirty="0" smtClean="0">
                <a:solidFill>
                  <a:schemeClr val="accent1">
                    <a:lumMod val="75000"/>
                  </a:schemeClr>
                </a:solidFill>
                <a:latin typeface="Times New Roman" panose="02020603050405020304" pitchFamily="18" charset="0"/>
                <a:cs typeface="Times New Roman" panose="02020603050405020304" pitchFamily="18" charset="0"/>
              </a:rPr>
              <a:t/>
            </a:r>
            <a:br>
              <a:rPr lang="fr-FR" sz="3100" dirty="0" smtClean="0">
                <a:solidFill>
                  <a:schemeClr val="accent1">
                    <a:lumMod val="75000"/>
                  </a:schemeClr>
                </a:solidFill>
                <a:latin typeface="Times New Roman" panose="02020603050405020304" pitchFamily="18" charset="0"/>
                <a:cs typeface="Times New Roman" panose="02020603050405020304" pitchFamily="18" charset="0"/>
              </a:rPr>
            </a:br>
            <a:r>
              <a:rPr lang="fr-FR" dirty="0" smtClean="0">
                <a:latin typeface="Times New Roman" panose="02020603050405020304" pitchFamily="18" charset="0"/>
                <a:cs typeface="Times New Roman" panose="02020603050405020304" pitchFamily="18" charset="0"/>
              </a:rPr>
              <a:t/>
            </a:r>
            <a:br>
              <a:rPr lang="fr-FR" dirty="0" smtClean="0">
                <a:latin typeface="Times New Roman" panose="02020603050405020304" pitchFamily="18" charset="0"/>
                <a:cs typeface="Times New Roman" panose="02020603050405020304" pitchFamily="18" charset="0"/>
              </a:rPr>
            </a:br>
            <a:endParaRPr lang="fr-F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1571612"/>
            <a:ext cx="8229600" cy="4857784"/>
          </a:xfrm>
        </p:spPr>
        <p:txBody>
          <a:bodyPr>
            <a:normAutofit/>
          </a:bodyPr>
          <a:lstStyle/>
          <a:p>
            <a:pPr algn="just">
              <a:spcBef>
                <a:spcPts val="1200"/>
              </a:spcBef>
              <a:spcAft>
                <a:spcPts val="1200"/>
              </a:spcAft>
              <a:buNone/>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B. Le marché secondaire </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Par ailleurs, les cours des nouvelles émissions dans le marché primaire se basent souvent sur les cours du marché secondaire (Méthode des comparatifs en utilisant PER du secteur)</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Le titre peut se renégocier en passant de mains en mains. </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C’est sur le marché  secondaire qu’est déterminée la liquidité d’un titre. </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15</a:t>
            </a:fld>
            <a:endParaRPr lang="fr-BE"/>
          </a:p>
        </p:txBody>
      </p:sp>
      <p:sp>
        <p:nvSpPr>
          <p:cNvPr id="8" name="Titre 1"/>
          <p:cNvSpPr>
            <a:spLocks noGrp="1"/>
          </p:cNvSpPr>
          <p:nvPr>
            <p:ph type="title"/>
          </p:nvPr>
        </p:nvSpPr>
        <p:spPr>
          <a:xfrm>
            <a:off x="428596" y="357166"/>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t>3. Les compartiments du marché financier</a:t>
            </a:r>
            <a:r>
              <a:rPr lang="fr-FR" sz="3100" dirty="0" smtClean="0">
                <a:solidFill>
                  <a:schemeClr val="tx2">
                    <a:lumMod val="60000"/>
                    <a:lumOff val="40000"/>
                  </a:schemeClr>
                </a:solidFill>
                <a:latin typeface="Arial" pitchFamily="34" charset="0"/>
                <a:cs typeface="Arial" pitchFamily="34" charset="0"/>
              </a:rPr>
              <a:t/>
            </a:r>
            <a:br>
              <a:rPr lang="fr-FR" sz="3100" dirty="0" smtClean="0">
                <a:solidFill>
                  <a:schemeClr val="tx2">
                    <a:lumMod val="60000"/>
                    <a:lumOff val="40000"/>
                  </a:schemeClr>
                </a:solidFill>
                <a:latin typeface="Arial" pitchFamily="34" charset="0"/>
                <a:cs typeface="Arial" pitchFamily="34" charset="0"/>
              </a:rPr>
            </a:br>
            <a:r>
              <a:rPr lang="fr-FR" dirty="0" smtClean="0"/>
              <a:t/>
            </a:r>
            <a:br>
              <a:rPr lang="fr-FR" dirty="0" smtClean="0"/>
            </a:br>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1214422"/>
            <a:ext cx="8229600" cy="5214974"/>
          </a:xfrm>
        </p:spPr>
        <p:txBody>
          <a:bodyPr>
            <a:normAutofit/>
          </a:bodyPr>
          <a:lstStyle/>
          <a:p>
            <a:pPr algn="just">
              <a:spcBef>
                <a:spcPts val="1200"/>
              </a:spcBef>
              <a:spcAft>
                <a:spcPts val="1200"/>
              </a:spcAft>
              <a:buNone/>
            </a:pPr>
            <a:r>
              <a:rPr lang="fr-FR" sz="2800" b="1" dirty="0" smtClean="0">
                <a:solidFill>
                  <a:schemeClr val="tx2">
                    <a:lumMod val="60000"/>
                    <a:lumOff val="40000"/>
                  </a:schemeClr>
                </a:solidFill>
                <a:latin typeface="Times New Roman" pitchFamily="18" charset="0"/>
                <a:cs typeface="Times New Roman" pitchFamily="18" charset="0"/>
              </a:rPr>
              <a:t>C. Le nouveau marché </a:t>
            </a:r>
          </a:p>
          <a:p>
            <a:pPr algn="just">
              <a:spcBef>
                <a:spcPts val="1200"/>
              </a:spcBef>
              <a:spcAft>
                <a:spcPts val="1200"/>
              </a:spcAft>
            </a:pPr>
            <a:r>
              <a:rPr lang="fr-FR" sz="2800" b="1" dirty="0" smtClean="0">
                <a:latin typeface="Times New Roman" pitchFamily="18" charset="0"/>
                <a:cs typeface="Times New Roman" pitchFamily="18" charset="0"/>
              </a:rPr>
              <a:t>Ouvert en 1996, sur le modèle de NASDAQ américain, il vise à faciliter le financement des entreprises à fort potentiel de croissance. </a:t>
            </a:r>
          </a:p>
          <a:p>
            <a:pPr algn="just">
              <a:spcBef>
                <a:spcPts val="1200"/>
              </a:spcBef>
              <a:spcAft>
                <a:spcPts val="1200"/>
              </a:spcAft>
            </a:pPr>
            <a:r>
              <a:rPr lang="fr-FR" sz="2800" b="1" dirty="0" smtClean="0">
                <a:latin typeface="Times New Roman" pitchFamily="18" charset="0"/>
                <a:cs typeface="Times New Roman" pitchFamily="18" charset="0"/>
              </a:rPr>
              <a:t>En pratique, il s’agit principalement de sociétés technologiques. Des entreprises de toute nationalité peuvent y être cotées. </a:t>
            </a:r>
          </a:p>
          <a:p>
            <a:pPr algn="just">
              <a:spcBef>
                <a:spcPts val="1200"/>
              </a:spcBef>
              <a:spcAft>
                <a:spcPts val="1200"/>
              </a:spcAft>
            </a:pPr>
            <a:r>
              <a:rPr lang="fr-FR" sz="2800" b="1" dirty="0" smtClean="0">
                <a:latin typeface="Times New Roman" pitchFamily="18" charset="0"/>
                <a:cs typeface="Times New Roman" pitchFamily="18" charset="0"/>
              </a:rPr>
              <a:t>L’introduction au nouveau marché à pour objectif de financer un projet de développement. </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16</a:t>
            </a:fld>
            <a:endParaRPr lang="fr-BE"/>
          </a:p>
        </p:txBody>
      </p:sp>
      <p:sp>
        <p:nvSpPr>
          <p:cNvPr id="7" name="Titre 1"/>
          <p:cNvSpPr>
            <a:spLocks noGrp="1"/>
          </p:cNvSpPr>
          <p:nvPr>
            <p:ph type="title"/>
          </p:nvPr>
        </p:nvSpPr>
        <p:spPr>
          <a:xfrm>
            <a:off x="285720" y="0"/>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100" b="1" dirty="0" smtClean="0">
                <a:solidFill>
                  <a:schemeClr val="accent1">
                    <a:lumMod val="75000"/>
                  </a:schemeClr>
                </a:solidFill>
                <a:latin typeface="Arial" pitchFamily="34" charset="0"/>
                <a:cs typeface="Arial" pitchFamily="34" charset="0"/>
              </a:rPr>
              <a:t>3. Les compartiments du marché financier</a:t>
            </a:r>
            <a:r>
              <a:rPr lang="fr-FR" sz="3100" dirty="0" smtClean="0">
                <a:solidFill>
                  <a:schemeClr val="accent1">
                    <a:lumMod val="75000"/>
                  </a:schemeClr>
                </a:solidFill>
                <a:latin typeface="Arial" pitchFamily="34" charset="0"/>
                <a:cs typeface="Arial" pitchFamily="34" charset="0"/>
              </a:rPr>
              <a:t/>
            </a:r>
            <a:br>
              <a:rPr lang="fr-FR" sz="3100" dirty="0" smtClean="0">
                <a:solidFill>
                  <a:schemeClr val="accent1">
                    <a:lumMod val="75000"/>
                  </a:schemeClr>
                </a:solidFill>
                <a:latin typeface="Arial" pitchFamily="34" charset="0"/>
                <a:cs typeface="Arial" pitchFamily="34" charset="0"/>
              </a:rPr>
            </a:br>
            <a:r>
              <a:rPr lang="fr-FR" dirty="0" smtClean="0">
                <a:solidFill>
                  <a:schemeClr val="accent1">
                    <a:lumMod val="75000"/>
                  </a:schemeClr>
                </a:solidFill>
              </a:rPr>
              <a:t/>
            </a:r>
            <a:br>
              <a:rPr lang="fr-FR" dirty="0" smtClean="0">
                <a:solidFill>
                  <a:schemeClr val="accent1">
                    <a:lumMod val="75000"/>
                  </a:schemeClr>
                </a:solidFill>
              </a:rPr>
            </a:br>
            <a:endParaRPr lang="fr-FR" dirty="0">
              <a:solidFill>
                <a:schemeClr val="accent1">
                  <a:lumMod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1571612"/>
            <a:ext cx="8229600" cy="4857784"/>
          </a:xfrm>
        </p:spPr>
        <p:txBody>
          <a:bodyPr>
            <a:normAutofit/>
          </a:bodyPr>
          <a:lstStyle/>
          <a:p>
            <a:pPr algn="just">
              <a:spcBef>
                <a:spcPts val="1200"/>
              </a:spcBef>
              <a:spcAft>
                <a:spcPts val="1200"/>
              </a:spcAft>
              <a:buNone/>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D. Le marché libre ou de Gré à gré</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 Créé en 1996, le marché libre, n’est pas réglementé.</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 Les valeurs qui y sont négociés n’ont pas fait l’objet d’une procédure d’admission, et leurs émetteurs ne sont pas soumis à des obligations strictes de diffusion d’information. </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a:p>
        </p:txBody>
      </p:sp>
      <p:sp>
        <p:nvSpPr>
          <p:cNvPr id="7" name="Titre 1"/>
          <p:cNvSpPr>
            <a:spLocks noGrp="1"/>
          </p:cNvSpPr>
          <p:nvPr>
            <p:ph type="title"/>
          </p:nvPr>
        </p:nvSpPr>
        <p:spPr>
          <a:xfrm>
            <a:off x="428596" y="357166"/>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t>3. Les compartiments du marché financier</a:t>
            </a:r>
            <a:r>
              <a:rPr lang="fr-FR" sz="3100" dirty="0" smtClean="0">
                <a:solidFill>
                  <a:schemeClr val="accent1">
                    <a:lumMod val="75000"/>
                  </a:schemeClr>
                </a:solidFill>
                <a:latin typeface="Times New Roman" panose="02020603050405020304" pitchFamily="18" charset="0"/>
                <a:cs typeface="Times New Roman" panose="02020603050405020304" pitchFamily="18" charset="0"/>
              </a:rPr>
              <a:t/>
            </a:r>
            <a:br>
              <a:rPr lang="fr-FR" sz="3100" dirty="0" smtClean="0">
                <a:solidFill>
                  <a:schemeClr val="accent1">
                    <a:lumMod val="75000"/>
                  </a:schemeClr>
                </a:solidFill>
                <a:latin typeface="Times New Roman" panose="02020603050405020304" pitchFamily="18" charset="0"/>
                <a:cs typeface="Times New Roman" panose="02020603050405020304" pitchFamily="18" charset="0"/>
              </a:rPr>
            </a:br>
            <a:r>
              <a:rPr lang="fr-FR" dirty="0" smtClean="0">
                <a:latin typeface="Times New Roman" panose="02020603050405020304" pitchFamily="18" charset="0"/>
                <a:cs typeface="Times New Roman" panose="02020603050405020304" pitchFamily="18" charset="0"/>
              </a:rPr>
              <a:t/>
            </a:r>
            <a:br>
              <a:rPr lang="fr-FR" dirty="0" smtClean="0">
                <a:latin typeface="Times New Roman" panose="02020603050405020304" pitchFamily="18" charset="0"/>
                <a:cs typeface="Times New Roman" panose="02020603050405020304" pitchFamily="18" charset="0"/>
              </a:rPr>
            </a:br>
            <a:endParaRPr lang="fr-F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00034" y="1071546"/>
            <a:ext cx="8229600" cy="5357850"/>
          </a:xfrm>
        </p:spPr>
        <p:txBody>
          <a:bodyPr>
            <a:normAutofit/>
          </a:bodyPr>
          <a:lstStyle/>
          <a:p>
            <a:pPr algn="just">
              <a:spcBef>
                <a:spcPts val="1200"/>
              </a:spcBef>
              <a:spcAft>
                <a:spcPts val="1200"/>
              </a:spcAft>
              <a:buNone/>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D. Le marché libre ou de Gré à gré</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Les marchés dérivés désignent les marchés pour lesquels les opérations de règlement et de livraison d’actifs sont différées.</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Ce marché est caractérisé par la faible liquidité des titres et la grande volatilité des cours associés aux risques accrues résultants d’une insuffisance d’information sur les valeurs négociées.</a:t>
            </a:r>
          </a:p>
          <a:p>
            <a:pPr marL="0" indent="0" algn="just">
              <a:spcBef>
                <a:spcPts val="1200"/>
              </a:spcBef>
              <a:spcAft>
                <a:spcPts val="1200"/>
              </a:spcAft>
              <a:buNone/>
            </a:pPr>
            <a:endParaRPr lang="fr-FR" sz="2800" b="1" dirty="0" smtClean="0">
              <a:latin typeface="Arial" pitchFamily="34" charset="0"/>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18</a:t>
            </a:fld>
            <a:endParaRPr lang="fr-BE"/>
          </a:p>
        </p:txBody>
      </p:sp>
      <p:sp>
        <p:nvSpPr>
          <p:cNvPr id="7" name="Titre 1"/>
          <p:cNvSpPr>
            <a:spLocks noGrp="1"/>
          </p:cNvSpPr>
          <p:nvPr>
            <p:ph type="title"/>
          </p:nvPr>
        </p:nvSpPr>
        <p:spPr>
          <a:xfrm>
            <a:off x="285720" y="0"/>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Times New Roman" panose="02020603050405020304" pitchFamily="18" charset="0"/>
                <a:cs typeface="Times New Roman" panose="02020603050405020304" pitchFamily="18" charset="0"/>
              </a:rPr>
              <a:t/>
            </a:r>
            <a:br>
              <a:rPr lang="fr-FR" sz="3600" b="1" dirty="0" smtClean="0">
                <a:latin typeface="Times New Roman" panose="02020603050405020304" pitchFamily="18" charset="0"/>
                <a:cs typeface="Times New Roman" panose="02020603050405020304" pitchFamily="18" charset="0"/>
              </a:rPr>
            </a:br>
            <a: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t>3. Les compartiments du marché financier</a:t>
            </a:r>
            <a:r>
              <a:rPr lang="fr-FR" sz="3100" dirty="0" smtClean="0">
                <a:solidFill>
                  <a:schemeClr val="accent1">
                    <a:lumMod val="75000"/>
                  </a:schemeClr>
                </a:solidFill>
                <a:latin typeface="Times New Roman" panose="02020603050405020304" pitchFamily="18" charset="0"/>
                <a:cs typeface="Times New Roman" panose="02020603050405020304" pitchFamily="18" charset="0"/>
              </a:rPr>
              <a:t/>
            </a:r>
            <a:br>
              <a:rPr lang="fr-FR" sz="3100" dirty="0" smtClean="0">
                <a:solidFill>
                  <a:schemeClr val="accent1">
                    <a:lumMod val="75000"/>
                  </a:schemeClr>
                </a:solidFill>
                <a:latin typeface="Times New Roman" panose="02020603050405020304" pitchFamily="18" charset="0"/>
                <a:cs typeface="Times New Roman" panose="02020603050405020304" pitchFamily="18" charset="0"/>
              </a:rPr>
            </a:br>
            <a:r>
              <a:rPr lang="fr-FR" dirty="0" smtClean="0"/>
              <a:t/>
            </a:r>
            <a:br>
              <a:rPr lang="fr-FR" dirty="0" smtClean="0"/>
            </a:br>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428736"/>
            <a:ext cx="8229600" cy="5000660"/>
          </a:xfrm>
        </p:spPr>
        <p:txBody>
          <a:bodyPr>
            <a:normAutofit fontScale="77500" lnSpcReduction="20000"/>
          </a:bodyPr>
          <a:lstStyle/>
          <a:p>
            <a:pPr algn="just">
              <a:spcBef>
                <a:spcPts val="1200"/>
              </a:spcBef>
              <a:spcAft>
                <a:spcPts val="1200"/>
              </a:spcAft>
            </a:pPr>
            <a:r>
              <a:rPr lang="fr-FR" sz="3600" b="1" dirty="0" smtClean="0">
                <a:latin typeface="Times New Roman" panose="02020603050405020304" pitchFamily="18" charset="0"/>
                <a:cs typeface="Times New Roman" panose="02020603050405020304" pitchFamily="18" charset="0"/>
              </a:rPr>
              <a:t>Les marchés financiers sont multiples. En effet, Il n’existe pas un marché financier mais des marchés financiers. </a:t>
            </a:r>
          </a:p>
          <a:p>
            <a:pPr algn="just">
              <a:spcBef>
                <a:spcPts val="1200"/>
              </a:spcBef>
              <a:spcAft>
                <a:spcPts val="1200"/>
              </a:spcAft>
            </a:pPr>
            <a:r>
              <a:rPr lang="fr-FR" sz="3600" b="1" dirty="0" smtClean="0">
                <a:latin typeface="Times New Roman" panose="02020603050405020304" pitchFamily="18" charset="0"/>
                <a:cs typeface="Times New Roman" panose="02020603050405020304" pitchFamily="18" charset="0"/>
              </a:rPr>
              <a:t>Depuis une vingtaine d’années, les marchés financiers ont évolué de manière spectaculaire</a:t>
            </a:r>
            <a:r>
              <a:rPr lang="fr-FR" sz="3600" b="1" dirty="0">
                <a:latin typeface="Times New Roman" panose="02020603050405020304" pitchFamily="18" charset="0"/>
                <a:cs typeface="Times New Roman" panose="02020603050405020304" pitchFamily="18" charset="0"/>
              </a:rPr>
              <a:t> </a:t>
            </a:r>
            <a:r>
              <a:rPr lang="fr-FR" sz="3600" b="1" dirty="0" smtClean="0">
                <a:latin typeface="Times New Roman" panose="02020603050405020304" pitchFamily="18" charset="0"/>
                <a:cs typeface="Times New Roman" panose="02020603050405020304" pitchFamily="18" charset="0"/>
              </a:rPr>
              <a:t>en raison de la  déréglementation, le décloisonnement et la désintermédiation du système financier.</a:t>
            </a:r>
          </a:p>
          <a:p>
            <a:pPr algn="just">
              <a:spcBef>
                <a:spcPts val="1200"/>
              </a:spcBef>
              <a:spcAft>
                <a:spcPts val="1200"/>
              </a:spcAft>
            </a:pPr>
            <a:r>
              <a:rPr lang="fr-FR" sz="3600" b="1" dirty="0" smtClean="0">
                <a:latin typeface="Times New Roman" panose="02020603050405020304" pitchFamily="18" charset="0"/>
                <a:cs typeface="Times New Roman" panose="02020603050405020304" pitchFamily="18" charset="0"/>
              </a:rPr>
              <a:t>Ceci s’est également traduit par un essor considérable de la gamme et de la valeur des produits proposés aux épargnants et aux investisseurs.</a:t>
            </a:r>
          </a:p>
          <a:p>
            <a:endParaRPr lang="fr-FR" sz="2800" b="1" dirty="0">
              <a:solidFill>
                <a:schemeClr val="tx2">
                  <a:lumMod val="60000"/>
                  <a:lumOff val="40000"/>
                </a:schemeClr>
              </a:solidFill>
            </a:endParaRPr>
          </a:p>
        </p:txBody>
      </p:sp>
      <p:sp>
        <p:nvSpPr>
          <p:cNvPr id="7" name="Titre 1"/>
          <p:cNvSpPr>
            <a:spLocks noGrp="1"/>
          </p:cNvSpPr>
          <p:nvPr>
            <p:ph type="title"/>
          </p:nvPr>
        </p:nvSpPr>
        <p:spPr>
          <a:xfrm>
            <a:off x="428596" y="357166"/>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solidFill>
                  <a:schemeClr val="accent1">
                    <a:lumMod val="75000"/>
                  </a:schemeClr>
                </a:solidFill>
                <a:latin typeface="Times New Roman" panose="02020603050405020304" pitchFamily="18" charset="0"/>
                <a:cs typeface="Times New Roman" panose="02020603050405020304" pitchFamily="18" charset="0"/>
              </a:rPr>
              <a:t>Introduction</a:t>
            </a: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dirty="0" smtClean="0"/>
              <a:t/>
            </a:r>
            <a:br>
              <a:rPr lang="fr-FR" dirty="0" smtClean="0"/>
            </a:b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a:t>
            </a:fld>
            <a:endParaRPr lang="fr-B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1472" y="357166"/>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100" b="1" dirty="0" smtClean="0">
                <a:latin typeface="Arial" pitchFamily="34" charset="0"/>
                <a:cs typeface="Arial" pitchFamily="34" charset="0"/>
              </a:rPr>
              <a:t/>
            </a:r>
            <a:br>
              <a:rPr lang="fr-FR" sz="3100" b="1" dirty="0" smtClean="0">
                <a:latin typeface="Arial" pitchFamily="34" charset="0"/>
                <a:cs typeface="Arial" pitchFamily="34" charset="0"/>
              </a:rPr>
            </a:br>
            <a:r>
              <a:rPr lang="fr-FR" sz="3100" b="1" dirty="0" smtClean="0">
                <a:solidFill>
                  <a:schemeClr val="accent1">
                    <a:lumMod val="75000"/>
                  </a:schemeClr>
                </a:solidFill>
                <a:latin typeface="Arial" pitchFamily="34" charset="0"/>
                <a:cs typeface="Arial" pitchFamily="34" charset="0"/>
              </a:rPr>
              <a:t/>
            </a:r>
            <a:br>
              <a:rPr lang="fr-FR" sz="3100" b="1" dirty="0" smtClean="0">
                <a:solidFill>
                  <a:schemeClr val="accent1">
                    <a:lumMod val="75000"/>
                  </a:schemeClr>
                </a:solidFill>
                <a:latin typeface="Arial" pitchFamily="34" charset="0"/>
                <a:cs typeface="Arial" pitchFamily="34" charset="0"/>
              </a:rPr>
            </a:br>
            <a:r>
              <a:rPr lang="fr-FR" sz="3600" b="1" dirty="0" smtClean="0">
                <a:solidFill>
                  <a:schemeClr val="tx2">
                    <a:lumMod val="75000"/>
                  </a:schemeClr>
                </a:solidFill>
                <a:latin typeface="Times New Roman" pitchFamily="18" charset="0"/>
                <a:cs typeface="Times New Roman" pitchFamily="18" charset="0"/>
              </a:rPr>
              <a:t>I. Introduction aux marchés financiers</a:t>
            </a:r>
            <a:r>
              <a:rPr lang="fr-FR" sz="3100" b="1" dirty="0" smtClean="0">
                <a:solidFill>
                  <a:schemeClr val="accent1">
                    <a:lumMod val="75000"/>
                  </a:schemeClr>
                </a:solidFill>
                <a:latin typeface="Arial" pitchFamily="34" charset="0"/>
                <a:cs typeface="Arial" pitchFamily="34" charset="0"/>
              </a:rPr>
              <a:t/>
            </a:r>
            <a:br>
              <a:rPr lang="fr-FR" sz="3100" b="1" dirty="0" smtClean="0">
                <a:solidFill>
                  <a:schemeClr val="accent1">
                    <a:lumMod val="75000"/>
                  </a:schemeClr>
                </a:solidFill>
                <a:latin typeface="Arial" pitchFamily="34" charset="0"/>
                <a:cs typeface="Arial" pitchFamily="34" charset="0"/>
              </a:rPr>
            </a:br>
            <a: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t>1. Définitions</a:t>
            </a:r>
            <a:r>
              <a:rPr lang="fr-FR" sz="3200" b="1" dirty="0" smtClean="0">
                <a:solidFill>
                  <a:schemeClr val="tx2">
                    <a:lumMod val="60000"/>
                    <a:lumOff val="40000"/>
                  </a:schemeClr>
                </a:solidFill>
                <a:latin typeface="Arial" pitchFamily="34" charset="0"/>
                <a:cs typeface="Arial" pitchFamily="34" charset="0"/>
              </a:rPr>
              <a:t/>
            </a:r>
            <a:br>
              <a:rPr lang="fr-FR" sz="3200" b="1" dirty="0" smtClean="0">
                <a:solidFill>
                  <a:schemeClr val="tx2">
                    <a:lumMod val="60000"/>
                    <a:lumOff val="40000"/>
                  </a:schemeClr>
                </a:solidFill>
                <a:latin typeface="Arial" pitchFamily="34" charset="0"/>
                <a:cs typeface="Arial" pitchFamily="34" charset="0"/>
              </a:rPr>
            </a:br>
            <a:r>
              <a:rPr lang="fr-FR" sz="3100" b="1" dirty="0" smtClean="0">
                <a:latin typeface="Arial" pitchFamily="34" charset="0"/>
                <a:cs typeface="Arial" pitchFamily="34" charset="0"/>
              </a:rPr>
              <a:t/>
            </a:r>
            <a:br>
              <a:rPr lang="fr-FR" sz="3100" b="1" dirty="0" smtClean="0">
                <a:latin typeface="Arial" pitchFamily="34" charset="0"/>
                <a:cs typeface="Arial" pitchFamily="34" charset="0"/>
              </a:rPr>
            </a:br>
            <a:r>
              <a:rPr lang="fr-FR" dirty="0" smtClean="0"/>
              <a:t/>
            </a:r>
            <a:br>
              <a:rPr lang="fr-FR" dirty="0" smtClean="0"/>
            </a:br>
            <a:endParaRPr lang="fr-FR" dirty="0"/>
          </a:p>
        </p:txBody>
      </p:sp>
      <p:sp>
        <p:nvSpPr>
          <p:cNvPr id="3" name="Espace réservé du contenu 2"/>
          <p:cNvSpPr>
            <a:spLocks noGrp="1"/>
          </p:cNvSpPr>
          <p:nvPr>
            <p:ph idx="1"/>
          </p:nvPr>
        </p:nvSpPr>
        <p:spPr>
          <a:xfrm>
            <a:off x="428596" y="1500174"/>
            <a:ext cx="8229600" cy="5143536"/>
          </a:xfrm>
        </p:spPr>
        <p:txBody>
          <a:bodyPr>
            <a:normAutofit fontScale="92500" lnSpcReduction="10000"/>
          </a:bodyPr>
          <a:lstStyle/>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Les marchés financiers constituent un secteur d’activité ou l’objet recherché et échangé est la monnaie. </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C’est avec la monnaie que les ménages achètent des biens et services et éventuellement investissent. </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L’entreprise utilise la monnaie pour acheter des matières premières, de l’énergie, des biens équipements et pour payer ses salariés. </a:t>
            </a:r>
          </a:p>
          <a:p>
            <a:pPr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L’état a également besoin de monnaie, notamment lorsqu’il dépense plus qu’il ne collecte de l’impôt et de taxes. </a:t>
            </a:r>
            <a:endPar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a:buNone/>
            </a:pPr>
            <a:endParaRPr lang="fr-FR" sz="2800" b="1" dirty="0" smtClean="0">
              <a:solidFill>
                <a:schemeClr val="tx2">
                  <a:lumMod val="60000"/>
                  <a:lumOff val="40000"/>
                </a:schemeClr>
              </a:solidFill>
              <a:latin typeface="Arial" pitchFamily="34" charset="0"/>
              <a:cs typeface="Arial" pitchFamily="34"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a:t>
            </a:fld>
            <a:endParaRPr lang="fr-BE"/>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357166"/>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solidFill>
                  <a:schemeClr val="accent1">
                    <a:lumMod val="75000"/>
                  </a:schemeClr>
                </a:solidFill>
                <a:latin typeface="Arial" pitchFamily="34" charset="0"/>
                <a:cs typeface="Arial" pitchFamily="34" charset="0"/>
              </a:rPr>
              <a:t/>
            </a:r>
            <a:br>
              <a:rPr lang="fr-FR" sz="3600" b="1" dirty="0" smtClean="0">
                <a:solidFill>
                  <a:schemeClr val="accent1">
                    <a:lumMod val="75000"/>
                  </a:schemeClr>
                </a:solidFill>
                <a:latin typeface="Arial" pitchFamily="34" charset="0"/>
                <a:cs typeface="Arial" pitchFamily="34" charset="0"/>
              </a:rPr>
            </a:br>
            <a: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t>1. Définitions</a:t>
            </a:r>
            <a:r>
              <a:rPr lang="fr-FR" sz="3600" b="1" dirty="0" smtClean="0">
                <a:solidFill>
                  <a:schemeClr val="accent1">
                    <a:lumMod val="75000"/>
                  </a:schemeClr>
                </a:solidFill>
                <a:latin typeface="Times New Roman" panose="02020603050405020304" pitchFamily="18" charset="0"/>
                <a:cs typeface="Times New Roman" panose="02020603050405020304" pitchFamily="18" charset="0"/>
              </a:rPr>
              <a:t/>
            </a:r>
            <a:br>
              <a:rPr lang="fr-FR" sz="3600" b="1" dirty="0" smtClean="0">
                <a:solidFill>
                  <a:schemeClr val="accent1">
                    <a:lumMod val="75000"/>
                  </a:schemeClr>
                </a:solidFill>
                <a:latin typeface="Times New Roman" panose="02020603050405020304" pitchFamily="18" charset="0"/>
                <a:cs typeface="Times New Roman" panose="02020603050405020304" pitchFamily="18" charset="0"/>
              </a:rPr>
            </a:br>
            <a:r>
              <a:rPr lang="fr-FR" sz="3600" b="1" dirty="0" smtClean="0">
                <a:latin typeface="Times New Roman" panose="02020603050405020304" pitchFamily="18" charset="0"/>
                <a:cs typeface="Times New Roman" panose="02020603050405020304" pitchFamily="18" charset="0"/>
              </a:rPr>
              <a:t/>
            </a:r>
            <a:br>
              <a:rPr lang="fr-FR" sz="3600" b="1" dirty="0" smtClean="0">
                <a:latin typeface="Times New Roman" panose="02020603050405020304" pitchFamily="18" charset="0"/>
                <a:cs typeface="Times New Roman" panose="02020603050405020304" pitchFamily="18" charset="0"/>
              </a:rPr>
            </a:br>
            <a:r>
              <a:rPr lang="fr-FR" dirty="0" smtClean="0"/>
              <a:t/>
            </a:r>
            <a:br>
              <a:rPr lang="fr-FR" dirty="0" smtClean="0"/>
            </a:br>
            <a:endParaRPr lang="fr-FR" dirty="0"/>
          </a:p>
        </p:txBody>
      </p:sp>
      <p:sp>
        <p:nvSpPr>
          <p:cNvPr id="3" name="Espace réservé du contenu 2"/>
          <p:cNvSpPr>
            <a:spLocks noGrp="1"/>
          </p:cNvSpPr>
          <p:nvPr>
            <p:ph idx="1"/>
          </p:nvPr>
        </p:nvSpPr>
        <p:spPr>
          <a:xfrm>
            <a:off x="457200" y="1357298"/>
            <a:ext cx="8229600" cy="4768865"/>
          </a:xfrm>
        </p:spPr>
        <p:txBody>
          <a:bodyPr>
            <a:normAutofit fontScale="92500"/>
          </a:bodyPr>
          <a:lstStyle/>
          <a:p>
            <a:pPr algn="just"/>
            <a:r>
              <a:rPr lang="fr-FR" sz="2800" b="1" dirty="0" smtClean="0">
                <a:latin typeface="Times New Roman" panose="02020603050405020304" pitchFamily="18" charset="0"/>
                <a:cs typeface="Times New Roman" panose="02020603050405020304" pitchFamily="18" charset="0"/>
              </a:rPr>
              <a:t>Ils constituent un  ensemble de marchés où s’organise la confrontation de l’offre et de la demande de  financements sur différents supports.</a:t>
            </a:r>
          </a:p>
          <a:p>
            <a:pPr algn="just"/>
            <a:endParaRPr lang="fr-FR" sz="2800" b="1" dirty="0" smtClean="0">
              <a:latin typeface="Times New Roman" panose="02020603050405020304" pitchFamily="18" charset="0"/>
              <a:cs typeface="Times New Roman" panose="02020603050405020304" pitchFamily="18" charset="0"/>
            </a:endParaRPr>
          </a:p>
          <a:p>
            <a:pPr algn="just"/>
            <a:r>
              <a:rPr lang="fr-FR" sz="2800" b="1" dirty="0" smtClean="0">
                <a:latin typeface="Times New Roman" panose="02020603050405020304" pitchFamily="18" charset="0"/>
                <a:cs typeface="Times New Roman" panose="02020603050405020304" pitchFamily="18" charset="0"/>
              </a:rPr>
              <a:t>Un marché financier comme tout marché est un lieu de rencontre au sein du quel des acheteurs et des vendeurs achètent et vendent de plus dans n’importe quel marché le prix de vente et d’achat est déterminé par le niveau de l’offre et de la demande, c’est le lieu d’émission et d’échange des valeurs mobilières principalement les actions et les obligations.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a:t>
            </a:fld>
            <a:endParaRPr lang="fr-B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357166"/>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t>1. Définitions</a:t>
            </a:r>
            <a:r>
              <a:rPr lang="fr-FR" b="1" dirty="0" smtClean="0">
                <a:solidFill>
                  <a:schemeClr val="tx2">
                    <a:lumMod val="60000"/>
                    <a:lumOff val="40000"/>
                  </a:schemeClr>
                </a:solidFill>
                <a:latin typeface="Times New Roman" panose="02020603050405020304" pitchFamily="18" charset="0"/>
                <a:cs typeface="Times New Roman" panose="02020603050405020304" pitchFamily="18" charset="0"/>
              </a:rPr>
              <a:t/>
            </a:r>
            <a:br>
              <a:rPr lang="fr-FR" b="1" dirty="0" smtClean="0">
                <a:solidFill>
                  <a:schemeClr val="tx2">
                    <a:lumMod val="60000"/>
                    <a:lumOff val="40000"/>
                  </a:schemeClr>
                </a:solidFill>
                <a:latin typeface="Times New Roman" panose="02020603050405020304" pitchFamily="18" charset="0"/>
                <a:cs typeface="Times New Roman" panose="02020603050405020304" pitchFamily="18" charset="0"/>
              </a:rPr>
            </a:br>
            <a:r>
              <a:rPr lang="fr-FR" dirty="0" smtClean="0"/>
              <a:t/>
            </a:r>
            <a:br>
              <a:rPr lang="fr-FR" dirty="0" smtClean="0"/>
            </a:br>
            <a:endParaRPr lang="fr-FR" dirty="0"/>
          </a:p>
        </p:txBody>
      </p:sp>
      <p:sp>
        <p:nvSpPr>
          <p:cNvPr id="3" name="Espace réservé du contenu 2"/>
          <p:cNvSpPr>
            <a:spLocks noGrp="1"/>
          </p:cNvSpPr>
          <p:nvPr>
            <p:ph idx="1"/>
          </p:nvPr>
        </p:nvSpPr>
        <p:spPr>
          <a:xfrm>
            <a:off x="457200" y="1500174"/>
            <a:ext cx="8229600" cy="4625989"/>
          </a:xfrm>
        </p:spPr>
        <p:txBody>
          <a:bodyPr>
            <a:normAutofit/>
          </a:bodyPr>
          <a:lstStyle/>
          <a:p>
            <a:pPr algn="just"/>
            <a:r>
              <a:rPr lang="fr-FR" sz="2800" b="1" dirty="0" smtClean="0">
                <a:latin typeface="Times New Roman" panose="02020603050405020304" pitchFamily="18" charset="0"/>
                <a:cs typeface="Times New Roman" panose="02020603050405020304" pitchFamily="18" charset="0"/>
              </a:rPr>
              <a:t>Le marché financier est le marché sur lequel s’effectue les émissions et les négociations de titre à long terme mobilisant l’épargne nationale et internationale ainsi que toutes les opérations destiné à faciliter et à accompagner cette mondialisation, notamment celles qui visent à éliminer le risque de taux et le risque de change dans un portefeuille à titres de long terme par emploie des produits dérivés. </a:t>
            </a:r>
            <a:endPar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a:t>
            </a:fld>
            <a:endParaRPr lang="fr-B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500042"/>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100" b="1" dirty="0" smtClean="0">
                <a:latin typeface="Arial" pitchFamily="34" charset="0"/>
                <a:cs typeface="Arial" pitchFamily="34" charset="0"/>
              </a:rPr>
              <a:t/>
            </a:r>
            <a:br>
              <a:rPr lang="fr-FR" sz="3100" b="1" dirty="0" smtClean="0">
                <a:latin typeface="Arial" pitchFamily="34" charset="0"/>
                <a:cs typeface="Arial" pitchFamily="34" charset="0"/>
              </a:rPr>
            </a:br>
            <a:r>
              <a:rPr lang="fr-FR" sz="3200" b="1" dirty="0" smtClean="0">
                <a:solidFill>
                  <a:schemeClr val="tx2">
                    <a:lumMod val="75000"/>
                  </a:schemeClr>
                </a:solidFill>
                <a:latin typeface="Times New Roman" pitchFamily="18" charset="0"/>
                <a:cs typeface="Times New Roman" pitchFamily="18" charset="0"/>
              </a:rPr>
              <a:t>I. Introduction aux marchés financiers</a:t>
            </a:r>
            <a:r>
              <a:rPr lang="fr-FR" sz="2800" b="1" dirty="0" smtClean="0">
                <a:solidFill>
                  <a:schemeClr val="accent1">
                    <a:lumMod val="75000"/>
                  </a:schemeClr>
                </a:solidFill>
                <a:latin typeface="Arial" pitchFamily="34" charset="0"/>
                <a:cs typeface="Arial" pitchFamily="34" charset="0"/>
              </a:rPr>
              <a:t/>
            </a:r>
            <a:br>
              <a:rPr lang="fr-FR" sz="2800" b="1" dirty="0" smtClean="0">
                <a:solidFill>
                  <a:schemeClr val="accent1">
                    <a:lumMod val="75000"/>
                  </a:schemeClr>
                </a:solidFill>
                <a:latin typeface="Arial" pitchFamily="34" charset="0"/>
                <a:cs typeface="Arial" pitchFamily="34" charset="0"/>
              </a:rPr>
            </a:br>
            <a: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t>2. Les acteurs du marché</a:t>
            </a:r>
            <a:r>
              <a:rPr lang="fr-FR" sz="3200" b="1" dirty="0" smtClean="0">
                <a:solidFill>
                  <a:schemeClr val="tx2">
                    <a:lumMod val="60000"/>
                    <a:lumOff val="40000"/>
                  </a:schemeClr>
                </a:solidFill>
                <a:latin typeface="Times New Roman" panose="02020603050405020304" pitchFamily="18" charset="0"/>
                <a:cs typeface="Times New Roman" panose="02020603050405020304" pitchFamily="18" charset="0"/>
              </a:rPr>
              <a:t/>
            </a:r>
            <a:br>
              <a:rPr lang="fr-FR" sz="3200" b="1" dirty="0" smtClean="0">
                <a:solidFill>
                  <a:schemeClr val="tx2">
                    <a:lumMod val="60000"/>
                    <a:lumOff val="40000"/>
                  </a:schemeClr>
                </a:solidFill>
                <a:latin typeface="Times New Roman" panose="02020603050405020304" pitchFamily="18" charset="0"/>
                <a:cs typeface="Times New Roman" panose="02020603050405020304" pitchFamily="18" charset="0"/>
              </a:rPr>
            </a:br>
            <a:r>
              <a:rPr lang="fr-FR" sz="3100" b="1" dirty="0" smtClean="0">
                <a:latin typeface="Arial" pitchFamily="34" charset="0"/>
                <a:cs typeface="Arial" pitchFamily="34" charset="0"/>
              </a:rPr>
              <a:t/>
            </a:r>
            <a:br>
              <a:rPr lang="fr-FR" sz="3100" b="1" dirty="0" smtClean="0">
                <a:latin typeface="Arial" pitchFamily="34" charset="0"/>
                <a:cs typeface="Arial" pitchFamily="34" charset="0"/>
              </a:rPr>
            </a:br>
            <a:r>
              <a:rPr lang="fr-FR" dirty="0" smtClean="0"/>
              <a:t/>
            </a:r>
            <a:br>
              <a:rPr lang="fr-FR" dirty="0" smtClean="0"/>
            </a:br>
            <a:endParaRPr lang="fr-FR" dirty="0"/>
          </a:p>
        </p:txBody>
      </p:sp>
      <p:sp>
        <p:nvSpPr>
          <p:cNvPr id="3" name="Espace réservé du contenu 2"/>
          <p:cNvSpPr>
            <a:spLocks noGrp="1"/>
          </p:cNvSpPr>
          <p:nvPr>
            <p:ph idx="1"/>
          </p:nvPr>
        </p:nvSpPr>
        <p:spPr>
          <a:xfrm>
            <a:off x="457200" y="1214422"/>
            <a:ext cx="8229600" cy="5214974"/>
          </a:xfrm>
        </p:spPr>
        <p:txBody>
          <a:bodyPr>
            <a:normAutofit/>
          </a:bodyPr>
          <a:lstStyle/>
          <a:p>
            <a:pPr marL="514350" indent="-514350" algn="just">
              <a:spcBef>
                <a:spcPts val="1200"/>
              </a:spcBef>
              <a:spcAft>
                <a:spcPts val="1200"/>
              </a:spcAft>
              <a:buAutoNum type="alphaUcPeriod"/>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Les emprunteurs </a:t>
            </a:r>
          </a:p>
          <a:p>
            <a:pPr marL="514350" indent="-514350"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Les émetteurs de titres sont les entreprises privées ou publiques, le Trésor, les institutions financières et les collectivités locales. </a:t>
            </a:r>
          </a:p>
          <a:p>
            <a:pPr marL="514350" indent="-514350"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Ces agents empruntent essentiellement pour financer un investissement productif, un fond de roulement ou un déficit. </a:t>
            </a:r>
            <a:endPar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a:t>
            </a:fld>
            <a:endParaRPr lang="fr-B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404664"/>
            <a:ext cx="8229600" cy="6024732"/>
          </a:xfrm>
        </p:spPr>
        <p:txBody>
          <a:bodyPr>
            <a:normAutofit/>
          </a:bodyPr>
          <a:lstStyle/>
          <a:p>
            <a:pPr>
              <a:buNone/>
            </a:pPr>
            <a:r>
              <a:rPr lang="fr-FR" sz="3000" b="1" dirty="0" smtClean="0">
                <a:solidFill>
                  <a:schemeClr val="accent1">
                    <a:lumMod val="75000"/>
                  </a:schemeClr>
                </a:solidFill>
                <a:latin typeface="Times New Roman" panose="02020603050405020304" pitchFamily="18" charset="0"/>
                <a:cs typeface="Times New Roman" panose="02020603050405020304" pitchFamily="18" charset="0"/>
              </a:rPr>
              <a:t>2. Les acteurs du marché</a:t>
            </a:r>
          </a:p>
          <a:p>
            <a:pPr marL="514350" indent="-514350" algn="just">
              <a:spcBef>
                <a:spcPts val="1200"/>
              </a:spcBef>
              <a:spcAft>
                <a:spcPts val="1200"/>
              </a:spcAft>
              <a:buNone/>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B. Les investisseurs</a:t>
            </a:r>
          </a:p>
          <a:p>
            <a:pPr marL="514350" indent="-514350"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Ils immobilisent une partie de leur disponibilité (épargne) pour faire l’acquisition de titre à LT. </a:t>
            </a:r>
          </a:p>
          <a:p>
            <a:pPr marL="514350" indent="-514350"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L’investisseur cherche habituellement à diversifier son patrimoine et à minimiser ses risques en compensation de ses risques les titres lui procurent un revenu et parfois une plus value (au moment de la vente)</a:t>
            </a:r>
            <a:endParaRPr lang="fr-FR" sz="2800" b="1"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a:t>
            </a:fld>
            <a:endParaRPr lang="fr-B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357166"/>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100" b="1" dirty="0" smtClean="0">
                <a:solidFill>
                  <a:schemeClr val="accent1">
                    <a:lumMod val="75000"/>
                  </a:schemeClr>
                </a:solidFill>
                <a:latin typeface="Times New Roman" panose="02020603050405020304" pitchFamily="18" charset="0"/>
                <a:cs typeface="Times New Roman" panose="02020603050405020304" pitchFamily="18" charset="0"/>
              </a:rPr>
              <a:t>2. Les acteurs du marché</a:t>
            </a:r>
            <a:r>
              <a:rPr lang="fr-FR" sz="3100" b="1" dirty="0" smtClean="0">
                <a:solidFill>
                  <a:schemeClr val="tx2">
                    <a:lumMod val="60000"/>
                    <a:lumOff val="40000"/>
                  </a:schemeClr>
                </a:solidFill>
                <a:latin typeface="Times New Roman" panose="02020603050405020304" pitchFamily="18" charset="0"/>
                <a:cs typeface="Times New Roman" panose="02020603050405020304" pitchFamily="18" charset="0"/>
              </a:rPr>
              <a:t/>
            </a:r>
            <a:br>
              <a:rPr lang="fr-FR" sz="3100" b="1" dirty="0" smtClean="0">
                <a:solidFill>
                  <a:schemeClr val="tx2">
                    <a:lumMod val="60000"/>
                    <a:lumOff val="40000"/>
                  </a:schemeClr>
                </a:solidFill>
                <a:latin typeface="Times New Roman" panose="02020603050405020304" pitchFamily="18" charset="0"/>
                <a:cs typeface="Times New Roman" panose="02020603050405020304" pitchFamily="18" charset="0"/>
              </a:rPr>
            </a:br>
            <a:r>
              <a:rPr lang="fr-FR" sz="3100" b="1" dirty="0" smtClean="0">
                <a:latin typeface="Times New Roman" panose="02020603050405020304" pitchFamily="18" charset="0"/>
                <a:cs typeface="Times New Roman" panose="02020603050405020304" pitchFamily="18" charset="0"/>
              </a:rPr>
              <a:t/>
            </a:r>
            <a:br>
              <a:rPr lang="fr-FR" sz="3100" b="1" dirty="0" smtClean="0">
                <a:latin typeface="Times New Roman" panose="02020603050405020304" pitchFamily="18" charset="0"/>
                <a:cs typeface="Times New Roman" panose="02020603050405020304" pitchFamily="18" charset="0"/>
              </a:rPr>
            </a:br>
            <a:r>
              <a:rPr lang="fr-FR" dirty="0" smtClean="0"/>
              <a:t/>
            </a:r>
            <a:br>
              <a:rPr lang="fr-FR" dirty="0" smtClean="0"/>
            </a:br>
            <a:endParaRPr lang="fr-FR" dirty="0"/>
          </a:p>
        </p:txBody>
      </p:sp>
      <p:sp>
        <p:nvSpPr>
          <p:cNvPr id="3" name="Espace réservé du contenu 2"/>
          <p:cNvSpPr>
            <a:spLocks noGrp="1"/>
          </p:cNvSpPr>
          <p:nvPr>
            <p:ph idx="1"/>
          </p:nvPr>
        </p:nvSpPr>
        <p:spPr>
          <a:xfrm>
            <a:off x="457200" y="1285860"/>
            <a:ext cx="8229600" cy="5143536"/>
          </a:xfrm>
        </p:spPr>
        <p:txBody>
          <a:bodyPr>
            <a:normAutofit/>
          </a:bodyPr>
          <a:lstStyle/>
          <a:p>
            <a:pPr>
              <a:spcBef>
                <a:spcPts val="1200"/>
              </a:spcBef>
              <a:spcAft>
                <a:spcPts val="1200"/>
              </a:spcAft>
              <a:buNone/>
              <a:tabLst>
                <a:tab pos="4572000" algn="l"/>
              </a:tabLst>
            </a:pPr>
            <a:r>
              <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rPr>
              <a:t>B. Les investisseurs</a:t>
            </a:r>
          </a:p>
          <a:p>
            <a:pPr marL="514350" indent="-514350" algn="just">
              <a:spcBef>
                <a:spcPts val="1200"/>
              </a:spcBef>
              <a:spcAft>
                <a:spcPts val="1200"/>
              </a:spcAft>
            </a:pPr>
            <a:r>
              <a:rPr lang="fr-FR" sz="2800" b="1" dirty="0" smtClean="0">
                <a:latin typeface="Times New Roman" panose="02020603050405020304" pitchFamily="18" charset="0"/>
                <a:cs typeface="Times New Roman" panose="02020603050405020304" pitchFamily="18" charset="0"/>
              </a:rPr>
              <a:t>Les principaux investisseurs sont: </a:t>
            </a:r>
          </a:p>
          <a:p>
            <a:pPr marL="719138" indent="-358775" algn="just">
              <a:spcBef>
                <a:spcPts val="1200"/>
              </a:spcBef>
              <a:spcAft>
                <a:spcPts val="1200"/>
              </a:spcAft>
              <a:buFont typeface="Wingdings" pitchFamily="2" charset="2"/>
              <a:buChar char="ü"/>
            </a:pPr>
            <a:r>
              <a:rPr lang="fr-FR" sz="2800" b="1" dirty="0" smtClean="0">
                <a:latin typeface="Times New Roman" panose="02020603050405020304" pitchFamily="18" charset="0"/>
                <a:cs typeface="Times New Roman" panose="02020603050405020304" pitchFamily="18" charset="0"/>
              </a:rPr>
              <a:t>Les ménages qui placent une partie de leur liquidité ou diversifie leurs actifs. </a:t>
            </a:r>
          </a:p>
          <a:p>
            <a:pPr marL="719138" indent="-358775" algn="just">
              <a:spcBef>
                <a:spcPts val="1200"/>
              </a:spcBef>
              <a:spcAft>
                <a:spcPts val="1200"/>
              </a:spcAft>
              <a:buFont typeface="Wingdings" pitchFamily="2" charset="2"/>
              <a:buChar char="ü"/>
            </a:pPr>
            <a:r>
              <a:rPr lang="fr-FR" sz="2800" b="1" dirty="0" smtClean="0">
                <a:latin typeface="Times New Roman" panose="02020603050405020304" pitchFamily="18" charset="0"/>
                <a:cs typeface="Times New Roman" panose="02020603050405020304" pitchFamily="18" charset="0"/>
              </a:rPr>
              <a:t>Les entreprises qui possèdent un portefeuille de titre pour employer une partie de leur liquidité ou pour gérer leur prise de participation (dans d’autres sociétés) </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8</a:t>
            </a:fld>
            <a:endParaRPr lang="fr-B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02675" y="136533"/>
            <a:ext cx="8358246" cy="1143000"/>
          </a:xfrm>
        </p:spPr>
        <p:txBody>
          <a:bodyPr>
            <a:normAutofit fontScale="90000"/>
          </a:bodyPr>
          <a:lstStyle/>
          <a:p>
            <a:pPr algn="l"/>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600" b="1" dirty="0" smtClean="0">
                <a:latin typeface="Arial" pitchFamily="34" charset="0"/>
                <a:cs typeface="Arial" pitchFamily="34" charset="0"/>
              </a:rPr>
              <a:t/>
            </a:r>
            <a:br>
              <a:rPr lang="fr-FR" sz="3600" b="1" dirty="0" smtClean="0">
                <a:latin typeface="Arial" pitchFamily="34" charset="0"/>
                <a:cs typeface="Arial" pitchFamily="34" charset="0"/>
              </a:rPr>
            </a:br>
            <a:r>
              <a:rPr lang="fr-FR" sz="3100" b="1" dirty="0" smtClean="0">
                <a:solidFill>
                  <a:schemeClr val="tx2">
                    <a:lumMod val="60000"/>
                    <a:lumOff val="40000"/>
                  </a:schemeClr>
                </a:solidFill>
                <a:latin typeface="Times New Roman" panose="02020603050405020304" pitchFamily="18" charset="0"/>
                <a:cs typeface="Times New Roman" panose="02020603050405020304" pitchFamily="18" charset="0"/>
              </a:rPr>
              <a:t>2. Les acteurs du marché</a:t>
            </a:r>
            <a:r>
              <a:rPr lang="fr-FR" b="1" dirty="0" smtClean="0">
                <a:solidFill>
                  <a:schemeClr val="tx2">
                    <a:lumMod val="60000"/>
                    <a:lumOff val="40000"/>
                  </a:schemeClr>
                </a:solidFill>
                <a:latin typeface="Times New Roman" panose="02020603050405020304" pitchFamily="18" charset="0"/>
                <a:cs typeface="Times New Roman" panose="02020603050405020304" pitchFamily="18" charset="0"/>
              </a:rPr>
              <a:t/>
            </a:r>
            <a:br>
              <a:rPr lang="fr-FR" b="1" dirty="0" smtClean="0">
                <a:solidFill>
                  <a:schemeClr val="tx2">
                    <a:lumMod val="60000"/>
                    <a:lumOff val="40000"/>
                  </a:schemeClr>
                </a:solidFill>
                <a:latin typeface="Times New Roman" panose="02020603050405020304" pitchFamily="18" charset="0"/>
                <a:cs typeface="Times New Roman" panose="02020603050405020304" pitchFamily="18" charset="0"/>
              </a:rPr>
            </a:br>
            <a:r>
              <a:rPr lang="fr-FR" dirty="0" smtClean="0">
                <a:latin typeface="Times New Roman" panose="02020603050405020304" pitchFamily="18" charset="0"/>
                <a:cs typeface="Times New Roman" panose="02020603050405020304" pitchFamily="18" charset="0"/>
              </a:rPr>
              <a:t/>
            </a:r>
            <a:br>
              <a:rPr lang="fr-FR" dirty="0" smtClean="0">
                <a:latin typeface="Times New Roman" panose="02020603050405020304" pitchFamily="18" charset="0"/>
                <a:cs typeface="Times New Roman" panose="02020603050405020304" pitchFamily="18" charset="0"/>
              </a:rPr>
            </a:b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457200" y="1571612"/>
            <a:ext cx="8229600" cy="4857784"/>
          </a:xfrm>
        </p:spPr>
        <p:txBody>
          <a:bodyPr>
            <a:normAutofit/>
          </a:bodyPr>
          <a:lstStyle/>
          <a:p>
            <a:pPr>
              <a:spcBef>
                <a:spcPts val="1200"/>
              </a:spcBef>
              <a:spcAft>
                <a:spcPts val="1200"/>
              </a:spcAft>
              <a:buNone/>
            </a:pPr>
            <a:r>
              <a:rPr lang="fr-FR" sz="2800" b="1" dirty="0" smtClean="0">
                <a:solidFill>
                  <a:schemeClr val="accent1">
                    <a:lumMod val="60000"/>
                    <a:lumOff val="40000"/>
                  </a:schemeClr>
                </a:solidFill>
                <a:latin typeface="Times New Roman" panose="02020603050405020304" pitchFamily="18" charset="0"/>
                <a:cs typeface="Times New Roman" panose="02020603050405020304" pitchFamily="18" charset="0"/>
              </a:rPr>
              <a:t>B. Les investisseurs</a:t>
            </a:r>
            <a:endParaRPr lang="fr-FR" sz="2800" b="1" dirty="0" smtClean="0">
              <a:solidFill>
                <a:schemeClr val="tx2">
                  <a:lumMod val="60000"/>
                  <a:lumOff val="40000"/>
                </a:schemeClr>
              </a:solidFill>
              <a:latin typeface="Times New Roman" panose="02020603050405020304" pitchFamily="18" charset="0"/>
              <a:cs typeface="Times New Roman" panose="02020603050405020304" pitchFamily="18" charset="0"/>
            </a:endParaRPr>
          </a:p>
          <a:p>
            <a:pPr marL="719138" indent="-358775" algn="just">
              <a:spcBef>
                <a:spcPts val="1200"/>
              </a:spcBef>
              <a:spcAft>
                <a:spcPts val="1200"/>
              </a:spcAft>
              <a:buFont typeface="Wingdings" pitchFamily="2" charset="2"/>
              <a:buChar char="ü"/>
            </a:pPr>
            <a:r>
              <a:rPr lang="fr-FR" sz="2800" b="1" dirty="0" smtClean="0">
                <a:latin typeface="Times New Roman" panose="02020603050405020304" pitchFamily="18" charset="0"/>
                <a:cs typeface="Times New Roman" panose="02020603050405020304" pitchFamily="18" charset="0"/>
              </a:rPr>
              <a:t>Les organismes de placement collectif en valeur mobilière (OPCVM) Organismes spécialement constitués pour gérer les portefeuilles de titre. </a:t>
            </a:r>
          </a:p>
          <a:p>
            <a:pPr marL="719138" indent="-358775" algn="just">
              <a:spcBef>
                <a:spcPts val="1200"/>
              </a:spcBef>
              <a:spcAft>
                <a:spcPts val="1200"/>
              </a:spcAft>
              <a:buFont typeface="Wingdings" pitchFamily="2" charset="2"/>
              <a:buChar char="ü"/>
            </a:pPr>
            <a:r>
              <a:rPr lang="fr-FR" sz="2800" b="1" dirty="0" smtClean="0">
                <a:latin typeface="Times New Roman" panose="02020603050405020304" pitchFamily="18" charset="0"/>
                <a:cs typeface="Times New Roman" panose="02020603050405020304" pitchFamily="18" charset="0"/>
              </a:rPr>
              <a:t>Les banques et institutions financières spécialisés</a:t>
            </a:r>
            <a:endParaRPr lang="fr-FR" sz="2800" b="1" dirty="0" smtClean="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9</a:t>
            </a:fld>
            <a:endParaRPr lang="fr-BE"/>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1514</TotalTime>
  <Words>1142</Words>
  <Application>Microsoft Office PowerPoint</Application>
  <PresentationFormat>Affichage à l'écran (4:3)</PresentationFormat>
  <Paragraphs>105</Paragraphs>
  <Slides>18</Slides>
  <Notes>13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Calibri</vt:lpstr>
      <vt:lpstr>Times New Roman</vt:lpstr>
      <vt:lpstr>Wingdings</vt:lpstr>
      <vt:lpstr>Thème Office</vt:lpstr>
      <vt:lpstr>Marchés Financiers</vt:lpstr>
      <vt:lpstr>  Introduction  </vt:lpstr>
      <vt:lpstr>   I. Introduction aux marchés financiers 1. Définitions   </vt:lpstr>
      <vt:lpstr>   1. Définitions   </vt:lpstr>
      <vt:lpstr>   1. Définitions  </vt:lpstr>
      <vt:lpstr>  I. Introduction aux marchés financiers 2. Les acteurs du marché   </vt:lpstr>
      <vt:lpstr>Présentation PowerPoint</vt:lpstr>
      <vt:lpstr>  2. Les acteurs du marché   </vt:lpstr>
      <vt:lpstr>   2. Les acteurs du marché  </vt:lpstr>
      <vt:lpstr>   2. Les acteurs du marché  </vt:lpstr>
      <vt:lpstr>   2. Les acteurs du marché  </vt:lpstr>
      <vt:lpstr>   3. Les compartiments du marché financier  </vt:lpstr>
      <vt:lpstr>   3. Les compartiments du marché financier  </vt:lpstr>
      <vt:lpstr>   3. Les compartiments du marché financier  </vt:lpstr>
      <vt:lpstr>   3. Les compartiments du marché financier  </vt:lpstr>
      <vt:lpstr>   3. Les compartiments du marché financier  </vt:lpstr>
      <vt:lpstr>   3. Les compartiments du marché financier  </vt:lpstr>
      <vt:lpstr>   3. Les compartiments du marché financier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Marchés financiers</dc:title>
  <dc:creator>SOS070918</dc:creator>
  <cp:lastModifiedBy>Compte Microsoft</cp:lastModifiedBy>
  <cp:revision>87</cp:revision>
  <dcterms:created xsi:type="dcterms:W3CDTF">2019-11-04T17:17:01Z</dcterms:created>
  <dcterms:modified xsi:type="dcterms:W3CDTF">2024-04-05T10:14:30Z</dcterms:modified>
</cp:coreProperties>
</file>