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97" r:id="rId2"/>
    <p:sldId id="346" r:id="rId3"/>
    <p:sldId id="345" r:id="rId4"/>
    <p:sldId id="347" r:id="rId5"/>
    <p:sldId id="344" r:id="rId6"/>
    <p:sldId id="348" r:id="rId7"/>
    <p:sldId id="349" r:id="rId8"/>
    <p:sldId id="350" r:id="rId9"/>
    <p:sldId id="298" r:id="rId10"/>
    <p:sldId id="324" r:id="rId11"/>
    <p:sldId id="327" r:id="rId12"/>
    <p:sldId id="328" r:id="rId13"/>
    <p:sldId id="326" r:id="rId14"/>
    <p:sldId id="329" r:id="rId15"/>
    <p:sldId id="330" r:id="rId16"/>
    <p:sldId id="331" r:id="rId17"/>
    <p:sldId id="332" r:id="rId18"/>
    <p:sldId id="333" r:id="rId19"/>
    <p:sldId id="334" r:id="rId20"/>
    <p:sldId id="335" r:id="rId21"/>
    <p:sldId id="337" r:id="rId22"/>
    <p:sldId id="338" r:id="rId23"/>
    <p:sldId id="351" r:id="rId24"/>
    <p:sldId id="340" r:id="rId2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198B01-F585-4956-BD70-F42CC5C13F6D}" type="datetimeFigureOut">
              <a:rPr lang="fr-FR" smtClean="0"/>
              <a:pPr/>
              <a:t>05/04/2024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952435-C89A-4BA6-9E79-5F3E797E66FD}" type="slidenum">
              <a:rPr lang="fr-FR" smtClean="0"/>
              <a:pPr/>
              <a:t>‹N°›</a:t>
            </a:fld>
            <a:endParaRPr lang="fr-FR"/>
          </a:p>
        </p:txBody>
      </p:sp>
    </p:spTree>
    <p:extLst>
      <p:ext uri="{BB962C8B-B14F-4D97-AF65-F5344CB8AC3E}">
        <p14:creationId xmlns:p14="http://schemas.microsoft.com/office/powerpoint/2010/main" val="232549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l’Union européenne a pris les bons du Trésor à dix ans comme référence pour déterminer le taux d’intérêt à long terme</a:t>
            </a:r>
            <a:endParaRPr lang="fr-FR" dirty="0"/>
          </a:p>
        </p:txBody>
      </p:sp>
      <p:sp>
        <p:nvSpPr>
          <p:cNvPr id="4" name="Espace réservé du numéro de diapositive 3"/>
          <p:cNvSpPr>
            <a:spLocks noGrp="1"/>
          </p:cNvSpPr>
          <p:nvPr>
            <p:ph type="sldNum" sz="quarter" idx="10"/>
          </p:nvPr>
        </p:nvSpPr>
        <p:spPr/>
        <p:txBody>
          <a:bodyPr/>
          <a:lstStyle/>
          <a:p>
            <a:fld id="{19B55032-5F22-4744-B195-57B40DDD1218}" type="slidenum">
              <a:rPr lang="fr-FR" smtClean="0"/>
              <a:pPr/>
              <a:t>12</a:t>
            </a:fld>
            <a:endParaRPr lang="fr-FR"/>
          </a:p>
        </p:txBody>
      </p:sp>
    </p:spTree>
    <p:extLst>
      <p:ext uri="{BB962C8B-B14F-4D97-AF65-F5344CB8AC3E}">
        <p14:creationId xmlns:p14="http://schemas.microsoft.com/office/powerpoint/2010/main" val="2535466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l’Union européenne a pris les bons du Trésor à dix ans comme référence pour déterminer le taux d’intérêt à long terme</a:t>
            </a:r>
            <a:endParaRPr lang="fr-FR" dirty="0"/>
          </a:p>
        </p:txBody>
      </p:sp>
      <p:sp>
        <p:nvSpPr>
          <p:cNvPr id="4" name="Espace réservé du numéro de diapositive 3"/>
          <p:cNvSpPr>
            <a:spLocks noGrp="1"/>
          </p:cNvSpPr>
          <p:nvPr>
            <p:ph type="sldNum" sz="quarter" idx="10"/>
          </p:nvPr>
        </p:nvSpPr>
        <p:spPr/>
        <p:txBody>
          <a:bodyPr/>
          <a:lstStyle/>
          <a:p>
            <a:fld id="{19B55032-5F22-4744-B195-57B40DDD1218}" type="slidenum">
              <a:rPr lang="fr-FR" smtClean="0"/>
              <a:pPr/>
              <a:t>14</a:t>
            </a:fld>
            <a:endParaRPr lang="fr-FR"/>
          </a:p>
        </p:txBody>
      </p:sp>
    </p:spTree>
    <p:extLst>
      <p:ext uri="{BB962C8B-B14F-4D97-AF65-F5344CB8AC3E}">
        <p14:creationId xmlns:p14="http://schemas.microsoft.com/office/powerpoint/2010/main" val="3538564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l’Union européenne a pris les bons du Trésor à dix ans comme référence pour déterminer le taux d’intérêt à long terme</a:t>
            </a:r>
            <a:endParaRPr lang="fr-FR" dirty="0"/>
          </a:p>
        </p:txBody>
      </p:sp>
      <p:sp>
        <p:nvSpPr>
          <p:cNvPr id="4" name="Espace réservé du numéro de diapositive 3"/>
          <p:cNvSpPr>
            <a:spLocks noGrp="1"/>
          </p:cNvSpPr>
          <p:nvPr>
            <p:ph type="sldNum" sz="quarter" idx="10"/>
          </p:nvPr>
        </p:nvSpPr>
        <p:spPr/>
        <p:txBody>
          <a:bodyPr/>
          <a:lstStyle/>
          <a:p>
            <a:fld id="{19B55032-5F22-4744-B195-57B40DDD1218}" type="slidenum">
              <a:rPr lang="fr-FR" smtClean="0"/>
              <a:pPr/>
              <a:t>20</a:t>
            </a:fld>
            <a:endParaRPr lang="fr-FR"/>
          </a:p>
        </p:txBody>
      </p:sp>
    </p:spTree>
    <p:extLst>
      <p:ext uri="{BB962C8B-B14F-4D97-AF65-F5344CB8AC3E}">
        <p14:creationId xmlns:p14="http://schemas.microsoft.com/office/powerpoint/2010/main" val="167465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9B55032-5F22-4744-B195-57B40DDD1218}" type="slidenum">
              <a:rPr lang="fr-FR" smtClean="0"/>
              <a:pPr/>
              <a:t>21</a:t>
            </a:fld>
            <a:endParaRPr lang="fr-FR"/>
          </a:p>
        </p:txBody>
      </p:sp>
    </p:spTree>
    <p:extLst>
      <p:ext uri="{BB962C8B-B14F-4D97-AF65-F5344CB8AC3E}">
        <p14:creationId xmlns:p14="http://schemas.microsoft.com/office/powerpoint/2010/main" val="17566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9B55032-5F22-4744-B195-57B40DDD1218}" type="slidenum">
              <a:rPr lang="fr-FR" smtClean="0"/>
              <a:pPr/>
              <a:t>22</a:t>
            </a:fld>
            <a:endParaRPr lang="fr-FR"/>
          </a:p>
        </p:txBody>
      </p:sp>
    </p:spTree>
    <p:extLst>
      <p:ext uri="{BB962C8B-B14F-4D97-AF65-F5344CB8AC3E}">
        <p14:creationId xmlns:p14="http://schemas.microsoft.com/office/powerpoint/2010/main" val="2695113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9B55032-5F22-4744-B195-57B40DDD1218}" type="slidenum">
              <a:rPr lang="fr-FR" smtClean="0"/>
              <a:pPr/>
              <a:t>23</a:t>
            </a:fld>
            <a:endParaRPr lang="fr-FR"/>
          </a:p>
        </p:txBody>
      </p:sp>
    </p:spTree>
    <p:extLst>
      <p:ext uri="{BB962C8B-B14F-4D97-AF65-F5344CB8AC3E}">
        <p14:creationId xmlns:p14="http://schemas.microsoft.com/office/powerpoint/2010/main" val="2695113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607198-316D-4F1A-9F22-90ACB8DF72AC}" type="datetimeFigureOut">
              <a:rPr lang="fr-FR" smtClean="0"/>
              <a:pPr/>
              <a:t>05/04/2024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25163-9278-443A-88B5-B9F69B2BD87A}"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CF4668DC-857F-487D-BFFA-8C0CA5037977}" type="slidenum">
              <a:rPr lang="fr-BE" smtClean="0"/>
              <a:pPr/>
              <a:t>1</a:t>
            </a:fld>
            <a:endParaRPr lang="fr-BE"/>
          </a:p>
        </p:txBody>
      </p:sp>
      <p:sp>
        <p:nvSpPr>
          <p:cNvPr id="5" name="ZoneTexte 4"/>
          <p:cNvSpPr txBox="1"/>
          <p:nvPr/>
        </p:nvSpPr>
        <p:spPr>
          <a:xfrm>
            <a:off x="500034" y="357166"/>
            <a:ext cx="7786742" cy="584775"/>
          </a:xfrm>
          <a:prstGeom prst="rect">
            <a:avLst/>
          </a:prstGeom>
          <a:noFill/>
        </p:spPr>
        <p:txBody>
          <a:bodyPr wrap="square" rtlCol="0">
            <a:spAutoFit/>
          </a:bodyPr>
          <a:lstStyle/>
          <a:p>
            <a:r>
              <a:rPr lang="fr-FR" sz="3200" b="1" dirty="0" smtClean="0">
                <a:solidFill>
                  <a:schemeClr val="tx2">
                    <a:lumMod val="75000"/>
                  </a:schemeClr>
                </a:solidFill>
                <a:latin typeface="Times New Roman" pitchFamily="18" charset="0"/>
                <a:cs typeface="Times New Roman" pitchFamily="18" charset="0"/>
              </a:rPr>
              <a:t>II. Produits financiers </a:t>
            </a:r>
            <a:endParaRPr lang="fr-FR" sz="3200" b="1" dirty="0">
              <a:solidFill>
                <a:schemeClr val="tx2">
                  <a:lumMod val="75000"/>
                </a:schemeClr>
              </a:solidFill>
              <a:latin typeface="Times New Roman" pitchFamily="18" charset="0"/>
              <a:cs typeface="Times New Roman" pitchFamily="18" charset="0"/>
            </a:endParaRPr>
          </a:p>
        </p:txBody>
      </p:sp>
      <p:sp>
        <p:nvSpPr>
          <p:cNvPr id="6" name="Rectangle 5"/>
          <p:cNvSpPr/>
          <p:nvPr/>
        </p:nvSpPr>
        <p:spPr>
          <a:xfrm>
            <a:off x="500034" y="1142984"/>
            <a:ext cx="7929618" cy="5201424"/>
          </a:xfrm>
          <a:prstGeom prst="rect">
            <a:avLst/>
          </a:prstGeom>
        </p:spPr>
        <p:txBody>
          <a:bodyPr wrap="square">
            <a:spAutoFit/>
          </a:bodyPr>
          <a:lstStyle/>
          <a:p>
            <a:pPr marL="449263" indent="-449263" algn="just">
              <a:spcBef>
                <a:spcPts val="1200"/>
              </a:spcBef>
              <a:spcAft>
                <a:spcPts val="1200"/>
              </a:spcAft>
            </a:pPr>
            <a:r>
              <a:rPr lang="fr-FR" sz="2800" b="1" dirty="0" smtClean="0">
                <a:solidFill>
                  <a:schemeClr val="accent1">
                    <a:lumMod val="75000"/>
                  </a:schemeClr>
                </a:solidFill>
                <a:latin typeface="Times New Roman" pitchFamily="18" charset="0"/>
                <a:cs typeface="Times New Roman" pitchFamily="18" charset="0"/>
              </a:rPr>
              <a:t>1. Les actions</a:t>
            </a:r>
          </a:p>
          <a:p>
            <a:pPr marL="449263" indent="-449263" algn="just">
              <a:spcBef>
                <a:spcPts val="1200"/>
              </a:spcBef>
              <a:spcAft>
                <a:spcPts val="1200"/>
              </a:spcAft>
              <a:buFont typeface="Arial" pitchFamily="34" charset="0"/>
              <a:buChar char="•"/>
            </a:pPr>
            <a:r>
              <a:rPr lang="fr-FR" sz="2800" b="1" dirty="0" smtClean="0">
                <a:latin typeface="Times New Roman" pitchFamily="18" charset="0"/>
                <a:cs typeface="Times New Roman" pitchFamily="18" charset="0"/>
              </a:rPr>
              <a:t>Une </a:t>
            </a:r>
            <a:r>
              <a:rPr lang="fr-FR" sz="2800" b="1" dirty="0">
                <a:latin typeface="Times New Roman" pitchFamily="18" charset="0"/>
                <a:cs typeface="Times New Roman" pitchFamily="18" charset="0"/>
              </a:rPr>
              <a:t>action est un titre de propriété d’une part de l’entreprise. </a:t>
            </a:r>
            <a:endParaRPr lang="fr-FR" sz="2800" b="1" dirty="0" smtClean="0">
              <a:latin typeface="Times New Roman" pitchFamily="18" charset="0"/>
              <a:cs typeface="Times New Roman" pitchFamily="18" charset="0"/>
            </a:endParaRPr>
          </a:p>
          <a:p>
            <a:pPr marL="449263" indent="-449263" algn="just">
              <a:spcBef>
                <a:spcPts val="1200"/>
              </a:spcBef>
              <a:spcAft>
                <a:spcPts val="1200"/>
              </a:spcAft>
              <a:buFont typeface="Arial" pitchFamily="34" charset="0"/>
              <a:buChar char="•"/>
            </a:pPr>
            <a:r>
              <a:rPr lang="fr-FR" sz="2800" b="1" dirty="0" smtClean="0">
                <a:latin typeface="Times New Roman" pitchFamily="18" charset="0"/>
                <a:cs typeface="Times New Roman" pitchFamily="18" charset="0"/>
              </a:rPr>
              <a:t>C’est </a:t>
            </a:r>
            <a:r>
              <a:rPr lang="fr-FR" sz="2800" b="1" dirty="0">
                <a:latin typeface="Times New Roman" pitchFamily="18" charset="0"/>
                <a:cs typeface="Times New Roman" pitchFamily="18" charset="0"/>
              </a:rPr>
              <a:t>une part des capitaux propres de l’entreprise lorsque cette dernière est constituée en société anonyme. </a:t>
            </a:r>
            <a:endParaRPr lang="fr-FR" sz="2800" b="1" dirty="0" smtClean="0">
              <a:latin typeface="Times New Roman" pitchFamily="18" charset="0"/>
              <a:cs typeface="Times New Roman" pitchFamily="18" charset="0"/>
            </a:endParaRPr>
          </a:p>
          <a:p>
            <a:pPr marL="449263" indent="-449263" algn="just">
              <a:spcBef>
                <a:spcPts val="1200"/>
              </a:spcBef>
              <a:spcAft>
                <a:spcPts val="1200"/>
              </a:spcAft>
              <a:buFont typeface="Arial" pitchFamily="34" charset="0"/>
              <a:buChar char="•"/>
            </a:pPr>
            <a:r>
              <a:rPr lang="fr-FR" sz="2800" b="1" dirty="0" smtClean="0">
                <a:latin typeface="Times New Roman" pitchFamily="18" charset="0"/>
                <a:cs typeface="Times New Roman" pitchFamily="18" charset="0"/>
              </a:rPr>
              <a:t>Une </a:t>
            </a:r>
            <a:r>
              <a:rPr lang="fr-FR" sz="2800" b="1" dirty="0">
                <a:latin typeface="Times New Roman" pitchFamily="18" charset="0"/>
                <a:cs typeface="Times New Roman" pitchFamily="18" charset="0"/>
              </a:rPr>
              <a:t>action représente à ce titre un droit sur l’actif et sur le bénéfice de l’entreprise.</a:t>
            </a:r>
          </a:p>
          <a:p>
            <a:pPr marL="449263" indent="-449263" algn="just">
              <a:spcBef>
                <a:spcPts val="1200"/>
              </a:spcBef>
              <a:spcAft>
                <a:spcPts val="1200"/>
              </a:spcAft>
              <a:buFont typeface="Arial" pitchFamily="34" charset="0"/>
              <a:buChar char="•"/>
            </a:pPr>
            <a:r>
              <a:rPr lang="fr-FR" sz="2800" b="1" dirty="0">
                <a:latin typeface="Times New Roman" pitchFamily="18" charset="0"/>
                <a:cs typeface="Times New Roman" pitchFamily="18" charset="0"/>
              </a:rPr>
              <a:t>Une action a une durée de vie </a:t>
            </a:r>
            <a:r>
              <a:rPr lang="fr-FR" sz="2800" b="1" dirty="0" smtClean="0">
                <a:latin typeface="Times New Roman" pitchFamily="18" charset="0"/>
                <a:cs typeface="Times New Roman" pitchFamily="18" charset="0"/>
              </a:rPr>
              <a:t>illimitée.</a:t>
            </a:r>
            <a:endParaRPr lang="fr-FR" sz="28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60648"/>
            <a:ext cx="8229600" cy="6240186"/>
          </a:xfrm>
        </p:spPr>
        <p:txBody>
          <a:bodyPr>
            <a:normAutofit lnSpcReduction="10000"/>
          </a:bodyPr>
          <a:lstStyle/>
          <a:p>
            <a:pPr marL="354013" indent="-354013" algn="just">
              <a:spcBef>
                <a:spcPts val="1200"/>
              </a:spcBef>
              <a:spcAft>
                <a:spcPts val="1200"/>
              </a:spcAft>
              <a:buNone/>
            </a:pPr>
            <a:r>
              <a:rPr lang="fr-FR" sz="2800" b="1" dirty="0">
                <a:solidFill>
                  <a:schemeClr val="accent1">
                    <a:lumMod val="75000"/>
                  </a:schemeClr>
                </a:solidFill>
                <a:latin typeface="Times New Roman" pitchFamily="18" charset="0"/>
                <a:cs typeface="Times New Roman" pitchFamily="18" charset="0"/>
              </a:rPr>
              <a:t>2</a:t>
            </a:r>
            <a:r>
              <a:rPr lang="fr-FR" sz="2800" b="1" dirty="0" smtClean="0">
                <a:solidFill>
                  <a:schemeClr val="accent1">
                    <a:lumMod val="75000"/>
                  </a:schemeClr>
                </a:solidFill>
                <a:latin typeface="Times New Roman" pitchFamily="18" charset="0"/>
                <a:cs typeface="Times New Roman" pitchFamily="18" charset="0"/>
              </a:rPr>
              <a:t>. Comment se forment les taux d’intérêt ? </a:t>
            </a:r>
          </a:p>
          <a:p>
            <a:pPr marL="354013" indent="-354013" algn="just">
              <a:spcBef>
                <a:spcPts val="1200"/>
              </a:spcBef>
              <a:spcAft>
                <a:spcPts val="1200"/>
              </a:spcAft>
            </a:pPr>
            <a:r>
              <a:rPr lang="fr-FR" sz="2800" b="1" dirty="0" smtClean="0">
                <a:latin typeface="Times New Roman" pitchFamily="18" charset="0"/>
                <a:cs typeface="Times New Roman" pitchFamily="18" charset="0"/>
              </a:rPr>
              <a:t>Globalement, les taux d’intérêt se forment sur un marché (le marché des capitaux), à partir de la rencontre d’une offre et d’une demande de capitaux. </a:t>
            </a:r>
          </a:p>
          <a:p>
            <a:pPr marL="354013" indent="-354013" algn="just">
              <a:spcBef>
                <a:spcPts val="1200"/>
              </a:spcBef>
              <a:spcAft>
                <a:spcPts val="1200"/>
              </a:spcAft>
            </a:pPr>
            <a:r>
              <a:rPr lang="fr-FR" sz="2800" b="1" dirty="0" smtClean="0">
                <a:latin typeface="Times New Roman" pitchFamily="18" charset="0"/>
                <a:cs typeface="Times New Roman" pitchFamily="18" charset="0"/>
              </a:rPr>
              <a:t>Si à un moment donné, les agents économiques ont une épargne abondante et qu’à l’inverse peu d’agents économiques souhaitent emprunter, on verra le taux d’intérêt baisser. </a:t>
            </a:r>
          </a:p>
          <a:p>
            <a:pPr marL="354013" indent="-354013" algn="just">
              <a:spcBef>
                <a:spcPts val="1200"/>
              </a:spcBef>
              <a:spcAft>
                <a:spcPts val="1200"/>
              </a:spcAft>
            </a:pPr>
            <a:r>
              <a:rPr lang="fr-FR" sz="2800" b="1" dirty="0" smtClean="0">
                <a:latin typeface="Times New Roman" pitchFamily="18" charset="0"/>
                <a:cs typeface="Times New Roman" pitchFamily="18" charset="0"/>
              </a:rPr>
              <a:t>En sens inverse, il augmentera, si les besoins de financement des agents sont importants et si les capacités de financement (l’épargne) sont faibles.</a:t>
            </a:r>
          </a:p>
          <a:p>
            <a:pPr marL="354013" indent="-354013" algn="just">
              <a:spcBef>
                <a:spcPts val="1200"/>
              </a:spcBef>
              <a:spcAft>
                <a:spcPts val="1200"/>
              </a:spcAft>
              <a:buNone/>
            </a:pPr>
            <a:endParaRPr lang="fr-FR" sz="2800" b="1" dirty="0" smtClean="0">
              <a:solidFill>
                <a:srgbClr val="00B0F0"/>
              </a:solidFill>
              <a:latin typeface="Times New Roman" pitchFamily="18" charset="0"/>
              <a:cs typeface="Times New Roman" pitchFamily="18" charset="0"/>
            </a:endParaRPr>
          </a:p>
          <a:p>
            <a:pPr marL="354013" indent="-354013" algn="just">
              <a:spcBef>
                <a:spcPts val="1200"/>
              </a:spcBef>
              <a:spcAft>
                <a:spcPts val="1200"/>
              </a:spcAft>
            </a:pPr>
            <a:endParaRPr lang="fr-FR" sz="2800" b="1" dirty="0" smtClean="0">
              <a:solidFill>
                <a:srgbClr val="00B0F0"/>
              </a:solidFill>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10</a:t>
            </a:fld>
            <a:endParaRPr lang="fr-BE"/>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0"/>
            <a:ext cx="8229600" cy="1143000"/>
          </a:xfrm>
        </p:spPr>
        <p:txBody>
          <a:bodyPr>
            <a:normAutofit/>
          </a:bodyPr>
          <a:lstStyle/>
          <a:p>
            <a:pPr marL="354013" indent="-354013" algn="l">
              <a:spcBef>
                <a:spcPts val="1200"/>
              </a:spcBef>
              <a:spcAft>
                <a:spcPts val="1200"/>
              </a:spcAft>
            </a:pPr>
            <a:r>
              <a:rPr lang="fr-FR" sz="2800" b="1" dirty="0">
                <a:solidFill>
                  <a:schemeClr val="accent1">
                    <a:lumMod val="75000"/>
                  </a:schemeClr>
                </a:solidFill>
                <a:latin typeface="Times New Roman" pitchFamily="18" charset="0"/>
                <a:cs typeface="Times New Roman" pitchFamily="18" charset="0"/>
              </a:rPr>
              <a:t>3</a:t>
            </a:r>
            <a:r>
              <a:rPr lang="fr-FR" sz="2800" b="1" dirty="0" smtClean="0">
                <a:solidFill>
                  <a:schemeClr val="accent1">
                    <a:lumMod val="75000"/>
                  </a:schemeClr>
                </a:solidFill>
                <a:latin typeface="Times New Roman" pitchFamily="18" charset="0"/>
                <a:cs typeface="Times New Roman" pitchFamily="18" charset="0"/>
              </a:rPr>
              <a:t>. </a:t>
            </a:r>
            <a:r>
              <a:rPr lang="fr-FR" sz="2800" b="1" dirty="0">
                <a:solidFill>
                  <a:schemeClr val="accent1">
                    <a:lumMod val="75000"/>
                  </a:schemeClr>
                </a:solidFill>
                <a:latin typeface="Times New Roman" pitchFamily="18" charset="0"/>
                <a:cs typeface="Times New Roman" pitchFamily="18" charset="0"/>
              </a:rPr>
              <a:t>Typologies des taux d’intérêt</a:t>
            </a:r>
            <a:endParaRPr lang="fr-FR" sz="2800" b="1" dirty="0" smtClean="0">
              <a:solidFill>
                <a:schemeClr val="accent1">
                  <a:lumMod val="75000"/>
                </a:schemeClr>
              </a:solidFill>
              <a:latin typeface="Times New Roman" pitchFamily="18" charset="0"/>
              <a:cs typeface="Times New Roman" pitchFamily="18" charset="0"/>
            </a:endParaRPr>
          </a:p>
        </p:txBody>
      </p:sp>
      <p:sp>
        <p:nvSpPr>
          <p:cNvPr id="3" name="Espace réservé du contenu 2"/>
          <p:cNvSpPr>
            <a:spLocks noGrp="1"/>
          </p:cNvSpPr>
          <p:nvPr>
            <p:ph idx="1"/>
          </p:nvPr>
        </p:nvSpPr>
        <p:spPr>
          <a:xfrm>
            <a:off x="428596" y="1142984"/>
            <a:ext cx="8229600" cy="5500726"/>
          </a:xfrm>
        </p:spPr>
        <p:txBody>
          <a:bodyPr>
            <a:normAutofit/>
          </a:bodyPr>
          <a:lstStyle/>
          <a:p>
            <a:pPr marL="354013" indent="-354013" algn="just">
              <a:spcBef>
                <a:spcPts val="1200"/>
              </a:spcBef>
              <a:spcAft>
                <a:spcPts val="1200"/>
              </a:spcAft>
            </a:pPr>
            <a:r>
              <a:rPr lang="fr-FR" sz="2800" b="1" dirty="0" smtClean="0">
                <a:latin typeface="Times New Roman" pitchFamily="18" charset="0"/>
                <a:cs typeface="Times New Roman" pitchFamily="18" charset="0"/>
              </a:rPr>
              <a:t>Les</a:t>
            </a:r>
            <a:r>
              <a:rPr lang="fr-FR" sz="2800" b="1" i="1" dirty="0" smtClean="0">
                <a:solidFill>
                  <a:srgbClr val="00B0F0"/>
                </a:solidFill>
                <a:latin typeface="Times New Roman" pitchFamily="18" charset="0"/>
                <a:cs typeface="Times New Roman" pitchFamily="18" charset="0"/>
              </a:rPr>
              <a:t> taux du marché monétaire au jour le jour </a:t>
            </a:r>
            <a:r>
              <a:rPr lang="fr-FR" sz="2800" b="1" dirty="0" smtClean="0">
                <a:latin typeface="Times New Roman" pitchFamily="18" charset="0"/>
                <a:cs typeface="Times New Roman" pitchFamily="18" charset="0"/>
              </a:rPr>
              <a:t>sont les </a:t>
            </a:r>
            <a:r>
              <a:rPr lang="fr-FR" sz="2800" b="1" dirty="0" smtClean="0">
                <a:solidFill>
                  <a:srgbClr val="00B0F0"/>
                </a:solidFill>
                <a:latin typeface="Times New Roman" pitchFamily="18" charset="0"/>
                <a:cs typeface="Times New Roman" pitchFamily="18" charset="0"/>
              </a:rPr>
              <a:t>taux de prêt </a:t>
            </a:r>
            <a:r>
              <a:rPr lang="fr-FR" sz="2800" b="1" dirty="0" smtClean="0">
                <a:latin typeface="Times New Roman" pitchFamily="18" charset="0"/>
                <a:cs typeface="Times New Roman" pitchFamily="18" charset="0"/>
              </a:rPr>
              <a:t>ou</a:t>
            </a:r>
            <a:r>
              <a:rPr lang="fr-FR" sz="2800" b="1" dirty="0" smtClean="0">
                <a:solidFill>
                  <a:srgbClr val="00B0F0"/>
                </a:solidFill>
                <a:latin typeface="Times New Roman" pitchFamily="18" charset="0"/>
                <a:cs typeface="Times New Roman" pitchFamily="18" charset="0"/>
              </a:rPr>
              <a:t> taux d’escompte d’une banque centrale </a:t>
            </a:r>
            <a:r>
              <a:rPr lang="fr-FR" sz="2800" b="1" dirty="0" smtClean="0">
                <a:latin typeface="Times New Roman" pitchFamily="18" charset="0"/>
                <a:cs typeface="Times New Roman" pitchFamily="18" charset="0"/>
              </a:rPr>
              <a:t>appliqués par la </a:t>
            </a:r>
            <a:r>
              <a:rPr lang="fr-FR" sz="2800" b="1" dirty="0" smtClean="0">
                <a:solidFill>
                  <a:srgbClr val="00B0F0"/>
                </a:solidFill>
                <a:latin typeface="Times New Roman" pitchFamily="18" charset="0"/>
                <a:cs typeface="Times New Roman" pitchFamily="18" charset="0"/>
              </a:rPr>
              <a:t>banque centrale </a:t>
            </a:r>
            <a:r>
              <a:rPr lang="fr-FR" sz="2800" b="1" dirty="0" smtClean="0">
                <a:latin typeface="Times New Roman" pitchFamily="18" charset="0"/>
                <a:cs typeface="Times New Roman" pitchFamily="18" charset="0"/>
              </a:rPr>
              <a:t>d’un pays à des banques ou intermédiaires financiers </a:t>
            </a:r>
          </a:p>
          <a:p>
            <a:pPr marL="354013" indent="-354013" algn="just">
              <a:spcBef>
                <a:spcPts val="1200"/>
              </a:spcBef>
              <a:spcAft>
                <a:spcPts val="1200"/>
              </a:spcAft>
            </a:pPr>
            <a:r>
              <a:rPr lang="fr-FR" sz="2800" b="1" dirty="0" smtClean="0">
                <a:latin typeface="Times New Roman" pitchFamily="18" charset="0"/>
                <a:cs typeface="Times New Roman" pitchFamily="18" charset="0"/>
              </a:rPr>
              <a:t>Les </a:t>
            </a:r>
            <a:r>
              <a:rPr lang="fr-FR" sz="2800" b="1" dirty="0" smtClean="0">
                <a:solidFill>
                  <a:srgbClr val="00B0F0"/>
                </a:solidFill>
                <a:latin typeface="Times New Roman" pitchFamily="18" charset="0"/>
                <a:cs typeface="Times New Roman" pitchFamily="18" charset="0"/>
              </a:rPr>
              <a:t>taux du marché interbancaire </a:t>
            </a:r>
            <a:r>
              <a:rPr lang="fr-FR" sz="2800" b="1" dirty="0" smtClean="0">
                <a:latin typeface="Times New Roman" pitchFamily="18" charset="0"/>
                <a:cs typeface="Times New Roman" pitchFamily="18" charset="0"/>
              </a:rPr>
              <a:t>appelés également </a:t>
            </a:r>
            <a:r>
              <a:rPr lang="fr-FR" sz="2800" b="1" dirty="0" smtClean="0">
                <a:solidFill>
                  <a:srgbClr val="00B0F0"/>
                </a:solidFill>
                <a:latin typeface="Times New Roman" pitchFamily="18" charset="0"/>
                <a:cs typeface="Times New Roman" pitchFamily="18" charset="0"/>
              </a:rPr>
              <a:t>taux au jour le jour</a:t>
            </a:r>
            <a:r>
              <a:rPr lang="fr-FR" sz="2800" b="1" dirty="0" smtClean="0">
                <a:latin typeface="Times New Roman" pitchFamily="18" charset="0"/>
                <a:cs typeface="Times New Roman" pitchFamily="18" charset="0"/>
              </a:rPr>
              <a:t>. Le qualificatif même de ce taux, «au jour le jour», montre à l’évidence qu’ils concernent des transactions à un jour ou dont l’échéance n’excède pas une semaine. </a:t>
            </a:r>
            <a:endParaRPr lang="fr-FR" sz="2800" b="1" dirty="0" smtClean="0">
              <a:solidFill>
                <a:srgbClr val="00B0F0"/>
              </a:solidFill>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11</a:t>
            </a:fld>
            <a:endParaRPr lang="fr-BE"/>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0"/>
            <a:ext cx="8229600" cy="1143000"/>
          </a:xfrm>
        </p:spPr>
        <p:txBody>
          <a:bodyPr>
            <a:normAutofit/>
          </a:bodyPr>
          <a:lstStyle/>
          <a:p>
            <a:pPr marL="354013" indent="-354013" algn="l">
              <a:spcBef>
                <a:spcPts val="1200"/>
              </a:spcBef>
              <a:spcAft>
                <a:spcPts val="1200"/>
              </a:spcAft>
            </a:pPr>
            <a:r>
              <a:rPr lang="fr-FR" sz="2800" b="1" dirty="0">
                <a:solidFill>
                  <a:schemeClr val="accent1">
                    <a:lumMod val="75000"/>
                  </a:schemeClr>
                </a:solidFill>
                <a:latin typeface="Times New Roman" pitchFamily="18" charset="0"/>
                <a:cs typeface="Times New Roman" pitchFamily="18" charset="0"/>
              </a:rPr>
              <a:t>3</a:t>
            </a:r>
            <a:r>
              <a:rPr lang="fr-FR" sz="2800" b="1" dirty="0" smtClean="0">
                <a:solidFill>
                  <a:schemeClr val="accent1">
                    <a:lumMod val="75000"/>
                  </a:schemeClr>
                </a:solidFill>
                <a:latin typeface="Times New Roman" pitchFamily="18" charset="0"/>
                <a:cs typeface="Times New Roman" pitchFamily="18" charset="0"/>
              </a:rPr>
              <a:t>. </a:t>
            </a:r>
            <a:r>
              <a:rPr lang="fr-FR" sz="2800" b="1" dirty="0">
                <a:solidFill>
                  <a:schemeClr val="accent1">
                    <a:lumMod val="75000"/>
                  </a:schemeClr>
                </a:solidFill>
                <a:latin typeface="Times New Roman" pitchFamily="18" charset="0"/>
                <a:cs typeface="Times New Roman" pitchFamily="18" charset="0"/>
              </a:rPr>
              <a:t>Typologies des taux d’intérêt</a:t>
            </a:r>
            <a:endParaRPr lang="fr-FR" sz="2800" b="1" dirty="0" smtClean="0">
              <a:solidFill>
                <a:schemeClr val="accent1">
                  <a:lumMod val="75000"/>
                </a:schemeClr>
              </a:solidFill>
              <a:latin typeface="Times New Roman" pitchFamily="18" charset="0"/>
              <a:cs typeface="Times New Roman" pitchFamily="18" charset="0"/>
            </a:endParaRPr>
          </a:p>
        </p:txBody>
      </p:sp>
      <p:sp>
        <p:nvSpPr>
          <p:cNvPr id="3" name="Espace réservé du contenu 2"/>
          <p:cNvSpPr>
            <a:spLocks noGrp="1"/>
          </p:cNvSpPr>
          <p:nvPr>
            <p:ph idx="1"/>
          </p:nvPr>
        </p:nvSpPr>
        <p:spPr>
          <a:xfrm>
            <a:off x="428596" y="1142984"/>
            <a:ext cx="8229600" cy="5500726"/>
          </a:xfrm>
        </p:spPr>
        <p:txBody>
          <a:bodyPr>
            <a:normAutofit/>
          </a:bodyPr>
          <a:lstStyle/>
          <a:p>
            <a:pPr marL="354013" indent="-354013" algn="just">
              <a:spcBef>
                <a:spcPts val="1200"/>
              </a:spcBef>
              <a:spcAft>
                <a:spcPts val="1200"/>
              </a:spcAft>
            </a:pPr>
            <a:r>
              <a:rPr lang="fr-FR" sz="2800" b="1" i="1" dirty="0" smtClean="0">
                <a:solidFill>
                  <a:srgbClr val="00B0F0"/>
                </a:solidFill>
                <a:latin typeface="Times New Roman" pitchFamily="18" charset="0"/>
                <a:cs typeface="Times New Roman" pitchFamily="18" charset="0"/>
              </a:rPr>
              <a:t>Taux fixes et taux variables</a:t>
            </a:r>
            <a:r>
              <a:rPr lang="fr-FR" sz="2800" b="1" dirty="0" smtClean="0">
                <a:latin typeface="Times New Roman" pitchFamily="18" charset="0"/>
                <a:cs typeface="Times New Roman" pitchFamily="18" charset="0"/>
              </a:rPr>
              <a:t>:  Sur le marché des capitaux, il existe deux possibilités d’emprunt. </a:t>
            </a:r>
          </a:p>
          <a:p>
            <a:pPr marL="354013" indent="-354013" algn="just">
              <a:spcBef>
                <a:spcPts val="1200"/>
              </a:spcBef>
              <a:spcAft>
                <a:spcPts val="1200"/>
              </a:spcAft>
            </a:pPr>
            <a:r>
              <a:rPr lang="fr-FR" sz="2800" b="1" i="1" dirty="0" smtClean="0">
                <a:solidFill>
                  <a:srgbClr val="00B0F0"/>
                </a:solidFill>
                <a:latin typeface="Times New Roman" pitchFamily="18" charset="0"/>
                <a:cs typeface="Times New Roman" pitchFamily="18" charset="0"/>
              </a:rPr>
              <a:t>L’emprunt à taux fixe</a:t>
            </a:r>
            <a:r>
              <a:rPr lang="fr-FR" sz="2800" b="1" dirty="0" smtClean="0">
                <a:latin typeface="Times New Roman" pitchFamily="18" charset="0"/>
                <a:cs typeface="Times New Roman" pitchFamily="18" charset="0"/>
              </a:rPr>
              <a:t>: Un agent emprunte une somme pour une certaine durée, par contrat le taux d’intérêt est déterminé à l'avance. Il ne peut plus bouger pour la durée du prêt. </a:t>
            </a:r>
          </a:p>
          <a:p>
            <a:pPr marL="354013" indent="-354013" algn="just">
              <a:spcBef>
                <a:spcPts val="1200"/>
              </a:spcBef>
              <a:spcAft>
                <a:spcPts val="1200"/>
              </a:spcAft>
            </a:pPr>
            <a:r>
              <a:rPr lang="fr-FR" sz="2800" b="1" i="1" dirty="0" smtClean="0">
                <a:solidFill>
                  <a:srgbClr val="00B0F0"/>
                </a:solidFill>
                <a:latin typeface="Times New Roman" pitchFamily="18" charset="0"/>
                <a:cs typeface="Times New Roman" pitchFamily="18" charset="0"/>
              </a:rPr>
              <a:t>L’emprunt à taux variable</a:t>
            </a:r>
            <a:r>
              <a:rPr lang="fr-FR" sz="2800" b="1" dirty="0" smtClean="0">
                <a:latin typeface="Times New Roman" pitchFamily="18" charset="0"/>
                <a:cs typeface="Times New Roman" pitchFamily="18" charset="0"/>
              </a:rPr>
              <a:t> : Le taux d’intérêt va évoluer tout au long de la durée de l’emprunt. Sa variation dépend de conditions fixées à l’avance et de l’évolution du taux d’ intérêt sur le marché. </a:t>
            </a:r>
            <a:endParaRPr lang="fr-FR" sz="2800" b="1" dirty="0" smtClean="0">
              <a:solidFill>
                <a:srgbClr val="00B0F0"/>
              </a:solidFill>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12</a:t>
            </a:fld>
            <a:endParaRPr lang="fr-BE"/>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0"/>
            <a:ext cx="8229600" cy="1143000"/>
          </a:xfrm>
        </p:spPr>
        <p:txBody>
          <a:bodyPr>
            <a:normAutofit/>
          </a:bodyPr>
          <a:lstStyle/>
          <a:p>
            <a:pPr marL="354013" indent="-354013" algn="l">
              <a:spcBef>
                <a:spcPts val="1200"/>
              </a:spcBef>
              <a:spcAft>
                <a:spcPts val="1200"/>
              </a:spcAft>
            </a:pPr>
            <a:r>
              <a:rPr lang="fr-FR" sz="2800" b="1" dirty="0" smtClean="0">
                <a:solidFill>
                  <a:schemeClr val="accent1">
                    <a:lumMod val="75000"/>
                  </a:schemeClr>
                </a:solidFill>
                <a:latin typeface="Times New Roman" pitchFamily="18" charset="0"/>
                <a:cs typeface="Times New Roman" pitchFamily="18" charset="0"/>
              </a:rPr>
              <a:t>3. Typologies des taux d’intérêt</a:t>
            </a:r>
          </a:p>
        </p:txBody>
      </p:sp>
      <p:sp>
        <p:nvSpPr>
          <p:cNvPr id="3" name="Espace réservé du contenu 2"/>
          <p:cNvSpPr>
            <a:spLocks noGrp="1"/>
          </p:cNvSpPr>
          <p:nvPr>
            <p:ph idx="1"/>
          </p:nvPr>
        </p:nvSpPr>
        <p:spPr>
          <a:xfrm>
            <a:off x="428596" y="1142984"/>
            <a:ext cx="8229600" cy="5500726"/>
          </a:xfrm>
        </p:spPr>
        <p:txBody>
          <a:bodyPr>
            <a:normAutofit lnSpcReduction="10000"/>
          </a:bodyPr>
          <a:lstStyle/>
          <a:p>
            <a:pPr marL="354013" indent="-354013" algn="just">
              <a:spcBef>
                <a:spcPts val="1200"/>
              </a:spcBef>
              <a:spcAft>
                <a:spcPts val="1200"/>
              </a:spcAft>
            </a:pPr>
            <a:r>
              <a:rPr lang="fr-FR" sz="2800" b="1" i="1" dirty="0" smtClean="0">
                <a:solidFill>
                  <a:srgbClr val="00B0F0"/>
                </a:solidFill>
                <a:latin typeface="Times New Roman" pitchFamily="18" charset="0"/>
                <a:cs typeface="Times New Roman" pitchFamily="18" charset="0"/>
              </a:rPr>
              <a:t>Taux nominaux et taux réels </a:t>
            </a:r>
            <a:r>
              <a:rPr lang="fr-FR" sz="2800" b="1" dirty="0" smtClean="0">
                <a:latin typeface="Times New Roman" pitchFamily="18" charset="0"/>
                <a:cs typeface="Times New Roman" pitchFamily="18" charset="0"/>
              </a:rPr>
              <a:t>: le taux d’intérêt réel tient compte des fluctuations de la valeur de la monnaie. D’un point de vue mathématique, la différence est relativement simple: le taux réel est le taux nominal moins le taux de l’inflation. </a:t>
            </a:r>
          </a:p>
          <a:p>
            <a:pPr marL="354013" indent="-354013" algn="just">
              <a:spcBef>
                <a:spcPts val="1200"/>
              </a:spcBef>
              <a:spcAft>
                <a:spcPts val="1200"/>
              </a:spcAft>
            </a:pPr>
            <a:r>
              <a:rPr lang="fr-FR" sz="2800" b="1" i="1" dirty="0" smtClean="0">
                <a:solidFill>
                  <a:srgbClr val="00B0F0"/>
                </a:solidFill>
                <a:latin typeface="Times New Roman" pitchFamily="18" charset="0"/>
                <a:cs typeface="Times New Roman" pitchFamily="18" charset="0"/>
              </a:rPr>
              <a:t>Taux à court et à long termes </a:t>
            </a:r>
            <a:r>
              <a:rPr lang="fr-FR" sz="2800" b="1" dirty="0" smtClean="0">
                <a:latin typeface="Times New Roman" pitchFamily="18" charset="0"/>
                <a:cs typeface="Times New Roman" pitchFamily="18" charset="0"/>
              </a:rPr>
              <a:t>: La distinction entre les taux d’intérêt assortis d’échéances diverses est cruciale. Il existe à un moment donné une multitude de taux applicables à des actifs présentant un large éventail d’échéances. Ils vont du taux du marché monétaire «au jour le jour» aux taux des valeurs mobilières à trente ans.</a:t>
            </a:r>
          </a:p>
          <a:p>
            <a:pPr marL="354013" indent="-354013" algn="just">
              <a:spcBef>
                <a:spcPts val="1200"/>
              </a:spcBef>
              <a:spcAft>
                <a:spcPts val="1200"/>
              </a:spcAft>
              <a:buNone/>
            </a:pPr>
            <a:endParaRPr lang="fr-FR" sz="2800" b="1" dirty="0" smtClean="0">
              <a:solidFill>
                <a:srgbClr val="00B0F0"/>
              </a:solidFill>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13</a:t>
            </a:fld>
            <a:endParaRPr lang="fr-BE"/>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0"/>
            <a:ext cx="8229600" cy="1143000"/>
          </a:xfrm>
        </p:spPr>
        <p:txBody>
          <a:bodyPr>
            <a:normAutofit/>
          </a:bodyPr>
          <a:lstStyle/>
          <a:p>
            <a:pPr marL="354013" indent="-354013" algn="l">
              <a:spcBef>
                <a:spcPts val="1200"/>
              </a:spcBef>
              <a:spcAft>
                <a:spcPts val="1200"/>
              </a:spcAft>
            </a:pPr>
            <a:r>
              <a:rPr lang="fr-FR" sz="2800" b="1" dirty="0" smtClean="0">
                <a:solidFill>
                  <a:schemeClr val="accent1">
                    <a:lumMod val="75000"/>
                  </a:schemeClr>
                </a:solidFill>
                <a:latin typeface="Times New Roman" pitchFamily="18" charset="0"/>
                <a:cs typeface="Times New Roman" pitchFamily="18" charset="0"/>
              </a:rPr>
              <a:t>3. Typologies des taux d’intérêt</a:t>
            </a:r>
            <a:endParaRPr lang="fr-FR" sz="2800" b="1" dirty="0" smtClean="0">
              <a:solidFill>
                <a:schemeClr val="tx2">
                  <a:lumMod val="60000"/>
                  <a:lumOff val="40000"/>
                </a:schemeClr>
              </a:solidFill>
              <a:latin typeface="Times New Roman" pitchFamily="18" charset="0"/>
              <a:cs typeface="Times New Roman" pitchFamily="18" charset="0"/>
            </a:endParaRPr>
          </a:p>
        </p:txBody>
      </p:sp>
      <p:sp>
        <p:nvSpPr>
          <p:cNvPr id="3" name="Espace réservé du contenu 2"/>
          <p:cNvSpPr>
            <a:spLocks noGrp="1"/>
          </p:cNvSpPr>
          <p:nvPr>
            <p:ph idx="1"/>
          </p:nvPr>
        </p:nvSpPr>
        <p:spPr>
          <a:xfrm>
            <a:off x="428596" y="1142984"/>
            <a:ext cx="8229600" cy="5500726"/>
          </a:xfrm>
        </p:spPr>
        <p:txBody>
          <a:bodyPr>
            <a:normAutofit lnSpcReduction="10000"/>
          </a:bodyPr>
          <a:lstStyle/>
          <a:p>
            <a:pPr marL="354013" indent="-354013" algn="just">
              <a:spcBef>
                <a:spcPts val="1200"/>
              </a:spcBef>
              <a:spcAft>
                <a:spcPts val="1200"/>
              </a:spcAft>
            </a:pPr>
            <a:r>
              <a:rPr lang="fr-FR" sz="2800" b="1" i="1" dirty="0" smtClean="0">
                <a:solidFill>
                  <a:srgbClr val="00B0F0"/>
                </a:solidFill>
                <a:latin typeface="Times New Roman" pitchFamily="18" charset="0"/>
                <a:cs typeface="Times New Roman" pitchFamily="18" charset="0"/>
              </a:rPr>
              <a:t>Les taux à court terme</a:t>
            </a:r>
            <a:r>
              <a:rPr lang="fr-FR" sz="2800" b="1" dirty="0" smtClean="0">
                <a:latin typeface="Times New Roman" pitchFamily="18" charset="0"/>
                <a:cs typeface="Times New Roman" pitchFamily="18" charset="0"/>
              </a:rPr>
              <a:t> sont généralement associés aux bons du Trésor ou à des instruments comparables qui ont une échéance à trois mois. </a:t>
            </a:r>
          </a:p>
          <a:p>
            <a:pPr marL="354013" indent="-354013" algn="just">
              <a:spcBef>
                <a:spcPts val="1200"/>
              </a:spcBef>
              <a:spcAft>
                <a:spcPts val="1200"/>
              </a:spcAft>
            </a:pPr>
            <a:r>
              <a:rPr lang="fr-FR" sz="2800" b="1" dirty="0" smtClean="0">
                <a:latin typeface="Times New Roman" pitchFamily="18" charset="0"/>
                <a:cs typeface="Times New Roman" pitchFamily="18" charset="0"/>
              </a:rPr>
              <a:t>Sur le marché, ils recouvrent cependant toute une gamme d’instruments: ceux dont l’échéance est à un mois, trois mois, six mois et douze mois sont en principe classés dans la catégorie des taux à court.</a:t>
            </a:r>
          </a:p>
          <a:p>
            <a:pPr marL="354013" indent="-354013" algn="just">
              <a:spcBef>
                <a:spcPts val="1200"/>
              </a:spcBef>
              <a:spcAft>
                <a:spcPts val="1200"/>
              </a:spcAft>
            </a:pPr>
            <a:r>
              <a:rPr lang="fr-FR" sz="2800" b="1" dirty="0" smtClean="0">
                <a:latin typeface="Times New Roman" pitchFamily="18" charset="0"/>
                <a:cs typeface="Times New Roman" pitchFamily="18" charset="0"/>
              </a:rPr>
              <a:t>Les </a:t>
            </a:r>
            <a:r>
              <a:rPr lang="fr-FR" sz="2800" b="1" i="1" dirty="0" smtClean="0">
                <a:solidFill>
                  <a:srgbClr val="00B0F0"/>
                </a:solidFill>
                <a:latin typeface="Times New Roman" pitchFamily="18" charset="0"/>
                <a:cs typeface="Times New Roman" pitchFamily="18" charset="0"/>
              </a:rPr>
              <a:t>taux à long terme </a:t>
            </a:r>
            <a:r>
              <a:rPr lang="fr-FR" sz="2800" b="1" dirty="0" smtClean="0">
                <a:latin typeface="Times New Roman" pitchFamily="18" charset="0"/>
                <a:cs typeface="Times New Roman" pitchFamily="18" charset="0"/>
              </a:rPr>
              <a:t>sont ceux qui sont le plus souvent associés aux obligations à dix ans.</a:t>
            </a:r>
            <a:r>
              <a:rPr lang="fr-FR" sz="2800" dirty="0" smtClean="0"/>
              <a:t> </a:t>
            </a:r>
            <a:r>
              <a:rPr lang="fr-FR" sz="2800" b="1" dirty="0" smtClean="0">
                <a:latin typeface="Times New Roman" pitchFamily="18" charset="0"/>
                <a:cs typeface="Times New Roman" pitchFamily="18" charset="0"/>
              </a:rPr>
              <a:t>Les instruments dont l’échéance est à cinq ans ou à trente ans entrent également dans la catégorie des taux à long terme. </a:t>
            </a:r>
            <a:endParaRPr lang="fr-FR" sz="2800" b="1" dirty="0" smtClean="0">
              <a:solidFill>
                <a:srgbClr val="00B0F0"/>
              </a:solidFill>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14</a:t>
            </a:fld>
            <a:endParaRPr lang="fr-BE"/>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0"/>
            <a:ext cx="8229600" cy="1143000"/>
          </a:xfrm>
        </p:spPr>
        <p:txBody>
          <a:bodyPr>
            <a:normAutofit/>
          </a:bodyPr>
          <a:lstStyle/>
          <a:p>
            <a:pPr marL="354013" indent="-354013" algn="l">
              <a:spcBef>
                <a:spcPts val="1200"/>
              </a:spcBef>
              <a:spcAft>
                <a:spcPts val="1200"/>
              </a:spcAft>
            </a:pPr>
            <a:r>
              <a:rPr lang="fr-FR" sz="2800" b="1" dirty="0" smtClean="0">
                <a:solidFill>
                  <a:schemeClr val="accent1">
                    <a:lumMod val="75000"/>
                  </a:schemeClr>
                </a:solidFill>
                <a:latin typeface="Times New Roman" pitchFamily="18" charset="0"/>
                <a:cs typeface="Times New Roman" pitchFamily="18" charset="0"/>
              </a:rPr>
              <a:t>4. Pourquoi existe-t-il plusieurs taux d’intérêt dans un même pays à un même moment ? </a:t>
            </a:r>
          </a:p>
        </p:txBody>
      </p:sp>
      <p:sp>
        <p:nvSpPr>
          <p:cNvPr id="3" name="Espace réservé du contenu 2"/>
          <p:cNvSpPr>
            <a:spLocks noGrp="1"/>
          </p:cNvSpPr>
          <p:nvPr>
            <p:ph idx="1"/>
          </p:nvPr>
        </p:nvSpPr>
        <p:spPr>
          <a:xfrm>
            <a:off x="428596" y="1142984"/>
            <a:ext cx="8229600" cy="5500726"/>
          </a:xfrm>
        </p:spPr>
        <p:txBody>
          <a:bodyPr>
            <a:normAutofit fontScale="92500" lnSpcReduction="10000"/>
          </a:bodyPr>
          <a:lstStyle/>
          <a:p>
            <a:pPr marL="354013" indent="-354013" algn="just">
              <a:spcBef>
                <a:spcPts val="1200"/>
              </a:spcBef>
              <a:spcAft>
                <a:spcPts val="1200"/>
              </a:spcAft>
            </a:pPr>
            <a:r>
              <a:rPr lang="fr-FR" sz="2800" b="1" dirty="0" smtClean="0">
                <a:latin typeface="Times New Roman" pitchFamily="18" charset="0"/>
                <a:cs typeface="Times New Roman" pitchFamily="18" charset="0"/>
              </a:rPr>
              <a:t>Il y a fondamentalement deux raisons. </a:t>
            </a:r>
          </a:p>
          <a:p>
            <a:pPr marL="354013" indent="-354013" algn="just">
              <a:spcBef>
                <a:spcPts val="1200"/>
              </a:spcBef>
              <a:spcAft>
                <a:spcPts val="1200"/>
              </a:spcAft>
              <a:buNone/>
            </a:pPr>
            <a:r>
              <a:rPr lang="fr-FR" sz="2800" b="1" dirty="0" smtClean="0">
                <a:solidFill>
                  <a:schemeClr val="tx2">
                    <a:lumMod val="60000"/>
                    <a:lumOff val="40000"/>
                  </a:schemeClr>
                </a:solidFill>
                <a:latin typeface="Times New Roman" pitchFamily="18" charset="0"/>
                <a:cs typeface="Times New Roman" pitchFamily="18" charset="0"/>
              </a:rPr>
              <a:t>A. le risque</a:t>
            </a:r>
          </a:p>
          <a:p>
            <a:pPr marL="354013" indent="-354013" algn="just">
              <a:spcBef>
                <a:spcPts val="1200"/>
              </a:spcBef>
              <a:spcAft>
                <a:spcPts val="1200"/>
              </a:spcAft>
            </a:pPr>
            <a:r>
              <a:rPr lang="fr-FR" sz="2800" b="1" dirty="0" smtClean="0">
                <a:latin typeface="Times New Roman" pitchFamily="18" charset="0"/>
                <a:cs typeface="Times New Roman" pitchFamily="18" charset="0"/>
              </a:rPr>
              <a:t>Un agent qui présente peu de risques pour le prêteur (un fonctionnaire qui a des revenus stables, une grande entreprise solide, etc.…) pourra obtenir un emprunt avec un taux d’intérêt relativement bas c'est-à-dire parmi les plus bas du marché. </a:t>
            </a:r>
          </a:p>
          <a:p>
            <a:pPr marL="354013" indent="-354013" algn="just">
              <a:spcBef>
                <a:spcPts val="1200"/>
              </a:spcBef>
              <a:spcAft>
                <a:spcPts val="1200"/>
              </a:spcAft>
            </a:pPr>
            <a:r>
              <a:rPr lang="fr-FR" sz="2800" b="1" dirty="0" smtClean="0">
                <a:latin typeface="Times New Roman" pitchFamily="18" charset="0"/>
                <a:cs typeface="Times New Roman" pitchFamily="18" charset="0"/>
              </a:rPr>
              <a:t>À l'inverse, un agent qui présente de nombreux risques de non-remboursement de l’emprunt aura plus de difficultés pour en obtenir un, et s’il y arrive, il se verra proposer un taux d’intérêt relativement élevé pour tenir compte de ce risque.</a:t>
            </a:r>
            <a:endParaRPr lang="fr-FR" sz="2800" b="1" dirty="0" smtClean="0">
              <a:solidFill>
                <a:srgbClr val="00B0F0"/>
              </a:solidFill>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15</a:t>
            </a:fld>
            <a:endParaRPr lang="fr-BE"/>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0"/>
            <a:ext cx="8229600" cy="1143000"/>
          </a:xfrm>
        </p:spPr>
        <p:txBody>
          <a:bodyPr>
            <a:normAutofit/>
          </a:bodyPr>
          <a:lstStyle/>
          <a:p>
            <a:pPr marL="354013" indent="-354013" algn="l">
              <a:spcBef>
                <a:spcPts val="1200"/>
              </a:spcBef>
              <a:spcAft>
                <a:spcPts val="1200"/>
              </a:spcAft>
            </a:pPr>
            <a:r>
              <a:rPr lang="fr-FR" sz="2800" b="1" dirty="0" smtClean="0">
                <a:solidFill>
                  <a:schemeClr val="accent1">
                    <a:lumMod val="75000"/>
                  </a:schemeClr>
                </a:solidFill>
                <a:latin typeface="Times New Roman" pitchFamily="18" charset="0"/>
                <a:cs typeface="Times New Roman" pitchFamily="18" charset="0"/>
              </a:rPr>
              <a:t>4. Pourquoi existe-t-il plusieurs taux d’intérêt dans un même pays à un même moment ? </a:t>
            </a:r>
          </a:p>
        </p:txBody>
      </p:sp>
      <p:sp>
        <p:nvSpPr>
          <p:cNvPr id="3" name="Espace réservé du contenu 2"/>
          <p:cNvSpPr>
            <a:spLocks noGrp="1"/>
          </p:cNvSpPr>
          <p:nvPr>
            <p:ph idx="1"/>
          </p:nvPr>
        </p:nvSpPr>
        <p:spPr>
          <a:xfrm>
            <a:off x="428596" y="1142984"/>
            <a:ext cx="8229600" cy="5500726"/>
          </a:xfrm>
        </p:spPr>
        <p:txBody>
          <a:bodyPr>
            <a:normAutofit lnSpcReduction="10000"/>
          </a:bodyPr>
          <a:lstStyle/>
          <a:p>
            <a:pPr marL="354013" indent="-354013" algn="just">
              <a:spcBef>
                <a:spcPts val="1200"/>
              </a:spcBef>
              <a:spcAft>
                <a:spcPts val="1200"/>
              </a:spcAft>
              <a:buNone/>
            </a:pPr>
            <a:r>
              <a:rPr lang="fr-FR" sz="2800" b="1" dirty="0" smtClean="0">
                <a:solidFill>
                  <a:srgbClr val="00B0F0"/>
                </a:solidFill>
                <a:latin typeface="Times New Roman" pitchFamily="18" charset="0"/>
                <a:cs typeface="Times New Roman" pitchFamily="18" charset="0"/>
              </a:rPr>
              <a:t>Exemple : </a:t>
            </a:r>
          </a:p>
          <a:p>
            <a:pPr marL="354013" indent="-354013" algn="just">
              <a:spcBef>
                <a:spcPts val="1200"/>
              </a:spcBef>
              <a:spcAft>
                <a:spcPts val="1200"/>
              </a:spcAft>
            </a:pPr>
            <a:r>
              <a:rPr lang="fr-FR" sz="2800" b="1" dirty="0" smtClean="0">
                <a:latin typeface="Times New Roman" pitchFamily="18" charset="0"/>
                <a:cs typeface="Times New Roman" pitchFamily="18" charset="0"/>
              </a:rPr>
              <a:t>Agent présentant peu de risques : l’État. </a:t>
            </a:r>
          </a:p>
          <a:p>
            <a:pPr marL="354013" indent="-354013" algn="just">
              <a:spcBef>
                <a:spcPts val="1200"/>
              </a:spcBef>
              <a:spcAft>
                <a:spcPts val="1200"/>
              </a:spcAft>
            </a:pPr>
            <a:r>
              <a:rPr lang="fr-FR" sz="2800" b="1" dirty="0" smtClean="0">
                <a:latin typeface="Times New Roman" pitchFamily="18" charset="0"/>
                <a:cs typeface="Times New Roman" pitchFamily="18" charset="0"/>
              </a:rPr>
              <a:t>C’est une donnée importante à connaître, car en général, quand l’État emprunte par exemple pour financer son déficit budgétaire, il peut le faire dans des bonnes conditions de taux d’intérêt. (Taux les plus bas du marché pour les bons du Trésor).</a:t>
            </a:r>
          </a:p>
          <a:p>
            <a:pPr marL="354013" indent="-354013" algn="just">
              <a:spcBef>
                <a:spcPts val="1200"/>
              </a:spcBef>
              <a:spcAft>
                <a:spcPts val="1200"/>
              </a:spcAft>
            </a:pPr>
            <a:r>
              <a:rPr lang="fr-FR" sz="2800" b="1" dirty="0" smtClean="0">
                <a:latin typeface="Times New Roman" pitchFamily="18" charset="0"/>
                <a:cs typeface="Times New Roman" pitchFamily="18" charset="0"/>
              </a:rPr>
              <a:t> Les autres emprunteurs éventuels qui présentent plus de risques que l’État sont obligés de négocier des taux d’intérêt plus élevés</a:t>
            </a:r>
            <a:endParaRPr lang="fr-FR" sz="2800" b="1" dirty="0" smtClean="0">
              <a:solidFill>
                <a:srgbClr val="00B0F0"/>
              </a:solidFill>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16</a:t>
            </a:fld>
            <a:endParaRPr lang="fr-BE"/>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0"/>
            <a:ext cx="8229600" cy="1143000"/>
          </a:xfrm>
        </p:spPr>
        <p:txBody>
          <a:bodyPr>
            <a:normAutofit/>
          </a:bodyPr>
          <a:lstStyle/>
          <a:p>
            <a:pPr marL="354013" indent="-354013" algn="l">
              <a:spcBef>
                <a:spcPts val="1200"/>
              </a:spcBef>
              <a:spcAft>
                <a:spcPts val="1200"/>
              </a:spcAft>
            </a:pPr>
            <a:r>
              <a:rPr lang="fr-FR" sz="2800" b="1" dirty="0" smtClean="0">
                <a:solidFill>
                  <a:schemeClr val="accent1">
                    <a:lumMod val="75000"/>
                  </a:schemeClr>
                </a:solidFill>
                <a:latin typeface="Times New Roman" pitchFamily="18" charset="0"/>
                <a:cs typeface="Times New Roman" pitchFamily="18" charset="0"/>
              </a:rPr>
              <a:t>4. Pourquoi existe-t-il plusieurs taux d’intérêt dans un même pays à un même moment ? </a:t>
            </a:r>
          </a:p>
        </p:txBody>
      </p:sp>
      <p:sp>
        <p:nvSpPr>
          <p:cNvPr id="3" name="Espace réservé du contenu 2"/>
          <p:cNvSpPr>
            <a:spLocks noGrp="1"/>
          </p:cNvSpPr>
          <p:nvPr>
            <p:ph idx="1"/>
          </p:nvPr>
        </p:nvSpPr>
        <p:spPr>
          <a:xfrm>
            <a:off x="428596" y="1142984"/>
            <a:ext cx="8229600" cy="5500726"/>
          </a:xfrm>
        </p:spPr>
        <p:txBody>
          <a:bodyPr>
            <a:normAutofit/>
          </a:bodyPr>
          <a:lstStyle/>
          <a:p>
            <a:pPr marL="354013" indent="-354013" algn="just">
              <a:spcBef>
                <a:spcPts val="1200"/>
              </a:spcBef>
              <a:spcAft>
                <a:spcPts val="1200"/>
              </a:spcAft>
              <a:buNone/>
            </a:pPr>
            <a:r>
              <a:rPr lang="fr-FR" sz="2800" b="1" dirty="0" smtClean="0">
                <a:solidFill>
                  <a:srgbClr val="00B0F0"/>
                </a:solidFill>
                <a:latin typeface="Times New Roman" pitchFamily="18" charset="0"/>
                <a:cs typeface="Times New Roman" pitchFamily="18" charset="0"/>
              </a:rPr>
              <a:t>Exemple : </a:t>
            </a:r>
          </a:p>
          <a:p>
            <a:pPr marL="354013" indent="-354013" algn="just">
              <a:spcBef>
                <a:spcPts val="1200"/>
              </a:spcBef>
              <a:spcAft>
                <a:spcPts val="1200"/>
              </a:spcAft>
            </a:pPr>
            <a:r>
              <a:rPr lang="fr-FR" sz="2800" b="1" dirty="0" smtClean="0">
                <a:latin typeface="Times New Roman" pitchFamily="18" charset="0"/>
                <a:cs typeface="Times New Roman" pitchFamily="18" charset="0"/>
              </a:rPr>
              <a:t>Agent présentant de nombreux risques : les ménages pauvres sans revenus fixes. S’ils obtiennent un prêt ; le taux d’intérêt sera élevé pour tenir compte du risque (ex: des </a:t>
            </a:r>
            <a:r>
              <a:rPr lang="fr-FR" sz="2800" b="1" dirty="0" err="1" smtClean="0">
                <a:latin typeface="Times New Roman" pitchFamily="18" charset="0"/>
                <a:cs typeface="Times New Roman" pitchFamily="18" charset="0"/>
              </a:rPr>
              <a:t>subprimes</a:t>
            </a:r>
            <a:r>
              <a:rPr lang="fr-FR" sz="2800" b="1" dirty="0" smtClean="0">
                <a:latin typeface="Times New Roman" pitchFamily="18" charset="0"/>
                <a:cs typeface="Times New Roman" pitchFamily="18" charset="0"/>
              </a:rPr>
              <a:t> aux États-Unis).</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17</a:t>
            </a:fld>
            <a:endParaRPr lang="fr-BE"/>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0"/>
            <a:ext cx="8229600" cy="1143000"/>
          </a:xfrm>
        </p:spPr>
        <p:txBody>
          <a:bodyPr>
            <a:normAutofit/>
          </a:bodyPr>
          <a:lstStyle/>
          <a:p>
            <a:pPr marL="354013" indent="-354013" algn="l">
              <a:spcBef>
                <a:spcPts val="1200"/>
              </a:spcBef>
              <a:spcAft>
                <a:spcPts val="1200"/>
              </a:spcAft>
            </a:pPr>
            <a:r>
              <a:rPr lang="fr-FR" sz="2800" b="1" dirty="0" smtClean="0">
                <a:solidFill>
                  <a:schemeClr val="tx2"/>
                </a:solidFill>
                <a:latin typeface="Times New Roman" pitchFamily="18" charset="0"/>
                <a:cs typeface="Times New Roman" pitchFamily="18" charset="0"/>
              </a:rPr>
              <a:t>4. Pourquoi existe-t-il plusieurs taux d’intérêt dans un même pays à un même moment ? </a:t>
            </a:r>
          </a:p>
        </p:txBody>
      </p:sp>
      <p:sp>
        <p:nvSpPr>
          <p:cNvPr id="3" name="Espace réservé du contenu 2"/>
          <p:cNvSpPr>
            <a:spLocks noGrp="1"/>
          </p:cNvSpPr>
          <p:nvPr>
            <p:ph idx="1"/>
          </p:nvPr>
        </p:nvSpPr>
        <p:spPr>
          <a:xfrm>
            <a:off x="428596" y="1142984"/>
            <a:ext cx="8229600" cy="5500726"/>
          </a:xfrm>
        </p:spPr>
        <p:txBody>
          <a:bodyPr>
            <a:normAutofit/>
          </a:bodyPr>
          <a:lstStyle/>
          <a:p>
            <a:pPr marL="354013" indent="-354013" algn="just">
              <a:spcBef>
                <a:spcPts val="1200"/>
              </a:spcBef>
              <a:spcAft>
                <a:spcPts val="1200"/>
              </a:spcAft>
              <a:buNone/>
            </a:pPr>
            <a:r>
              <a:rPr lang="fr-FR" sz="2800" b="1" dirty="0">
                <a:solidFill>
                  <a:schemeClr val="tx2">
                    <a:lumMod val="60000"/>
                    <a:lumOff val="40000"/>
                  </a:schemeClr>
                </a:solidFill>
                <a:latin typeface="Times New Roman" pitchFamily="18" charset="0"/>
                <a:cs typeface="Times New Roman" pitchFamily="18" charset="0"/>
              </a:rPr>
              <a:t>A</a:t>
            </a:r>
            <a:r>
              <a:rPr lang="fr-FR" sz="2800" b="1" dirty="0" smtClean="0">
                <a:solidFill>
                  <a:schemeClr val="tx2">
                    <a:lumMod val="60000"/>
                    <a:lumOff val="40000"/>
                  </a:schemeClr>
                </a:solidFill>
                <a:latin typeface="Times New Roman" pitchFamily="18" charset="0"/>
                <a:cs typeface="Times New Roman" pitchFamily="18" charset="0"/>
              </a:rPr>
              <a:t>. Le temps</a:t>
            </a:r>
          </a:p>
          <a:p>
            <a:pPr marL="354013" indent="-354013" algn="just">
              <a:spcBef>
                <a:spcPts val="1200"/>
              </a:spcBef>
              <a:spcAft>
                <a:spcPts val="1200"/>
              </a:spcAft>
            </a:pPr>
            <a:r>
              <a:rPr lang="fr-FR" sz="2800" b="1" dirty="0" smtClean="0">
                <a:latin typeface="Times New Roman" pitchFamily="18" charset="0"/>
                <a:cs typeface="Times New Roman" pitchFamily="18" charset="0"/>
              </a:rPr>
              <a:t>On prend en compte ici la durée du remboursement. Plus cette durée sera longue, plus le taux d’intérêt sera élevé. </a:t>
            </a:r>
          </a:p>
          <a:p>
            <a:pPr marL="354013" indent="-354013" algn="just">
              <a:spcBef>
                <a:spcPts val="1200"/>
              </a:spcBef>
              <a:spcAft>
                <a:spcPts val="1200"/>
              </a:spcAft>
            </a:pPr>
            <a:r>
              <a:rPr lang="fr-FR" sz="2800" b="1" dirty="0" smtClean="0">
                <a:latin typeface="Times New Roman" pitchFamily="18" charset="0"/>
                <a:cs typeface="Times New Roman" pitchFamily="18" charset="0"/>
              </a:rPr>
              <a:t>On peut distinguer par exemple, des taux courts, et des taux longs ce qui engendre un marché des capitaux à court terme (de 1 jour à 1 ou 2 ans) et un marché des capitaux à long terme (supérieur à 1 ou 2 ans). </a:t>
            </a:r>
            <a:endParaRPr lang="fr-FR" sz="2800" b="1" dirty="0" smtClean="0">
              <a:solidFill>
                <a:srgbClr val="00B0F0"/>
              </a:solidFill>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18</a:t>
            </a:fld>
            <a:endParaRPr lang="fr-BE"/>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0"/>
            <a:ext cx="8229600" cy="1143000"/>
          </a:xfrm>
        </p:spPr>
        <p:txBody>
          <a:bodyPr>
            <a:normAutofit/>
          </a:bodyPr>
          <a:lstStyle/>
          <a:p>
            <a:pPr marL="354013" indent="-354013" algn="l">
              <a:spcBef>
                <a:spcPts val="1200"/>
              </a:spcBef>
              <a:spcAft>
                <a:spcPts val="1200"/>
              </a:spcAft>
            </a:pPr>
            <a:r>
              <a:rPr lang="fr-FR" sz="2800" b="1" dirty="0" smtClean="0">
                <a:solidFill>
                  <a:srgbClr val="00B0F0"/>
                </a:solidFill>
                <a:latin typeface="Times New Roman" pitchFamily="18" charset="0"/>
                <a:cs typeface="Times New Roman" pitchFamily="18" charset="0"/>
              </a:rPr>
              <a:t>Résumé</a:t>
            </a:r>
          </a:p>
        </p:txBody>
      </p:sp>
      <p:sp>
        <p:nvSpPr>
          <p:cNvPr id="3" name="Espace réservé du contenu 2"/>
          <p:cNvSpPr>
            <a:spLocks noGrp="1"/>
          </p:cNvSpPr>
          <p:nvPr>
            <p:ph idx="1"/>
          </p:nvPr>
        </p:nvSpPr>
        <p:spPr>
          <a:xfrm>
            <a:off x="428596" y="1142984"/>
            <a:ext cx="8229600" cy="5500726"/>
          </a:xfrm>
        </p:spPr>
        <p:txBody>
          <a:bodyPr>
            <a:normAutofit/>
          </a:bodyPr>
          <a:lstStyle/>
          <a:p>
            <a:pPr marL="354013" indent="-354013" algn="just">
              <a:spcBef>
                <a:spcPts val="1200"/>
              </a:spcBef>
              <a:spcAft>
                <a:spcPts val="1200"/>
              </a:spcAft>
              <a:buFont typeface="Symbol"/>
              <a:buChar char="Þ"/>
            </a:pPr>
            <a:r>
              <a:rPr lang="fr-FR" sz="2800" b="1" dirty="0" smtClean="0">
                <a:latin typeface="Times New Roman" pitchFamily="18" charset="0"/>
                <a:cs typeface="Times New Roman" pitchFamily="18" charset="0"/>
              </a:rPr>
              <a:t>Les emprunts expose les agents économiques  à types de risque :</a:t>
            </a:r>
          </a:p>
          <a:p>
            <a:pPr marL="354013" indent="-354013" algn="just">
              <a:spcBef>
                <a:spcPts val="1200"/>
              </a:spcBef>
              <a:spcAft>
                <a:spcPts val="1200"/>
              </a:spcAft>
              <a:buFont typeface="Wingdings" pitchFamily="2" charset="2"/>
              <a:buChar char="ü"/>
            </a:pPr>
            <a:r>
              <a:rPr lang="fr-FR" sz="2800" b="1" dirty="0" smtClean="0">
                <a:latin typeface="Times New Roman" pitchFamily="18" charset="0"/>
                <a:cs typeface="Times New Roman" pitchFamily="18" charset="0"/>
              </a:rPr>
              <a:t>le </a:t>
            </a:r>
            <a:r>
              <a:rPr lang="fr-FR" sz="2800" b="1" dirty="0" smtClean="0">
                <a:solidFill>
                  <a:srgbClr val="00B0F0"/>
                </a:solidFill>
                <a:latin typeface="Times New Roman" pitchFamily="18" charset="0"/>
                <a:cs typeface="Times New Roman" pitchFamily="18" charset="0"/>
              </a:rPr>
              <a:t>risque de liquidité</a:t>
            </a:r>
            <a:r>
              <a:rPr lang="fr-FR" sz="2800" b="1" dirty="0" smtClean="0">
                <a:latin typeface="Times New Roman" pitchFamily="18" charset="0"/>
                <a:cs typeface="Times New Roman" pitchFamily="18" charset="0"/>
              </a:rPr>
              <a:t>, c’est-à-dire celui de ne pas pouvoir renouveler (roll-over) leurs emprunts à court terme, alors que leurs engagements à plus long terme n’ont pas diminué ;</a:t>
            </a:r>
          </a:p>
          <a:p>
            <a:pPr marL="354013" indent="-354013" algn="just">
              <a:spcBef>
                <a:spcPts val="1200"/>
              </a:spcBef>
              <a:spcAft>
                <a:spcPts val="1200"/>
              </a:spcAft>
              <a:buFont typeface="Wingdings" pitchFamily="2" charset="2"/>
              <a:buChar char="ü"/>
            </a:pPr>
            <a:r>
              <a:rPr lang="fr-FR" sz="2800" b="1" dirty="0" smtClean="0">
                <a:latin typeface="Times New Roman" pitchFamily="18" charset="0"/>
                <a:cs typeface="Times New Roman" pitchFamily="18" charset="0"/>
              </a:rPr>
              <a:t>le </a:t>
            </a:r>
            <a:r>
              <a:rPr lang="fr-FR" sz="2800" b="1" dirty="0" smtClean="0">
                <a:solidFill>
                  <a:srgbClr val="00B0F0"/>
                </a:solidFill>
                <a:latin typeface="Times New Roman" pitchFamily="18" charset="0"/>
                <a:cs typeface="Times New Roman" pitchFamily="18" charset="0"/>
              </a:rPr>
              <a:t>risque de taux</a:t>
            </a:r>
            <a:r>
              <a:rPr lang="fr-FR" sz="2800" b="1" dirty="0" smtClean="0">
                <a:latin typeface="Times New Roman" pitchFamily="18" charset="0"/>
                <a:cs typeface="Times New Roman" pitchFamily="18" charset="0"/>
              </a:rPr>
              <a:t>, c’est-à-dire celui de voir la valeur actuelle des sommes qu’il leur faut emprunter pour couvrir leurs engagements s’élever par rapport à celle des dits engagements.</a:t>
            </a:r>
            <a:endParaRPr lang="fr-FR" sz="2800" b="1" dirty="0" smtClean="0">
              <a:solidFill>
                <a:srgbClr val="00B0F0"/>
              </a:solidFill>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19</a:t>
            </a:fld>
            <a:endParaRPr lang="fr-BE"/>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CF4668DC-857F-487D-BFFA-8C0CA5037977}" type="slidenum">
              <a:rPr lang="fr-BE" smtClean="0"/>
              <a:pPr/>
              <a:t>2</a:t>
            </a:fld>
            <a:endParaRPr lang="fr-BE"/>
          </a:p>
        </p:txBody>
      </p:sp>
      <p:sp>
        <p:nvSpPr>
          <p:cNvPr id="5" name="ZoneTexte 4"/>
          <p:cNvSpPr txBox="1"/>
          <p:nvPr/>
        </p:nvSpPr>
        <p:spPr>
          <a:xfrm>
            <a:off x="500034" y="357166"/>
            <a:ext cx="7786742" cy="584775"/>
          </a:xfrm>
          <a:prstGeom prst="rect">
            <a:avLst/>
          </a:prstGeom>
          <a:noFill/>
        </p:spPr>
        <p:txBody>
          <a:bodyPr wrap="square" rtlCol="0">
            <a:spAutoFit/>
          </a:bodyPr>
          <a:lstStyle/>
          <a:p>
            <a:r>
              <a:rPr lang="fr-FR" sz="3200" b="1" dirty="0" smtClean="0">
                <a:solidFill>
                  <a:schemeClr val="tx2">
                    <a:lumMod val="75000"/>
                  </a:schemeClr>
                </a:solidFill>
                <a:latin typeface="Times New Roman" pitchFamily="18" charset="0"/>
                <a:cs typeface="Times New Roman" pitchFamily="18" charset="0"/>
              </a:rPr>
              <a:t>II. Produits financiers </a:t>
            </a:r>
            <a:endParaRPr lang="fr-FR" sz="3200" b="1" dirty="0">
              <a:solidFill>
                <a:schemeClr val="tx2">
                  <a:lumMod val="75000"/>
                </a:schemeClr>
              </a:solidFill>
              <a:latin typeface="Times New Roman" pitchFamily="18" charset="0"/>
              <a:cs typeface="Times New Roman" pitchFamily="18" charset="0"/>
            </a:endParaRPr>
          </a:p>
        </p:txBody>
      </p:sp>
      <p:sp>
        <p:nvSpPr>
          <p:cNvPr id="6" name="Rectangle 5"/>
          <p:cNvSpPr/>
          <p:nvPr/>
        </p:nvSpPr>
        <p:spPr>
          <a:xfrm>
            <a:off x="500034" y="1000109"/>
            <a:ext cx="8286808" cy="6494085"/>
          </a:xfrm>
          <a:prstGeom prst="rect">
            <a:avLst/>
          </a:prstGeom>
        </p:spPr>
        <p:txBody>
          <a:bodyPr wrap="square">
            <a:spAutoFit/>
          </a:bodyPr>
          <a:lstStyle/>
          <a:p>
            <a:pPr algn="just">
              <a:spcBef>
                <a:spcPts val="1200"/>
              </a:spcBef>
              <a:spcAft>
                <a:spcPts val="1200"/>
              </a:spcAft>
            </a:pPr>
            <a:r>
              <a:rPr lang="fr-FR" sz="2800" b="1" dirty="0" smtClean="0">
                <a:solidFill>
                  <a:schemeClr val="tx2">
                    <a:lumMod val="60000"/>
                    <a:lumOff val="40000"/>
                  </a:schemeClr>
                </a:solidFill>
                <a:latin typeface="Times New Roman" pitchFamily="18" charset="0"/>
                <a:cs typeface="Times New Roman" pitchFamily="18" charset="0"/>
              </a:rPr>
              <a:t>A. Actions </a:t>
            </a:r>
            <a:r>
              <a:rPr lang="fr-FR" sz="2800" b="1" dirty="0">
                <a:solidFill>
                  <a:schemeClr val="tx2">
                    <a:lumMod val="60000"/>
                    <a:lumOff val="40000"/>
                  </a:schemeClr>
                </a:solidFill>
                <a:latin typeface="Times New Roman" pitchFamily="18" charset="0"/>
                <a:cs typeface="Times New Roman" pitchFamily="18" charset="0"/>
              </a:rPr>
              <a:t>classiques</a:t>
            </a:r>
          </a:p>
          <a:p>
            <a:pPr marL="360363" indent="-360363" algn="just">
              <a:spcBef>
                <a:spcPts val="1200"/>
              </a:spcBef>
              <a:spcAft>
                <a:spcPts val="1200"/>
              </a:spcAft>
              <a:buFont typeface="Arial" pitchFamily="34" charset="0"/>
              <a:buChar char="•"/>
            </a:pPr>
            <a:r>
              <a:rPr lang="fr-FR" sz="2800" b="1" dirty="0" smtClean="0">
                <a:latin typeface="Times New Roman" pitchFamily="18" charset="0"/>
                <a:cs typeface="Times New Roman" pitchFamily="18" charset="0"/>
              </a:rPr>
              <a:t>Ils </a:t>
            </a:r>
            <a:r>
              <a:rPr lang="fr-FR" sz="2800" b="1" dirty="0">
                <a:latin typeface="Times New Roman" pitchFamily="18" charset="0"/>
                <a:cs typeface="Times New Roman" pitchFamily="18" charset="0"/>
              </a:rPr>
              <a:t> donnent le droit à leur propriétaire de voter lors des assemblées générales d’actionnaires et de percevoir </a:t>
            </a:r>
            <a:r>
              <a:rPr lang="fr-FR" sz="2800" b="1" dirty="0" smtClean="0">
                <a:latin typeface="Times New Roman" pitchFamily="18" charset="0"/>
                <a:cs typeface="Times New Roman" pitchFamily="18" charset="0"/>
              </a:rPr>
              <a:t>d’éventuels  dividendes.</a:t>
            </a:r>
            <a:endParaRPr lang="fr-FR" sz="2800" b="1" dirty="0">
              <a:latin typeface="Times New Roman" pitchFamily="18" charset="0"/>
              <a:cs typeface="Times New Roman" pitchFamily="18" charset="0"/>
            </a:endParaRPr>
          </a:p>
          <a:p>
            <a:pPr algn="just">
              <a:spcBef>
                <a:spcPts val="1200"/>
              </a:spcBef>
              <a:spcAft>
                <a:spcPts val="1200"/>
              </a:spcAft>
            </a:pPr>
            <a:r>
              <a:rPr lang="fr-FR" sz="2800" b="1" dirty="0" smtClean="0">
                <a:solidFill>
                  <a:schemeClr val="tx2">
                    <a:lumMod val="60000"/>
                    <a:lumOff val="40000"/>
                  </a:schemeClr>
                </a:solidFill>
                <a:latin typeface="Times New Roman" pitchFamily="18" charset="0"/>
                <a:cs typeface="Times New Roman" pitchFamily="18" charset="0"/>
              </a:rPr>
              <a:t>B. Actions </a:t>
            </a:r>
            <a:r>
              <a:rPr lang="fr-FR" sz="2800" b="1" dirty="0">
                <a:solidFill>
                  <a:schemeClr val="tx2">
                    <a:lumMod val="60000"/>
                    <a:lumOff val="40000"/>
                  </a:schemeClr>
                </a:solidFill>
                <a:latin typeface="Times New Roman" pitchFamily="18" charset="0"/>
                <a:cs typeface="Times New Roman" pitchFamily="18" charset="0"/>
              </a:rPr>
              <a:t>privilégiées</a:t>
            </a:r>
          </a:p>
          <a:p>
            <a:pPr marL="360363" indent="-360363" algn="just">
              <a:spcBef>
                <a:spcPts val="1200"/>
              </a:spcBef>
              <a:spcAft>
                <a:spcPts val="1200"/>
              </a:spcAft>
              <a:buFont typeface="Arial" pitchFamily="34" charset="0"/>
              <a:buChar char="•"/>
            </a:pPr>
            <a:r>
              <a:rPr lang="fr-FR" sz="2800" b="1" dirty="0" smtClean="0">
                <a:latin typeface="Times New Roman" pitchFamily="18" charset="0"/>
                <a:cs typeface="Times New Roman" pitchFamily="18" charset="0"/>
              </a:rPr>
              <a:t>Ils</a:t>
            </a:r>
            <a:r>
              <a:rPr lang="fr-FR" sz="2800" b="1" dirty="0">
                <a:latin typeface="Times New Roman" pitchFamily="18" charset="0"/>
                <a:cs typeface="Times New Roman" pitchFamily="18" charset="0"/>
              </a:rPr>
              <a:t> ne confèrent pas à leur propriétaire le droit de voter aux assemblées mais donnent à leur détenteur un droit de préemption </a:t>
            </a:r>
            <a:r>
              <a:rPr lang="fr-FR" sz="2800" b="1" dirty="0" smtClean="0">
                <a:latin typeface="Times New Roman" pitchFamily="18" charset="0"/>
                <a:cs typeface="Times New Roman" pitchFamily="18" charset="0"/>
              </a:rPr>
              <a:t>c’est-à-dire en cas de faillite et de  liquidation de l’entreprise, ces derniers sont dédommagé avant </a:t>
            </a:r>
            <a:r>
              <a:rPr lang="fr-FR" sz="2800" b="1" dirty="0">
                <a:latin typeface="Times New Roman" pitchFamily="18" charset="0"/>
                <a:cs typeface="Times New Roman" pitchFamily="18" charset="0"/>
              </a:rPr>
              <a:t>les actionnaires classiques.</a:t>
            </a:r>
          </a:p>
          <a:p>
            <a:pPr marL="449263" indent="-449263" algn="just">
              <a:spcBef>
                <a:spcPts val="1200"/>
              </a:spcBef>
              <a:spcAft>
                <a:spcPts val="1200"/>
              </a:spcAft>
            </a:pPr>
            <a:endParaRPr lang="fr-FR" sz="2800" b="1"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0"/>
            <a:ext cx="8229600" cy="1143000"/>
          </a:xfrm>
        </p:spPr>
        <p:txBody>
          <a:bodyPr>
            <a:normAutofit/>
          </a:bodyPr>
          <a:lstStyle/>
          <a:p>
            <a:pPr marL="354013" indent="-354013" algn="l">
              <a:spcBef>
                <a:spcPts val="1200"/>
              </a:spcBef>
              <a:spcAft>
                <a:spcPts val="1200"/>
              </a:spcAft>
            </a:pPr>
            <a:r>
              <a:rPr lang="fr-FR" sz="2800" b="1" dirty="0" smtClean="0">
                <a:solidFill>
                  <a:srgbClr val="00B0F0"/>
                </a:solidFill>
                <a:latin typeface="Times New Roman" pitchFamily="18" charset="0"/>
                <a:cs typeface="Times New Roman" pitchFamily="18" charset="0"/>
              </a:rPr>
              <a:t>Résumé</a:t>
            </a:r>
          </a:p>
        </p:txBody>
      </p:sp>
      <p:sp>
        <p:nvSpPr>
          <p:cNvPr id="3" name="Espace réservé du contenu 2"/>
          <p:cNvSpPr>
            <a:spLocks noGrp="1"/>
          </p:cNvSpPr>
          <p:nvPr>
            <p:ph idx="1"/>
          </p:nvPr>
        </p:nvSpPr>
        <p:spPr>
          <a:xfrm>
            <a:off x="428596" y="1142984"/>
            <a:ext cx="8229600" cy="5500726"/>
          </a:xfrm>
        </p:spPr>
        <p:txBody>
          <a:bodyPr>
            <a:normAutofit/>
          </a:bodyPr>
          <a:lstStyle/>
          <a:p>
            <a:pPr marL="354013" indent="-354013" algn="just">
              <a:spcBef>
                <a:spcPts val="1200"/>
              </a:spcBef>
              <a:spcAft>
                <a:spcPts val="1200"/>
              </a:spcAft>
            </a:pPr>
            <a:r>
              <a:rPr lang="fr-FR" sz="2800" b="1" dirty="0" smtClean="0">
                <a:latin typeface="Times New Roman" pitchFamily="18" charset="0"/>
                <a:cs typeface="Times New Roman" pitchFamily="18" charset="0"/>
              </a:rPr>
              <a:t>Le </a:t>
            </a:r>
            <a:r>
              <a:rPr lang="fr-FR" sz="2800" b="1" i="1" dirty="0" smtClean="0">
                <a:solidFill>
                  <a:srgbClr val="00B0F0"/>
                </a:solidFill>
                <a:latin typeface="Times New Roman" pitchFamily="18" charset="0"/>
                <a:cs typeface="Times New Roman" pitchFamily="18" charset="0"/>
              </a:rPr>
              <a:t>niveau de risque </a:t>
            </a:r>
            <a:r>
              <a:rPr lang="fr-FR" sz="2800" b="1" dirty="0" smtClean="0">
                <a:latin typeface="Times New Roman" pitchFamily="18" charset="0"/>
                <a:cs typeface="Times New Roman" pitchFamily="18" charset="0"/>
              </a:rPr>
              <a:t>associé à la détention d’un actif est un déterminant essentiel des taux d’intérêt.</a:t>
            </a:r>
          </a:p>
          <a:p>
            <a:pPr marL="354013" indent="-354013" algn="just">
              <a:spcBef>
                <a:spcPts val="1200"/>
              </a:spcBef>
              <a:spcAft>
                <a:spcPts val="1200"/>
              </a:spcAft>
            </a:pPr>
            <a:r>
              <a:rPr lang="fr-FR" sz="2800" b="1" dirty="0" smtClean="0">
                <a:latin typeface="Times New Roman" pitchFamily="18" charset="0"/>
                <a:cs typeface="Times New Roman" pitchFamily="18" charset="0"/>
              </a:rPr>
              <a:t>Par exemple, dans le cas de la Banque européenne d’investissement, classée «AAA», il est possible d’obtenir les taux d’intérêt les plus bas. À l’inverse, quand l’investissement est hautement spéculatif et donc que les risques de défaut de paiement sont élevés, le taux d’intérêt inclura une «prime de risque» substantielle. </a:t>
            </a:r>
            <a:endParaRPr lang="fr-FR" sz="2800" b="1" dirty="0" smtClean="0">
              <a:solidFill>
                <a:srgbClr val="00B0F0"/>
              </a:solidFill>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20</a:t>
            </a:fld>
            <a:endParaRPr lang="fr-BE"/>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0"/>
            <a:ext cx="8229600" cy="1143000"/>
          </a:xfrm>
        </p:spPr>
        <p:txBody>
          <a:bodyPr>
            <a:normAutofit/>
          </a:bodyPr>
          <a:lstStyle/>
          <a:p>
            <a:pPr marL="354013" indent="-354013" algn="l">
              <a:spcBef>
                <a:spcPts val="1200"/>
              </a:spcBef>
              <a:spcAft>
                <a:spcPts val="1200"/>
              </a:spcAft>
            </a:pPr>
            <a:r>
              <a:rPr lang="fr-FR" sz="2800" b="1" dirty="0" smtClean="0">
                <a:solidFill>
                  <a:schemeClr val="accent1">
                    <a:lumMod val="75000"/>
                  </a:schemeClr>
                </a:solidFill>
                <a:latin typeface="Times New Roman" pitchFamily="18" charset="0"/>
                <a:cs typeface="Times New Roman" pitchFamily="18" charset="0"/>
              </a:rPr>
              <a:t>5. </a:t>
            </a:r>
            <a:r>
              <a:rPr lang="fr-FR" sz="2800" b="1" dirty="0">
                <a:solidFill>
                  <a:schemeClr val="accent1">
                    <a:lumMod val="75000"/>
                  </a:schemeClr>
                </a:solidFill>
                <a:latin typeface="Times New Roman" pitchFamily="18" charset="0"/>
                <a:cs typeface="Times New Roman" pitchFamily="18" charset="0"/>
              </a:rPr>
              <a:t>La structure par terme des taux </a:t>
            </a:r>
            <a:r>
              <a:rPr lang="fr-FR" sz="2800" b="1" dirty="0" smtClean="0">
                <a:solidFill>
                  <a:schemeClr val="accent1">
                    <a:lumMod val="75000"/>
                  </a:schemeClr>
                </a:solidFill>
                <a:latin typeface="Times New Roman" pitchFamily="18" charset="0"/>
                <a:cs typeface="Times New Roman" pitchFamily="18" charset="0"/>
              </a:rPr>
              <a:t>d’intérêt </a:t>
            </a:r>
          </a:p>
        </p:txBody>
      </p:sp>
      <p:sp>
        <p:nvSpPr>
          <p:cNvPr id="3" name="Espace réservé du contenu 2"/>
          <p:cNvSpPr>
            <a:spLocks noGrp="1"/>
          </p:cNvSpPr>
          <p:nvPr>
            <p:ph idx="1"/>
          </p:nvPr>
        </p:nvSpPr>
        <p:spPr>
          <a:xfrm>
            <a:off x="428596" y="1142984"/>
            <a:ext cx="8229600" cy="5500726"/>
          </a:xfrm>
        </p:spPr>
        <p:txBody>
          <a:bodyPr>
            <a:normAutofit/>
          </a:bodyPr>
          <a:lstStyle/>
          <a:p>
            <a:pPr marL="354013" indent="-354013" algn="just">
              <a:spcBef>
                <a:spcPts val="1200"/>
              </a:spcBef>
              <a:spcAft>
                <a:spcPts val="1200"/>
              </a:spcAft>
            </a:pPr>
            <a:r>
              <a:rPr lang="fr-FR" sz="2800" b="1" dirty="0">
                <a:latin typeface="Times New Roman" pitchFamily="18" charset="0"/>
                <a:cs typeface="Times New Roman" pitchFamily="18" charset="0"/>
              </a:rPr>
              <a:t>Il existe une structure des taux d’intérêt ou par échéance </a:t>
            </a:r>
            <a:r>
              <a:rPr lang="fr-FR" sz="2800" b="1" dirty="0" smtClean="0">
                <a:latin typeface="Times New Roman" pitchFamily="18" charset="0"/>
                <a:cs typeface="Times New Roman" pitchFamily="18" charset="0"/>
              </a:rPr>
              <a:t>qui </a:t>
            </a:r>
            <a:r>
              <a:rPr lang="fr-FR" sz="2800" b="1" dirty="0">
                <a:latin typeface="Times New Roman" pitchFamily="18" charset="0"/>
                <a:cs typeface="Times New Roman" pitchFamily="18" charset="0"/>
              </a:rPr>
              <a:t>dépend de la durée de l’emprunt</a:t>
            </a:r>
            <a:r>
              <a:rPr lang="fr-FR" sz="2800" b="1" dirty="0" smtClean="0">
                <a:latin typeface="Times New Roman" pitchFamily="18" charset="0"/>
                <a:cs typeface="Times New Roman" pitchFamily="18" charset="0"/>
              </a:rPr>
              <a:t>.</a:t>
            </a:r>
          </a:p>
          <a:p>
            <a:pPr marL="354013" indent="-354013" algn="just">
              <a:spcBef>
                <a:spcPts val="1200"/>
              </a:spcBef>
              <a:spcAft>
                <a:spcPts val="1200"/>
              </a:spcAft>
            </a:pPr>
            <a:r>
              <a:rPr lang="fr-FR" sz="2800" b="1" dirty="0">
                <a:latin typeface="Times New Roman" pitchFamily="18" charset="0"/>
                <a:cs typeface="Times New Roman" pitchFamily="18" charset="0"/>
              </a:rPr>
              <a:t>En principe, les taux longs (accordé à long terme) sont supérieurs aux taux courts (accordés à court terme</a:t>
            </a:r>
            <a:r>
              <a:rPr lang="fr-FR" sz="2800" b="1" dirty="0" smtClean="0">
                <a:latin typeface="Times New Roman" pitchFamily="18" charset="0"/>
                <a:cs typeface="Times New Roman" pitchFamily="18" charset="0"/>
              </a:rPr>
              <a:t>).</a:t>
            </a:r>
          </a:p>
          <a:p>
            <a:pPr marL="354013" indent="-354013" algn="just">
              <a:spcBef>
                <a:spcPts val="1200"/>
              </a:spcBef>
              <a:spcAft>
                <a:spcPts val="1200"/>
              </a:spcAft>
            </a:pPr>
            <a:r>
              <a:rPr lang="fr-FR" sz="2800" b="1" dirty="0">
                <a:latin typeface="Times New Roman" pitchFamily="18" charset="0"/>
                <a:cs typeface="Times New Roman" pitchFamily="18" charset="0"/>
              </a:rPr>
              <a:t>La définition de ce qui constitue le court terme varie d’un établissement à l’autre et d’une activité à l’autre. Souvent, la limite de durée retenue est un an, mais parfois deux, voire trois ans. </a:t>
            </a:r>
            <a:endParaRPr lang="fr-FR" sz="2800" b="1" dirty="0">
              <a:solidFill>
                <a:srgbClr val="00B0F0"/>
              </a:solidFill>
              <a:latin typeface="Times New Roman" pitchFamily="18" charset="0"/>
              <a:cs typeface="Times New Roman" pitchFamily="18" charset="0"/>
            </a:endParaRPr>
          </a:p>
          <a:p>
            <a:pPr marL="354013" indent="-354013" algn="just">
              <a:spcBef>
                <a:spcPts val="1200"/>
              </a:spcBef>
              <a:spcAft>
                <a:spcPts val="1200"/>
              </a:spcAft>
            </a:pPr>
            <a:endParaRPr lang="fr-FR" sz="2800" b="1" dirty="0">
              <a:latin typeface="Times New Roman" pitchFamily="18" charset="0"/>
              <a:cs typeface="Times New Roman" pitchFamily="18" charset="0"/>
            </a:endParaRPr>
          </a:p>
          <a:p>
            <a:pPr marL="354013" indent="-354013" algn="just">
              <a:spcBef>
                <a:spcPts val="1200"/>
              </a:spcBef>
              <a:spcAft>
                <a:spcPts val="1200"/>
              </a:spcAft>
            </a:pPr>
            <a:endParaRPr lang="fr-FR" sz="2800" b="1" dirty="0" smtClean="0">
              <a:solidFill>
                <a:srgbClr val="00B0F0"/>
              </a:solidFill>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21</a:t>
            </a:fld>
            <a:endParaRPr lang="fr-BE"/>
          </a:p>
        </p:txBody>
      </p:sp>
    </p:spTree>
    <p:extLst>
      <p:ext uri="{BB962C8B-B14F-4D97-AF65-F5344CB8AC3E}">
        <p14:creationId xmlns:p14="http://schemas.microsoft.com/office/powerpoint/2010/main" val="20049010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0"/>
            <a:ext cx="8229600" cy="1143000"/>
          </a:xfrm>
        </p:spPr>
        <p:txBody>
          <a:bodyPr>
            <a:normAutofit/>
          </a:bodyPr>
          <a:lstStyle/>
          <a:p>
            <a:pPr marL="354013" indent="-354013" algn="l">
              <a:spcBef>
                <a:spcPts val="1200"/>
              </a:spcBef>
              <a:spcAft>
                <a:spcPts val="1200"/>
              </a:spcAft>
            </a:pPr>
            <a:r>
              <a:rPr lang="fr-FR" sz="2800" b="1" dirty="0" smtClean="0">
                <a:solidFill>
                  <a:schemeClr val="accent1">
                    <a:lumMod val="75000"/>
                  </a:schemeClr>
                </a:solidFill>
                <a:latin typeface="Times New Roman" pitchFamily="18" charset="0"/>
                <a:cs typeface="Times New Roman" pitchFamily="18" charset="0"/>
              </a:rPr>
              <a:t>5. La structure par terme des taux d’intérêt </a:t>
            </a:r>
            <a:endParaRPr lang="fr-FR" sz="2800" b="1" dirty="0" smtClean="0">
              <a:solidFill>
                <a:schemeClr val="tx2">
                  <a:lumMod val="60000"/>
                  <a:lumOff val="40000"/>
                </a:schemeClr>
              </a:solidFill>
              <a:latin typeface="Times New Roman" pitchFamily="18" charset="0"/>
              <a:cs typeface="Times New Roman" pitchFamily="18" charset="0"/>
            </a:endParaRPr>
          </a:p>
        </p:txBody>
      </p:sp>
      <p:sp>
        <p:nvSpPr>
          <p:cNvPr id="3" name="Espace réservé du contenu 2"/>
          <p:cNvSpPr>
            <a:spLocks noGrp="1"/>
          </p:cNvSpPr>
          <p:nvPr>
            <p:ph idx="1"/>
          </p:nvPr>
        </p:nvSpPr>
        <p:spPr>
          <a:xfrm>
            <a:off x="428596" y="1142984"/>
            <a:ext cx="8229600" cy="5500726"/>
          </a:xfrm>
        </p:spPr>
        <p:txBody>
          <a:bodyPr>
            <a:normAutofit/>
          </a:bodyPr>
          <a:lstStyle/>
          <a:p>
            <a:pPr marL="354013" indent="-354013" algn="just">
              <a:spcBef>
                <a:spcPts val="1200"/>
              </a:spcBef>
              <a:spcAft>
                <a:spcPts val="1200"/>
              </a:spcAft>
            </a:pPr>
            <a:endParaRPr lang="fr-FR" sz="2800" b="1" dirty="0">
              <a:latin typeface="Times New Roman" pitchFamily="18" charset="0"/>
              <a:cs typeface="Times New Roman" pitchFamily="18" charset="0"/>
            </a:endParaRPr>
          </a:p>
          <a:p>
            <a:pPr marL="354013" indent="-354013" algn="just">
              <a:spcBef>
                <a:spcPts val="1200"/>
              </a:spcBef>
              <a:spcAft>
                <a:spcPts val="1200"/>
              </a:spcAft>
            </a:pPr>
            <a:endParaRPr lang="fr-FR" sz="2800" b="1" dirty="0" smtClean="0">
              <a:solidFill>
                <a:srgbClr val="00B0F0"/>
              </a:solidFill>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22</a:t>
            </a:fld>
            <a:endParaRPr lang="fr-BE"/>
          </a:p>
        </p:txBody>
      </p:sp>
      <p:sp>
        <p:nvSpPr>
          <p:cNvPr id="5" name="Rectangle 4"/>
          <p:cNvSpPr/>
          <p:nvPr/>
        </p:nvSpPr>
        <p:spPr>
          <a:xfrm>
            <a:off x="357158" y="1071546"/>
            <a:ext cx="8128942" cy="5447645"/>
          </a:xfrm>
          <a:prstGeom prst="rect">
            <a:avLst/>
          </a:prstGeom>
        </p:spPr>
        <p:txBody>
          <a:bodyPr wrap="square">
            <a:spAutoFit/>
          </a:bodyPr>
          <a:lstStyle/>
          <a:p>
            <a:pPr marL="360363" indent="-360363" algn="just">
              <a:spcBef>
                <a:spcPts val="1200"/>
              </a:spcBef>
              <a:spcAft>
                <a:spcPts val="1200"/>
              </a:spcAft>
              <a:buFont typeface="Arial" pitchFamily="34" charset="0"/>
              <a:buChar char="•"/>
            </a:pPr>
            <a:r>
              <a:rPr lang="fr-FR" sz="2800" b="1" dirty="0">
                <a:latin typeface="Times New Roman" pitchFamily="18" charset="0"/>
                <a:cs typeface="Times New Roman" pitchFamily="18" charset="0"/>
              </a:rPr>
              <a:t>L</a:t>
            </a:r>
            <a:r>
              <a:rPr lang="fr-FR" sz="2800" b="1" dirty="0" smtClean="0">
                <a:latin typeface="Times New Roman" pitchFamily="18" charset="0"/>
                <a:cs typeface="Times New Roman" pitchFamily="18" charset="0"/>
              </a:rPr>
              <a:t>a </a:t>
            </a:r>
            <a:r>
              <a:rPr lang="fr-FR" sz="2800" b="1" dirty="0">
                <a:latin typeface="Times New Roman" pitchFamily="18" charset="0"/>
                <a:cs typeface="Times New Roman" pitchFamily="18" charset="0"/>
              </a:rPr>
              <a:t>rémunération </a:t>
            </a:r>
            <a:r>
              <a:rPr lang="fr-FR" sz="2800" b="1" dirty="0" smtClean="0">
                <a:latin typeface="Times New Roman" pitchFamily="18" charset="0"/>
                <a:cs typeface="Times New Roman" pitchFamily="18" charset="0"/>
              </a:rPr>
              <a:t>des titres </a:t>
            </a:r>
            <a:r>
              <a:rPr lang="fr-FR" sz="2800" b="1" dirty="0">
                <a:latin typeface="Times New Roman" pitchFamily="18" charset="0"/>
                <a:cs typeface="Times New Roman" pitchFamily="18" charset="0"/>
              </a:rPr>
              <a:t>croît avec l’échéance. De ce fait, </a:t>
            </a:r>
            <a:r>
              <a:rPr lang="fr-FR" sz="2800" b="1" dirty="0" smtClean="0">
                <a:latin typeface="Times New Roman" pitchFamily="18" charset="0"/>
                <a:cs typeface="Times New Roman" pitchFamily="18" charset="0"/>
              </a:rPr>
              <a:t>la structure </a:t>
            </a:r>
            <a:r>
              <a:rPr lang="fr-FR" sz="2800" b="1" dirty="0">
                <a:latin typeface="Times New Roman" pitchFamily="18" charset="0"/>
                <a:cs typeface="Times New Roman" pitchFamily="18" charset="0"/>
              </a:rPr>
              <a:t>par échéance est jugée </a:t>
            </a:r>
            <a:r>
              <a:rPr lang="fr-FR" sz="2800" b="1" dirty="0" smtClean="0">
                <a:latin typeface="Times New Roman" pitchFamily="18" charset="0"/>
                <a:cs typeface="Times New Roman" pitchFamily="18" charset="0"/>
              </a:rPr>
              <a:t>normale lorsque </a:t>
            </a:r>
            <a:r>
              <a:rPr lang="fr-FR" sz="2800" b="1" dirty="0">
                <a:latin typeface="Times New Roman" pitchFamily="18" charset="0"/>
                <a:cs typeface="Times New Roman" pitchFamily="18" charset="0"/>
              </a:rPr>
              <a:t>les taux long sont supérieurs </a:t>
            </a:r>
            <a:r>
              <a:rPr lang="fr-FR" sz="2800" b="1" dirty="0" smtClean="0">
                <a:latin typeface="Times New Roman" pitchFamily="18" charset="0"/>
                <a:cs typeface="Times New Roman" pitchFamily="18" charset="0"/>
              </a:rPr>
              <a:t>aux taux courts.</a:t>
            </a:r>
          </a:p>
          <a:p>
            <a:pPr marL="360363" indent="-360363" algn="just">
              <a:spcBef>
                <a:spcPts val="1200"/>
              </a:spcBef>
              <a:spcAft>
                <a:spcPts val="1200"/>
              </a:spcAft>
              <a:buFont typeface="Arial" pitchFamily="34" charset="0"/>
              <a:buChar char="•"/>
            </a:pPr>
            <a:r>
              <a:rPr lang="fr-FR" sz="2800" b="1" dirty="0" smtClean="0">
                <a:latin typeface="Times New Roman" pitchFamily="18" charset="0"/>
                <a:cs typeface="Times New Roman" pitchFamily="18" charset="0"/>
              </a:rPr>
              <a:t>Selon la théorie </a:t>
            </a:r>
            <a:r>
              <a:rPr lang="fr-FR" sz="2800" b="1" dirty="0">
                <a:latin typeface="Times New Roman" pitchFamily="18" charset="0"/>
                <a:cs typeface="Times New Roman" pitchFamily="18" charset="0"/>
              </a:rPr>
              <a:t>des </a:t>
            </a:r>
            <a:r>
              <a:rPr lang="fr-FR" sz="2800" b="1" dirty="0" smtClean="0">
                <a:latin typeface="Times New Roman" pitchFamily="18" charset="0"/>
                <a:cs typeface="Times New Roman" pitchFamily="18" charset="0"/>
              </a:rPr>
              <a:t>anticipations </a:t>
            </a:r>
            <a:r>
              <a:rPr lang="fr-FR" sz="2800" b="1" dirty="0">
                <a:latin typeface="Times New Roman" pitchFamily="18" charset="0"/>
                <a:cs typeface="Times New Roman" pitchFamily="18" charset="0"/>
              </a:rPr>
              <a:t>le niveau des taux </a:t>
            </a:r>
            <a:r>
              <a:rPr lang="fr-FR" sz="2800" b="1" dirty="0" smtClean="0">
                <a:latin typeface="Times New Roman" pitchFamily="18" charset="0"/>
                <a:cs typeface="Times New Roman" pitchFamily="18" charset="0"/>
              </a:rPr>
              <a:t>long s’explique </a:t>
            </a:r>
            <a:r>
              <a:rPr lang="fr-FR" sz="2800" b="1" dirty="0">
                <a:latin typeface="Times New Roman" pitchFamily="18" charset="0"/>
                <a:cs typeface="Times New Roman" pitchFamily="18" charset="0"/>
              </a:rPr>
              <a:t>par les anticipations de taux </a:t>
            </a:r>
            <a:r>
              <a:rPr lang="fr-FR" sz="2800" b="1" dirty="0" smtClean="0">
                <a:latin typeface="Times New Roman" pitchFamily="18" charset="0"/>
                <a:cs typeface="Times New Roman" pitchFamily="18" charset="0"/>
              </a:rPr>
              <a:t>courts.</a:t>
            </a:r>
          </a:p>
          <a:p>
            <a:pPr marL="360363" indent="-360363" algn="just">
              <a:spcBef>
                <a:spcPts val="1200"/>
              </a:spcBef>
              <a:spcAft>
                <a:spcPts val="1200"/>
              </a:spcAft>
              <a:buFont typeface="Arial" pitchFamily="34" charset="0"/>
              <a:buChar char="•"/>
            </a:pPr>
            <a:r>
              <a:rPr lang="fr-FR" sz="2800" b="1" dirty="0">
                <a:latin typeface="Times New Roman" pitchFamily="18" charset="0"/>
                <a:cs typeface="Times New Roman" pitchFamily="18" charset="0"/>
              </a:rPr>
              <a:t>La théorie de la préférence </a:t>
            </a:r>
            <a:r>
              <a:rPr lang="fr-FR" sz="2800" b="1" dirty="0" smtClean="0">
                <a:latin typeface="Times New Roman" pitchFamily="18" charset="0"/>
                <a:cs typeface="Times New Roman" pitchFamily="18" charset="0"/>
              </a:rPr>
              <a:t>pour la liquidité suppose que  les agents économique  ne consentent à investir  à LT que si les emprunteurs   leur consentent  une« </a:t>
            </a:r>
            <a:r>
              <a:rPr lang="fr-FR" sz="2800" b="1" dirty="0">
                <a:latin typeface="Times New Roman" pitchFamily="18" charset="0"/>
                <a:cs typeface="Times New Roman" pitchFamily="18" charset="0"/>
              </a:rPr>
              <a:t>prime de </a:t>
            </a:r>
            <a:r>
              <a:rPr lang="fr-FR" sz="2800" b="1" dirty="0" smtClean="0">
                <a:latin typeface="Times New Roman" pitchFamily="18" charset="0"/>
                <a:cs typeface="Times New Roman" pitchFamily="18" charset="0"/>
              </a:rPr>
              <a:t>liquidité».</a:t>
            </a:r>
            <a:endParaRPr lang="fr-FR"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044121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0"/>
            <a:ext cx="8229600" cy="1143000"/>
          </a:xfrm>
        </p:spPr>
        <p:txBody>
          <a:bodyPr>
            <a:normAutofit/>
          </a:bodyPr>
          <a:lstStyle/>
          <a:p>
            <a:pPr marL="354013" indent="-354013" algn="l">
              <a:spcBef>
                <a:spcPts val="1200"/>
              </a:spcBef>
              <a:spcAft>
                <a:spcPts val="1200"/>
              </a:spcAft>
            </a:pPr>
            <a:r>
              <a:rPr lang="fr-FR" sz="2800" b="1" dirty="0" smtClean="0">
                <a:solidFill>
                  <a:schemeClr val="accent1">
                    <a:lumMod val="75000"/>
                  </a:schemeClr>
                </a:solidFill>
                <a:latin typeface="Times New Roman" pitchFamily="18" charset="0"/>
                <a:cs typeface="Times New Roman" pitchFamily="18" charset="0"/>
              </a:rPr>
              <a:t>5. La structure par terme des taux d’intérêt </a:t>
            </a:r>
            <a:endParaRPr lang="fr-FR" sz="2800" b="1" dirty="0" smtClean="0">
              <a:solidFill>
                <a:schemeClr val="tx2">
                  <a:lumMod val="60000"/>
                  <a:lumOff val="40000"/>
                </a:schemeClr>
              </a:solidFill>
              <a:latin typeface="Times New Roman" pitchFamily="18" charset="0"/>
              <a:cs typeface="Times New Roman" pitchFamily="18" charset="0"/>
            </a:endParaRPr>
          </a:p>
        </p:txBody>
      </p:sp>
      <p:sp>
        <p:nvSpPr>
          <p:cNvPr id="3" name="Espace réservé du contenu 2"/>
          <p:cNvSpPr>
            <a:spLocks noGrp="1"/>
          </p:cNvSpPr>
          <p:nvPr>
            <p:ph idx="1"/>
          </p:nvPr>
        </p:nvSpPr>
        <p:spPr>
          <a:xfrm>
            <a:off x="428596" y="1142984"/>
            <a:ext cx="8229600" cy="5500726"/>
          </a:xfrm>
        </p:spPr>
        <p:txBody>
          <a:bodyPr>
            <a:normAutofit/>
          </a:bodyPr>
          <a:lstStyle/>
          <a:p>
            <a:pPr marL="354013" indent="-354013" algn="just">
              <a:spcBef>
                <a:spcPts val="1200"/>
              </a:spcBef>
              <a:spcAft>
                <a:spcPts val="1200"/>
              </a:spcAft>
            </a:pPr>
            <a:endParaRPr lang="fr-FR" sz="2800" b="1" dirty="0">
              <a:latin typeface="Times New Roman" pitchFamily="18" charset="0"/>
              <a:cs typeface="Times New Roman" pitchFamily="18" charset="0"/>
            </a:endParaRPr>
          </a:p>
          <a:p>
            <a:pPr marL="354013" indent="-354013" algn="just">
              <a:spcBef>
                <a:spcPts val="1200"/>
              </a:spcBef>
              <a:spcAft>
                <a:spcPts val="1200"/>
              </a:spcAft>
            </a:pPr>
            <a:endParaRPr lang="fr-FR" sz="2800" b="1" dirty="0" smtClean="0">
              <a:solidFill>
                <a:srgbClr val="00B0F0"/>
              </a:solidFill>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23</a:t>
            </a:fld>
            <a:endParaRPr lang="fr-BE"/>
          </a:p>
        </p:txBody>
      </p:sp>
      <p:sp>
        <p:nvSpPr>
          <p:cNvPr id="5" name="Rectangle 4"/>
          <p:cNvSpPr/>
          <p:nvPr/>
        </p:nvSpPr>
        <p:spPr>
          <a:xfrm>
            <a:off x="357158" y="1071546"/>
            <a:ext cx="8128942" cy="2554545"/>
          </a:xfrm>
          <a:prstGeom prst="rect">
            <a:avLst/>
          </a:prstGeom>
        </p:spPr>
        <p:txBody>
          <a:bodyPr wrap="square">
            <a:spAutoFit/>
          </a:bodyPr>
          <a:lstStyle/>
          <a:p>
            <a:pPr marL="360363" indent="-360363" algn="just">
              <a:spcBef>
                <a:spcPts val="1200"/>
              </a:spcBef>
              <a:spcAft>
                <a:spcPts val="1200"/>
              </a:spcAft>
            </a:pPr>
            <a:r>
              <a:rPr lang="fr-FR" sz="2800" b="1" dirty="0" smtClean="0">
                <a:latin typeface="Times New Roman" pitchFamily="18" charset="0"/>
                <a:cs typeface="Times New Roman" pitchFamily="18" charset="0"/>
              </a:rPr>
              <a:t>=&gt; Il existe une structure des taux d’intérêt qui dépend du risque de non-remboursement d’un emprunt. Plus le risque est élevé, plus le taux d’intérêt est élevé. </a:t>
            </a:r>
            <a:endParaRPr lang="fr-FR" sz="2800" b="1" dirty="0" smtClean="0">
              <a:solidFill>
                <a:srgbClr val="00B0F0"/>
              </a:solidFill>
              <a:latin typeface="Times New Roman" pitchFamily="18" charset="0"/>
              <a:cs typeface="Times New Roman" pitchFamily="18" charset="0"/>
            </a:endParaRPr>
          </a:p>
          <a:p>
            <a:pPr marL="360363" indent="-360363" algn="just">
              <a:spcBef>
                <a:spcPts val="1200"/>
              </a:spcBef>
              <a:spcAft>
                <a:spcPts val="1200"/>
              </a:spcAft>
            </a:pPr>
            <a:endParaRPr lang="fr-FR"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0441210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2877" y="214298"/>
            <a:ext cx="8358246" cy="1143000"/>
          </a:xfrm>
        </p:spPr>
        <p:txBody>
          <a:bodyPr>
            <a:normAutofit fontScale="90000"/>
          </a:bodyPr>
          <a:lstStyle/>
          <a:p>
            <a:pPr algn="l"/>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solidFill>
                  <a:schemeClr val="accent1">
                    <a:lumMod val="75000"/>
                  </a:schemeClr>
                </a:solidFill>
                <a:latin typeface="Times New Roman" panose="02020603050405020304" pitchFamily="18" charset="0"/>
                <a:cs typeface="Times New Roman" panose="02020603050405020304" pitchFamily="18" charset="0"/>
              </a:rPr>
              <a:t>Conclusion</a:t>
            </a: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dirty="0" smtClean="0"/>
              <a:t/>
            </a:r>
            <a:br>
              <a:rPr lang="fr-FR" dirty="0" smtClean="0"/>
            </a:br>
            <a:endParaRPr lang="fr-FR" dirty="0"/>
          </a:p>
        </p:txBody>
      </p:sp>
      <p:sp>
        <p:nvSpPr>
          <p:cNvPr id="3" name="Espace réservé du contenu 2"/>
          <p:cNvSpPr>
            <a:spLocks noGrp="1"/>
          </p:cNvSpPr>
          <p:nvPr>
            <p:ph idx="1"/>
          </p:nvPr>
        </p:nvSpPr>
        <p:spPr>
          <a:xfrm>
            <a:off x="457200" y="1357298"/>
            <a:ext cx="8229600" cy="4768865"/>
          </a:xfrm>
        </p:spPr>
        <p:txBody>
          <a:bodyPr>
            <a:normAutofit/>
          </a:bodyPr>
          <a:lstStyle/>
          <a:p>
            <a:pPr algn="just">
              <a:spcBef>
                <a:spcPts val="1200"/>
              </a:spcBef>
              <a:spcAft>
                <a:spcPts val="1200"/>
              </a:spcAft>
            </a:pPr>
            <a:r>
              <a:rPr lang="fr-FR" sz="2800" b="1" dirty="0" smtClean="0">
                <a:latin typeface="Times New Roman" pitchFamily="18" charset="0"/>
                <a:cs typeface="Times New Roman" pitchFamily="18" charset="0"/>
              </a:rPr>
              <a:t>Les marchés financiers sont devenus plus volatiles et parfois instables. </a:t>
            </a:r>
            <a:r>
              <a:rPr lang="fr-FR" sz="2800" b="1" smtClean="0">
                <a:latin typeface="Times New Roman" pitchFamily="18" charset="0"/>
                <a:cs typeface="Times New Roman" pitchFamily="18" charset="0"/>
              </a:rPr>
              <a:t>Les crises financières </a:t>
            </a:r>
            <a:r>
              <a:rPr lang="fr-FR" sz="2800" b="1" dirty="0" smtClean="0">
                <a:latin typeface="Times New Roman" pitchFamily="18" charset="0"/>
                <a:cs typeface="Times New Roman" pitchFamily="18" charset="0"/>
              </a:rPr>
              <a:t>qui se sont succédées à la fin du 20ème siècle en est le parfait exemple. </a:t>
            </a:r>
          </a:p>
          <a:p>
            <a:pPr algn="just">
              <a:spcBef>
                <a:spcPts val="1200"/>
              </a:spcBef>
              <a:spcAft>
                <a:spcPts val="1200"/>
              </a:spcAft>
            </a:pPr>
            <a:r>
              <a:rPr lang="fr-FR" sz="2800" b="1" dirty="0" smtClean="0">
                <a:latin typeface="Times New Roman" pitchFamily="18" charset="0"/>
                <a:cs typeface="Times New Roman" pitchFamily="18" charset="0"/>
              </a:rPr>
              <a:t>Les marchés financiers constituent un instrument efficace de placement et de financement. Toutefois,  ils restent aussi un lieu de spéculation qui aboutit à des effets pervers</a:t>
            </a:r>
          </a:p>
          <a:p>
            <a:endParaRPr lang="fr-FR" sz="2800" dirty="0" smtClean="0"/>
          </a:p>
          <a:p>
            <a:endParaRPr lang="fr-FR" sz="2800" dirty="0" smtClean="0"/>
          </a:p>
          <a:p>
            <a:pPr>
              <a:buNone/>
            </a:pPr>
            <a:endParaRPr lang="fr-FR" sz="2800" b="1" dirty="0" smtClean="0">
              <a:solidFill>
                <a:schemeClr val="tx2">
                  <a:lumMod val="60000"/>
                  <a:lumOff val="40000"/>
                </a:schemeClr>
              </a:solidFill>
              <a:latin typeface="Arial" pitchFamily="34" charset="0"/>
              <a:cs typeface="Arial" pitchFamily="34" charset="0"/>
            </a:endParaRPr>
          </a:p>
          <a:p>
            <a:endParaRPr lang="fr-FR" sz="2800" b="1" dirty="0">
              <a:solidFill>
                <a:schemeClr val="tx2">
                  <a:lumMod val="60000"/>
                  <a:lumOff val="40000"/>
                </a:schemeClr>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24</a:t>
            </a:fld>
            <a:endParaRPr lang="fr-B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CF4668DC-857F-487D-BFFA-8C0CA5037977}" type="slidenum">
              <a:rPr lang="fr-BE" smtClean="0"/>
              <a:pPr/>
              <a:t>3</a:t>
            </a:fld>
            <a:endParaRPr lang="fr-BE"/>
          </a:p>
        </p:txBody>
      </p:sp>
      <p:sp>
        <p:nvSpPr>
          <p:cNvPr id="5" name="ZoneTexte 4"/>
          <p:cNvSpPr txBox="1"/>
          <p:nvPr/>
        </p:nvSpPr>
        <p:spPr>
          <a:xfrm>
            <a:off x="500034" y="357166"/>
            <a:ext cx="7786742" cy="584775"/>
          </a:xfrm>
          <a:prstGeom prst="rect">
            <a:avLst/>
          </a:prstGeom>
          <a:noFill/>
        </p:spPr>
        <p:txBody>
          <a:bodyPr wrap="square" rtlCol="0">
            <a:spAutoFit/>
          </a:bodyPr>
          <a:lstStyle/>
          <a:p>
            <a:r>
              <a:rPr lang="fr-FR" sz="3200" b="1" dirty="0" smtClean="0">
                <a:solidFill>
                  <a:schemeClr val="tx2">
                    <a:lumMod val="75000"/>
                  </a:schemeClr>
                </a:solidFill>
                <a:latin typeface="Times New Roman" pitchFamily="18" charset="0"/>
                <a:cs typeface="Times New Roman" pitchFamily="18" charset="0"/>
              </a:rPr>
              <a:t>II. Produits financiers </a:t>
            </a:r>
            <a:endParaRPr lang="fr-FR" sz="3200" b="1" dirty="0">
              <a:solidFill>
                <a:schemeClr val="tx2">
                  <a:lumMod val="75000"/>
                </a:schemeClr>
              </a:solidFill>
              <a:latin typeface="Times New Roman" pitchFamily="18" charset="0"/>
              <a:cs typeface="Times New Roman" pitchFamily="18" charset="0"/>
            </a:endParaRPr>
          </a:p>
        </p:txBody>
      </p:sp>
      <p:sp>
        <p:nvSpPr>
          <p:cNvPr id="6" name="Rectangle 5"/>
          <p:cNvSpPr/>
          <p:nvPr/>
        </p:nvSpPr>
        <p:spPr>
          <a:xfrm>
            <a:off x="571472" y="1142984"/>
            <a:ext cx="7929618" cy="5755422"/>
          </a:xfrm>
          <a:prstGeom prst="rect">
            <a:avLst/>
          </a:prstGeom>
        </p:spPr>
        <p:txBody>
          <a:bodyPr wrap="square">
            <a:spAutoFit/>
          </a:bodyPr>
          <a:lstStyle/>
          <a:p>
            <a:pPr marL="360363" indent="-360363" algn="just">
              <a:spcBef>
                <a:spcPts val="1200"/>
              </a:spcBef>
              <a:spcAft>
                <a:spcPts val="1200"/>
              </a:spcAft>
            </a:pPr>
            <a:r>
              <a:rPr lang="fr-FR" sz="2800" b="1" dirty="0" smtClean="0">
                <a:solidFill>
                  <a:schemeClr val="accent1">
                    <a:lumMod val="75000"/>
                  </a:schemeClr>
                </a:solidFill>
                <a:latin typeface="Times New Roman" pitchFamily="18" charset="0"/>
                <a:cs typeface="Times New Roman" pitchFamily="18" charset="0"/>
              </a:rPr>
              <a:t>2. Obligations</a:t>
            </a:r>
            <a:endParaRPr lang="fr-FR" sz="2800" b="1" dirty="0">
              <a:solidFill>
                <a:schemeClr val="accent1">
                  <a:lumMod val="75000"/>
                </a:schemeClr>
              </a:solidFill>
              <a:latin typeface="Times New Roman" pitchFamily="18" charset="0"/>
              <a:cs typeface="Times New Roman" pitchFamily="18" charset="0"/>
            </a:endParaRPr>
          </a:p>
          <a:p>
            <a:pPr marL="360363" indent="-360363" algn="just">
              <a:spcBef>
                <a:spcPts val="1200"/>
              </a:spcBef>
              <a:spcAft>
                <a:spcPts val="1200"/>
              </a:spcAft>
              <a:buFont typeface="Arial" pitchFamily="34" charset="0"/>
              <a:buChar char="•"/>
            </a:pPr>
            <a:r>
              <a:rPr lang="fr-FR" sz="2800" b="1" dirty="0" smtClean="0">
                <a:latin typeface="Times New Roman" pitchFamily="18" charset="0"/>
                <a:cs typeface="Times New Roman" pitchFamily="18" charset="0"/>
              </a:rPr>
              <a:t>Des </a:t>
            </a:r>
            <a:r>
              <a:rPr lang="fr-FR" sz="2800" b="1" dirty="0">
                <a:latin typeface="Times New Roman" pitchFamily="18" charset="0"/>
                <a:cs typeface="Times New Roman" pitchFamily="18" charset="0"/>
              </a:rPr>
              <a:t>obligations de </a:t>
            </a:r>
            <a:r>
              <a:rPr lang="fr-FR" sz="2800" b="1" dirty="0" smtClean="0">
                <a:latin typeface="Times New Roman" pitchFamily="18" charset="0"/>
                <a:cs typeface="Times New Roman" pitchFamily="18" charset="0"/>
              </a:rPr>
              <a:t>la première catégorie émises </a:t>
            </a:r>
            <a:r>
              <a:rPr lang="fr-FR" sz="2800" b="1" dirty="0">
                <a:latin typeface="Times New Roman" pitchFamily="18" charset="0"/>
                <a:cs typeface="Times New Roman" pitchFamily="18" charset="0"/>
              </a:rPr>
              <a:t>par l’État ou un secteur </a:t>
            </a:r>
            <a:r>
              <a:rPr lang="fr-FR" sz="2800" b="1" dirty="0" smtClean="0">
                <a:latin typeface="Times New Roman" pitchFamily="18" charset="0"/>
                <a:cs typeface="Times New Roman" pitchFamily="18" charset="0"/>
              </a:rPr>
              <a:t>public.</a:t>
            </a:r>
          </a:p>
          <a:p>
            <a:pPr marL="360363" indent="-360363" algn="just">
              <a:spcBef>
                <a:spcPts val="1200"/>
              </a:spcBef>
              <a:spcAft>
                <a:spcPts val="1200"/>
              </a:spcAft>
              <a:buFont typeface="Arial" pitchFamily="34" charset="0"/>
              <a:buChar char="•"/>
            </a:pPr>
            <a:r>
              <a:rPr lang="fr-FR" sz="2800" b="1" dirty="0">
                <a:latin typeface="Times New Roman" pitchFamily="18" charset="0"/>
                <a:cs typeface="Times New Roman" pitchFamily="18" charset="0"/>
              </a:rPr>
              <a:t>D</a:t>
            </a:r>
            <a:r>
              <a:rPr lang="fr-FR" sz="2800" b="1" dirty="0" smtClean="0">
                <a:latin typeface="Times New Roman" pitchFamily="18" charset="0"/>
                <a:cs typeface="Times New Roman" pitchFamily="18" charset="0"/>
              </a:rPr>
              <a:t>es </a:t>
            </a:r>
            <a:r>
              <a:rPr lang="fr-FR" sz="2800" b="1" dirty="0">
                <a:latin typeface="Times New Roman" pitchFamily="18" charset="0"/>
                <a:cs typeface="Times New Roman" pitchFamily="18" charset="0"/>
              </a:rPr>
              <a:t>obligations de </a:t>
            </a:r>
            <a:r>
              <a:rPr lang="fr-FR" sz="2800" b="1" dirty="0" smtClean="0">
                <a:latin typeface="Times New Roman" pitchFamily="18" charset="0"/>
                <a:cs typeface="Times New Roman" pitchFamily="18" charset="0"/>
              </a:rPr>
              <a:t>la deuxième </a:t>
            </a:r>
            <a:r>
              <a:rPr lang="fr-FR" sz="2800" b="1" dirty="0">
                <a:latin typeface="Times New Roman" pitchFamily="18" charset="0"/>
                <a:cs typeface="Times New Roman" pitchFamily="18" charset="0"/>
              </a:rPr>
              <a:t>catégorie </a:t>
            </a:r>
            <a:r>
              <a:rPr lang="fr-FR" sz="2800" b="1" dirty="0" smtClean="0">
                <a:latin typeface="Times New Roman" pitchFamily="18" charset="0"/>
                <a:cs typeface="Times New Roman" pitchFamily="18" charset="0"/>
              </a:rPr>
              <a:t>émises </a:t>
            </a:r>
            <a:r>
              <a:rPr lang="fr-FR" sz="2800" b="1" dirty="0">
                <a:latin typeface="Times New Roman" pitchFamily="18" charset="0"/>
                <a:cs typeface="Times New Roman" pitchFamily="18" charset="0"/>
              </a:rPr>
              <a:t>par des entreprises du secteur privé ou bien par des collectivités qui ne bénéficient pas de la garantie de l’État</a:t>
            </a:r>
            <a:r>
              <a:rPr lang="fr-FR" sz="2800" b="1" dirty="0" smtClean="0">
                <a:latin typeface="Times New Roman" pitchFamily="18" charset="0"/>
                <a:cs typeface="Times New Roman" pitchFamily="18" charset="0"/>
              </a:rPr>
              <a:t>.</a:t>
            </a:r>
          </a:p>
          <a:p>
            <a:pPr marL="360363" indent="-360363" algn="just">
              <a:spcBef>
                <a:spcPts val="1200"/>
              </a:spcBef>
              <a:spcAft>
                <a:spcPts val="1200"/>
              </a:spcAft>
              <a:buFont typeface="Arial" pitchFamily="34" charset="0"/>
              <a:buChar char="•"/>
            </a:pPr>
            <a:r>
              <a:rPr lang="fr-FR" sz="2800" b="1" dirty="0" smtClean="0">
                <a:latin typeface="Times New Roman" pitchFamily="18" charset="0"/>
                <a:cs typeface="Times New Roman" pitchFamily="18" charset="0"/>
              </a:rPr>
              <a:t>Les dérivés permettent de se couvrir contre les risques associés aux fluctuations de différents sous-jacents, dont les matières premières, mais aussi de spéculer en jouant sur l’effet de levier.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CF4668DC-857F-487D-BFFA-8C0CA5037977}" type="slidenum">
              <a:rPr lang="fr-BE" smtClean="0"/>
              <a:pPr/>
              <a:t>4</a:t>
            </a:fld>
            <a:endParaRPr lang="fr-BE"/>
          </a:p>
        </p:txBody>
      </p:sp>
      <p:sp>
        <p:nvSpPr>
          <p:cNvPr id="5" name="ZoneTexte 4"/>
          <p:cNvSpPr txBox="1"/>
          <p:nvPr/>
        </p:nvSpPr>
        <p:spPr>
          <a:xfrm>
            <a:off x="500034" y="357166"/>
            <a:ext cx="7786742" cy="584775"/>
          </a:xfrm>
          <a:prstGeom prst="rect">
            <a:avLst/>
          </a:prstGeom>
          <a:noFill/>
        </p:spPr>
        <p:txBody>
          <a:bodyPr wrap="square" rtlCol="0">
            <a:spAutoFit/>
          </a:bodyPr>
          <a:lstStyle/>
          <a:p>
            <a:r>
              <a:rPr lang="fr-FR" sz="3200" b="1" dirty="0" smtClean="0">
                <a:solidFill>
                  <a:schemeClr val="tx2">
                    <a:lumMod val="75000"/>
                  </a:schemeClr>
                </a:solidFill>
                <a:latin typeface="Times New Roman" pitchFamily="18" charset="0"/>
                <a:cs typeface="Times New Roman" pitchFamily="18" charset="0"/>
              </a:rPr>
              <a:t>II. Produits financiers </a:t>
            </a:r>
            <a:endParaRPr lang="fr-FR" sz="3200" b="1" dirty="0">
              <a:solidFill>
                <a:schemeClr val="tx2">
                  <a:lumMod val="75000"/>
                </a:schemeClr>
              </a:solidFill>
              <a:latin typeface="Times New Roman" pitchFamily="18" charset="0"/>
              <a:cs typeface="Times New Roman" pitchFamily="18" charset="0"/>
            </a:endParaRPr>
          </a:p>
        </p:txBody>
      </p:sp>
      <p:sp>
        <p:nvSpPr>
          <p:cNvPr id="6" name="Rectangle 5"/>
          <p:cNvSpPr/>
          <p:nvPr/>
        </p:nvSpPr>
        <p:spPr>
          <a:xfrm>
            <a:off x="571472" y="1142984"/>
            <a:ext cx="8072494" cy="5016758"/>
          </a:xfrm>
          <a:prstGeom prst="rect">
            <a:avLst/>
          </a:prstGeom>
        </p:spPr>
        <p:txBody>
          <a:bodyPr wrap="square">
            <a:spAutoFit/>
          </a:bodyPr>
          <a:lstStyle/>
          <a:p>
            <a:pPr marL="360363" indent="-360363" algn="just">
              <a:spcBef>
                <a:spcPts val="1200"/>
              </a:spcBef>
              <a:spcAft>
                <a:spcPts val="1200"/>
              </a:spcAft>
            </a:pPr>
            <a:r>
              <a:rPr lang="fr-FR" sz="2800" b="1" dirty="0" smtClean="0">
                <a:solidFill>
                  <a:schemeClr val="accent1">
                    <a:lumMod val="75000"/>
                  </a:schemeClr>
                </a:solidFill>
                <a:latin typeface="Times New Roman" pitchFamily="18" charset="0"/>
                <a:cs typeface="Times New Roman" pitchFamily="18" charset="0"/>
              </a:rPr>
              <a:t>2. Obligations</a:t>
            </a:r>
            <a:r>
              <a:rPr lang="fr-FR" sz="2800" dirty="0"/>
              <a:t> </a:t>
            </a:r>
            <a:endParaRPr lang="fr-FR" sz="2800" dirty="0" smtClean="0"/>
          </a:p>
          <a:p>
            <a:pPr marL="360363" indent="-360363" algn="just">
              <a:spcBef>
                <a:spcPts val="1200"/>
              </a:spcBef>
              <a:spcAft>
                <a:spcPts val="1200"/>
              </a:spcAft>
              <a:buFont typeface="Arial" pitchFamily="34" charset="0"/>
              <a:buChar char="•"/>
            </a:pPr>
            <a:r>
              <a:rPr lang="fr-FR" sz="2800" b="1" dirty="0" smtClean="0">
                <a:latin typeface="Times New Roman" pitchFamily="18" charset="0"/>
                <a:cs typeface="Times New Roman" pitchFamily="18" charset="0"/>
              </a:rPr>
              <a:t>L’obligation </a:t>
            </a:r>
            <a:r>
              <a:rPr lang="fr-FR" sz="2800" b="1" dirty="0">
                <a:latin typeface="Times New Roman" pitchFamily="18" charset="0"/>
                <a:cs typeface="Times New Roman" pitchFamily="18" charset="0"/>
              </a:rPr>
              <a:t>est </a:t>
            </a:r>
            <a:r>
              <a:rPr lang="fr-FR" sz="2800" b="1" dirty="0" smtClean="0">
                <a:latin typeface="Times New Roman" pitchFamily="18" charset="0"/>
                <a:cs typeface="Times New Roman" pitchFamily="18" charset="0"/>
              </a:rPr>
              <a:t>un </a:t>
            </a:r>
            <a:r>
              <a:rPr lang="fr-FR" sz="2800" b="1" dirty="0">
                <a:latin typeface="Times New Roman" pitchFamily="18" charset="0"/>
                <a:cs typeface="Times New Roman" pitchFamily="18" charset="0"/>
              </a:rPr>
              <a:t>titre négociable émis par une entreprise publique ou privée ou par le Trésor (</a:t>
            </a:r>
            <a:r>
              <a:rPr lang="fr-FR" sz="2800" b="1" dirty="0" smtClean="0">
                <a:latin typeface="Times New Roman" pitchFamily="18" charset="0"/>
                <a:cs typeface="Times New Roman" pitchFamily="18" charset="0"/>
              </a:rPr>
              <a:t>l'Etat). Elle donne </a:t>
            </a:r>
            <a:r>
              <a:rPr lang="fr-FR" sz="2800" b="1" dirty="0">
                <a:latin typeface="Times New Roman" pitchFamily="18" charset="0"/>
                <a:cs typeface="Times New Roman" pitchFamily="18" charset="0"/>
              </a:rPr>
              <a:t>à son souscripteur le droit de créance sur </a:t>
            </a:r>
            <a:r>
              <a:rPr lang="fr-FR" sz="2800" b="1" dirty="0" smtClean="0">
                <a:latin typeface="Times New Roman" pitchFamily="18" charset="0"/>
                <a:cs typeface="Times New Roman" pitchFamily="18" charset="0"/>
              </a:rPr>
              <a:t>l’émetteur.</a:t>
            </a:r>
          </a:p>
          <a:p>
            <a:pPr marL="360363" indent="-360363" algn="just">
              <a:spcBef>
                <a:spcPts val="1200"/>
              </a:spcBef>
              <a:spcAft>
                <a:spcPts val="1200"/>
              </a:spcAft>
              <a:buFont typeface="Arial" pitchFamily="34" charset="0"/>
              <a:buChar char="•"/>
            </a:pPr>
            <a:r>
              <a:rPr lang="fr-FR" sz="2800" b="1" dirty="0" smtClean="0">
                <a:latin typeface="Times New Roman" pitchFamily="18" charset="0"/>
                <a:cs typeface="Times New Roman" pitchFamily="18" charset="0"/>
              </a:rPr>
              <a:t>L’obligation </a:t>
            </a:r>
            <a:r>
              <a:rPr lang="fr-FR" sz="2800" b="1" dirty="0">
                <a:latin typeface="Times New Roman" pitchFamily="18" charset="0"/>
                <a:cs typeface="Times New Roman" pitchFamily="18" charset="0"/>
              </a:rPr>
              <a:t>donne le droit à son détenteur de percevoir un </a:t>
            </a:r>
            <a:r>
              <a:rPr lang="fr-FR" sz="2800" b="1" dirty="0" smtClean="0">
                <a:latin typeface="Times New Roman" pitchFamily="18" charset="0"/>
                <a:cs typeface="Times New Roman" pitchFamily="18" charset="0"/>
              </a:rPr>
              <a:t>revenu calculé </a:t>
            </a:r>
            <a:r>
              <a:rPr lang="fr-FR" sz="2800" b="1" dirty="0">
                <a:latin typeface="Times New Roman" pitchFamily="18" charset="0"/>
                <a:cs typeface="Times New Roman" pitchFamily="18" charset="0"/>
              </a:rPr>
              <a:t>en fonction de </a:t>
            </a:r>
            <a:r>
              <a:rPr lang="fr-FR" sz="2800" b="1" dirty="0" smtClean="0">
                <a:latin typeface="Times New Roman" pitchFamily="18" charset="0"/>
                <a:cs typeface="Times New Roman" pitchFamily="18" charset="0"/>
              </a:rPr>
              <a:t>la </a:t>
            </a:r>
            <a:r>
              <a:rPr lang="fr-FR" sz="2800" b="1" dirty="0">
                <a:latin typeface="Times New Roman" pitchFamily="18" charset="0"/>
                <a:cs typeface="Times New Roman" pitchFamily="18" charset="0"/>
              </a:rPr>
              <a:t>valeur nominale de </a:t>
            </a:r>
            <a:r>
              <a:rPr lang="fr-FR" sz="2800" b="1" dirty="0" smtClean="0">
                <a:latin typeface="Times New Roman" pitchFamily="18" charset="0"/>
                <a:cs typeface="Times New Roman" pitchFamily="18" charset="0"/>
              </a:rPr>
              <a:t>l’obligation et </a:t>
            </a:r>
            <a:r>
              <a:rPr lang="fr-FR" sz="2800" b="1" dirty="0">
                <a:latin typeface="Times New Roman" pitchFamily="18" charset="0"/>
                <a:cs typeface="Times New Roman" pitchFamily="18" charset="0"/>
              </a:rPr>
              <a:t>du taux d’intérêt calculé sur la valeur nominale de celle-ci, </a:t>
            </a:r>
            <a:r>
              <a:rPr lang="fr-FR" sz="2800" b="1" dirty="0" smtClean="0">
                <a:latin typeface="Times New Roman" pitchFamily="18" charset="0"/>
                <a:cs typeface="Times New Roman" pitchFamily="18" charset="0"/>
              </a:rPr>
              <a:t>ainsi que </a:t>
            </a:r>
            <a:r>
              <a:rPr lang="fr-FR" sz="2800" b="1" dirty="0">
                <a:latin typeface="Times New Roman" pitchFamily="18" charset="0"/>
                <a:cs typeface="Times New Roman" pitchFamily="18" charset="0"/>
              </a:rPr>
              <a:t>des modalités de remboursement.</a:t>
            </a:r>
            <a:endParaRPr lang="fr-FR" sz="2800" b="1" dirty="0">
              <a:solidFill>
                <a:schemeClr val="accent1">
                  <a:lumMod val="75000"/>
                </a:schemeClr>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CF4668DC-857F-487D-BFFA-8C0CA5037977}" type="slidenum">
              <a:rPr lang="fr-BE" smtClean="0"/>
              <a:pPr/>
              <a:t>5</a:t>
            </a:fld>
            <a:endParaRPr lang="fr-BE"/>
          </a:p>
        </p:txBody>
      </p:sp>
      <p:sp>
        <p:nvSpPr>
          <p:cNvPr id="5" name="ZoneTexte 4"/>
          <p:cNvSpPr txBox="1"/>
          <p:nvPr/>
        </p:nvSpPr>
        <p:spPr>
          <a:xfrm>
            <a:off x="500034" y="357166"/>
            <a:ext cx="7786742" cy="584775"/>
          </a:xfrm>
          <a:prstGeom prst="rect">
            <a:avLst/>
          </a:prstGeom>
          <a:noFill/>
        </p:spPr>
        <p:txBody>
          <a:bodyPr wrap="square" rtlCol="0">
            <a:spAutoFit/>
          </a:bodyPr>
          <a:lstStyle/>
          <a:p>
            <a:r>
              <a:rPr lang="fr-FR" sz="3200" b="1" dirty="0" smtClean="0">
                <a:solidFill>
                  <a:schemeClr val="tx2">
                    <a:lumMod val="75000"/>
                  </a:schemeClr>
                </a:solidFill>
                <a:latin typeface="Times New Roman" pitchFamily="18" charset="0"/>
                <a:cs typeface="Times New Roman" pitchFamily="18" charset="0"/>
              </a:rPr>
              <a:t>II. Produits financiers </a:t>
            </a:r>
            <a:endParaRPr lang="fr-FR" sz="3200" b="1" dirty="0">
              <a:solidFill>
                <a:schemeClr val="tx2">
                  <a:lumMod val="75000"/>
                </a:schemeClr>
              </a:solidFill>
              <a:latin typeface="Times New Roman" pitchFamily="18" charset="0"/>
              <a:cs typeface="Times New Roman" pitchFamily="18" charset="0"/>
            </a:endParaRPr>
          </a:p>
        </p:txBody>
      </p:sp>
      <p:sp>
        <p:nvSpPr>
          <p:cNvPr id="6" name="Rectangle 5"/>
          <p:cNvSpPr/>
          <p:nvPr/>
        </p:nvSpPr>
        <p:spPr>
          <a:xfrm>
            <a:off x="571472" y="1142984"/>
            <a:ext cx="7929618" cy="5016758"/>
          </a:xfrm>
          <a:prstGeom prst="rect">
            <a:avLst/>
          </a:prstGeom>
        </p:spPr>
        <p:txBody>
          <a:bodyPr wrap="square">
            <a:spAutoFit/>
          </a:bodyPr>
          <a:lstStyle/>
          <a:p>
            <a:pPr marL="360363" indent="-360363" algn="just">
              <a:spcBef>
                <a:spcPts val="1200"/>
              </a:spcBef>
              <a:spcAft>
                <a:spcPts val="1200"/>
              </a:spcAft>
            </a:pPr>
            <a:r>
              <a:rPr lang="fr-FR" sz="2800" b="1" dirty="0" smtClean="0">
                <a:solidFill>
                  <a:schemeClr val="accent1">
                    <a:lumMod val="75000"/>
                  </a:schemeClr>
                </a:solidFill>
                <a:latin typeface="Times New Roman" pitchFamily="18" charset="0"/>
                <a:cs typeface="Times New Roman" pitchFamily="18" charset="0"/>
              </a:rPr>
              <a:t>3. Les produits dérivés </a:t>
            </a:r>
          </a:p>
          <a:p>
            <a:pPr marL="360363" indent="-360363" algn="just">
              <a:spcBef>
                <a:spcPts val="1200"/>
              </a:spcBef>
              <a:spcAft>
                <a:spcPts val="1200"/>
              </a:spcAft>
              <a:buFont typeface="Arial" pitchFamily="34" charset="0"/>
              <a:buChar char="•"/>
            </a:pPr>
            <a:r>
              <a:rPr lang="fr-FR" sz="2800" b="1" dirty="0" smtClean="0">
                <a:latin typeface="Times New Roman" pitchFamily="18" charset="0"/>
                <a:cs typeface="Times New Roman" pitchFamily="18" charset="0"/>
              </a:rPr>
              <a:t>Ils permettent de se couvrir contre les risques associés aux fluctuations de différents sous-jacents, dont les matières premières, mais aussi de spéculer en jouant sur l’effet de levier.</a:t>
            </a:r>
          </a:p>
          <a:p>
            <a:pPr marL="360363" indent="-360363" algn="just">
              <a:spcBef>
                <a:spcPts val="1200"/>
              </a:spcBef>
              <a:spcAft>
                <a:spcPts val="1200"/>
              </a:spcAft>
              <a:buFont typeface="Arial" pitchFamily="34" charset="0"/>
              <a:buChar char="•"/>
            </a:pPr>
            <a:r>
              <a:rPr lang="fr-FR" sz="2800" b="1" dirty="0">
                <a:latin typeface="Times New Roman" pitchFamily="18" charset="0"/>
                <a:cs typeface="Times New Roman" pitchFamily="18" charset="0"/>
              </a:rPr>
              <a:t>Les </a:t>
            </a:r>
            <a:r>
              <a:rPr lang="fr-FR" sz="2800" b="1" dirty="0" smtClean="0">
                <a:latin typeface="Times New Roman" pitchFamily="18" charset="0"/>
                <a:cs typeface="Times New Roman" pitchFamily="18" charset="0"/>
              </a:rPr>
              <a:t>produits dérivés sont </a:t>
            </a:r>
            <a:r>
              <a:rPr lang="fr-FR" sz="2800" b="1" dirty="0">
                <a:latin typeface="Times New Roman" pitchFamily="18" charset="0"/>
                <a:cs typeface="Times New Roman" pitchFamily="18" charset="0"/>
              </a:rPr>
              <a:t>des instruments taillés sur-mesure pour les </a:t>
            </a:r>
            <a:r>
              <a:rPr lang="fr-FR" sz="2800" b="1" dirty="0" smtClean="0">
                <a:latin typeface="Times New Roman" pitchFamily="18" charset="0"/>
                <a:cs typeface="Times New Roman" pitchFamily="18" charset="0"/>
              </a:rPr>
              <a:t>besoins des agents économiques pour se prémunir contre les risques de contrepartie</a:t>
            </a:r>
            <a:r>
              <a:rPr lang="fr-FR" sz="2800" b="1" dirty="0">
                <a:latin typeface="Times New Roman" pitchFamily="18" charset="0"/>
                <a:cs typeface="Times New Roman" pitchFamily="18" charset="0"/>
              </a:rPr>
              <a:t> (risques de marché, de liquidité, </a:t>
            </a:r>
            <a:r>
              <a:rPr lang="fr-FR" sz="2800" b="1" dirty="0" err="1">
                <a:latin typeface="Times New Roman" pitchFamily="18" charset="0"/>
                <a:cs typeface="Times New Roman" pitchFamily="18" charset="0"/>
              </a:rPr>
              <a:t>etc</a:t>
            </a:r>
            <a:r>
              <a:rPr lang="fr-FR" sz="2800" b="1" dirty="0">
                <a:latin typeface="Times New Roman" pitchFamily="18" charset="0"/>
                <a:cs typeface="Times New Roman" pitchFamily="18" charset="0"/>
              </a:rPr>
              <a:t>) </a:t>
            </a:r>
            <a:endParaRPr lang="fr-FR" sz="2800" b="1" dirty="0" smtClean="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CF4668DC-857F-487D-BFFA-8C0CA5037977}" type="slidenum">
              <a:rPr lang="fr-BE" smtClean="0"/>
              <a:pPr/>
              <a:t>6</a:t>
            </a:fld>
            <a:endParaRPr lang="fr-BE"/>
          </a:p>
        </p:txBody>
      </p:sp>
      <p:sp>
        <p:nvSpPr>
          <p:cNvPr id="5" name="ZoneTexte 4"/>
          <p:cNvSpPr txBox="1"/>
          <p:nvPr/>
        </p:nvSpPr>
        <p:spPr>
          <a:xfrm>
            <a:off x="500034" y="357166"/>
            <a:ext cx="7786742" cy="584775"/>
          </a:xfrm>
          <a:prstGeom prst="rect">
            <a:avLst/>
          </a:prstGeom>
          <a:noFill/>
        </p:spPr>
        <p:txBody>
          <a:bodyPr wrap="square" rtlCol="0">
            <a:spAutoFit/>
          </a:bodyPr>
          <a:lstStyle/>
          <a:p>
            <a:r>
              <a:rPr lang="fr-FR" sz="3200" b="1" dirty="0" smtClean="0">
                <a:solidFill>
                  <a:schemeClr val="tx2">
                    <a:lumMod val="75000"/>
                  </a:schemeClr>
                </a:solidFill>
                <a:latin typeface="Times New Roman" pitchFamily="18" charset="0"/>
                <a:cs typeface="Times New Roman" pitchFamily="18" charset="0"/>
              </a:rPr>
              <a:t>II. Produits financiers </a:t>
            </a:r>
            <a:endParaRPr lang="fr-FR" sz="3200" b="1" dirty="0">
              <a:solidFill>
                <a:schemeClr val="tx2">
                  <a:lumMod val="75000"/>
                </a:schemeClr>
              </a:solidFill>
              <a:latin typeface="Times New Roman" pitchFamily="18" charset="0"/>
              <a:cs typeface="Times New Roman" pitchFamily="18" charset="0"/>
            </a:endParaRPr>
          </a:p>
        </p:txBody>
      </p:sp>
      <p:sp>
        <p:nvSpPr>
          <p:cNvPr id="6" name="Rectangle 5"/>
          <p:cNvSpPr/>
          <p:nvPr/>
        </p:nvSpPr>
        <p:spPr>
          <a:xfrm>
            <a:off x="571472" y="1142984"/>
            <a:ext cx="7929618" cy="5016758"/>
          </a:xfrm>
          <a:prstGeom prst="rect">
            <a:avLst/>
          </a:prstGeom>
        </p:spPr>
        <p:txBody>
          <a:bodyPr wrap="square">
            <a:spAutoFit/>
          </a:bodyPr>
          <a:lstStyle/>
          <a:p>
            <a:pPr marL="360363" indent="-360363" algn="just">
              <a:spcBef>
                <a:spcPts val="1200"/>
              </a:spcBef>
              <a:spcAft>
                <a:spcPts val="1200"/>
              </a:spcAft>
            </a:pPr>
            <a:r>
              <a:rPr lang="fr-FR" sz="2800" b="1" dirty="0" smtClean="0">
                <a:solidFill>
                  <a:schemeClr val="accent1">
                    <a:lumMod val="75000"/>
                  </a:schemeClr>
                </a:solidFill>
                <a:latin typeface="Times New Roman" pitchFamily="18" charset="0"/>
                <a:cs typeface="Times New Roman" pitchFamily="18" charset="0"/>
              </a:rPr>
              <a:t>3. Les produits dérivés </a:t>
            </a:r>
          </a:p>
          <a:p>
            <a:pPr marL="360363" indent="-360363" algn="just">
              <a:spcBef>
                <a:spcPts val="1200"/>
              </a:spcBef>
              <a:spcAft>
                <a:spcPts val="1200"/>
              </a:spcAft>
              <a:buFont typeface="Arial" pitchFamily="34" charset="0"/>
              <a:buChar char="•"/>
            </a:pPr>
            <a:r>
              <a:rPr lang="fr-FR" sz="2800" b="1" dirty="0" smtClean="0">
                <a:latin typeface="Times New Roman" pitchFamily="18" charset="0"/>
                <a:cs typeface="Times New Roman" pitchFamily="18" charset="0"/>
              </a:rPr>
              <a:t>Ils permettent de se couvrir contre les risques associés aux fluctuations de différents sous-jacents, dont les matières premières, mais aussi de spéculer en jouant sur l’effet de levier.</a:t>
            </a:r>
          </a:p>
          <a:p>
            <a:pPr marL="360363" indent="-360363" algn="just">
              <a:spcBef>
                <a:spcPts val="1200"/>
              </a:spcBef>
              <a:spcAft>
                <a:spcPts val="1200"/>
              </a:spcAft>
              <a:buFont typeface="Arial" pitchFamily="34" charset="0"/>
              <a:buChar char="•"/>
            </a:pPr>
            <a:r>
              <a:rPr lang="fr-FR" sz="2800" b="1" dirty="0">
                <a:latin typeface="Times New Roman" pitchFamily="18" charset="0"/>
                <a:cs typeface="Times New Roman" pitchFamily="18" charset="0"/>
              </a:rPr>
              <a:t>Les </a:t>
            </a:r>
            <a:r>
              <a:rPr lang="fr-FR" sz="2800" b="1" dirty="0" smtClean="0">
                <a:latin typeface="Times New Roman" pitchFamily="18" charset="0"/>
                <a:cs typeface="Times New Roman" pitchFamily="18" charset="0"/>
              </a:rPr>
              <a:t>produits dérivés sont </a:t>
            </a:r>
            <a:r>
              <a:rPr lang="fr-FR" sz="2800" b="1" dirty="0">
                <a:latin typeface="Times New Roman" pitchFamily="18" charset="0"/>
                <a:cs typeface="Times New Roman" pitchFamily="18" charset="0"/>
              </a:rPr>
              <a:t>des instruments taillés sur-mesure pour les </a:t>
            </a:r>
            <a:r>
              <a:rPr lang="fr-FR" sz="2800" b="1" dirty="0" smtClean="0">
                <a:latin typeface="Times New Roman" pitchFamily="18" charset="0"/>
                <a:cs typeface="Times New Roman" pitchFamily="18" charset="0"/>
              </a:rPr>
              <a:t>besoins des agents économiques pour se prémunir contre les risques de contrepartie</a:t>
            </a:r>
            <a:r>
              <a:rPr lang="fr-FR" sz="2800" b="1" dirty="0">
                <a:latin typeface="Times New Roman" pitchFamily="18" charset="0"/>
                <a:cs typeface="Times New Roman" pitchFamily="18" charset="0"/>
              </a:rPr>
              <a:t> (risques de marché, de liquidité, </a:t>
            </a:r>
            <a:r>
              <a:rPr lang="fr-FR" sz="2800" b="1" dirty="0" err="1">
                <a:latin typeface="Times New Roman" pitchFamily="18" charset="0"/>
                <a:cs typeface="Times New Roman" pitchFamily="18" charset="0"/>
              </a:rPr>
              <a:t>etc</a:t>
            </a:r>
            <a:r>
              <a:rPr lang="fr-FR" sz="2800" b="1" dirty="0">
                <a:latin typeface="Times New Roman" pitchFamily="18" charset="0"/>
                <a:cs typeface="Times New Roman" pitchFamily="18" charset="0"/>
              </a:rPr>
              <a:t>) </a:t>
            </a:r>
            <a:endParaRPr lang="fr-FR" sz="2800" b="1" dirty="0" smtClean="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CF4668DC-857F-487D-BFFA-8C0CA5037977}" type="slidenum">
              <a:rPr lang="fr-BE" smtClean="0"/>
              <a:pPr/>
              <a:t>7</a:t>
            </a:fld>
            <a:endParaRPr lang="fr-BE"/>
          </a:p>
        </p:txBody>
      </p:sp>
      <p:sp>
        <p:nvSpPr>
          <p:cNvPr id="5" name="ZoneTexte 4"/>
          <p:cNvSpPr txBox="1"/>
          <p:nvPr/>
        </p:nvSpPr>
        <p:spPr>
          <a:xfrm>
            <a:off x="500034" y="357166"/>
            <a:ext cx="7786742" cy="584775"/>
          </a:xfrm>
          <a:prstGeom prst="rect">
            <a:avLst/>
          </a:prstGeom>
          <a:noFill/>
        </p:spPr>
        <p:txBody>
          <a:bodyPr wrap="square" rtlCol="0">
            <a:spAutoFit/>
          </a:bodyPr>
          <a:lstStyle/>
          <a:p>
            <a:r>
              <a:rPr lang="fr-FR" sz="3200" b="1" dirty="0" smtClean="0">
                <a:solidFill>
                  <a:schemeClr val="tx2">
                    <a:lumMod val="75000"/>
                  </a:schemeClr>
                </a:solidFill>
                <a:latin typeface="Times New Roman" pitchFamily="18" charset="0"/>
                <a:cs typeface="Times New Roman" pitchFamily="18" charset="0"/>
              </a:rPr>
              <a:t>II. Produits financiers </a:t>
            </a:r>
            <a:endParaRPr lang="fr-FR" sz="3200" b="1" dirty="0">
              <a:solidFill>
                <a:schemeClr val="tx2">
                  <a:lumMod val="75000"/>
                </a:schemeClr>
              </a:solidFill>
              <a:latin typeface="Times New Roman" pitchFamily="18" charset="0"/>
              <a:cs typeface="Times New Roman" pitchFamily="18" charset="0"/>
            </a:endParaRPr>
          </a:p>
        </p:txBody>
      </p:sp>
      <p:sp>
        <p:nvSpPr>
          <p:cNvPr id="6" name="Rectangle 5"/>
          <p:cNvSpPr/>
          <p:nvPr/>
        </p:nvSpPr>
        <p:spPr>
          <a:xfrm>
            <a:off x="428596" y="857232"/>
            <a:ext cx="7929618" cy="1261884"/>
          </a:xfrm>
          <a:prstGeom prst="rect">
            <a:avLst/>
          </a:prstGeom>
        </p:spPr>
        <p:txBody>
          <a:bodyPr wrap="square">
            <a:spAutoFit/>
          </a:bodyPr>
          <a:lstStyle/>
          <a:p>
            <a:pPr marL="360363" indent="-360363" algn="just">
              <a:spcBef>
                <a:spcPts val="1200"/>
              </a:spcBef>
              <a:spcAft>
                <a:spcPts val="1200"/>
              </a:spcAft>
            </a:pPr>
            <a:r>
              <a:rPr lang="fr-FR" sz="2800" b="1" dirty="0" smtClean="0">
                <a:solidFill>
                  <a:schemeClr val="accent1">
                    <a:lumMod val="75000"/>
                  </a:schemeClr>
                </a:solidFill>
                <a:latin typeface="Times New Roman" pitchFamily="18" charset="0"/>
                <a:cs typeface="Times New Roman" pitchFamily="18" charset="0"/>
              </a:rPr>
              <a:t>3. Les produits dérivés </a:t>
            </a:r>
          </a:p>
          <a:p>
            <a:pPr marL="360363" indent="-360363" algn="just">
              <a:spcBef>
                <a:spcPts val="1200"/>
              </a:spcBef>
              <a:spcAft>
                <a:spcPts val="1200"/>
              </a:spcAft>
            </a:pPr>
            <a:endParaRPr lang="fr-FR" sz="2800" b="1" dirty="0" smtClean="0">
              <a:solidFill>
                <a:schemeClr val="accent1">
                  <a:lumMod val="75000"/>
                </a:schemeClr>
              </a:solidFill>
              <a:latin typeface="Times New Roman" pitchFamily="18" charset="0"/>
              <a:cs typeface="Times New Roman" pitchFamily="18" charset="0"/>
            </a:endParaRPr>
          </a:p>
        </p:txBody>
      </p:sp>
      <p:graphicFrame>
        <p:nvGraphicFramePr>
          <p:cNvPr id="7" name="Tableau 6"/>
          <p:cNvGraphicFramePr>
            <a:graphicFrameLocks noGrp="1"/>
          </p:cNvGraphicFramePr>
          <p:nvPr/>
        </p:nvGraphicFramePr>
        <p:xfrm>
          <a:off x="285720" y="1500174"/>
          <a:ext cx="8572560" cy="5029200"/>
        </p:xfrm>
        <a:graphic>
          <a:graphicData uri="http://schemas.openxmlformats.org/drawingml/2006/table">
            <a:tbl>
              <a:tblPr firstRow="1" bandRow="1">
                <a:tableStyleId>{5C22544A-7EE6-4342-B048-85BDC9FD1C3A}</a:tableStyleId>
              </a:tblPr>
              <a:tblGrid>
                <a:gridCol w="1857388">
                  <a:extLst>
                    <a:ext uri="{9D8B030D-6E8A-4147-A177-3AD203B41FA5}">
                      <a16:colId xmlns:a16="http://schemas.microsoft.com/office/drawing/2014/main" xmlns="" val="20000"/>
                    </a:ext>
                  </a:extLst>
                </a:gridCol>
                <a:gridCol w="6715172">
                  <a:extLst>
                    <a:ext uri="{9D8B030D-6E8A-4147-A177-3AD203B41FA5}">
                      <a16:colId xmlns:a16="http://schemas.microsoft.com/office/drawing/2014/main" xmlns="" val="20001"/>
                    </a:ext>
                  </a:extLst>
                </a:gridCol>
              </a:tblGrid>
              <a:tr h="370840">
                <a:tc>
                  <a:txBody>
                    <a:bodyPr/>
                    <a:lstStyle/>
                    <a:p>
                      <a:r>
                        <a:rPr lang="fr-FR" sz="2400" dirty="0" smtClean="0">
                          <a:latin typeface="Times New Roman" pitchFamily="18" charset="0"/>
                          <a:cs typeface="Times New Roman" pitchFamily="18" charset="0"/>
                        </a:rPr>
                        <a:t>Nature</a:t>
                      </a:r>
                      <a:r>
                        <a:rPr lang="fr-FR" sz="2400" baseline="0" dirty="0" smtClean="0">
                          <a:latin typeface="Times New Roman" pitchFamily="18" charset="0"/>
                          <a:cs typeface="Times New Roman" pitchFamily="18" charset="0"/>
                        </a:rPr>
                        <a:t> de l’instrument</a:t>
                      </a:r>
                      <a:endParaRPr lang="fr-FR" sz="2400" dirty="0">
                        <a:latin typeface="Times New Roman" pitchFamily="18" charset="0"/>
                        <a:cs typeface="Times New Roman" pitchFamily="18" charset="0"/>
                      </a:endParaRPr>
                    </a:p>
                  </a:txBody>
                  <a:tcPr/>
                </a:tc>
                <a:tc>
                  <a:txBody>
                    <a:bodyPr/>
                    <a:lstStyle/>
                    <a:p>
                      <a:r>
                        <a:rPr lang="fr-FR" sz="2400" dirty="0" smtClean="0">
                          <a:latin typeface="Times New Roman" pitchFamily="18" charset="0"/>
                          <a:cs typeface="Times New Roman" pitchFamily="18" charset="0"/>
                        </a:rPr>
                        <a:t>Définition</a:t>
                      </a:r>
                      <a:endParaRPr lang="fr-FR" sz="2400" dirty="0">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370840">
                <a:tc>
                  <a:txBody>
                    <a:bodyPr/>
                    <a:lstStyle/>
                    <a:p>
                      <a:r>
                        <a:rPr lang="fr-FR" sz="2800" b="1" i="1" kern="1200" dirty="0" smtClean="0">
                          <a:solidFill>
                            <a:schemeClr val="dk1"/>
                          </a:solidFill>
                          <a:latin typeface="Times New Roman" pitchFamily="18" charset="0"/>
                          <a:ea typeface="+mn-ea"/>
                          <a:cs typeface="Times New Roman" pitchFamily="18" charset="0"/>
                        </a:rPr>
                        <a:t>Option</a:t>
                      </a:r>
                      <a:endParaRPr lang="fr-FR" sz="2800" b="1" i="1" dirty="0">
                        <a:latin typeface="Times New Roman" pitchFamily="18" charset="0"/>
                        <a:cs typeface="Times New Roman" pitchFamily="18" charset="0"/>
                      </a:endParaRPr>
                    </a:p>
                  </a:txBody>
                  <a:tcPr/>
                </a:tc>
                <a:tc>
                  <a:txBody>
                    <a:bodyPr/>
                    <a:lstStyle/>
                    <a:p>
                      <a:pPr algn="just"/>
                      <a:r>
                        <a:rPr lang="fr-FR" sz="2400" b="1" i="0" kern="1200" dirty="0" smtClean="0">
                          <a:solidFill>
                            <a:schemeClr val="dk1"/>
                          </a:solidFill>
                          <a:latin typeface="Times New Roman" pitchFamily="18" charset="0"/>
                          <a:ea typeface="+mn-ea"/>
                          <a:cs typeface="Times New Roman" pitchFamily="18" charset="0"/>
                        </a:rPr>
                        <a:t>est un produit dérivé qui établit un contrat entre un acheteur et un vendeur. L'acheteur de l'option obtient le droit, et non pas l'obligation, d'acheter (call) ou de vendre (put) un actif sous-jacent à un prix fixé à l'avance (</a:t>
                      </a:r>
                      <a:r>
                        <a:rPr lang="fr-FR" sz="2400" b="1" i="0" kern="1200" dirty="0" err="1" smtClean="0">
                          <a:solidFill>
                            <a:schemeClr val="dk1"/>
                          </a:solidFill>
                          <a:latin typeface="Times New Roman" pitchFamily="18" charset="0"/>
                          <a:ea typeface="+mn-ea"/>
                          <a:cs typeface="Times New Roman" pitchFamily="18" charset="0"/>
                        </a:rPr>
                        <a:t>strike</a:t>
                      </a:r>
                      <a:r>
                        <a:rPr lang="fr-FR" sz="2400" b="1" i="0" kern="1200" dirty="0" smtClean="0">
                          <a:solidFill>
                            <a:schemeClr val="dk1"/>
                          </a:solidFill>
                          <a:latin typeface="Times New Roman" pitchFamily="18" charset="0"/>
                          <a:ea typeface="+mn-ea"/>
                          <a:cs typeface="Times New Roman" pitchFamily="18" charset="0"/>
                        </a:rPr>
                        <a:t>), pendant un temps donné ou à une date fixée</a:t>
                      </a:r>
                      <a:endParaRPr lang="fr-FR" sz="2400" b="1"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370840">
                <a:tc>
                  <a:txBody>
                    <a:bodyPr/>
                    <a:lstStyle/>
                    <a:p>
                      <a:r>
                        <a:rPr lang="fr-FR" sz="2800" b="1" i="1" kern="1200" dirty="0" err="1" smtClean="0">
                          <a:solidFill>
                            <a:schemeClr val="dk1"/>
                          </a:solidFill>
                          <a:latin typeface="Times New Roman" pitchFamily="18" charset="0"/>
                          <a:ea typeface="+mn-ea"/>
                          <a:cs typeface="Times New Roman" pitchFamily="18" charset="0"/>
                        </a:rPr>
                        <a:t>Forward</a:t>
                      </a:r>
                      <a:endParaRPr lang="fr-FR" sz="2800" b="1" i="1" dirty="0">
                        <a:latin typeface="Times New Roman" pitchFamily="18" charset="0"/>
                        <a:cs typeface="Times New Roman" pitchFamily="18" charset="0"/>
                      </a:endParaRPr>
                    </a:p>
                  </a:txBody>
                  <a:tcPr/>
                </a:tc>
                <a:tc>
                  <a:txBody>
                    <a:bodyPr/>
                    <a:lstStyle/>
                    <a:p>
                      <a:pPr algn="just"/>
                      <a:r>
                        <a:rPr lang="fr-FR" sz="2400" b="1" i="0" kern="1200" dirty="0" smtClean="0">
                          <a:solidFill>
                            <a:schemeClr val="dk1"/>
                          </a:solidFill>
                          <a:latin typeface="Times New Roman" pitchFamily="18" charset="0"/>
                          <a:ea typeface="+mn-ea"/>
                          <a:cs typeface="Times New Roman" pitchFamily="18" charset="0"/>
                        </a:rPr>
                        <a:t>Il s'agit d'un accord d'achat (l'acheteur a une position longue) ou de vente (le vendeur a une position courte) d'un actif à un prix et une date future précisés dans le contrat, il n'y a donc aucun échange monétaire à la signature du contrat.</a:t>
                      </a:r>
                      <a:endParaRPr lang="fr-FR" sz="2400" b="1" dirty="0">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CF4668DC-857F-487D-BFFA-8C0CA5037977}" type="slidenum">
              <a:rPr lang="fr-BE" smtClean="0"/>
              <a:pPr/>
              <a:t>8</a:t>
            </a:fld>
            <a:endParaRPr lang="fr-BE"/>
          </a:p>
        </p:txBody>
      </p:sp>
      <p:sp>
        <p:nvSpPr>
          <p:cNvPr id="5" name="ZoneTexte 4"/>
          <p:cNvSpPr txBox="1"/>
          <p:nvPr/>
        </p:nvSpPr>
        <p:spPr>
          <a:xfrm>
            <a:off x="500034" y="357166"/>
            <a:ext cx="7786742" cy="584775"/>
          </a:xfrm>
          <a:prstGeom prst="rect">
            <a:avLst/>
          </a:prstGeom>
          <a:noFill/>
        </p:spPr>
        <p:txBody>
          <a:bodyPr wrap="square" rtlCol="0">
            <a:spAutoFit/>
          </a:bodyPr>
          <a:lstStyle/>
          <a:p>
            <a:r>
              <a:rPr lang="fr-FR" sz="3200" b="1" dirty="0" smtClean="0">
                <a:solidFill>
                  <a:schemeClr val="tx2">
                    <a:lumMod val="75000"/>
                  </a:schemeClr>
                </a:solidFill>
                <a:latin typeface="Times New Roman" pitchFamily="18" charset="0"/>
                <a:cs typeface="Times New Roman" pitchFamily="18" charset="0"/>
              </a:rPr>
              <a:t>II. Produits financiers </a:t>
            </a:r>
            <a:endParaRPr lang="fr-FR" sz="3200" b="1" dirty="0">
              <a:solidFill>
                <a:schemeClr val="tx2">
                  <a:lumMod val="75000"/>
                </a:schemeClr>
              </a:solidFill>
              <a:latin typeface="Times New Roman" pitchFamily="18" charset="0"/>
              <a:cs typeface="Times New Roman" pitchFamily="18" charset="0"/>
            </a:endParaRPr>
          </a:p>
        </p:txBody>
      </p:sp>
      <p:sp>
        <p:nvSpPr>
          <p:cNvPr id="6" name="Rectangle 5"/>
          <p:cNvSpPr/>
          <p:nvPr/>
        </p:nvSpPr>
        <p:spPr>
          <a:xfrm>
            <a:off x="428596" y="857232"/>
            <a:ext cx="7929618" cy="1261884"/>
          </a:xfrm>
          <a:prstGeom prst="rect">
            <a:avLst/>
          </a:prstGeom>
        </p:spPr>
        <p:txBody>
          <a:bodyPr wrap="square">
            <a:spAutoFit/>
          </a:bodyPr>
          <a:lstStyle/>
          <a:p>
            <a:pPr marL="360363" indent="-360363" algn="just">
              <a:spcBef>
                <a:spcPts val="1200"/>
              </a:spcBef>
              <a:spcAft>
                <a:spcPts val="1200"/>
              </a:spcAft>
            </a:pPr>
            <a:r>
              <a:rPr lang="fr-FR" sz="2800" b="1" dirty="0" smtClean="0">
                <a:solidFill>
                  <a:schemeClr val="accent1">
                    <a:lumMod val="75000"/>
                  </a:schemeClr>
                </a:solidFill>
                <a:latin typeface="Times New Roman" pitchFamily="18" charset="0"/>
                <a:cs typeface="Times New Roman" pitchFamily="18" charset="0"/>
              </a:rPr>
              <a:t>3. Les produits dérivés </a:t>
            </a:r>
          </a:p>
          <a:p>
            <a:pPr marL="360363" indent="-360363" algn="just">
              <a:spcBef>
                <a:spcPts val="1200"/>
              </a:spcBef>
              <a:spcAft>
                <a:spcPts val="1200"/>
              </a:spcAft>
            </a:pPr>
            <a:endParaRPr lang="fr-FR" sz="2800" b="1" dirty="0" smtClean="0">
              <a:solidFill>
                <a:schemeClr val="accent1">
                  <a:lumMod val="75000"/>
                </a:schemeClr>
              </a:solidFill>
              <a:latin typeface="Times New Roman" pitchFamily="18" charset="0"/>
              <a:cs typeface="Times New Roman" pitchFamily="18" charset="0"/>
            </a:endParaRPr>
          </a:p>
        </p:txBody>
      </p:sp>
      <p:graphicFrame>
        <p:nvGraphicFramePr>
          <p:cNvPr id="7" name="Tableau 6"/>
          <p:cNvGraphicFramePr>
            <a:graphicFrameLocks noGrp="1"/>
          </p:cNvGraphicFramePr>
          <p:nvPr/>
        </p:nvGraphicFramePr>
        <p:xfrm>
          <a:off x="357158" y="1500174"/>
          <a:ext cx="8572560" cy="4297680"/>
        </p:xfrm>
        <a:graphic>
          <a:graphicData uri="http://schemas.openxmlformats.org/drawingml/2006/table">
            <a:tbl>
              <a:tblPr firstRow="1" bandRow="1">
                <a:tableStyleId>{5C22544A-7EE6-4342-B048-85BDC9FD1C3A}</a:tableStyleId>
              </a:tblPr>
              <a:tblGrid>
                <a:gridCol w="1857388">
                  <a:extLst>
                    <a:ext uri="{9D8B030D-6E8A-4147-A177-3AD203B41FA5}">
                      <a16:colId xmlns:a16="http://schemas.microsoft.com/office/drawing/2014/main" xmlns="" val="20000"/>
                    </a:ext>
                  </a:extLst>
                </a:gridCol>
                <a:gridCol w="6715172">
                  <a:extLst>
                    <a:ext uri="{9D8B030D-6E8A-4147-A177-3AD203B41FA5}">
                      <a16:colId xmlns:a16="http://schemas.microsoft.com/office/drawing/2014/main" xmlns="" val="20001"/>
                    </a:ext>
                  </a:extLst>
                </a:gridCol>
              </a:tblGrid>
              <a:tr h="370840">
                <a:tc>
                  <a:txBody>
                    <a:bodyPr/>
                    <a:lstStyle/>
                    <a:p>
                      <a:r>
                        <a:rPr lang="fr-FR" sz="2400" dirty="0" smtClean="0">
                          <a:latin typeface="Times New Roman" pitchFamily="18" charset="0"/>
                          <a:cs typeface="Times New Roman" pitchFamily="18" charset="0"/>
                        </a:rPr>
                        <a:t>Nature</a:t>
                      </a:r>
                      <a:r>
                        <a:rPr lang="fr-FR" sz="2400" baseline="0" dirty="0" smtClean="0">
                          <a:latin typeface="Times New Roman" pitchFamily="18" charset="0"/>
                          <a:cs typeface="Times New Roman" pitchFamily="18" charset="0"/>
                        </a:rPr>
                        <a:t> de l’instrument</a:t>
                      </a:r>
                      <a:endParaRPr lang="fr-FR" sz="2400" dirty="0">
                        <a:latin typeface="Times New Roman" pitchFamily="18" charset="0"/>
                        <a:cs typeface="Times New Roman" pitchFamily="18" charset="0"/>
                      </a:endParaRPr>
                    </a:p>
                  </a:txBody>
                  <a:tcPr/>
                </a:tc>
                <a:tc>
                  <a:txBody>
                    <a:bodyPr/>
                    <a:lstStyle/>
                    <a:p>
                      <a:r>
                        <a:rPr lang="fr-FR" sz="2400" dirty="0" smtClean="0">
                          <a:latin typeface="Times New Roman" pitchFamily="18" charset="0"/>
                          <a:cs typeface="Times New Roman" pitchFamily="18" charset="0"/>
                        </a:rPr>
                        <a:t>Définition</a:t>
                      </a:r>
                      <a:endParaRPr lang="fr-FR" sz="2400" dirty="0">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370840">
                <a:tc>
                  <a:txBody>
                    <a:bodyPr/>
                    <a:lstStyle/>
                    <a:p>
                      <a:r>
                        <a:rPr lang="fr-FR" sz="2800" b="1" i="1" kern="1200" dirty="0" smtClean="0">
                          <a:solidFill>
                            <a:schemeClr val="dk1"/>
                          </a:solidFill>
                          <a:latin typeface="Times New Roman" pitchFamily="18" charset="0"/>
                          <a:ea typeface="+mn-ea"/>
                          <a:cs typeface="Times New Roman" pitchFamily="18" charset="0"/>
                        </a:rPr>
                        <a:t>Swaps</a:t>
                      </a:r>
                      <a:endParaRPr lang="fr-FR" sz="2800" b="1" i="1" dirty="0">
                        <a:latin typeface="Times New Roman" pitchFamily="18" charset="0"/>
                        <a:cs typeface="Times New Roman" pitchFamily="18" charset="0"/>
                      </a:endParaRPr>
                    </a:p>
                  </a:txBody>
                  <a:tcPr/>
                </a:tc>
                <a:tc>
                  <a:txBody>
                    <a:bodyPr/>
                    <a:lstStyle/>
                    <a:p>
                      <a:pPr algn="just"/>
                      <a:r>
                        <a:rPr lang="fr-FR" sz="2400" b="1" i="0" kern="1200" dirty="0" smtClean="0">
                          <a:solidFill>
                            <a:schemeClr val="dk1"/>
                          </a:solidFill>
                          <a:latin typeface="Times New Roman" pitchFamily="18" charset="0"/>
                          <a:ea typeface="+mn-ea"/>
                          <a:cs typeface="Times New Roman" pitchFamily="18" charset="0"/>
                        </a:rPr>
                        <a:t>permettent à deux contreparties d'échanger une série de flux futurs . Ils sont utilisés à des fins de couverture ou pour spéculer, par exemple afin de tirer profit des variations de change.</a:t>
                      </a:r>
                      <a:endParaRPr lang="fr-FR" sz="3200" b="1"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977284">
                <a:tc>
                  <a:txBody>
                    <a:bodyPr/>
                    <a:lstStyle/>
                    <a:p>
                      <a:r>
                        <a:rPr lang="fr-FR" sz="2800" b="1" i="1" kern="1200" dirty="0" smtClean="0">
                          <a:solidFill>
                            <a:schemeClr val="dk1"/>
                          </a:solidFill>
                          <a:latin typeface="Times New Roman" pitchFamily="18" charset="0"/>
                          <a:ea typeface="+mn-ea"/>
                          <a:cs typeface="Times New Roman" pitchFamily="18" charset="0"/>
                        </a:rPr>
                        <a:t>Futur </a:t>
                      </a:r>
                      <a:endParaRPr lang="fr-FR" sz="2800" b="1" i="1" dirty="0">
                        <a:latin typeface="Times New Roman" pitchFamily="18" charset="0"/>
                        <a:cs typeface="Times New Roman" pitchFamily="18" charset="0"/>
                      </a:endParaRPr>
                    </a:p>
                  </a:txBody>
                  <a:tcPr/>
                </a:tc>
                <a:tc>
                  <a:txBody>
                    <a:bodyPr/>
                    <a:lstStyle/>
                    <a:p>
                      <a:pPr algn="just"/>
                      <a:r>
                        <a:rPr lang="fr-FR" sz="2400" b="1" i="0" kern="1200" dirty="0" smtClean="0">
                          <a:solidFill>
                            <a:schemeClr val="dk1"/>
                          </a:solidFill>
                          <a:latin typeface="Times New Roman" pitchFamily="18" charset="0"/>
                          <a:ea typeface="+mn-ea"/>
                          <a:cs typeface="Times New Roman" pitchFamily="18" charset="0"/>
                        </a:rPr>
                        <a:t>contrat à terme est un contrat standardisé négocié sur un marché organisé permettant de s'assurer ou de s'engager sur un prix pour une quantité déterminée d'un produit donné (le sous-jacent) à une date future. </a:t>
                      </a:r>
                      <a:endParaRPr lang="fr-FR" sz="3200" b="1" dirty="0">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just"/>
            <a:r>
              <a:rPr lang="fr-FR" sz="3200" b="1" dirty="0" smtClean="0">
                <a:solidFill>
                  <a:schemeClr val="tx2">
                    <a:lumMod val="75000"/>
                  </a:schemeClr>
                </a:solidFill>
                <a:latin typeface="Times New Roman" panose="02020603050405020304" pitchFamily="18" charset="0"/>
                <a:cs typeface="Times New Roman" pitchFamily="18" charset="0"/>
              </a:rPr>
              <a:t>III. Comprendre les taux d'intérêt et leurs évolution</a:t>
            </a:r>
            <a:endParaRPr lang="fr-FR" sz="3200" b="1" dirty="0">
              <a:solidFill>
                <a:schemeClr val="tx2">
                  <a:lumMod val="75000"/>
                </a:schemeClr>
              </a:solidFill>
              <a:latin typeface="Times New Roman" pitchFamily="18" charset="0"/>
              <a:cs typeface="Times New Roman" pitchFamily="18" charset="0"/>
            </a:endParaRPr>
          </a:p>
        </p:txBody>
      </p:sp>
      <p:sp>
        <p:nvSpPr>
          <p:cNvPr id="3" name="Espace réservé du contenu 2"/>
          <p:cNvSpPr>
            <a:spLocks noGrp="1"/>
          </p:cNvSpPr>
          <p:nvPr>
            <p:ph idx="1"/>
          </p:nvPr>
        </p:nvSpPr>
        <p:spPr>
          <a:xfrm>
            <a:off x="457200" y="1357298"/>
            <a:ext cx="8229600" cy="5143536"/>
          </a:xfrm>
        </p:spPr>
        <p:txBody>
          <a:bodyPr>
            <a:normAutofit/>
          </a:bodyPr>
          <a:lstStyle/>
          <a:p>
            <a:pPr marL="514350" indent="-514350">
              <a:buNone/>
            </a:pPr>
            <a:r>
              <a:rPr lang="fr-FR" sz="2800" b="1" dirty="0" smtClean="0">
                <a:solidFill>
                  <a:schemeClr val="accent1">
                    <a:lumMod val="75000"/>
                  </a:schemeClr>
                </a:solidFill>
                <a:latin typeface="Times New Roman" pitchFamily="18" charset="0"/>
                <a:cs typeface="Times New Roman" pitchFamily="18" charset="0"/>
              </a:rPr>
              <a:t>1. La notion d’ intérêt</a:t>
            </a:r>
          </a:p>
          <a:p>
            <a:pPr marL="514350" indent="-514350" algn="just">
              <a:spcBef>
                <a:spcPts val="1200"/>
              </a:spcBef>
              <a:spcAft>
                <a:spcPts val="1200"/>
              </a:spcAft>
            </a:pPr>
            <a:r>
              <a:rPr lang="fr-FR" sz="2800" b="1" dirty="0" smtClean="0">
                <a:latin typeface="Times New Roman" pitchFamily="18" charset="0"/>
                <a:cs typeface="Times New Roman" pitchFamily="18" charset="0"/>
              </a:rPr>
              <a:t>L’intérêt est la rémunération d’un prêt d’argent effectué par un agent économique (le prêteur) à un autre agent économique.</a:t>
            </a:r>
          </a:p>
          <a:p>
            <a:pPr marL="514350" indent="-514350" algn="just">
              <a:spcBef>
                <a:spcPts val="1200"/>
              </a:spcBef>
              <a:spcAft>
                <a:spcPts val="1200"/>
              </a:spcAft>
            </a:pPr>
            <a:r>
              <a:rPr lang="fr-FR" sz="2800" b="1" dirty="0" smtClean="0">
                <a:latin typeface="Times New Roman" pitchFamily="18" charset="0"/>
                <a:cs typeface="Times New Roman" pitchFamily="18" charset="0"/>
              </a:rPr>
              <a:t>Lorsqu’une personne (physique ou morale) emprunte de l’argent à une autre, elle achète cet emprunt. L’intérêt est le</a:t>
            </a:r>
            <a:r>
              <a:rPr lang="fr-FR" sz="2800" b="1" dirty="0" smtClean="0">
                <a:solidFill>
                  <a:schemeClr val="tx2">
                    <a:lumMod val="60000"/>
                    <a:lumOff val="40000"/>
                  </a:schemeClr>
                </a:solidFill>
                <a:latin typeface="Times New Roman" pitchFamily="18" charset="0"/>
                <a:cs typeface="Times New Roman" pitchFamily="18" charset="0"/>
              </a:rPr>
              <a:t> coût </a:t>
            </a:r>
            <a:r>
              <a:rPr lang="fr-FR" sz="2800" b="1" dirty="0" smtClean="0">
                <a:latin typeface="Times New Roman" pitchFamily="18" charset="0"/>
                <a:cs typeface="Times New Roman" pitchFamily="18" charset="0"/>
              </a:rPr>
              <a:t>de cet emprunt.</a:t>
            </a:r>
          </a:p>
          <a:p>
            <a:pPr marL="514350" indent="-514350" algn="just">
              <a:spcBef>
                <a:spcPts val="1200"/>
              </a:spcBef>
              <a:spcAft>
                <a:spcPts val="1200"/>
              </a:spcAft>
            </a:pPr>
            <a:r>
              <a:rPr lang="fr-FR" sz="2800" b="1" dirty="0" smtClean="0">
                <a:latin typeface="Times New Roman" pitchFamily="18" charset="0"/>
                <a:cs typeface="Times New Roman" pitchFamily="18" charset="0"/>
              </a:rPr>
              <a:t>La somme empruntée s’appelle le capital. La somme qui doit être remboursée est donc la </a:t>
            </a:r>
            <a:r>
              <a:rPr lang="fr-FR" sz="2800" b="1" dirty="0" smtClean="0">
                <a:solidFill>
                  <a:schemeClr val="tx2">
                    <a:lumMod val="60000"/>
                    <a:lumOff val="40000"/>
                  </a:schemeClr>
                </a:solidFill>
                <a:latin typeface="Times New Roman" pitchFamily="18" charset="0"/>
                <a:cs typeface="Times New Roman" pitchFamily="18" charset="0"/>
              </a:rPr>
              <a:t>somme du capital et de l’intérêt</a:t>
            </a:r>
            <a:r>
              <a:rPr lang="fr-FR" sz="2800" b="1" dirty="0" smtClean="0">
                <a:latin typeface="Times New Roman" pitchFamily="18" charset="0"/>
                <a:cs typeface="Times New Roman" pitchFamily="18" charset="0"/>
              </a:rPr>
              <a:t>.</a:t>
            </a:r>
            <a:endParaRPr lang="fr-FR" sz="2800" b="1" dirty="0">
              <a:solidFill>
                <a:schemeClr val="accent1">
                  <a:lumMod val="75000"/>
                </a:schemeClr>
              </a:solidFill>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9</a:t>
            </a:fld>
            <a:endParaRPr lang="fr-BE"/>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1513</TotalTime>
  <Words>1957</Words>
  <Application>Microsoft Office PowerPoint</Application>
  <PresentationFormat>Affichage à l'écran (4:3)</PresentationFormat>
  <Paragraphs>139</Paragraphs>
  <Slides>24</Slides>
  <Notes>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24</vt:i4>
      </vt:variant>
    </vt:vector>
  </HeadingPairs>
  <TitlesOfParts>
    <vt:vector size="30" baseType="lpstr">
      <vt:lpstr>Arial</vt:lpstr>
      <vt:lpstr>Calibri</vt:lpstr>
      <vt:lpstr>Symbol</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III. Comprendre les taux d'intérêt et leurs évolution</vt:lpstr>
      <vt:lpstr>Présentation PowerPoint</vt:lpstr>
      <vt:lpstr>3. Typologies des taux d’intérêt</vt:lpstr>
      <vt:lpstr>3. Typologies des taux d’intérêt</vt:lpstr>
      <vt:lpstr>3. Typologies des taux d’intérêt</vt:lpstr>
      <vt:lpstr>3. Typologies des taux d’intérêt</vt:lpstr>
      <vt:lpstr>4. Pourquoi existe-t-il plusieurs taux d’intérêt dans un même pays à un même moment ? </vt:lpstr>
      <vt:lpstr>4. Pourquoi existe-t-il plusieurs taux d’intérêt dans un même pays à un même moment ? </vt:lpstr>
      <vt:lpstr>4. Pourquoi existe-t-il plusieurs taux d’intérêt dans un même pays à un même moment ? </vt:lpstr>
      <vt:lpstr>4. Pourquoi existe-t-il plusieurs taux d’intérêt dans un même pays à un même moment ? </vt:lpstr>
      <vt:lpstr>Résumé</vt:lpstr>
      <vt:lpstr>Résumé</vt:lpstr>
      <vt:lpstr>5. La structure par terme des taux d’intérêt </vt:lpstr>
      <vt:lpstr>5. La structure par terme des taux d’intérêt </vt:lpstr>
      <vt:lpstr>5. La structure par terme des taux d’intérêt </vt:lpstr>
      <vt:lpstr>  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Marchés financiers</dc:title>
  <dc:creator>SOS070918</dc:creator>
  <cp:lastModifiedBy>Compte Microsoft</cp:lastModifiedBy>
  <cp:revision>87</cp:revision>
  <dcterms:created xsi:type="dcterms:W3CDTF">2019-11-04T17:17:01Z</dcterms:created>
  <dcterms:modified xsi:type="dcterms:W3CDTF">2024-04-05T10:18:16Z</dcterms:modified>
</cp:coreProperties>
</file>