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8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9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8002"/>
          <a:stretch>
            <a:fillRect/>
          </a:stretch>
        </p:blipFill>
        <p:spPr bwMode="auto">
          <a:xfrm>
            <a:off x="-120651" y="0"/>
            <a:ext cx="123126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7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4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7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4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7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ED13-9774-40D0-8315-E66AEA220DBE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297-B91F-4075-A033-30994CBBB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8"/>
          <p:cNvSpPr>
            <a:spLocks noGrp="1"/>
          </p:cNvSpPr>
          <p:nvPr>
            <p:ph type="title"/>
          </p:nvPr>
        </p:nvSpPr>
        <p:spPr>
          <a:xfrm>
            <a:off x="1981200" y="333376"/>
            <a:ext cx="8229600" cy="822325"/>
          </a:xfrm>
        </p:spPr>
        <p:txBody>
          <a:bodyPr/>
          <a:lstStyle/>
          <a:p>
            <a:pPr eaLnBrk="1" hangingPunct="1"/>
            <a:endParaRPr lang="en-IN" altLang="en-US" dirty="0" smtClean="0"/>
          </a:p>
        </p:txBody>
      </p:sp>
      <p:sp>
        <p:nvSpPr>
          <p:cNvPr id="3" name="Title 8"/>
          <p:cNvSpPr txBox="1">
            <a:spLocks/>
          </p:cNvSpPr>
          <p:nvPr/>
        </p:nvSpPr>
        <p:spPr bwMode="auto">
          <a:xfrm>
            <a:off x="1970088" y="2894014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IN" sz="4800" b="1" dirty="0">
                <a:solidFill>
                  <a:schemeClr val="bg1"/>
                </a:solidFill>
                <a:latin typeface="Minion Pro" pitchFamily="18" charset="0"/>
                <a:ea typeface="+mj-ea"/>
                <a:cs typeface="+mj-cs"/>
              </a:rPr>
              <a:t>Density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42230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333376"/>
            <a:ext cx="7993063" cy="809625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2711451" y="1484313"/>
            <a:ext cx="64801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7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smtClean="0"/>
              <a:t>DBSCAN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484313"/>
            <a:ext cx="8064500" cy="40322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DBSCAN is a density-based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DBSCAN requires two parameters: epsilon (Eps) and minimum points (</a:t>
            </a:r>
            <a:r>
              <a:rPr lang="en-US" altLang="en-US" sz="1800" dirty="0" err="1" smtClean="0"/>
              <a:t>MinPts</a:t>
            </a:r>
            <a:r>
              <a:rPr lang="en-US" altLang="en-US" sz="18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It starts with an arbitrary starting point that has not been visited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It then finds all the </a:t>
            </a:r>
            <a:r>
              <a:rPr lang="en-US" altLang="en-US" sz="1800" dirty="0" err="1" smtClean="0"/>
              <a:t>neighbour</a:t>
            </a:r>
            <a:r>
              <a:rPr lang="en-US" altLang="en-US" sz="1800" dirty="0" smtClean="0"/>
              <a:t> points within distance Eps of the starting point.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If the number of </a:t>
            </a:r>
            <a:r>
              <a:rPr lang="en-US" altLang="en-US" sz="1800" dirty="0" err="1" smtClean="0"/>
              <a:t>neighbours</a:t>
            </a:r>
            <a:r>
              <a:rPr lang="en-US" altLang="en-US" sz="1800" dirty="0" smtClean="0"/>
              <a:t> is greater than or equal to </a:t>
            </a:r>
            <a:r>
              <a:rPr lang="en-US" altLang="en-US" sz="1800" dirty="0" err="1" smtClean="0"/>
              <a:t>MinPts</a:t>
            </a:r>
            <a:r>
              <a:rPr lang="en-US" altLang="en-US" sz="1800" dirty="0" smtClean="0"/>
              <a:t>, a cluster is formed.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The starting point and its </a:t>
            </a:r>
            <a:r>
              <a:rPr lang="en-US" altLang="en-US" sz="1800" dirty="0" err="1" smtClean="0"/>
              <a:t>neighbours</a:t>
            </a:r>
            <a:r>
              <a:rPr lang="en-US" altLang="en-US" sz="1800" dirty="0" smtClean="0"/>
              <a:t> are added to this cluster and the starting point is marked as visited.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The algorithm then repeats the evaluation process for all the </a:t>
            </a:r>
            <a:r>
              <a:rPr lang="en-US" altLang="en-US" sz="1800" dirty="0" err="1" smtClean="0"/>
              <a:t>neighbours</a:t>
            </a:r>
            <a:r>
              <a:rPr lang="en-US" altLang="en-US" sz="1800" dirty="0" smtClean="0"/>
              <a:t> recursively.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527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dirty="0" smtClean="0"/>
              <a:t>Lecture 15 -</a:t>
            </a:r>
            <a:r>
              <a:rPr lang="fr-FR" dirty="0" err="1" smtClean="0"/>
              <a:t>Hierarchical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en-IN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992313" y="6356351"/>
            <a:ext cx="476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E768199-BBCD-423F-A825-B7DF6033499A}" type="slidenum">
              <a:rPr lang="en-IN" altLang="en-US">
                <a:solidFill>
                  <a:srgbClr val="404040"/>
                </a:solidFill>
                <a:latin typeface="Minion Pro" pitchFamily="18" charset="0"/>
              </a:rPr>
              <a:pPr/>
              <a:t>2</a:t>
            </a:fld>
            <a:endParaRPr lang="en-IN" altLang="en-US">
              <a:solidFill>
                <a:srgbClr val="404040"/>
              </a:solidFill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smtClean="0"/>
              <a:t>DBSCAN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484313"/>
            <a:ext cx="8064500" cy="40322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If the number of neighbours is less than MinPts, the point is marked as noise.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If a cluster is fully expanded (all points within reach are visited) then the algorithm proceeds to iterate through the remaining unvisited points in the dataset.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527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Lecture 15 -Hierarchical Method</a:t>
            </a:r>
            <a:endParaRPr lang="en-IN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992313" y="6356351"/>
            <a:ext cx="476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F9F0427-BD0F-4020-BE53-FC060C5BF37E}" type="slidenum">
              <a:rPr lang="en-IN" altLang="en-US">
                <a:solidFill>
                  <a:srgbClr val="404040"/>
                </a:solidFill>
                <a:latin typeface="Minion Pro" pitchFamily="18" charset="0"/>
              </a:rPr>
              <a:pPr/>
              <a:t>3</a:t>
            </a:fld>
            <a:endParaRPr lang="en-IN" altLang="en-US">
              <a:solidFill>
                <a:srgbClr val="404040"/>
              </a:solidFill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smtClean="0"/>
              <a:t>Major features: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484313"/>
            <a:ext cx="8064500" cy="40322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Discover clusters of arbitrary shape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Handle noise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One scan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Need density parameters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527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Lecture 15 -Hierarchical Method</a:t>
            </a:r>
            <a:endParaRPr lang="en-IN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992313" y="6356351"/>
            <a:ext cx="476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A4AB18A-AC6C-4DC3-9F08-7BC7E85C76FF}" type="slidenum">
              <a:rPr lang="en-IN" altLang="en-US">
                <a:solidFill>
                  <a:srgbClr val="404040"/>
                </a:solidFill>
                <a:latin typeface="Minion Pro" pitchFamily="18" charset="0"/>
              </a:rPr>
              <a:pPr/>
              <a:t>4</a:t>
            </a:fld>
            <a:endParaRPr lang="en-IN" altLang="en-US">
              <a:solidFill>
                <a:srgbClr val="404040"/>
              </a:solidFill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smtClean="0"/>
              <a:t>Basic concept: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484313"/>
            <a:ext cx="8064500" cy="403225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For any cluster we have: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  <a:cs typeface="Times New Roman" panose="02020603050405020304" pitchFamily="18" charset="0"/>
              </a:rPr>
              <a:t>A central point (p) i.e. core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  <a:cs typeface="Times New Roman" panose="02020603050405020304" pitchFamily="18" charset="0"/>
              </a:rPr>
              <a:t>A distance from the core point(Eps)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  <a:cs typeface="Times New Roman" panose="02020603050405020304" pitchFamily="18" charset="0"/>
              </a:rPr>
              <a:t>Minimum number of points within the specified distance (MinPts)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1800">
              <a:latin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527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Lecture 15 -Hierarchical Method</a:t>
            </a:r>
            <a:endParaRPr lang="en-IN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992313" y="6356351"/>
            <a:ext cx="476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CD67649-7742-4EAA-89F4-C75106C28035}" type="slidenum">
              <a:rPr lang="en-IN" altLang="en-US">
                <a:solidFill>
                  <a:srgbClr val="404040"/>
                </a:solidFill>
                <a:latin typeface="Minion Pro" pitchFamily="18" charset="0"/>
              </a:rPr>
              <a:pPr/>
              <a:t>5</a:t>
            </a:fld>
            <a:endParaRPr lang="en-IN" altLang="en-US">
              <a:solidFill>
                <a:srgbClr val="404040"/>
              </a:solidFill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sz="1800" smtClean="0"/>
              <a:t>DBSCAN Algorithm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484313"/>
            <a:ext cx="8064500" cy="4032250"/>
          </a:xfrm>
          <a:prstGeom prst="rect">
            <a:avLst/>
          </a:prstGeom>
        </p:spPr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Create a graph whose nodes are the points to be clustered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For each core-point c create an edge from c to every point p in the -neighborhood of c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Set N to the nodes of the graph;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If N does not contain any core points terminate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Pick a core point c in 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Let X be the set of nodes that can be reached from c by going forward;</a:t>
            </a:r>
          </a:p>
          <a:p>
            <a:pPr marL="971550" lvl="1" indent="-514350">
              <a:buNone/>
            </a:pPr>
            <a:r>
              <a:rPr lang="en-US" altLang="en-US" sz="1800">
                <a:latin typeface="Source Sans Pro" panose="020B0503030403020204" pitchFamily="34" charset="0"/>
              </a:rPr>
              <a:t>a. create a cluster containing X∪∪{c}</a:t>
            </a:r>
          </a:p>
          <a:p>
            <a:pPr marL="971550" lvl="1" indent="-514350">
              <a:buNone/>
            </a:pPr>
            <a:r>
              <a:rPr lang="en-US" altLang="en-US" sz="1800">
                <a:latin typeface="Source Sans Pro" panose="020B0503030403020204" pitchFamily="34" charset="0"/>
              </a:rPr>
              <a:t>b. N=N/(X ∪∪ {c})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1800" smtClean="0"/>
              <a:t>Continue with step 4</a:t>
            </a:r>
          </a:p>
          <a:p>
            <a:pPr>
              <a:buFont typeface="Calibri" panose="020F0502020204030204" pitchFamily="34" charset="0"/>
              <a:buAutoNum type="arabicPeriod"/>
            </a:pPr>
            <a:endParaRPr lang="en-US" alt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527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Lecture 15 -Hierarchical Method</a:t>
            </a:r>
            <a:endParaRPr lang="en-IN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992313" y="6356351"/>
            <a:ext cx="476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5E9512E-13F4-440C-BF26-31A94CC94257}" type="slidenum">
              <a:rPr lang="en-IN" altLang="en-US">
                <a:solidFill>
                  <a:srgbClr val="404040"/>
                </a:solidFill>
                <a:latin typeface="Minion Pro" pitchFamily="18" charset="0"/>
              </a:rPr>
              <a:pPr/>
              <a:t>6</a:t>
            </a:fld>
            <a:endParaRPr lang="en-IN" altLang="en-US">
              <a:solidFill>
                <a:srgbClr val="404040"/>
              </a:solidFill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smtClean="0"/>
              <a:t>DBSCAN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527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Lecture 15 -Hierarchical Method</a:t>
            </a:r>
            <a:endParaRPr lang="en-IN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992313" y="6356351"/>
            <a:ext cx="476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A430D8-7164-412C-BFD0-924CB5F78128}" type="slidenum">
              <a:rPr lang="en-IN" altLang="en-US">
                <a:solidFill>
                  <a:srgbClr val="404040"/>
                </a:solidFill>
                <a:latin typeface="Minion Pro" pitchFamily="18" charset="0"/>
              </a:rPr>
              <a:pPr/>
              <a:t>7</a:t>
            </a:fld>
            <a:endParaRPr lang="en-IN" altLang="en-US">
              <a:solidFill>
                <a:srgbClr val="404040"/>
              </a:solidFill>
              <a:latin typeface="Minion Pro" pitchFamily="18" charset="0"/>
            </a:endParaRPr>
          </a:p>
        </p:txBody>
      </p:sp>
      <p:pic>
        <p:nvPicPr>
          <p:cNvPr id="24581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1412876"/>
            <a:ext cx="5327604" cy="3119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0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F40CF24-F4C8-411F-B8FD-A2208428AA3D}" type="slidenum">
              <a:rPr lang="en-US" altLang="en-US">
                <a:solidFill>
                  <a:srgbClr val="404040"/>
                </a:solidFill>
                <a:latin typeface="Minion Pro" pitchFamily="18" charset="0"/>
              </a:rPr>
              <a:pPr algn="r"/>
              <a:t>8</a:t>
            </a:fld>
            <a:endParaRPr lang="en-US" altLang="en-US">
              <a:solidFill>
                <a:srgbClr val="404040"/>
              </a:solidFill>
              <a:latin typeface="Minion Pro" pitchFamily="18" charset="0"/>
            </a:endParaRPr>
          </a:p>
        </p:txBody>
      </p:sp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47850" y="593725"/>
            <a:ext cx="7226300" cy="387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Density-Based Clustering Methods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341438"/>
            <a:ext cx="80772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Clustering based on density (local cluster criterion), such as density-connected points or based on an explicitly constructed density function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Need density parameters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>
                <a:latin typeface="Source Sans Pro" panose="020B0503030403020204" pitchFamily="34" charset="0"/>
              </a:rPr>
              <a:t>Several interesting studies: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>
                <a:latin typeface="Source Sans Pro" panose="020B0503030403020204" pitchFamily="34" charset="0"/>
              </a:rPr>
              <a:t>DBSCAN:</a:t>
            </a:r>
            <a:r>
              <a:rPr lang="en-US" altLang="zh-CN" sz="1800">
                <a:latin typeface="Source Sans Pro" panose="020B0503030403020204" pitchFamily="34" charset="0"/>
              </a:rPr>
              <a:t> Ester, et al. (KDD’96)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>
                <a:latin typeface="Source Sans Pro" panose="020B0503030403020204" pitchFamily="34" charset="0"/>
              </a:rPr>
              <a:t>DENCLUE</a:t>
            </a:r>
            <a:r>
              <a:rPr lang="en-US" altLang="zh-CN" sz="1800">
                <a:latin typeface="Source Sans Pro" panose="020B0503030403020204" pitchFamily="34" charset="0"/>
              </a:rPr>
              <a:t>: Hinneburg &amp; D. Keim  (KDD’98/2006)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>
                <a:latin typeface="Source Sans Pro" panose="020B0503030403020204" pitchFamily="34" charset="0"/>
              </a:rPr>
              <a:t>OPTICS</a:t>
            </a:r>
            <a:r>
              <a:rPr lang="en-US" altLang="zh-CN" sz="1800">
                <a:latin typeface="Source Sans Pro" panose="020B0503030403020204" pitchFamily="34" charset="0"/>
              </a:rPr>
              <a:t>: Ankerst, et al (SIGMOD’99).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>
                <a:latin typeface="Source Sans Pro" panose="020B0503030403020204" pitchFamily="34" charset="0"/>
              </a:rPr>
              <a:t>CLIQUE</a:t>
            </a:r>
            <a:r>
              <a:rPr lang="en-US" altLang="zh-CN" sz="1800">
                <a:latin typeface="Source Sans Pro" panose="020B0503030403020204" pitchFamily="34" charset="0"/>
              </a:rPr>
              <a:t>: Agrawal, et al. (SIGMOD’98)</a:t>
            </a:r>
          </a:p>
        </p:txBody>
      </p:sp>
    </p:spTree>
    <p:extLst>
      <p:ext uri="{BB962C8B-B14F-4D97-AF65-F5344CB8AC3E}">
        <p14:creationId xmlns:p14="http://schemas.microsoft.com/office/powerpoint/2010/main" val="21180087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301751"/>
            <a:ext cx="8231188" cy="3567113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</a:rPr>
              <a:t>DBSCAN is a density-based algorithm.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</a:rPr>
              <a:t>Density = number of points within a specified radius r (Eps)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endParaRPr lang="en-US" altLang="en-US">
              <a:latin typeface="Source Sans Pro" panose="020B0503030403020204" pitchFamily="34" charset="0"/>
            </a:endParaRP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</a:rPr>
              <a:t>A point is a core point if it has more than a specified number of points (MinPts) within Eps </a:t>
            </a:r>
          </a:p>
          <a:p>
            <a:pPr marL="1295400" lvl="2" indent="-381000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</a:rPr>
              <a:t>These are points that are at the interior of a cluster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endParaRPr lang="en-US" altLang="en-US">
              <a:latin typeface="Source Sans Pro" panose="020B0503030403020204" pitchFamily="34" charset="0"/>
            </a:endParaRP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</a:rPr>
              <a:t>A border point has fewer than MinPts within Eps, but is in the neighborhood of a core point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endParaRPr lang="en-US" altLang="en-US">
              <a:latin typeface="Source Sans Pro" panose="020B0503030403020204" pitchFamily="34" charset="0"/>
            </a:endParaRP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en-US" sz="1800">
                <a:latin typeface="Source Sans Pro" panose="020B0503030403020204" pitchFamily="34" charset="0"/>
              </a:rPr>
              <a:t>A noise point is any point that is not a core point or a border point. </a:t>
            </a:r>
          </a:p>
          <a:p>
            <a:pPr marL="533400" indent="-533400">
              <a:buFont typeface="Wingdings" panose="05000000000000000000" pitchFamily="2" charset="2"/>
              <a:buChar char="§"/>
            </a:pPr>
            <a:endParaRPr lang="en-US" altLang="en-US" sz="1800">
              <a:latin typeface="Source Sans Pro" panose="020B0503030403020204" pitchFamily="34" charset="0"/>
            </a:endParaRPr>
          </a:p>
        </p:txBody>
      </p:sp>
      <p:sp>
        <p:nvSpPr>
          <p:cNvPr id="26627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zh-CN" smtClean="0"/>
              <a:t>Density-Based Clustering Methods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76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Minion Pro</vt:lpstr>
      <vt:lpstr>Source Sans Pro</vt:lpstr>
      <vt:lpstr>Times New Roman</vt:lpstr>
      <vt:lpstr>Wingdings</vt:lpstr>
      <vt:lpstr>Office Theme</vt:lpstr>
      <vt:lpstr>PowerPoint Presentation</vt:lpstr>
      <vt:lpstr>DBSCAN</vt:lpstr>
      <vt:lpstr>DBSCAN</vt:lpstr>
      <vt:lpstr>Major features:</vt:lpstr>
      <vt:lpstr>Basic concept:</vt:lpstr>
      <vt:lpstr>DBSCAN Algorithm</vt:lpstr>
      <vt:lpstr>DBSCAN Algorithm</vt:lpstr>
      <vt:lpstr>Density-Based Clustering Methods</vt:lpstr>
      <vt:lpstr>Density-Based Clustering Methods</vt:lpstr>
      <vt:lpstr>DBSCAN: Core, Border, and Noise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2024-09-24T04:46:21Z</dcterms:created>
  <dcterms:modified xsi:type="dcterms:W3CDTF">2024-09-24T04:46:39Z</dcterms:modified>
</cp:coreProperties>
</file>