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c6cad258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c6cad25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http://kprf.mipt.ru/attachments/article/68/%D0%BB%D0%B5%D0%BA%D1%86%D0%B8%D1%8F_17_%D1%84%D0%B5%D0%B2%D1%80%D0%B0%D0%BB%D1%8F_2020.pdf</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c6cad25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c6cad25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c6cad258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c6cad258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c6cad258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c6cad258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c6cad258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c6cad258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c6cad258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c6cad258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c6cad258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c6cad258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c6cad258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c6cad258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c6cad258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c6cad258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c6cad258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c6cad258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6cad2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6cad2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c6cad258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c6cad258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c6cad258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c6cad258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c6cad258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c6cad258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c6cad258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c6cad258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c6cad258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c6cad258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c6cad258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c6cad258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c6cad258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c6cad258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c6cad258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c6cad258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c6cad258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c6cad258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c6cad258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c6cad258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c6cad25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c6cad25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c6cad258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c6cad258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c6cad258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c6cad258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c6cad258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c6cad258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c6cad25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c6cad25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c6cad25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c6cad25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c6cad25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c6cad25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c6cad25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c6cad25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c6cad25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c6cad25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6cad258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6cad258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42.png"/><Relationship Id="rId13" Type="http://schemas.openxmlformats.org/officeDocument/2006/relationships/image" Target="../media/image50.png"/><Relationship Id="rId12"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47.png"/><Relationship Id="rId5" Type="http://schemas.openxmlformats.org/officeDocument/2006/relationships/image" Target="../media/image35.png"/><Relationship Id="rId6" Type="http://schemas.openxmlformats.org/officeDocument/2006/relationships/image" Target="../media/image29.png"/><Relationship Id="rId7" Type="http://schemas.openxmlformats.org/officeDocument/2006/relationships/image" Target="../media/image31.png"/><Relationship Id="rId8" Type="http://schemas.openxmlformats.org/officeDocument/2006/relationships/image" Target="../media/image33.png"/></Relationships>
</file>

<file path=ppt/slides/_rels/slide11.xml.rels><?xml version="1.0" encoding="UTF-8" standalone="yes"?><Relationships xmlns="http://schemas.openxmlformats.org/package/2006/relationships"><Relationship Id="rId20" Type="http://schemas.openxmlformats.org/officeDocument/2006/relationships/image" Target="../media/image71.png"/><Relationship Id="rId11" Type="http://schemas.openxmlformats.org/officeDocument/2006/relationships/image" Target="../media/image46.png"/><Relationship Id="rId10" Type="http://schemas.openxmlformats.org/officeDocument/2006/relationships/image" Target="../media/image48.png"/><Relationship Id="rId13" Type="http://schemas.openxmlformats.org/officeDocument/2006/relationships/image" Target="../media/image51.png"/><Relationship Id="rId12" Type="http://schemas.openxmlformats.org/officeDocument/2006/relationships/image" Target="../media/image58.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3.png"/><Relationship Id="rId4" Type="http://schemas.openxmlformats.org/officeDocument/2006/relationships/image" Target="../media/image52.png"/><Relationship Id="rId9" Type="http://schemas.openxmlformats.org/officeDocument/2006/relationships/image" Target="../media/image59.png"/><Relationship Id="rId15" Type="http://schemas.openxmlformats.org/officeDocument/2006/relationships/image" Target="../media/image53.png"/><Relationship Id="rId14" Type="http://schemas.openxmlformats.org/officeDocument/2006/relationships/image" Target="../media/image56.png"/><Relationship Id="rId17" Type="http://schemas.openxmlformats.org/officeDocument/2006/relationships/image" Target="../media/image57.png"/><Relationship Id="rId16" Type="http://schemas.openxmlformats.org/officeDocument/2006/relationships/image" Target="../media/image60.png"/><Relationship Id="rId5" Type="http://schemas.openxmlformats.org/officeDocument/2006/relationships/image" Target="../media/image45.png"/><Relationship Id="rId19" Type="http://schemas.openxmlformats.org/officeDocument/2006/relationships/image" Target="../media/image61.png"/><Relationship Id="rId6" Type="http://schemas.openxmlformats.org/officeDocument/2006/relationships/image" Target="../media/image44.png"/><Relationship Id="rId18" Type="http://schemas.openxmlformats.org/officeDocument/2006/relationships/image" Target="../media/image65.png"/><Relationship Id="rId7" Type="http://schemas.openxmlformats.org/officeDocument/2006/relationships/image" Target="../media/image55.png"/><Relationship Id="rId8" Type="http://schemas.openxmlformats.org/officeDocument/2006/relationships/image" Target="../media/image5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2.png"/><Relationship Id="rId4" Type="http://schemas.openxmlformats.org/officeDocument/2006/relationships/image" Target="../media/image63.png"/><Relationship Id="rId9" Type="http://schemas.openxmlformats.org/officeDocument/2006/relationships/image" Target="../media/image72.png"/><Relationship Id="rId5" Type="http://schemas.openxmlformats.org/officeDocument/2006/relationships/image" Target="../media/image64.png"/><Relationship Id="rId6" Type="http://schemas.openxmlformats.org/officeDocument/2006/relationships/image" Target="../media/image67.png"/><Relationship Id="rId7" Type="http://schemas.openxmlformats.org/officeDocument/2006/relationships/image" Target="../media/image70.png"/><Relationship Id="rId8" Type="http://schemas.openxmlformats.org/officeDocument/2006/relationships/image" Target="../media/image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6.png"/><Relationship Id="rId4" Type="http://schemas.openxmlformats.org/officeDocument/2006/relationships/image" Target="../media/image69.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4.png"/><Relationship Id="rId4" Type="http://schemas.openxmlformats.org/officeDocument/2006/relationships/image" Target="../media/image73.png"/><Relationship Id="rId5" Type="http://schemas.openxmlformats.org/officeDocument/2006/relationships/image" Target="../media/image79.png"/><Relationship Id="rId6" Type="http://schemas.openxmlformats.org/officeDocument/2006/relationships/image" Target="../media/image8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1.png"/><Relationship Id="rId4" Type="http://schemas.openxmlformats.org/officeDocument/2006/relationships/image" Target="../media/image86.png"/><Relationship Id="rId5" Type="http://schemas.openxmlformats.org/officeDocument/2006/relationships/image" Target="../media/image89.png"/><Relationship Id="rId6" Type="http://schemas.openxmlformats.org/officeDocument/2006/relationships/image" Target="../media/image84.png"/><Relationship Id="rId7" Type="http://schemas.openxmlformats.org/officeDocument/2006/relationships/image" Target="../media/image8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2.png"/><Relationship Id="rId4" Type="http://schemas.openxmlformats.org/officeDocument/2006/relationships/image" Target="../media/image85.png"/><Relationship Id="rId5" Type="http://schemas.openxmlformats.org/officeDocument/2006/relationships/image" Target="../media/image90.png"/><Relationship Id="rId6" Type="http://schemas.openxmlformats.org/officeDocument/2006/relationships/image" Target="../media/image91.png"/><Relationship Id="rId7" Type="http://schemas.openxmlformats.org/officeDocument/2006/relationships/image" Target="../media/image8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7.png"/><Relationship Id="rId4" Type="http://schemas.openxmlformats.org/officeDocument/2006/relationships/image" Target="../media/image104.png"/><Relationship Id="rId5" Type="http://schemas.openxmlformats.org/officeDocument/2006/relationships/image" Target="../media/image92.png"/><Relationship Id="rId6" Type="http://schemas.openxmlformats.org/officeDocument/2006/relationships/image" Target="../media/image101.png"/><Relationship Id="rId7" Type="http://schemas.openxmlformats.org/officeDocument/2006/relationships/image" Target="../media/image93.png"/><Relationship Id="rId8" Type="http://schemas.openxmlformats.org/officeDocument/2006/relationships/image" Target="../media/image9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5.png"/><Relationship Id="rId4" Type="http://schemas.openxmlformats.org/officeDocument/2006/relationships/image" Target="../media/image9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2.png"/><Relationship Id="rId7"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8.png"/><Relationship Id="rId4" Type="http://schemas.openxmlformats.org/officeDocument/2006/relationships/image" Target="../media/image97.png"/><Relationship Id="rId5" Type="http://schemas.openxmlformats.org/officeDocument/2006/relationships/image" Target="../media/image99.png"/><Relationship Id="rId6" Type="http://schemas.openxmlformats.org/officeDocument/2006/relationships/image" Target="../media/image1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3.png"/><Relationship Id="rId4" Type="http://schemas.openxmlformats.org/officeDocument/2006/relationships/image" Target="../media/image106.png"/><Relationship Id="rId5" Type="http://schemas.openxmlformats.org/officeDocument/2006/relationships/image" Target="../media/image100.png"/><Relationship Id="rId6" Type="http://schemas.openxmlformats.org/officeDocument/2006/relationships/image" Target="../media/image1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7.png"/><Relationship Id="rId4" Type="http://schemas.openxmlformats.org/officeDocument/2006/relationships/image" Target="../media/image1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9.png"/><Relationship Id="rId4" Type="http://schemas.openxmlformats.org/officeDocument/2006/relationships/image" Target="../media/image114.png"/><Relationship Id="rId5" Type="http://schemas.openxmlformats.org/officeDocument/2006/relationships/image" Target="../media/image1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0.png"/><Relationship Id="rId4" Type="http://schemas.openxmlformats.org/officeDocument/2006/relationships/image" Target="../media/image1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0.png"/><Relationship Id="rId4" Type="http://schemas.openxmlformats.org/officeDocument/2006/relationships/image" Target="../media/image1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2.png"/><Relationship Id="rId4" Type="http://schemas.openxmlformats.org/officeDocument/2006/relationships/image" Target="../media/image1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36.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38.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30.png"/><Relationship Id="rId8"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Theme </a:t>
            </a:r>
            <a:r>
              <a:rPr lang="ru"/>
              <a:t>1. Basics of Digital Signal Processing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35300" y="10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Frequency responses, zeros and poles</a:t>
            </a:r>
            <a:endParaRPr/>
          </a:p>
        </p:txBody>
      </p:sp>
      <p:sp>
        <p:nvSpPr>
          <p:cNvPr id="146" name="Google Shape;146;p22"/>
          <p:cNvSpPr txBox="1"/>
          <p:nvPr>
            <p:ph idx="1" type="body"/>
          </p:nvPr>
        </p:nvSpPr>
        <p:spPr>
          <a:xfrm>
            <a:off x="311700" y="1152475"/>
            <a:ext cx="8520600" cy="24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100"/>
              <a:t>If every </a:t>
            </a:r>
            <a:r>
              <a:rPr i="1" lang="ru" sz="1100"/>
              <a:t>b</a:t>
            </a:r>
            <a:r>
              <a:rPr baseline="-25000" i="1" lang="ru" sz="1100"/>
              <a:t>m</a:t>
            </a:r>
            <a:r>
              <a:rPr i="1" lang="ru" sz="1100"/>
              <a:t>= 0</a:t>
            </a:r>
            <a:r>
              <a:rPr lang="ru" sz="1100"/>
              <a:t>:</a:t>
            </a:r>
            <a:endParaRPr sz="1100"/>
          </a:p>
          <a:p>
            <a:pPr indent="0" lvl="0" marL="0" rtl="0" algn="l">
              <a:spcBef>
                <a:spcPts val="1200"/>
              </a:spcBef>
              <a:spcAft>
                <a:spcPts val="0"/>
              </a:spcAft>
              <a:buNone/>
            </a:pPr>
            <a:r>
              <a:rPr lang="ru" sz="1100"/>
              <a:t>Filter output depends only on input ticks, </a:t>
            </a:r>
            <a:r>
              <a:rPr i="1" lang="ru" sz="1100"/>
              <a:t>a</a:t>
            </a:r>
            <a:r>
              <a:rPr baseline="-25000" i="1" lang="ru" sz="1100"/>
              <a:t>m</a:t>
            </a:r>
            <a:r>
              <a:rPr lang="ru" sz="1100"/>
              <a:t> - ticks of impulse function (</a:t>
            </a:r>
            <a:r>
              <a:rPr i="1" lang="ru" sz="1100"/>
              <a:t>h(m)</a:t>
            </a:r>
            <a:r>
              <a:rPr lang="ru" sz="1100"/>
              <a:t>) - FIR filter (</a:t>
            </a:r>
            <a:r>
              <a:rPr i="1" lang="ru" sz="1100"/>
              <a:t>h(m)</a:t>
            </a:r>
            <a:r>
              <a:rPr lang="ru" sz="1100"/>
              <a:t> is finite). If any of </a:t>
            </a:r>
            <a:r>
              <a:rPr i="1" lang="ru" sz="1100"/>
              <a:t>b</a:t>
            </a:r>
            <a:r>
              <a:rPr baseline="-25000" i="1" lang="ru" sz="1100"/>
              <a:t>m</a:t>
            </a:r>
            <a:r>
              <a:rPr i="1" lang="ru" sz="1100"/>
              <a:t>!=0</a:t>
            </a:r>
            <a:r>
              <a:rPr lang="ru" sz="1100"/>
              <a:t> - IIR filter</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i="1" lang="ru" sz="1100"/>
              <a:t>K</a:t>
            </a:r>
            <a:r>
              <a:rPr lang="ru" sz="1100"/>
              <a:t> - gain, </a:t>
            </a:r>
            <a:r>
              <a:rPr i="1" lang="ru" sz="1100"/>
              <a:t>z</a:t>
            </a:r>
            <a:r>
              <a:rPr baseline="-25000" i="1" lang="ru" sz="1100"/>
              <a:t>0n</a:t>
            </a:r>
            <a:r>
              <a:rPr lang="ru" sz="1100"/>
              <a:t> - zeros, </a:t>
            </a:r>
            <a:r>
              <a:rPr i="1" lang="ru" sz="1100"/>
              <a:t>z</a:t>
            </a:r>
            <a:r>
              <a:rPr baseline="-25000" i="1" lang="ru" sz="1100"/>
              <a:t>pn</a:t>
            </a:r>
            <a:r>
              <a:rPr lang="ru" sz="1100"/>
              <a:t> - poles. Let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47" name="Google Shape;147;p22"/>
          <p:cNvPicPr preferRelativeResize="0"/>
          <p:nvPr/>
        </p:nvPicPr>
        <p:blipFill>
          <a:blip r:embed="rId3">
            <a:alphaModFix/>
          </a:blip>
          <a:stretch>
            <a:fillRect/>
          </a:stretch>
        </p:blipFill>
        <p:spPr>
          <a:xfrm>
            <a:off x="335300" y="706025"/>
            <a:ext cx="2663150" cy="484200"/>
          </a:xfrm>
          <a:prstGeom prst="rect">
            <a:avLst/>
          </a:prstGeom>
          <a:noFill/>
          <a:ln>
            <a:noFill/>
          </a:ln>
        </p:spPr>
      </p:pic>
      <p:pic>
        <p:nvPicPr>
          <p:cNvPr id="148" name="Google Shape;148;p22"/>
          <p:cNvPicPr preferRelativeResize="0"/>
          <p:nvPr/>
        </p:nvPicPr>
        <p:blipFill>
          <a:blip r:embed="rId4">
            <a:alphaModFix/>
          </a:blip>
          <a:stretch>
            <a:fillRect/>
          </a:stretch>
        </p:blipFill>
        <p:spPr>
          <a:xfrm>
            <a:off x="2959600" y="730323"/>
            <a:ext cx="2684706" cy="484200"/>
          </a:xfrm>
          <a:prstGeom prst="rect">
            <a:avLst/>
          </a:prstGeom>
          <a:noFill/>
          <a:ln>
            <a:noFill/>
          </a:ln>
        </p:spPr>
      </p:pic>
      <p:pic>
        <p:nvPicPr>
          <p:cNvPr id="149" name="Google Shape;149;p22"/>
          <p:cNvPicPr preferRelativeResize="0"/>
          <p:nvPr/>
        </p:nvPicPr>
        <p:blipFill rotWithShape="1">
          <a:blip r:embed="rId5">
            <a:alphaModFix/>
          </a:blip>
          <a:srcRect b="-3839" l="0" r="0" t="3840"/>
          <a:stretch/>
        </p:blipFill>
        <p:spPr>
          <a:xfrm>
            <a:off x="5644301" y="624927"/>
            <a:ext cx="1736800" cy="773125"/>
          </a:xfrm>
          <a:prstGeom prst="rect">
            <a:avLst/>
          </a:prstGeom>
          <a:noFill/>
          <a:ln>
            <a:noFill/>
          </a:ln>
        </p:spPr>
      </p:pic>
      <p:pic>
        <p:nvPicPr>
          <p:cNvPr id="150" name="Google Shape;150;p22"/>
          <p:cNvPicPr preferRelativeResize="0"/>
          <p:nvPr/>
        </p:nvPicPr>
        <p:blipFill>
          <a:blip r:embed="rId6">
            <a:alphaModFix/>
          </a:blip>
          <a:stretch>
            <a:fillRect/>
          </a:stretch>
        </p:blipFill>
        <p:spPr>
          <a:xfrm>
            <a:off x="1333949" y="1152474"/>
            <a:ext cx="1367675" cy="417500"/>
          </a:xfrm>
          <a:prstGeom prst="rect">
            <a:avLst/>
          </a:prstGeom>
          <a:noFill/>
          <a:ln>
            <a:noFill/>
          </a:ln>
        </p:spPr>
      </p:pic>
      <p:pic>
        <p:nvPicPr>
          <p:cNvPr id="151" name="Google Shape;151;p22"/>
          <p:cNvPicPr preferRelativeResize="0"/>
          <p:nvPr/>
        </p:nvPicPr>
        <p:blipFill>
          <a:blip r:embed="rId7">
            <a:alphaModFix/>
          </a:blip>
          <a:stretch>
            <a:fillRect/>
          </a:stretch>
        </p:blipFill>
        <p:spPr>
          <a:xfrm>
            <a:off x="3446750" y="1826171"/>
            <a:ext cx="1665789" cy="745575"/>
          </a:xfrm>
          <a:prstGeom prst="rect">
            <a:avLst/>
          </a:prstGeom>
          <a:noFill/>
          <a:ln>
            <a:noFill/>
          </a:ln>
        </p:spPr>
      </p:pic>
      <p:pic>
        <p:nvPicPr>
          <p:cNvPr id="152" name="Google Shape;152;p22"/>
          <p:cNvPicPr preferRelativeResize="0"/>
          <p:nvPr/>
        </p:nvPicPr>
        <p:blipFill>
          <a:blip r:embed="rId8">
            <a:alphaModFix/>
          </a:blip>
          <a:stretch>
            <a:fillRect/>
          </a:stretch>
        </p:blipFill>
        <p:spPr>
          <a:xfrm>
            <a:off x="2613175" y="2571750"/>
            <a:ext cx="967850" cy="269825"/>
          </a:xfrm>
          <a:prstGeom prst="rect">
            <a:avLst/>
          </a:prstGeom>
          <a:noFill/>
          <a:ln>
            <a:noFill/>
          </a:ln>
        </p:spPr>
      </p:pic>
      <p:pic>
        <p:nvPicPr>
          <p:cNvPr id="153" name="Google Shape;153;p22"/>
          <p:cNvPicPr preferRelativeResize="0"/>
          <p:nvPr/>
        </p:nvPicPr>
        <p:blipFill>
          <a:blip r:embed="rId9">
            <a:alphaModFix/>
          </a:blip>
          <a:stretch>
            <a:fillRect/>
          </a:stretch>
        </p:blipFill>
        <p:spPr>
          <a:xfrm>
            <a:off x="311700" y="2841575"/>
            <a:ext cx="2659003" cy="269825"/>
          </a:xfrm>
          <a:prstGeom prst="rect">
            <a:avLst/>
          </a:prstGeom>
          <a:noFill/>
          <a:ln>
            <a:noFill/>
          </a:ln>
        </p:spPr>
      </p:pic>
      <p:pic>
        <p:nvPicPr>
          <p:cNvPr id="154" name="Google Shape;154;p22"/>
          <p:cNvPicPr preferRelativeResize="0"/>
          <p:nvPr/>
        </p:nvPicPr>
        <p:blipFill>
          <a:blip r:embed="rId10">
            <a:alphaModFix/>
          </a:blip>
          <a:stretch>
            <a:fillRect/>
          </a:stretch>
        </p:blipFill>
        <p:spPr>
          <a:xfrm>
            <a:off x="2998450" y="2846575"/>
            <a:ext cx="1176437" cy="269825"/>
          </a:xfrm>
          <a:prstGeom prst="rect">
            <a:avLst/>
          </a:prstGeom>
          <a:noFill/>
          <a:ln>
            <a:noFill/>
          </a:ln>
        </p:spPr>
      </p:pic>
      <p:pic>
        <p:nvPicPr>
          <p:cNvPr id="155" name="Google Shape;155;p22"/>
          <p:cNvPicPr preferRelativeResize="0"/>
          <p:nvPr/>
        </p:nvPicPr>
        <p:blipFill>
          <a:blip r:embed="rId11">
            <a:alphaModFix/>
          </a:blip>
          <a:stretch>
            <a:fillRect/>
          </a:stretch>
        </p:blipFill>
        <p:spPr>
          <a:xfrm>
            <a:off x="557669" y="3143850"/>
            <a:ext cx="2573750" cy="602475"/>
          </a:xfrm>
          <a:prstGeom prst="rect">
            <a:avLst/>
          </a:prstGeom>
          <a:noFill/>
          <a:ln>
            <a:noFill/>
          </a:ln>
        </p:spPr>
      </p:pic>
      <p:sp>
        <p:nvSpPr>
          <p:cNvPr id="156" name="Google Shape;156;p22"/>
          <p:cNvSpPr txBox="1"/>
          <p:nvPr/>
        </p:nvSpPr>
        <p:spPr>
          <a:xfrm>
            <a:off x="377475" y="3684050"/>
            <a:ext cx="53847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100">
                <a:solidFill>
                  <a:schemeClr val="dk2"/>
                </a:solidFill>
              </a:rPr>
              <a:t>To define amplitude-frequency and phase-frequency responses we’ll take a look at unit circle in z-plane. Here we have two poles and one zero. </a:t>
            </a:r>
            <a:r>
              <a:rPr b="1" lang="ru" sz="1100">
                <a:solidFill>
                  <a:schemeClr val="dk2"/>
                </a:solidFill>
              </a:rPr>
              <a:t>By definition</a:t>
            </a:r>
            <a:r>
              <a:rPr lang="ru" sz="1100">
                <a:solidFill>
                  <a:schemeClr val="dk2"/>
                </a:solidFill>
              </a:rPr>
              <a:t>, </a:t>
            </a:r>
            <a:r>
              <a:rPr b="1" lang="ru" sz="1100">
                <a:solidFill>
                  <a:schemeClr val="dk2"/>
                </a:solidFill>
              </a:rPr>
              <a:t>Amplitude-frequency response</a:t>
            </a:r>
            <a:r>
              <a:rPr lang="ru" sz="1100">
                <a:solidFill>
                  <a:schemeClr val="dk2"/>
                </a:solidFill>
              </a:rPr>
              <a:t> is                               and </a:t>
            </a:r>
            <a:r>
              <a:rPr b="1" lang="ru" sz="1100">
                <a:solidFill>
                  <a:schemeClr val="dk2"/>
                </a:solidFill>
              </a:rPr>
              <a:t>phase-frequency </a:t>
            </a:r>
            <a:r>
              <a:rPr b="1" lang="ru" sz="1100">
                <a:solidFill>
                  <a:schemeClr val="dk2"/>
                </a:solidFill>
              </a:rPr>
              <a:t>response</a:t>
            </a:r>
            <a:r>
              <a:rPr lang="ru" sz="1100">
                <a:solidFill>
                  <a:schemeClr val="dk2"/>
                </a:solidFill>
              </a:rPr>
              <a:t> is </a:t>
            </a:r>
            <a:endParaRPr sz="1100">
              <a:solidFill>
                <a:schemeClr val="dk2"/>
              </a:solidFill>
            </a:endParaRPr>
          </a:p>
        </p:txBody>
      </p:sp>
      <p:pic>
        <p:nvPicPr>
          <p:cNvPr id="157" name="Google Shape;157;p22"/>
          <p:cNvPicPr preferRelativeResize="0"/>
          <p:nvPr/>
        </p:nvPicPr>
        <p:blipFill>
          <a:blip r:embed="rId12">
            <a:alphaModFix/>
          </a:blip>
          <a:stretch>
            <a:fillRect/>
          </a:stretch>
        </p:blipFill>
        <p:spPr>
          <a:xfrm>
            <a:off x="5981375" y="2380500"/>
            <a:ext cx="2817825" cy="2641725"/>
          </a:xfrm>
          <a:prstGeom prst="rect">
            <a:avLst/>
          </a:prstGeom>
          <a:noFill/>
          <a:ln>
            <a:noFill/>
          </a:ln>
        </p:spPr>
      </p:pic>
      <p:pic>
        <p:nvPicPr>
          <p:cNvPr id="158" name="Google Shape;158;p22"/>
          <p:cNvPicPr preferRelativeResize="0"/>
          <p:nvPr/>
        </p:nvPicPr>
        <p:blipFill>
          <a:blip r:embed="rId13">
            <a:alphaModFix/>
          </a:blip>
          <a:stretch>
            <a:fillRect/>
          </a:stretch>
        </p:blipFill>
        <p:spPr>
          <a:xfrm>
            <a:off x="2678025" y="4132250"/>
            <a:ext cx="1167257" cy="216550"/>
          </a:xfrm>
          <a:prstGeom prst="rect">
            <a:avLst/>
          </a:prstGeom>
          <a:noFill/>
          <a:ln>
            <a:noFill/>
          </a:ln>
        </p:spPr>
      </p:pic>
      <p:pic>
        <p:nvPicPr>
          <p:cNvPr id="159" name="Google Shape;159;p22"/>
          <p:cNvPicPr preferRelativeResize="0"/>
          <p:nvPr/>
        </p:nvPicPr>
        <p:blipFill>
          <a:blip r:embed="rId14">
            <a:alphaModFix/>
          </a:blip>
          <a:stretch>
            <a:fillRect/>
          </a:stretch>
        </p:blipFill>
        <p:spPr>
          <a:xfrm>
            <a:off x="1260525" y="4339350"/>
            <a:ext cx="1469454" cy="21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1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Back to examples: RC-lowpass filter</a:t>
            </a:r>
            <a:endParaRPr/>
          </a:p>
        </p:txBody>
      </p:sp>
      <p:sp>
        <p:nvSpPr>
          <p:cNvPr id="165" name="Google Shape;165;p23"/>
          <p:cNvSpPr txBox="1"/>
          <p:nvPr>
            <p:ph idx="1" type="body"/>
          </p:nvPr>
        </p:nvSpPr>
        <p:spPr>
          <a:xfrm>
            <a:off x="311700" y="724900"/>
            <a:ext cx="8520600" cy="41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rPr lang="ru" sz="1100"/>
              <a:t>This difference equation set recursive digital filter:</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ru" sz="1100"/>
              <a:t>For analogue filter:</a:t>
            </a:r>
            <a:endParaRPr sz="1100"/>
          </a:p>
          <a:p>
            <a:pPr indent="0" lvl="0" marL="0" rtl="0" algn="l">
              <a:spcBef>
                <a:spcPts val="1200"/>
              </a:spcBef>
              <a:spcAft>
                <a:spcPts val="0"/>
              </a:spcAft>
              <a:buNone/>
            </a:pPr>
            <a:r>
              <a:rPr lang="ru" sz="1100"/>
              <a:t>Then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66" name="Google Shape;166;p23"/>
          <p:cNvPicPr preferRelativeResize="0"/>
          <p:nvPr/>
        </p:nvPicPr>
        <p:blipFill rotWithShape="1">
          <a:blip r:embed="rId3">
            <a:alphaModFix/>
          </a:blip>
          <a:srcRect b="-4629" l="0" r="0" t="4630"/>
          <a:stretch/>
        </p:blipFill>
        <p:spPr>
          <a:xfrm>
            <a:off x="311696" y="724900"/>
            <a:ext cx="1630775" cy="951825"/>
          </a:xfrm>
          <a:prstGeom prst="rect">
            <a:avLst/>
          </a:prstGeom>
          <a:noFill/>
          <a:ln>
            <a:noFill/>
          </a:ln>
        </p:spPr>
      </p:pic>
      <p:pic>
        <p:nvPicPr>
          <p:cNvPr id="167" name="Google Shape;167;p23"/>
          <p:cNvPicPr preferRelativeResize="0"/>
          <p:nvPr/>
        </p:nvPicPr>
        <p:blipFill>
          <a:blip r:embed="rId4">
            <a:alphaModFix/>
          </a:blip>
          <a:stretch>
            <a:fillRect/>
          </a:stretch>
        </p:blipFill>
        <p:spPr>
          <a:xfrm>
            <a:off x="1896524" y="956325"/>
            <a:ext cx="1763900" cy="323650"/>
          </a:xfrm>
          <a:prstGeom prst="rect">
            <a:avLst/>
          </a:prstGeom>
          <a:noFill/>
          <a:ln>
            <a:noFill/>
          </a:ln>
        </p:spPr>
      </p:pic>
      <p:sp>
        <p:nvSpPr>
          <p:cNvPr id="168" name="Google Shape;168;p23"/>
          <p:cNvSpPr/>
          <p:nvPr/>
        </p:nvSpPr>
        <p:spPr>
          <a:xfrm>
            <a:off x="3693500" y="1032500"/>
            <a:ext cx="514800" cy="17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3"/>
          <p:cNvPicPr preferRelativeResize="0"/>
          <p:nvPr/>
        </p:nvPicPr>
        <p:blipFill>
          <a:blip r:embed="rId5">
            <a:alphaModFix/>
          </a:blip>
          <a:stretch>
            <a:fillRect/>
          </a:stretch>
        </p:blipFill>
        <p:spPr>
          <a:xfrm>
            <a:off x="4358900" y="810920"/>
            <a:ext cx="472850" cy="248525"/>
          </a:xfrm>
          <a:prstGeom prst="rect">
            <a:avLst/>
          </a:prstGeom>
          <a:noFill/>
          <a:ln>
            <a:noFill/>
          </a:ln>
        </p:spPr>
      </p:pic>
      <p:pic>
        <p:nvPicPr>
          <p:cNvPr id="170" name="Google Shape;170;p23"/>
          <p:cNvPicPr preferRelativeResize="0"/>
          <p:nvPr/>
        </p:nvPicPr>
        <p:blipFill rotWithShape="1">
          <a:blip r:embed="rId6">
            <a:alphaModFix/>
          </a:blip>
          <a:srcRect b="0" l="-9750" r="9749" t="0"/>
          <a:stretch/>
        </p:blipFill>
        <p:spPr>
          <a:xfrm>
            <a:off x="4324600" y="1048737"/>
            <a:ext cx="222100" cy="304150"/>
          </a:xfrm>
          <a:prstGeom prst="rect">
            <a:avLst/>
          </a:prstGeom>
          <a:noFill/>
          <a:ln>
            <a:noFill/>
          </a:ln>
        </p:spPr>
      </p:pic>
      <p:sp>
        <p:nvSpPr>
          <p:cNvPr id="171" name="Google Shape;171;p23"/>
          <p:cNvSpPr/>
          <p:nvPr/>
        </p:nvSpPr>
        <p:spPr>
          <a:xfrm>
            <a:off x="4550475" y="1189263"/>
            <a:ext cx="89700" cy="2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3"/>
          <p:cNvPicPr preferRelativeResize="0"/>
          <p:nvPr/>
        </p:nvPicPr>
        <p:blipFill>
          <a:blip r:embed="rId7">
            <a:alphaModFix/>
          </a:blip>
          <a:stretch>
            <a:fillRect/>
          </a:stretch>
        </p:blipFill>
        <p:spPr>
          <a:xfrm>
            <a:off x="4687400" y="1101575"/>
            <a:ext cx="810325" cy="198450"/>
          </a:xfrm>
          <a:prstGeom prst="rect">
            <a:avLst/>
          </a:prstGeom>
          <a:noFill/>
          <a:ln>
            <a:noFill/>
          </a:ln>
        </p:spPr>
      </p:pic>
      <p:sp>
        <p:nvSpPr>
          <p:cNvPr id="173" name="Google Shape;173;p23"/>
          <p:cNvSpPr/>
          <p:nvPr/>
        </p:nvSpPr>
        <p:spPr>
          <a:xfrm>
            <a:off x="5606375" y="1017975"/>
            <a:ext cx="514800" cy="17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3"/>
          <p:cNvPicPr preferRelativeResize="0"/>
          <p:nvPr/>
        </p:nvPicPr>
        <p:blipFill>
          <a:blip r:embed="rId8">
            <a:alphaModFix/>
          </a:blip>
          <a:stretch>
            <a:fillRect/>
          </a:stretch>
        </p:blipFill>
        <p:spPr>
          <a:xfrm>
            <a:off x="6268769" y="979356"/>
            <a:ext cx="1223133" cy="248525"/>
          </a:xfrm>
          <a:prstGeom prst="rect">
            <a:avLst/>
          </a:prstGeom>
          <a:noFill/>
          <a:ln>
            <a:noFill/>
          </a:ln>
        </p:spPr>
      </p:pic>
      <p:pic>
        <p:nvPicPr>
          <p:cNvPr id="175" name="Google Shape;175;p23"/>
          <p:cNvPicPr preferRelativeResize="0"/>
          <p:nvPr/>
        </p:nvPicPr>
        <p:blipFill>
          <a:blip r:embed="rId9">
            <a:alphaModFix/>
          </a:blip>
          <a:stretch>
            <a:fillRect/>
          </a:stretch>
        </p:blipFill>
        <p:spPr>
          <a:xfrm>
            <a:off x="411194" y="1909625"/>
            <a:ext cx="2070025" cy="1042325"/>
          </a:xfrm>
          <a:prstGeom prst="rect">
            <a:avLst/>
          </a:prstGeom>
          <a:noFill/>
          <a:ln>
            <a:noFill/>
          </a:ln>
        </p:spPr>
      </p:pic>
      <p:pic>
        <p:nvPicPr>
          <p:cNvPr id="176" name="Google Shape;176;p23"/>
          <p:cNvPicPr preferRelativeResize="0"/>
          <p:nvPr/>
        </p:nvPicPr>
        <p:blipFill>
          <a:blip r:embed="rId10">
            <a:alphaModFix/>
          </a:blip>
          <a:stretch>
            <a:fillRect/>
          </a:stretch>
        </p:blipFill>
        <p:spPr>
          <a:xfrm>
            <a:off x="2804450" y="1987099"/>
            <a:ext cx="1223125" cy="383424"/>
          </a:xfrm>
          <a:prstGeom prst="rect">
            <a:avLst/>
          </a:prstGeom>
          <a:noFill/>
          <a:ln>
            <a:noFill/>
          </a:ln>
        </p:spPr>
      </p:pic>
      <p:pic>
        <p:nvPicPr>
          <p:cNvPr id="177" name="Google Shape;177;p23"/>
          <p:cNvPicPr preferRelativeResize="0"/>
          <p:nvPr/>
        </p:nvPicPr>
        <p:blipFill rotWithShape="1">
          <a:blip r:embed="rId11">
            <a:alphaModFix/>
          </a:blip>
          <a:srcRect b="-8" l="0" r="0" t="14384"/>
          <a:stretch/>
        </p:blipFill>
        <p:spPr>
          <a:xfrm>
            <a:off x="2891449" y="2432425"/>
            <a:ext cx="581716" cy="198450"/>
          </a:xfrm>
          <a:prstGeom prst="rect">
            <a:avLst/>
          </a:prstGeom>
          <a:noFill/>
          <a:ln>
            <a:noFill/>
          </a:ln>
        </p:spPr>
      </p:pic>
      <p:pic>
        <p:nvPicPr>
          <p:cNvPr id="178" name="Google Shape;178;p23"/>
          <p:cNvPicPr preferRelativeResize="0"/>
          <p:nvPr/>
        </p:nvPicPr>
        <p:blipFill>
          <a:blip r:embed="rId12">
            <a:alphaModFix/>
          </a:blip>
          <a:stretch>
            <a:fillRect/>
          </a:stretch>
        </p:blipFill>
        <p:spPr>
          <a:xfrm>
            <a:off x="4208300" y="2177225"/>
            <a:ext cx="2060053" cy="323650"/>
          </a:xfrm>
          <a:prstGeom prst="rect">
            <a:avLst/>
          </a:prstGeom>
          <a:noFill/>
          <a:ln>
            <a:noFill/>
          </a:ln>
        </p:spPr>
      </p:pic>
      <p:pic>
        <p:nvPicPr>
          <p:cNvPr id="179" name="Google Shape;179;p23"/>
          <p:cNvPicPr preferRelativeResize="0"/>
          <p:nvPr/>
        </p:nvPicPr>
        <p:blipFill>
          <a:blip r:embed="rId13">
            <a:alphaModFix/>
          </a:blip>
          <a:stretch>
            <a:fillRect/>
          </a:stretch>
        </p:blipFill>
        <p:spPr>
          <a:xfrm>
            <a:off x="1717175" y="2980299"/>
            <a:ext cx="1310350" cy="348375"/>
          </a:xfrm>
          <a:prstGeom prst="rect">
            <a:avLst/>
          </a:prstGeom>
          <a:noFill/>
          <a:ln>
            <a:noFill/>
          </a:ln>
        </p:spPr>
      </p:pic>
      <p:pic>
        <p:nvPicPr>
          <p:cNvPr id="180" name="Google Shape;180;p23"/>
          <p:cNvPicPr preferRelativeResize="0"/>
          <p:nvPr/>
        </p:nvPicPr>
        <p:blipFill>
          <a:blip r:embed="rId14">
            <a:alphaModFix/>
          </a:blip>
          <a:stretch>
            <a:fillRect/>
          </a:stretch>
        </p:blipFill>
        <p:spPr>
          <a:xfrm>
            <a:off x="3164575" y="2980294"/>
            <a:ext cx="2740550" cy="348375"/>
          </a:xfrm>
          <a:prstGeom prst="rect">
            <a:avLst/>
          </a:prstGeom>
          <a:noFill/>
          <a:ln>
            <a:noFill/>
          </a:ln>
        </p:spPr>
      </p:pic>
      <p:sp>
        <p:nvSpPr>
          <p:cNvPr id="181" name="Google Shape;181;p23"/>
          <p:cNvSpPr/>
          <p:nvPr/>
        </p:nvSpPr>
        <p:spPr>
          <a:xfrm>
            <a:off x="5870875" y="3079500"/>
            <a:ext cx="222000" cy="5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3"/>
          <p:cNvPicPr preferRelativeResize="0"/>
          <p:nvPr/>
        </p:nvPicPr>
        <p:blipFill>
          <a:blip r:embed="rId15">
            <a:alphaModFix/>
          </a:blip>
          <a:stretch>
            <a:fillRect/>
          </a:stretch>
        </p:blipFill>
        <p:spPr>
          <a:xfrm>
            <a:off x="6142375" y="3008619"/>
            <a:ext cx="997090" cy="198450"/>
          </a:xfrm>
          <a:prstGeom prst="rect">
            <a:avLst/>
          </a:prstGeom>
          <a:noFill/>
          <a:ln>
            <a:noFill/>
          </a:ln>
        </p:spPr>
      </p:pic>
      <p:pic>
        <p:nvPicPr>
          <p:cNvPr id="183" name="Google Shape;183;p23"/>
          <p:cNvPicPr preferRelativeResize="0"/>
          <p:nvPr/>
        </p:nvPicPr>
        <p:blipFill>
          <a:blip r:embed="rId16">
            <a:alphaModFix/>
          </a:blip>
          <a:stretch>
            <a:fillRect/>
          </a:stretch>
        </p:blipFill>
        <p:spPr>
          <a:xfrm>
            <a:off x="7188970" y="2777787"/>
            <a:ext cx="1763900" cy="550888"/>
          </a:xfrm>
          <a:prstGeom prst="rect">
            <a:avLst/>
          </a:prstGeom>
          <a:noFill/>
          <a:ln>
            <a:noFill/>
          </a:ln>
        </p:spPr>
      </p:pic>
      <p:pic>
        <p:nvPicPr>
          <p:cNvPr id="184" name="Google Shape;184;p23"/>
          <p:cNvPicPr preferRelativeResize="0"/>
          <p:nvPr/>
        </p:nvPicPr>
        <p:blipFill>
          <a:blip r:embed="rId17">
            <a:alphaModFix/>
          </a:blip>
          <a:stretch>
            <a:fillRect/>
          </a:stretch>
        </p:blipFill>
        <p:spPr>
          <a:xfrm>
            <a:off x="792144" y="3328681"/>
            <a:ext cx="1223125" cy="370644"/>
          </a:xfrm>
          <a:prstGeom prst="rect">
            <a:avLst/>
          </a:prstGeom>
          <a:noFill/>
          <a:ln>
            <a:noFill/>
          </a:ln>
        </p:spPr>
      </p:pic>
      <p:pic>
        <p:nvPicPr>
          <p:cNvPr id="185" name="Google Shape;185;p23"/>
          <p:cNvPicPr preferRelativeResize="0"/>
          <p:nvPr/>
        </p:nvPicPr>
        <p:blipFill>
          <a:blip r:embed="rId18">
            <a:alphaModFix/>
          </a:blip>
          <a:stretch>
            <a:fillRect/>
          </a:stretch>
        </p:blipFill>
        <p:spPr>
          <a:xfrm>
            <a:off x="7279125" y="3389394"/>
            <a:ext cx="1774944" cy="370650"/>
          </a:xfrm>
          <a:prstGeom prst="rect">
            <a:avLst/>
          </a:prstGeom>
          <a:noFill/>
          <a:ln>
            <a:noFill/>
          </a:ln>
        </p:spPr>
      </p:pic>
      <p:pic>
        <p:nvPicPr>
          <p:cNvPr id="186" name="Google Shape;186;p23"/>
          <p:cNvPicPr preferRelativeResize="0"/>
          <p:nvPr/>
        </p:nvPicPr>
        <p:blipFill>
          <a:blip r:embed="rId19">
            <a:alphaModFix/>
          </a:blip>
          <a:stretch>
            <a:fillRect/>
          </a:stretch>
        </p:blipFill>
        <p:spPr>
          <a:xfrm>
            <a:off x="363700" y="4594825"/>
            <a:ext cx="3880521" cy="304150"/>
          </a:xfrm>
          <a:prstGeom prst="rect">
            <a:avLst/>
          </a:prstGeom>
          <a:noFill/>
          <a:ln>
            <a:noFill/>
          </a:ln>
        </p:spPr>
      </p:pic>
      <p:pic>
        <p:nvPicPr>
          <p:cNvPr id="187" name="Google Shape;187;p23"/>
          <p:cNvPicPr preferRelativeResize="0"/>
          <p:nvPr/>
        </p:nvPicPr>
        <p:blipFill>
          <a:blip r:embed="rId20">
            <a:alphaModFix/>
          </a:blip>
          <a:stretch>
            <a:fillRect/>
          </a:stretch>
        </p:blipFill>
        <p:spPr>
          <a:xfrm>
            <a:off x="4324600" y="3325225"/>
            <a:ext cx="1450310" cy="1765425"/>
          </a:xfrm>
          <a:prstGeom prst="rect">
            <a:avLst/>
          </a:prstGeom>
          <a:noFill/>
          <a:ln>
            <a:noFill/>
          </a:ln>
        </p:spPr>
      </p:pic>
      <p:sp>
        <p:nvSpPr>
          <p:cNvPr id="188" name="Google Shape;188;p23"/>
          <p:cNvSpPr txBox="1"/>
          <p:nvPr/>
        </p:nvSpPr>
        <p:spPr>
          <a:xfrm>
            <a:off x="382600" y="3678100"/>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100">
                <a:solidFill>
                  <a:schemeClr val="dk2"/>
                </a:solidFill>
              </a:rPr>
              <a:t>If we limit this function to N terms (because each term is decreasing exponentially and all after N will be insignificant), we can construct non-recursive filter:</a:t>
            </a:r>
            <a:endParaRPr sz="11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17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Digital equivalent of oscillatory circuit</a:t>
            </a:r>
            <a:endParaRPr/>
          </a:p>
        </p:txBody>
      </p:sp>
      <p:sp>
        <p:nvSpPr>
          <p:cNvPr id="194" name="Google Shape;194;p24"/>
          <p:cNvSpPr txBox="1"/>
          <p:nvPr>
            <p:ph idx="1" type="body"/>
          </p:nvPr>
        </p:nvSpPr>
        <p:spPr>
          <a:xfrm>
            <a:off x="311700" y="647100"/>
            <a:ext cx="8520600" cy="42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t>Impulse function of oscillatory circuit -                               </a:t>
            </a:r>
            <a:endParaRPr sz="1200"/>
          </a:p>
          <a:p>
            <a:pPr indent="0" lvl="0" marL="0" rtl="0" algn="l">
              <a:spcBef>
                <a:spcPts val="1200"/>
              </a:spcBef>
              <a:spcAft>
                <a:spcPts val="0"/>
              </a:spcAft>
              <a:buNone/>
            </a:pPr>
            <a:r>
              <a:rPr lang="ru" sz="1200"/>
              <a:t>Drop A,            :</a:t>
            </a:r>
            <a:endParaRPr sz="1200"/>
          </a:p>
          <a:p>
            <a:pPr indent="0" lvl="0" marL="0" rtl="0" algn="l">
              <a:spcBef>
                <a:spcPts val="1200"/>
              </a:spcBef>
              <a:spcAft>
                <a:spcPts val="0"/>
              </a:spcAft>
              <a:buNone/>
            </a:pPr>
            <a:r>
              <a:rPr lang="ru" sz="1200"/>
              <a:t>Transfer </a:t>
            </a:r>
            <a:r>
              <a:rPr lang="ru" sz="1200"/>
              <a:t>function:</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ru" sz="1200"/>
              <a:t> </a:t>
            </a:r>
            <a:r>
              <a:rPr lang="ru" sz="1200"/>
              <a:t> Difference equation: </a:t>
            </a:r>
            <a:endParaRPr sz="1200"/>
          </a:p>
        </p:txBody>
      </p:sp>
      <p:pic>
        <p:nvPicPr>
          <p:cNvPr id="195" name="Google Shape;195;p24"/>
          <p:cNvPicPr preferRelativeResize="0"/>
          <p:nvPr/>
        </p:nvPicPr>
        <p:blipFill rotWithShape="1">
          <a:blip r:embed="rId3">
            <a:alphaModFix/>
          </a:blip>
          <a:srcRect b="0" l="0" r="0" t="15569"/>
          <a:stretch/>
        </p:blipFill>
        <p:spPr>
          <a:xfrm>
            <a:off x="2929700" y="720174"/>
            <a:ext cx="1306950" cy="262475"/>
          </a:xfrm>
          <a:prstGeom prst="rect">
            <a:avLst/>
          </a:prstGeom>
          <a:noFill/>
          <a:ln>
            <a:noFill/>
          </a:ln>
        </p:spPr>
      </p:pic>
      <p:pic>
        <p:nvPicPr>
          <p:cNvPr id="196" name="Google Shape;196;p24"/>
          <p:cNvPicPr preferRelativeResize="0"/>
          <p:nvPr/>
        </p:nvPicPr>
        <p:blipFill>
          <a:blip r:embed="rId4">
            <a:alphaModFix/>
          </a:blip>
          <a:stretch>
            <a:fillRect/>
          </a:stretch>
        </p:blipFill>
        <p:spPr>
          <a:xfrm>
            <a:off x="937971" y="1055521"/>
            <a:ext cx="508525" cy="219725"/>
          </a:xfrm>
          <a:prstGeom prst="rect">
            <a:avLst/>
          </a:prstGeom>
          <a:noFill/>
          <a:ln>
            <a:noFill/>
          </a:ln>
        </p:spPr>
      </p:pic>
      <p:pic>
        <p:nvPicPr>
          <p:cNvPr id="197" name="Google Shape;197;p24"/>
          <p:cNvPicPr preferRelativeResize="0"/>
          <p:nvPr/>
        </p:nvPicPr>
        <p:blipFill>
          <a:blip r:embed="rId5">
            <a:alphaModFix/>
          </a:blip>
          <a:stretch>
            <a:fillRect/>
          </a:stretch>
        </p:blipFill>
        <p:spPr>
          <a:xfrm>
            <a:off x="1494500" y="1032224"/>
            <a:ext cx="2666600" cy="318475"/>
          </a:xfrm>
          <a:prstGeom prst="rect">
            <a:avLst/>
          </a:prstGeom>
          <a:noFill/>
          <a:ln>
            <a:noFill/>
          </a:ln>
        </p:spPr>
      </p:pic>
      <p:pic>
        <p:nvPicPr>
          <p:cNvPr id="198" name="Google Shape;198;p24"/>
          <p:cNvPicPr preferRelativeResize="0"/>
          <p:nvPr/>
        </p:nvPicPr>
        <p:blipFill>
          <a:blip r:embed="rId6">
            <a:alphaModFix/>
          </a:blip>
          <a:stretch>
            <a:fillRect/>
          </a:stretch>
        </p:blipFill>
        <p:spPr>
          <a:xfrm>
            <a:off x="1605874" y="1400274"/>
            <a:ext cx="4520024" cy="754200"/>
          </a:xfrm>
          <a:prstGeom prst="rect">
            <a:avLst/>
          </a:prstGeom>
          <a:noFill/>
          <a:ln>
            <a:noFill/>
          </a:ln>
        </p:spPr>
      </p:pic>
      <p:pic>
        <p:nvPicPr>
          <p:cNvPr id="199" name="Google Shape;199;p24"/>
          <p:cNvPicPr preferRelativeResize="0"/>
          <p:nvPr/>
        </p:nvPicPr>
        <p:blipFill>
          <a:blip r:embed="rId7">
            <a:alphaModFix/>
          </a:blip>
          <a:stretch>
            <a:fillRect/>
          </a:stretch>
        </p:blipFill>
        <p:spPr>
          <a:xfrm>
            <a:off x="1605875" y="2197225"/>
            <a:ext cx="3026216" cy="219725"/>
          </a:xfrm>
          <a:prstGeom prst="rect">
            <a:avLst/>
          </a:prstGeom>
          <a:noFill/>
          <a:ln>
            <a:noFill/>
          </a:ln>
        </p:spPr>
      </p:pic>
      <p:pic>
        <p:nvPicPr>
          <p:cNvPr id="200" name="Google Shape;200;p24"/>
          <p:cNvPicPr preferRelativeResize="0"/>
          <p:nvPr/>
        </p:nvPicPr>
        <p:blipFill>
          <a:blip r:embed="rId8">
            <a:alphaModFix/>
          </a:blip>
          <a:stretch>
            <a:fillRect/>
          </a:stretch>
        </p:blipFill>
        <p:spPr>
          <a:xfrm>
            <a:off x="1953650" y="2533875"/>
            <a:ext cx="2322798" cy="219725"/>
          </a:xfrm>
          <a:prstGeom prst="rect">
            <a:avLst/>
          </a:prstGeom>
          <a:noFill/>
          <a:ln>
            <a:noFill/>
          </a:ln>
        </p:spPr>
      </p:pic>
      <p:pic>
        <p:nvPicPr>
          <p:cNvPr id="201" name="Google Shape;201;p24"/>
          <p:cNvPicPr preferRelativeResize="0"/>
          <p:nvPr/>
        </p:nvPicPr>
        <p:blipFill>
          <a:blip r:embed="rId9">
            <a:alphaModFix/>
          </a:blip>
          <a:stretch>
            <a:fillRect/>
          </a:stretch>
        </p:blipFill>
        <p:spPr>
          <a:xfrm>
            <a:off x="494225" y="2846900"/>
            <a:ext cx="4948074" cy="169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1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Recursive [range]-pass filters</a:t>
            </a:r>
            <a:endParaRPr/>
          </a:p>
        </p:txBody>
      </p:sp>
      <p:sp>
        <p:nvSpPr>
          <p:cNvPr id="207" name="Google Shape;207;p25"/>
          <p:cNvSpPr txBox="1"/>
          <p:nvPr>
            <p:ph idx="1" type="body"/>
          </p:nvPr>
        </p:nvSpPr>
        <p:spPr>
          <a:xfrm>
            <a:off x="311700" y="724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t>All of them are based on the idea of </a:t>
            </a:r>
            <a:r>
              <a:rPr b="1" lang="ru" sz="1200"/>
              <a:t>Moving Average filters:</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rPr lang="ru" sz="1200"/>
              <a:t>transfer function: </a:t>
            </a:r>
            <a:endParaRPr sz="1200"/>
          </a:p>
          <a:p>
            <a:pPr indent="0" lvl="0" marL="0" rtl="0" algn="l">
              <a:spcBef>
                <a:spcPts val="1200"/>
              </a:spcBef>
              <a:spcAft>
                <a:spcPts val="1200"/>
              </a:spcAft>
              <a:buNone/>
            </a:pPr>
            <a:r>
              <a:rPr lang="ru" sz="1200"/>
              <a:t>                                                                It has </a:t>
            </a:r>
            <a:r>
              <a:rPr i="1" lang="ru" sz="1200"/>
              <a:t>2n+1</a:t>
            </a:r>
            <a:r>
              <a:rPr lang="ru" sz="1200"/>
              <a:t> equally distributed on unit circle zeros and single pole at </a:t>
            </a:r>
            <a:r>
              <a:rPr i="1" lang="ru" sz="1200"/>
              <a:t>z=1</a:t>
            </a:r>
            <a:r>
              <a:rPr lang="ru" sz="1200"/>
              <a:t>. Difference equation becomes                                                  . Let </a:t>
            </a:r>
            <a:r>
              <a:rPr i="1" lang="ru" sz="1200"/>
              <a:t>n=5, </a:t>
            </a:r>
            <a:r>
              <a:rPr lang="ru" sz="1200"/>
              <a:t>then </a:t>
            </a:r>
            <a:endParaRPr sz="1200"/>
          </a:p>
        </p:txBody>
      </p:sp>
      <p:pic>
        <p:nvPicPr>
          <p:cNvPr id="208" name="Google Shape;208;p25"/>
          <p:cNvPicPr preferRelativeResize="0"/>
          <p:nvPr/>
        </p:nvPicPr>
        <p:blipFill>
          <a:blip r:embed="rId3">
            <a:alphaModFix/>
          </a:blip>
          <a:stretch>
            <a:fillRect/>
          </a:stretch>
        </p:blipFill>
        <p:spPr>
          <a:xfrm>
            <a:off x="2581570" y="1096775"/>
            <a:ext cx="3157050" cy="915600"/>
          </a:xfrm>
          <a:prstGeom prst="rect">
            <a:avLst/>
          </a:prstGeom>
          <a:noFill/>
          <a:ln>
            <a:noFill/>
          </a:ln>
        </p:spPr>
      </p:pic>
      <p:pic>
        <p:nvPicPr>
          <p:cNvPr id="209" name="Google Shape;209;p25"/>
          <p:cNvPicPr preferRelativeResize="0"/>
          <p:nvPr/>
        </p:nvPicPr>
        <p:blipFill>
          <a:blip r:embed="rId4">
            <a:alphaModFix/>
          </a:blip>
          <a:stretch>
            <a:fillRect/>
          </a:stretch>
        </p:blipFill>
        <p:spPr>
          <a:xfrm>
            <a:off x="388575" y="2102150"/>
            <a:ext cx="2700374" cy="403175"/>
          </a:xfrm>
          <a:prstGeom prst="rect">
            <a:avLst/>
          </a:prstGeom>
          <a:noFill/>
          <a:ln>
            <a:noFill/>
          </a:ln>
        </p:spPr>
      </p:pic>
      <p:pic>
        <p:nvPicPr>
          <p:cNvPr id="210" name="Google Shape;210;p25"/>
          <p:cNvPicPr preferRelativeResize="0"/>
          <p:nvPr/>
        </p:nvPicPr>
        <p:blipFill>
          <a:blip r:embed="rId5">
            <a:alphaModFix/>
          </a:blip>
          <a:stretch>
            <a:fillRect/>
          </a:stretch>
        </p:blipFill>
        <p:spPr>
          <a:xfrm>
            <a:off x="2447875" y="2477275"/>
            <a:ext cx="2029675" cy="242200"/>
          </a:xfrm>
          <a:prstGeom prst="rect">
            <a:avLst/>
          </a:prstGeom>
          <a:noFill/>
          <a:ln>
            <a:noFill/>
          </a:ln>
        </p:spPr>
      </p:pic>
      <p:pic>
        <p:nvPicPr>
          <p:cNvPr id="211" name="Google Shape;211;p25"/>
          <p:cNvPicPr preferRelativeResize="0"/>
          <p:nvPr/>
        </p:nvPicPr>
        <p:blipFill>
          <a:blip r:embed="rId6">
            <a:alphaModFix/>
          </a:blip>
          <a:stretch>
            <a:fillRect/>
          </a:stretch>
        </p:blipFill>
        <p:spPr>
          <a:xfrm>
            <a:off x="4436300" y="2906776"/>
            <a:ext cx="2975099" cy="1403450"/>
          </a:xfrm>
          <a:prstGeom prst="rect">
            <a:avLst/>
          </a:prstGeom>
          <a:noFill/>
          <a:ln>
            <a:noFill/>
          </a:ln>
        </p:spPr>
      </p:pic>
      <p:pic>
        <p:nvPicPr>
          <p:cNvPr id="212" name="Google Shape;212;p25"/>
          <p:cNvPicPr preferRelativeResize="0"/>
          <p:nvPr/>
        </p:nvPicPr>
        <p:blipFill>
          <a:blip r:embed="rId7">
            <a:alphaModFix/>
          </a:blip>
          <a:stretch>
            <a:fillRect/>
          </a:stretch>
        </p:blipFill>
        <p:spPr>
          <a:xfrm>
            <a:off x="311700" y="2763018"/>
            <a:ext cx="2785799" cy="1547200"/>
          </a:xfrm>
          <a:prstGeom prst="rect">
            <a:avLst/>
          </a:prstGeom>
          <a:noFill/>
          <a:ln>
            <a:noFill/>
          </a:ln>
        </p:spPr>
      </p:pic>
      <p:pic>
        <p:nvPicPr>
          <p:cNvPr id="213" name="Google Shape;213;p25"/>
          <p:cNvPicPr preferRelativeResize="0"/>
          <p:nvPr/>
        </p:nvPicPr>
        <p:blipFill>
          <a:blip r:embed="rId8">
            <a:alphaModFix/>
          </a:blip>
          <a:stretch>
            <a:fillRect/>
          </a:stretch>
        </p:blipFill>
        <p:spPr>
          <a:xfrm>
            <a:off x="5480125" y="2450650"/>
            <a:ext cx="2131417" cy="24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1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Recursive [range]-pass filters</a:t>
            </a:r>
            <a:endParaRPr/>
          </a:p>
        </p:txBody>
      </p:sp>
      <p:sp>
        <p:nvSpPr>
          <p:cNvPr id="219" name="Google Shape;219;p26"/>
          <p:cNvSpPr txBox="1"/>
          <p:nvPr>
            <p:ph idx="1" type="body"/>
          </p:nvPr>
        </p:nvSpPr>
        <p:spPr>
          <a:xfrm>
            <a:off x="311700" y="724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t>We can suppress </a:t>
            </a:r>
            <a:r>
              <a:rPr lang="ru" sz="1200"/>
              <a:t>sidelobes</a:t>
            </a:r>
            <a:r>
              <a:rPr lang="ru" sz="1200"/>
              <a:t> of           , if we increase the order of zeros and poles of </a:t>
            </a:r>
            <a:r>
              <a:rPr i="1" lang="ru" sz="1200"/>
              <a:t>H(z)</a:t>
            </a:r>
            <a:r>
              <a:rPr lang="ru" sz="1200"/>
              <a:t>. Let’s take a look at triangular impulse function of </a:t>
            </a:r>
            <a:r>
              <a:rPr i="1" lang="ru" sz="1200"/>
              <a:t>2N+1</a:t>
            </a:r>
            <a:r>
              <a:rPr lang="ru" sz="1200"/>
              <a:t> length (sum of shifted sequences of unit ticks):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u" sz="1200"/>
              <a:t>It has </a:t>
            </a:r>
            <a:r>
              <a:rPr i="1" lang="ru" sz="1200"/>
              <a:t>N</a:t>
            </a:r>
            <a:r>
              <a:rPr lang="ru" sz="1200"/>
              <a:t> 2nd order equally distributed zeros and 2nd order pole at </a:t>
            </a:r>
            <a:r>
              <a:rPr i="1" lang="ru" sz="1200"/>
              <a:t>z=1</a:t>
            </a:r>
            <a:r>
              <a:rPr lang="ru" sz="1200"/>
              <a:t>. For </a:t>
            </a:r>
            <a:r>
              <a:rPr i="1" lang="ru" sz="1200"/>
              <a:t>N=11:</a:t>
            </a:r>
            <a:endParaRPr i="1" sz="1200"/>
          </a:p>
          <a:p>
            <a:pPr indent="0" lvl="0" marL="0" rtl="0" algn="l">
              <a:spcBef>
                <a:spcPts val="1200"/>
              </a:spcBef>
              <a:spcAft>
                <a:spcPts val="0"/>
              </a:spcAft>
              <a:buNone/>
            </a:pPr>
            <a:r>
              <a:rPr lang="ru" sz="1200"/>
              <a:t>It’s the same as previous one, but all zeros and poles are 2nd order now,</a:t>
            </a:r>
            <a:endParaRPr sz="1200"/>
          </a:p>
          <a:p>
            <a:pPr indent="0" lvl="0" marL="0" rtl="0" algn="l">
              <a:spcBef>
                <a:spcPts val="1200"/>
              </a:spcBef>
              <a:spcAft>
                <a:spcPts val="0"/>
              </a:spcAft>
              <a:buNone/>
            </a:pPr>
            <a:r>
              <a:rPr lang="ru" sz="1200"/>
              <a:t>and it’s the square of previous transfer function</a:t>
            </a:r>
            <a:endParaRPr sz="1200"/>
          </a:p>
          <a:p>
            <a:pPr indent="0" lvl="0" marL="0" rtl="0" algn="l">
              <a:spcBef>
                <a:spcPts val="1200"/>
              </a:spcBef>
              <a:spcAft>
                <a:spcPts val="0"/>
              </a:spcAft>
              <a:buNone/>
            </a:pPr>
            <a:r>
              <a:rPr b="1" lang="ru" sz="1200"/>
              <a:t>IMPORTANT:</a:t>
            </a:r>
            <a:endParaRPr b="1" sz="1200"/>
          </a:p>
          <a:p>
            <a:pPr indent="0" lvl="0" marL="0" rtl="0" algn="l">
              <a:spcBef>
                <a:spcPts val="1200"/>
              </a:spcBef>
              <a:spcAft>
                <a:spcPts val="1200"/>
              </a:spcAft>
              <a:buNone/>
            </a:pPr>
            <a:r>
              <a:t/>
            </a:r>
            <a:endParaRPr sz="1200"/>
          </a:p>
        </p:txBody>
      </p:sp>
      <p:pic>
        <p:nvPicPr>
          <p:cNvPr id="220" name="Google Shape;220;p26"/>
          <p:cNvPicPr preferRelativeResize="0"/>
          <p:nvPr/>
        </p:nvPicPr>
        <p:blipFill>
          <a:blip r:embed="rId3">
            <a:alphaModFix/>
          </a:blip>
          <a:stretch>
            <a:fillRect/>
          </a:stretch>
        </p:blipFill>
        <p:spPr>
          <a:xfrm>
            <a:off x="2480900" y="795750"/>
            <a:ext cx="409650" cy="215900"/>
          </a:xfrm>
          <a:prstGeom prst="rect">
            <a:avLst/>
          </a:prstGeom>
          <a:noFill/>
          <a:ln>
            <a:noFill/>
          </a:ln>
        </p:spPr>
      </p:pic>
      <p:pic>
        <p:nvPicPr>
          <p:cNvPr id="221" name="Google Shape;221;p26"/>
          <p:cNvPicPr preferRelativeResize="0"/>
          <p:nvPr/>
        </p:nvPicPr>
        <p:blipFill>
          <a:blip r:embed="rId4">
            <a:alphaModFix/>
          </a:blip>
          <a:stretch>
            <a:fillRect/>
          </a:stretch>
        </p:blipFill>
        <p:spPr>
          <a:xfrm>
            <a:off x="2671075" y="1284125"/>
            <a:ext cx="2675525" cy="503125"/>
          </a:xfrm>
          <a:prstGeom prst="rect">
            <a:avLst/>
          </a:prstGeom>
          <a:noFill/>
          <a:ln>
            <a:noFill/>
          </a:ln>
        </p:spPr>
      </p:pic>
      <p:pic>
        <p:nvPicPr>
          <p:cNvPr id="222" name="Google Shape;222;p26"/>
          <p:cNvPicPr preferRelativeResize="0"/>
          <p:nvPr/>
        </p:nvPicPr>
        <p:blipFill>
          <a:blip r:embed="rId5">
            <a:alphaModFix/>
          </a:blip>
          <a:stretch>
            <a:fillRect/>
          </a:stretch>
        </p:blipFill>
        <p:spPr>
          <a:xfrm>
            <a:off x="5901300" y="1582650"/>
            <a:ext cx="1150375" cy="540675"/>
          </a:xfrm>
          <a:prstGeom prst="rect">
            <a:avLst/>
          </a:prstGeom>
          <a:noFill/>
          <a:ln>
            <a:noFill/>
          </a:ln>
        </p:spPr>
      </p:pic>
      <p:pic>
        <p:nvPicPr>
          <p:cNvPr id="223" name="Google Shape;223;p26"/>
          <p:cNvPicPr preferRelativeResize="0"/>
          <p:nvPr/>
        </p:nvPicPr>
        <p:blipFill>
          <a:blip r:embed="rId6">
            <a:alphaModFix/>
          </a:blip>
          <a:stretch>
            <a:fillRect/>
          </a:stretch>
        </p:blipFill>
        <p:spPr>
          <a:xfrm>
            <a:off x="5398375" y="2123325"/>
            <a:ext cx="3433926" cy="2591375"/>
          </a:xfrm>
          <a:prstGeom prst="rect">
            <a:avLst/>
          </a:prstGeom>
          <a:noFill/>
          <a:ln>
            <a:noFill/>
          </a:ln>
        </p:spPr>
      </p:pic>
      <p:sp>
        <p:nvSpPr>
          <p:cNvPr id="224" name="Google Shape;224;p26"/>
          <p:cNvSpPr txBox="1"/>
          <p:nvPr/>
        </p:nvSpPr>
        <p:spPr>
          <a:xfrm>
            <a:off x="392025" y="3126725"/>
            <a:ext cx="50064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ru" sz="1200">
                <a:solidFill>
                  <a:schemeClr val="dk2"/>
                </a:solidFill>
              </a:rPr>
              <a:t>Equal distribution of zeros on unit circle with following elimination of one or several of them with poles leads to recursive filters with integer coefficients and linear phase functions. </a:t>
            </a:r>
            <a:r>
              <a:rPr lang="ru" sz="1200">
                <a:solidFill>
                  <a:schemeClr val="dk2"/>
                </a:solidFill>
              </a:rPr>
              <a:t>Moreover, we can raise given transfer function to integer power to suppress sidelobes and increase the slope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00" y="15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Recursive [range]-pass filters</a:t>
            </a:r>
            <a:endParaRPr/>
          </a:p>
        </p:txBody>
      </p:sp>
      <p:sp>
        <p:nvSpPr>
          <p:cNvPr id="230" name="Google Shape;230;p27"/>
          <p:cNvSpPr txBox="1"/>
          <p:nvPr>
            <p:ph idx="1" type="body"/>
          </p:nvPr>
        </p:nvSpPr>
        <p:spPr>
          <a:xfrm>
            <a:off x="311700" y="724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t>Equal distribution of zeros on unit circle with following elimination of one of them with pole at </a:t>
            </a:r>
            <a:r>
              <a:rPr b="1" i="1" lang="ru" sz="1200"/>
              <a:t>z=-1 </a:t>
            </a:r>
            <a:r>
              <a:rPr lang="ru" sz="1200"/>
              <a:t>leads to </a:t>
            </a:r>
            <a:r>
              <a:rPr b="1" lang="ru" sz="1200"/>
              <a:t>high-pass filters</a:t>
            </a:r>
            <a:r>
              <a:rPr lang="ru" sz="1200"/>
              <a:t>. Let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u" sz="1200"/>
              <a:t>Difference equation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ru" sz="1200"/>
              <a:t>If we instead eliminate zero at </a:t>
            </a:r>
            <a:r>
              <a:rPr b="1" i="1" lang="ru" sz="1200"/>
              <a:t>z=+-j</a:t>
            </a:r>
            <a:r>
              <a:rPr lang="ru" sz="1200"/>
              <a:t>, this will lead to </a:t>
            </a:r>
            <a:r>
              <a:rPr b="1" lang="ru" sz="1200"/>
              <a:t>band-pass filter</a:t>
            </a:r>
            <a:r>
              <a:rPr lang="ru" sz="1200"/>
              <a:t> with peak at  </a:t>
            </a:r>
            <a:endParaRPr sz="1200"/>
          </a:p>
        </p:txBody>
      </p:sp>
      <p:pic>
        <p:nvPicPr>
          <p:cNvPr id="231" name="Google Shape;231;p27"/>
          <p:cNvPicPr preferRelativeResize="0"/>
          <p:nvPr/>
        </p:nvPicPr>
        <p:blipFill>
          <a:blip r:embed="rId3">
            <a:alphaModFix/>
          </a:blip>
          <a:stretch>
            <a:fillRect/>
          </a:stretch>
        </p:blipFill>
        <p:spPr>
          <a:xfrm>
            <a:off x="1206525" y="1023125"/>
            <a:ext cx="1179450" cy="606900"/>
          </a:xfrm>
          <a:prstGeom prst="rect">
            <a:avLst/>
          </a:prstGeom>
          <a:noFill/>
          <a:ln>
            <a:noFill/>
          </a:ln>
        </p:spPr>
      </p:pic>
      <p:pic>
        <p:nvPicPr>
          <p:cNvPr id="232" name="Google Shape;232;p27"/>
          <p:cNvPicPr preferRelativeResize="0"/>
          <p:nvPr/>
        </p:nvPicPr>
        <p:blipFill>
          <a:blip r:embed="rId4">
            <a:alphaModFix/>
          </a:blip>
          <a:stretch>
            <a:fillRect/>
          </a:stretch>
        </p:blipFill>
        <p:spPr>
          <a:xfrm>
            <a:off x="1824400" y="1710125"/>
            <a:ext cx="3446625" cy="243025"/>
          </a:xfrm>
          <a:prstGeom prst="rect">
            <a:avLst/>
          </a:prstGeom>
          <a:noFill/>
          <a:ln>
            <a:noFill/>
          </a:ln>
        </p:spPr>
      </p:pic>
      <p:pic>
        <p:nvPicPr>
          <p:cNvPr id="233" name="Google Shape;233;p27"/>
          <p:cNvPicPr preferRelativeResize="0"/>
          <p:nvPr/>
        </p:nvPicPr>
        <p:blipFill>
          <a:blip r:embed="rId5">
            <a:alphaModFix/>
          </a:blip>
          <a:stretch>
            <a:fillRect/>
          </a:stretch>
        </p:blipFill>
        <p:spPr>
          <a:xfrm>
            <a:off x="5523550" y="1291521"/>
            <a:ext cx="3071875" cy="1202300"/>
          </a:xfrm>
          <a:prstGeom prst="rect">
            <a:avLst/>
          </a:prstGeom>
          <a:noFill/>
          <a:ln>
            <a:noFill/>
          </a:ln>
        </p:spPr>
      </p:pic>
      <p:pic>
        <p:nvPicPr>
          <p:cNvPr id="234" name="Google Shape;234;p27"/>
          <p:cNvPicPr preferRelativeResize="0"/>
          <p:nvPr/>
        </p:nvPicPr>
        <p:blipFill>
          <a:blip r:embed="rId6">
            <a:alphaModFix/>
          </a:blip>
          <a:stretch>
            <a:fillRect/>
          </a:stretch>
        </p:blipFill>
        <p:spPr>
          <a:xfrm>
            <a:off x="5875600" y="2810625"/>
            <a:ext cx="734861" cy="243025"/>
          </a:xfrm>
          <a:prstGeom prst="rect">
            <a:avLst/>
          </a:prstGeom>
          <a:noFill/>
          <a:ln>
            <a:noFill/>
          </a:ln>
        </p:spPr>
      </p:pic>
      <p:pic>
        <p:nvPicPr>
          <p:cNvPr id="235" name="Google Shape;235;p27"/>
          <p:cNvPicPr preferRelativeResize="0"/>
          <p:nvPr/>
        </p:nvPicPr>
        <p:blipFill>
          <a:blip r:embed="rId7">
            <a:alphaModFix/>
          </a:blip>
          <a:stretch>
            <a:fillRect/>
          </a:stretch>
        </p:blipFill>
        <p:spPr>
          <a:xfrm>
            <a:off x="2904600" y="2998600"/>
            <a:ext cx="3122150" cy="214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Discrete Fourier Transform</a:t>
            </a:r>
            <a:endParaRPr/>
          </a:p>
        </p:txBody>
      </p:sp>
      <p:sp>
        <p:nvSpPr>
          <p:cNvPr id="241" name="Google Shape;241;p28"/>
          <p:cNvSpPr txBox="1"/>
          <p:nvPr>
            <p:ph idx="1" type="body"/>
          </p:nvPr>
        </p:nvSpPr>
        <p:spPr>
          <a:xfrm>
            <a:off x="311700" y="817125"/>
            <a:ext cx="85206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ru" sz="1200"/>
              <a:t>x(n) -&gt; X(k)</a:t>
            </a:r>
            <a:r>
              <a:rPr lang="ru" sz="1200"/>
              <a:t>:</a:t>
            </a:r>
            <a:endParaRPr sz="1200"/>
          </a:p>
          <a:p>
            <a:pPr indent="-304800" lvl="0" marL="457200" rtl="0" algn="l">
              <a:spcBef>
                <a:spcPts val="1200"/>
              </a:spcBef>
              <a:spcAft>
                <a:spcPts val="0"/>
              </a:spcAft>
              <a:buSzPts val="1200"/>
              <a:buChar char="●"/>
            </a:pPr>
            <a:r>
              <a:rPr i="1" lang="ru" sz="1200"/>
              <a:t>N </a:t>
            </a:r>
            <a:r>
              <a:rPr lang="ru" sz="1200"/>
              <a:t>is the number of decomposition components, the number of signal values measured over the period;</a:t>
            </a:r>
            <a:endParaRPr sz="1200"/>
          </a:p>
          <a:p>
            <a:pPr indent="-304800" lvl="0" marL="457200" rtl="0" algn="l">
              <a:spcBef>
                <a:spcPts val="0"/>
              </a:spcBef>
              <a:spcAft>
                <a:spcPts val="0"/>
              </a:spcAft>
              <a:buSzPts val="1200"/>
              <a:buChar char="●"/>
            </a:pPr>
            <a:r>
              <a:rPr i="1" lang="ru" sz="1200"/>
              <a:t>n</a:t>
            </a:r>
            <a:r>
              <a:rPr lang="ru" sz="1200"/>
              <a:t> is the tick number of the sampled signal, </a:t>
            </a:r>
            <a:r>
              <a:rPr i="1" lang="ru" sz="1200"/>
              <a:t>n = 0, 1, ... , N–1</a:t>
            </a:r>
            <a:r>
              <a:rPr lang="ru" sz="1200"/>
              <a:t>;</a:t>
            </a:r>
            <a:endParaRPr sz="1200"/>
          </a:p>
          <a:p>
            <a:pPr indent="-304800" lvl="0" marL="457200" rtl="0" algn="l">
              <a:spcBef>
                <a:spcPts val="0"/>
              </a:spcBef>
              <a:spcAft>
                <a:spcPts val="0"/>
              </a:spcAft>
              <a:buSzPts val="1200"/>
              <a:buChar char="●"/>
            </a:pPr>
            <a:r>
              <a:rPr i="1" lang="ru" sz="1200"/>
              <a:t>k</a:t>
            </a:r>
            <a:r>
              <a:rPr lang="ru" sz="1200"/>
              <a:t> is the harmonic number of the transformation component, and </a:t>
            </a:r>
            <a:r>
              <a:rPr i="1" lang="ru" sz="1200"/>
              <a:t>T</a:t>
            </a:r>
            <a:r>
              <a:rPr lang="ru" sz="1200"/>
              <a:t> is the period of time during which the input data were taken;</a:t>
            </a:r>
            <a:endParaRPr sz="1200"/>
          </a:p>
          <a:p>
            <a:pPr indent="-304800" lvl="0" marL="457200" rtl="0" algn="l">
              <a:spcBef>
                <a:spcPts val="0"/>
              </a:spcBef>
              <a:spcAft>
                <a:spcPts val="0"/>
              </a:spcAft>
              <a:buSzPts val="1200"/>
              <a:buChar char="●"/>
            </a:pPr>
            <a:r>
              <a:rPr lang="ru" sz="1200"/>
              <a:t>                  – twiddle factor</a:t>
            </a:r>
            <a:endParaRPr sz="1200"/>
          </a:p>
          <a:p>
            <a:pPr indent="0" lvl="0" marL="0" rtl="0" algn="l">
              <a:spcBef>
                <a:spcPts val="1200"/>
              </a:spcBef>
              <a:spcAft>
                <a:spcPts val="0"/>
              </a:spcAft>
              <a:buNone/>
            </a:pPr>
            <a:r>
              <a:rPr lang="ru" sz="1200"/>
              <a:t>Here                          is spectral density (</a:t>
            </a:r>
            <a:r>
              <a:rPr b="1" lang="ru" sz="1200"/>
              <a:t>spectrum</a:t>
            </a:r>
            <a:r>
              <a:rPr lang="ru" sz="1200"/>
              <a:t>) of discrete sequence. For analogue signals sum becomes an integral.</a:t>
            </a:r>
            <a:endParaRPr sz="1200"/>
          </a:p>
          <a:p>
            <a:pPr indent="0" lvl="0" marL="0" rtl="0" algn="l">
              <a:spcBef>
                <a:spcPts val="1200"/>
              </a:spcBef>
              <a:spcAft>
                <a:spcPts val="0"/>
              </a:spcAft>
              <a:buNone/>
            </a:pPr>
            <a:r>
              <a:rPr lang="ru" sz="1200"/>
              <a:t>It takes </a:t>
            </a:r>
            <a:r>
              <a:rPr i="1" lang="ru" sz="1200"/>
              <a:t>N</a:t>
            </a:r>
            <a:r>
              <a:rPr lang="ru" sz="1200"/>
              <a:t> operations of complex multiplication and addition to calculate one spectral sample. Since there are</a:t>
            </a:r>
            <a:r>
              <a:rPr i="1" lang="ru" sz="1200"/>
              <a:t> N</a:t>
            </a:r>
            <a:r>
              <a:rPr lang="ru" sz="1200"/>
              <a:t> such operations, the total computational complexity of the DFT is N</a:t>
            </a:r>
            <a:r>
              <a:rPr baseline="30000" lang="ru" sz="1200"/>
              <a:t>2</a:t>
            </a:r>
            <a:r>
              <a:rPr lang="ru" sz="1200"/>
              <a:t>.</a:t>
            </a:r>
            <a:endParaRPr sz="1200"/>
          </a:p>
          <a:p>
            <a:pPr indent="0" lvl="0" marL="0" rtl="0" algn="l">
              <a:spcBef>
                <a:spcPts val="1200"/>
              </a:spcBef>
              <a:spcAft>
                <a:spcPts val="0"/>
              </a:spcAft>
              <a:buNone/>
            </a:pPr>
            <a:r>
              <a:rPr i="1" lang="ru" sz="1200"/>
              <a:t>X(k) -&gt; x(n)</a:t>
            </a:r>
            <a:r>
              <a:rPr lang="ru" sz="1200"/>
              <a:t>: </a:t>
            </a:r>
            <a:endParaRPr sz="1200"/>
          </a:p>
          <a:p>
            <a:pPr indent="0" lvl="0" marL="0" rtl="0" algn="l">
              <a:spcBef>
                <a:spcPts val="1200"/>
              </a:spcBef>
              <a:spcAft>
                <a:spcPts val="0"/>
              </a:spcAft>
              <a:buNone/>
            </a:pPr>
            <a:r>
              <a:rPr lang="ru" sz="1200"/>
              <a:t>Because amplitudes of spectral samples are complex, we can calculate the amplitude AND the phase of the signal simultaneously</a:t>
            </a:r>
            <a:endParaRPr sz="1200"/>
          </a:p>
          <a:p>
            <a:pPr indent="0" lvl="0" marL="0" rtl="0" algn="l">
              <a:spcBef>
                <a:spcPts val="1200"/>
              </a:spcBef>
              <a:spcAft>
                <a:spcPts val="1200"/>
              </a:spcAft>
              <a:buClr>
                <a:schemeClr val="dk1"/>
              </a:buClr>
              <a:buSzPts val="1100"/>
              <a:buFont typeface="Arial"/>
              <a:buNone/>
            </a:pPr>
            <a:r>
              <a:t/>
            </a:r>
            <a:endParaRPr sz="1200"/>
          </a:p>
        </p:txBody>
      </p:sp>
      <p:pic>
        <p:nvPicPr>
          <p:cNvPr id="242" name="Google Shape;242;p28"/>
          <p:cNvPicPr preferRelativeResize="0"/>
          <p:nvPr/>
        </p:nvPicPr>
        <p:blipFill>
          <a:blip r:embed="rId3">
            <a:alphaModFix/>
          </a:blip>
          <a:stretch>
            <a:fillRect/>
          </a:stretch>
        </p:blipFill>
        <p:spPr>
          <a:xfrm>
            <a:off x="1323625" y="842025"/>
            <a:ext cx="3366325" cy="308275"/>
          </a:xfrm>
          <a:prstGeom prst="rect">
            <a:avLst/>
          </a:prstGeom>
          <a:noFill/>
          <a:ln>
            <a:noFill/>
          </a:ln>
        </p:spPr>
      </p:pic>
      <p:pic>
        <p:nvPicPr>
          <p:cNvPr id="243" name="Google Shape;243;p28"/>
          <p:cNvPicPr preferRelativeResize="0"/>
          <p:nvPr/>
        </p:nvPicPr>
        <p:blipFill>
          <a:blip r:embed="rId4">
            <a:alphaModFix/>
          </a:blip>
          <a:stretch>
            <a:fillRect/>
          </a:stretch>
        </p:blipFill>
        <p:spPr>
          <a:xfrm>
            <a:off x="4732725" y="932450"/>
            <a:ext cx="854375" cy="184875"/>
          </a:xfrm>
          <a:prstGeom prst="rect">
            <a:avLst/>
          </a:prstGeom>
          <a:noFill/>
          <a:ln>
            <a:noFill/>
          </a:ln>
        </p:spPr>
      </p:pic>
      <p:pic>
        <p:nvPicPr>
          <p:cNvPr id="244" name="Google Shape;244;p28"/>
          <p:cNvPicPr preferRelativeResize="0"/>
          <p:nvPr/>
        </p:nvPicPr>
        <p:blipFill>
          <a:blip r:embed="rId5">
            <a:alphaModFix/>
          </a:blip>
          <a:stretch>
            <a:fillRect/>
          </a:stretch>
        </p:blipFill>
        <p:spPr>
          <a:xfrm>
            <a:off x="795325" y="2098250"/>
            <a:ext cx="787000" cy="219325"/>
          </a:xfrm>
          <a:prstGeom prst="rect">
            <a:avLst/>
          </a:prstGeom>
          <a:noFill/>
          <a:ln>
            <a:noFill/>
          </a:ln>
        </p:spPr>
      </p:pic>
      <p:pic>
        <p:nvPicPr>
          <p:cNvPr id="245" name="Google Shape;245;p28"/>
          <p:cNvPicPr preferRelativeResize="0"/>
          <p:nvPr/>
        </p:nvPicPr>
        <p:blipFill>
          <a:blip r:embed="rId6">
            <a:alphaModFix/>
          </a:blip>
          <a:stretch>
            <a:fillRect/>
          </a:stretch>
        </p:blipFill>
        <p:spPr>
          <a:xfrm>
            <a:off x="755450" y="2439075"/>
            <a:ext cx="1048750" cy="265350"/>
          </a:xfrm>
          <a:prstGeom prst="rect">
            <a:avLst/>
          </a:prstGeom>
          <a:noFill/>
          <a:ln>
            <a:noFill/>
          </a:ln>
        </p:spPr>
      </p:pic>
      <p:pic>
        <p:nvPicPr>
          <p:cNvPr id="246" name="Google Shape;246;p28"/>
          <p:cNvPicPr preferRelativeResize="0"/>
          <p:nvPr/>
        </p:nvPicPr>
        <p:blipFill>
          <a:blip r:embed="rId7">
            <a:alphaModFix/>
          </a:blip>
          <a:stretch>
            <a:fillRect/>
          </a:stretch>
        </p:blipFill>
        <p:spPr>
          <a:xfrm>
            <a:off x="1294171" y="3348725"/>
            <a:ext cx="3636025" cy="33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NAIL THIS </a:t>
            </a:r>
            <a:r>
              <a:rPr lang="ru"/>
              <a:t>AT THE HEAD OF THE BED</a:t>
            </a:r>
            <a:endParaRPr/>
          </a:p>
        </p:txBody>
      </p:sp>
      <p:sp>
        <p:nvSpPr>
          <p:cNvPr id="252" name="Google Shape;2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30000"/>
              </a:lnSpc>
              <a:spcBef>
                <a:spcPts val="0"/>
              </a:spcBef>
              <a:spcAft>
                <a:spcPts val="0"/>
              </a:spcAft>
              <a:buClr>
                <a:schemeClr val="dk1"/>
              </a:buClr>
              <a:buSzPct val="52380"/>
              <a:buFont typeface="Arial"/>
              <a:buNone/>
            </a:pPr>
            <a:r>
              <a:rPr lang="ru" sz="2100">
                <a:solidFill>
                  <a:schemeClr val="dk1"/>
                </a:solidFill>
              </a:rPr>
              <a:t>Kotelnikov–Nyquist–Shannon sampling theorem</a:t>
            </a:r>
            <a:endParaRPr sz="2100">
              <a:solidFill>
                <a:schemeClr val="dk1"/>
              </a:solidFill>
            </a:endParaRPr>
          </a:p>
          <a:p>
            <a:pPr indent="0" lvl="0" marL="0" rtl="0" algn="ctr">
              <a:spcBef>
                <a:spcPts val="600"/>
              </a:spcBef>
              <a:spcAft>
                <a:spcPts val="0"/>
              </a:spcAft>
              <a:buNone/>
            </a:pPr>
            <a:r>
              <a:t/>
            </a:r>
            <a:endParaRPr sz="2100"/>
          </a:p>
          <a:p>
            <a:pPr indent="0" lvl="0" marL="0" rtl="0" algn="ctr">
              <a:spcBef>
                <a:spcPts val="1200"/>
              </a:spcBef>
              <a:spcAft>
                <a:spcPts val="0"/>
              </a:spcAft>
              <a:buNone/>
            </a:pPr>
            <a:r>
              <a:rPr lang="ru" sz="2509">
                <a:solidFill>
                  <a:schemeClr val="dk1"/>
                </a:solidFill>
                <a:highlight>
                  <a:srgbClr val="FFFFFF"/>
                </a:highlight>
              </a:rPr>
              <a:t>If a system uniformly samples an analog signal at a rate that exceeds the signal’s highest frequency by at least a factor of two, the original analog signal can be perfectly recovered from the discrete values produced by sampling.</a:t>
            </a:r>
            <a:endParaRPr sz="3509"/>
          </a:p>
          <a:p>
            <a:pPr indent="0" lvl="0" marL="0" rtl="0" algn="ctr">
              <a:spcBef>
                <a:spcPts val="1200"/>
              </a:spcBef>
              <a:spcAft>
                <a:spcPts val="0"/>
              </a:spcAft>
              <a:buNone/>
            </a:pPr>
            <a:r>
              <a:t/>
            </a:r>
            <a:endParaRPr/>
          </a:p>
          <a:p>
            <a:pPr indent="0" lvl="0" marL="0" rtl="0" algn="ctr">
              <a:spcBef>
                <a:spcPts val="1200"/>
              </a:spcBef>
              <a:spcAft>
                <a:spcPts val="1200"/>
              </a:spcAft>
              <a:buNone/>
            </a:pPr>
            <a:r>
              <a:rPr lang="ru"/>
              <a:t>Because of that, DFT exactly corresponds to the continuous Fourier transform if the function being transformed is a function with a limited spectrum, while the sampling frequency F</a:t>
            </a:r>
            <a:r>
              <a:rPr baseline="-25000" lang="ru"/>
              <a:t>d</a:t>
            </a:r>
            <a:r>
              <a:rPr lang="ru"/>
              <a:t> must be at least twice the maximum frequency of the spectrum F</a:t>
            </a:r>
            <a:r>
              <a:rPr baseline="-25000" lang="ru"/>
              <a:t>v</a:t>
            </a:r>
            <a:endParaRPr baseline="-25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Discrete Fourier Transform: properties</a:t>
            </a:r>
            <a:endParaRPr/>
          </a:p>
        </p:txBody>
      </p:sp>
      <p:sp>
        <p:nvSpPr>
          <p:cNvPr id="258" name="Google Shape;258;p30"/>
          <p:cNvSpPr txBox="1"/>
          <p:nvPr>
            <p:ph idx="1" type="body"/>
          </p:nvPr>
        </p:nvSpPr>
        <p:spPr>
          <a:xfrm>
            <a:off x="311700" y="822125"/>
            <a:ext cx="8520600" cy="4191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ru" sz="1200"/>
              <a:t>Spectral density of discrete signal is a periodic function with a period equal to the sampling rate</a:t>
            </a:r>
            <a:endParaRPr sz="1200"/>
          </a:p>
          <a:p>
            <a:pPr indent="-304800" lvl="0" marL="457200" rtl="0" algn="l">
              <a:spcBef>
                <a:spcPts val="0"/>
              </a:spcBef>
              <a:spcAft>
                <a:spcPts val="0"/>
              </a:spcAft>
              <a:buSzPts val="1200"/>
              <a:buChar char="●"/>
            </a:pPr>
            <a:r>
              <a:rPr b="1" lang="ru" sz="1200"/>
              <a:t>Linearity:</a:t>
            </a:r>
            <a:r>
              <a:rPr lang="ru" sz="1200"/>
              <a:t> the sum of the spectra of the signals is equal to the spectrum of the sum of the signals.</a:t>
            </a:r>
            <a:endParaRPr sz="1200"/>
          </a:p>
          <a:p>
            <a:pPr indent="-304800" lvl="0" marL="457200" rtl="0" algn="l">
              <a:spcBef>
                <a:spcPts val="0"/>
              </a:spcBef>
              <a:spcAft>
                <a:spcPts val="0"/>
              </a:spcAft>
              <a:buSzPts val="1200"/>
              <a:buChar char="●"/>
            </a:pPr>
            <a:r>
              <a:rPr b="1" lang="ru" sz="1200"/>
              <a:t>Shift by time</a:t>
            </a:r>
            <a:r>
              <a:rPr lang="ru" sz="1200"/>
              <a:t>: A cyclic shift of the signal by m counts leads to a rotation of the phase spectrum, while the amplitude spectrum does not change.</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b="1" lang="ru" sz="1200"/>
              <a:t>DFT of cyclic convolution of signals:</a:t>
            </a:r>
            <a:r>
              <a:rPr lang="ru" sz="1200"/>
              <a:t> for signal </a:t>
            </a:r>
            <a:r>
              <a:rPr i="1" lang="ru" sz="1200"/>
              <a:t>x(n)</a:t>
            </a:r>
            <a:r>
              <a:rPr lang="ru" sz="1200"/>
              <a:t>, which is the result of cyclic convolution of two signals</a:t>
            </a:r>
            <a:r>
              <a:rPr i="1" lang="ru" sz="1200"/>
              <a:t> a(n)</a:t>
            </a:r>
            <a:r>
              <a:rPr lang="ru" sz="1200"/>
              <a:t> and </a:t>
            </a:r>
            <a:r>
              <a:rPr i="1" lang="ru" sz="1200"/>
              <a:t>b(n)</a:t>
            </a:r>
            <a:r>
              <a:rPr lang="ru" sz="1200"/>
              <a:t>:                                    N-point DFT of the sequence is:</a:t>
            </a:r>
            <a:endParaRPr sz="1200"/>
          </a:p>
          <a:p>
            <a:pPr indent="-304800" lvl="0" marL="457200" rtl="0" algn="l">
              <a:spcBef>
                <a:spcPts val="0"/>
              </a:spcBef>
              <a:spcAft>
                <a:spcPts val="0"/>
              </a:spcAft>
              <a:buSzPts val="1200"/>
              <a:buChar char="●"/>
            </a:pPr>
            <a:r>
              <a:rPr b="1" lang="ru" sz="1200"/>
              <a:t>DFT of the product of signals: </a:t>
            </a:r>
            <a:r>
              <a:rPr lang="ru" sz="1200"/>
              <a:t>for a signal </a:t>
            </a:r>
            <a:r>
              <a:rPr i="1" lang="ru" sz="1200"/>
              <a:t>x(n)</a:t>
            </a:r>
            <a:r>
              <a:rPr lang="ru" sz="1200"/>
              <a:t>, which is the result of the product of two signals </a:t>
            </a:r>
            <a:r>
              <a:rPr i="1" lang="ru" sz="1200"/>
              <a:t>a(b)</a:t>
            </a:r>
            <a:r>
              <a:rPr lang="ru" sz="1200"/>
              <a:t> and </a:t>
            </a:r>
            <a:r>
              <a:rPr i="1" lang="ru" sz="1200"/>
              <a:t>b(n)</a:t>
            </a:r>
            <a:r>
              <a:rPr lang="ru" sz="1200"/>
              <a:t>, the spectrum is:</a:t>
            </a:r>
            <a:endParaRPr sz="1200"/>
          </a:p>
          <a:p>
            <a:pPr indent="-304800" lvl="0" marL="457200" rtl="0" algn="l">
              <a:spcBef>
                <a:spcPts val="0"/>
              </a:spcBef>
              <a:spcAft>
                <a:spcPts val="0"/>
              </a:spcAft>
              <a:buSzPts val="1200"/>
              <a:buChar char="●"/>
            </a:pPr>
            <a:r>
              <a:rPr b="1" lang="ru" sz="1200"/>
              <a:t>Frequency shift:</a:t>
            </a:r>
            <a:r>
              <a:rPr lang="ru" sz="1200"/>
              <a:t> Similarly to the second property (time shift), if there is a spectrum </a:t>
            </a:r>
            <a:r>
              <a:rPr i="1" lang="ru" sz="1200"/>
              <a:t>X(k–m)</a:t>
            </a:r>
            <a:r>
              <a:rPr lang="ru" sz="1200"/>
              <a:t> shifted in frequency by </a:t>
            </a:r>
            <a:r>
              <a:rPr i="1" lang="ru" sz="1200"/>
              <a:t>m</a:t>
            </a:r>
            <a:r>
              <a:rPr lang="ru" sz="1200"/>
              <a:t>, then after the iDFT the sequence </a:t>
            </a:r>
            <a:r>
              <a:rPr i="1" lang="ru" sz="1200"/>
              <a:t>x(n)</a:t>
            </a:r>
            <a:r>
              <a:rPr lang="ru" sz="1200"/>
              <a:t> takes the following form:</a:t>
            </a:r>
            <a:endParaRPr sz="1200"/>
          </a:p>
          <a:p>
            <a:pPr indent="-304800" lvl="0" marL="457200" rtl="0" algn="l">
              <a:spcBef>
                <a:spcPts val="0"/>
              </a:spcBef>
              <a:spcAft>
                <a:spcPts val="0"/>
              </a:spcAft>
              <a:buSzPts val="1200"/>
              <a:buChar char="●"/>
            </a:pPr>
            <a:r>
              <a:rPr b="1" lang="ru" sz="1200"/>
              <a:t>Parseval's theorem:</a:t>
            </a:r>
            <a:r>
              <a:rPr lang="ru" sz="1200"/>
              <a:t> The average power of the discretized function of time is equal to the sum of the powers of the individual spectral components and does not depend on their phases: </a:t>
            </a:r>
            <a:endParaRPr sz="1200"/>
          </a:p>
        </p:txBody>
      </p:sp>
      <p:pic>
        <p:nvPicPr>
          <p:cNvPr id="259" name="Google Shape;259;p30"/>
          <p:cNvPicPr preferRelativeResize="0"/>
          <p:nvPr/>
        </p:nvPicPr>
        <p:blipFill>
          <a:blip r:embed="rId3">
            <a:alphaModFix/>
          </a:blip>
          <a:stretch>
            <a:fillRect/>
          </a:stretch>
        </p:blipFill>
        <p:spPr>
          <a:xfrm>
            <a:off x="870224" y="1801675"/>
            <a:ext cx="1392525" cy="337575"/>
          </a:xfrm>
          <a:prstGeom prst="rect">
            <a:avLst/>
          </a:prstGeom>
          <a:noFill/>
          <a:ln>
            <a:noFill/>
          </a:ln>
        </p:spPr>
      </p:pic>
      <p:pic>
        <p:nvPicPr>
          <p:cNvPr id="260" name="Google Shape;260;p30"/>
          <p:cNvPicPr preferRelativeResize="0"/>
          <p:nvPr/>
        </p:nvPicPr>
        <p:blipFill>
          <a:blip r:embed="rId4">
            <a:alphaModFix/>
          </a:blip>
          <a:stretch>
            <a:fillRect/>
          </a:stretch>
        </p:blipFill>
        <p:spPr>
          <a:xfrm>
            <a:off x="1479025" y="2449624"/>
            <a:ext cx="1505600" cy="284175"/>
          </a:xfrm>
          <a:prstGeom prst="rect">
            <a:avLst/>
          </a:prstGeom>
          <a:noFill/>
          <a:ln>
            <a:noFill/>
          </a:ln>
        </p:spPr>
      </p:pic>
      <p:pic>
        <p:nvPicPr>
          <p:cNvPr id="261" name="Google Shape;261;p30"/>
          <p:cNvPicPr preferRelativeResize="0"/>
          <p:nvPr/>
        </p:nvPicPr>
        <p:blipFill>
          <a:blip r:embed="rId5">
            <a:alphaModFix/>
          </a:blip>
          <a:stretch>
            <a:fillRect/>
          </a:stretch>
        </p:blipFill>
        <p:spPr>
          <a:xfrm>
            <a:off x="5181800" y="2429650"/>
            <a:ext cx="1272022" cy="284175"/>
          </a:xfrm>
          <a:prstGeom prst="rect">
            <a:avLst/>
          </a:prstGeom>
          <a:noFill/>
          <a:ln>
            <a:noFill/>
          </a:ln>
        </p:spPr>
      </p:pic>
      <p:pic>
        <p:nvPicPr>
          <p:cNvPr id="262" name="Google Shape;262;p30"/>
          <p:cNvPicPr preferRelativeResize="0"/>
          <p:nvPr/>
        </p:nvPicPr>
        <p:blipFill rotWithShape="1">
          <a:blip r:embed="rId6">
            <a:alphaModFix/>
          </a:blip>
          <a:srcRect b="0" l="0" r="0" t="25678"/>
          <a:stretch/>
        </p:blipFill>
        <p:spPr>
          <a:xfrm>
            <a:off x="1722400" y="2875774"/>
            <a:ext cx="1839100" cy="211200"/>
          </a:xfrm>
          <a:prstGeom prst="rect">
            <a:avLst/>
          </a:prstGeom>
          <a:noFill/>
          <a:ln>
            <a:noFill/>
          </a:ln>
        </p:spPr>
      </p:pic>
      <p:pic>
        <p:nvPicPr>
          <p:cNvPr id="263" name="Google Shape;263;p30"/>
          <p:cNvPicPr preferRelativeResize="0"/>
          <p:nvPr/>
        </p:nvPicPr>
        <p:blipFill rotWithShape="1">
          <a:blip r:embed="rId7">
            <a:alphaModFix/>
          </a:blip>
          <a:srcRect b="-7" l="0" r="0" t="24717"/>
          <a:stretch/>
        </p:blipFill>
        <p:spPr>
          <a:xfrm>
            <a:off x="5322550" y="3286900"/>
            <a:ext cx="1246350" cy="256300"/>
          </a:xfrm>
          <a:prstGeom prst="rect">
            <a:avLst/>
          </a:prstGeom>
          <a:noFill/>
          <a:ln>
            <a:noFill/>
          </a:ln>
        </p:spPr>
      </p:pic>
      <p:pic>
        <p:nvPicPr>
          <p:cNvPr id="264" name="Google Shape;264;p30"/>
          <p:cNvPicPr preferRelativeResize="0"/>
          <p:nvPr/>
        </p:nvPicPr>
        <p:blipFill>
          <a:blip r:embed="rId8">
            <a:alphaModFix/>
          </a:blip>
          <a:stretch>
            <a:fillRect/>
          </a:stretch>
        </p:blipFill>
        <p:spPr>
          <a:xfrm>
            <a:off x="5596400" y="3711776"/>
            <a:ext cx="1874650" cy="25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Discrete Fourier Transform: twiddle factor</a:t>
            </a:r>
            <a:endParaRPr/>
          </a:p>
        </p:txBody>
      </p:sp>
      <p:sp>
        <p:nvSpPr>
          <p:cNvPr id="270" name="Google Shape;270;p31"/>
          <p:cNvSpPr txBox="1"/>
          <p:nvPr>
            <p:ph idx="1" type="body"/>
          </p:nvPr>
        </p:nvSpPr>
        <p:spPr>
          <a:xfrm>
            <a:off x="311700" y="822125"/>
            <a:ext cx="85206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200"/>
              <a:t>The coefficients of the DFT matrix or the </a:t>
            </a:r>
            <a:r>
              <a:rPr b="1" lang="ru" sz="1200"/>
              <a:t>twiddle factors </a:t>
            </a:r>
            <a:r>
              <a:rPr i="1" lang="ru" sz="1200"/>
              <a:t>W</a:t>
            </a:r>
            <a:r>
              <a:rPr baseline="-25000" i="1" lang="ru" sz="1200"/>
              <a:t>nk</a:t>
            </a:r>
            <a:r>
              <a:rPr lang="ru" sz="1200"/>
              <a:t> can be found using the following formula:</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Clr>
                <a:schemeClr val="dk1"/>
              </a:buClr>
              <a:buSzPts val="1100"/>
              <a:buFont typeface="Arial"/>
              <a:buNone/>
            </a:pPr>
            <a:r>
              <a:rPr lang="ru" sz="1200"/>
              <a:t>Thus, the DFT matrix, without taking into account the normalizing factor, is structured as follows: the first row and column consist of 1, the second row contains roots of 1 of order n in natural order, the next rows are successive powers of the second row. </a:t>
            </a:r>
            <a:endParaRPr sz="1200"/>
          </a:p>
          <a:p>
            <a:pPr indent="0" lvl="0" marL="0" rtl="0" algn="l">
              <a:spcBef>
                <a:spcPts val="12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sz="1200"/>
          </a:p>
        </p:txBody>
      </p:sp>
      <p:pic>
        <p:nvPicPr>
          <p:cNvPr id="271" name="Google Shape;271;p31"/>
          <p:cNvPicPr preferRelativeResize="0"/>
          <p:nvPr/>
        </p:nvPicPr>
        <p:blipFill>
          <a:blip r:embed="rId3">
            <a:alphaModFix/>
          </a:blip>
          <a:stretch>
            <a:fillRect/>
          </a:stretch>
        </p:blipFill>
        <p:spPr>
          <a:xfrm>
            <a:off x="3484488" y="1138563"/>
            <a:ext cx="1457325" cy="523875"/>
          </a:xfrm>
          <a:prstGeom prst="rect">
            <a:avLst/>
          </a:prstGeom>
          <a:noFill/>
          <a:ln>
            <a:noFill/>
          </a:ln>
        </p:spPr>
      </p:pic>
      <p:pic>
        <p:nvPicPr>
          <p:cNvPr id="272" name="Google Shape;272;p31"/>
          <p:cNvPicPr preferRelativeResize="0"/>
          <p:nvPr/>
        </p:nvPicPr>
        <p:blipFill>
          <a:blip r:embed="rId4">
            <a:alphaModFix/>
          </a:blip>
          <a:stretch>
            <a:fillRect/>
          </a:stretch>
        </p:blipFill>
        <p:spPr>
          <a:xfrm>
            <a:off x="2521113" y="2384100"/>
            <a:ext cx="3324225" cy="93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Most common signal representation - Z-transform  </a:t>
            </a:r>
            <a:endParaRPr/>
          </a:p>
        </p:txBody>
      </p:sp>
      <p:sp>
        <p:nvSpPr>
          <p:cNvPr id="61" name="Google Shape;61;p14"/>
          <p:cNvSpPr txBox="1"/>
          <p:nvPr>
            <p:ph idx="1" type="body"/>
          </p:nvPr>
        </p:nvSpPr>
        <p:spPr>
          <a:xfrm>
            <a:off x="311700" y="1152475"/>
            <a:ext cx="8520600" cy="39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Arbitrary continuous function</a:t>
            </a:r>
            <a:r>
              <a:rPr lang="ru"/>
              <a:t> </a:t>
            </a:r>
            <a:r>
              <a:rPr i="1" lang="ru"/>
              <a:t>s(t)</a:t>
            </a:r>
            <a:r>
              <a:rPr lang="ru"/>
              <a:t>, which is evenly discretized as                    , so as discrete function, can be put in in accordance with </a:t>
            </a:r>
            <a:r>
              <a:rPr b="1" lang="ru"/>
              <a:t>z-</a:t>
            </a:r>
            <a:r>
              <a:rPr b="1" lang="ru"/>
              <a:t>polynomial</a:t>
            </a:r>
            <a:r>
              <a:rPr lang="ru"/>
              <a:t> with consecutive coefficients </a:t>
            </a:r>
            <a:r>
              <a:rPr i="1" lang="ru"/>
              <a:t>s</a:t>
            </a:r>
            <a:r>
              <a:rPr baseline="-25000" i="1" lang="ru"/>
              <a:t>k</a:t>
            </a:r>
            <a:r>
              <a:rPr baseline="-25000" lang="ru"/>
              <a:t> </a:t>
            </a:r>
            <a:r>
              <a:rPr lang="ru"/>
              <a:t>:</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where                          - </a:t>
            </a:r>
            <a:r>
              <a:rPr lang="ru"/>
              <a:t>arbitrary complex variable.</a:t>
            </a:r>
            <a:endParaRPr/>
          </a:p>
          <a:p>
            <a:pPr indent="0" lvl="0" marL="0" rtl="0" algn="l">
              <a:spcBef>
                <a:spcPts val="1200"/>
              </a:spcBef>
              <a:spcAft>
                <a:spcPts val="0"/>
              </a:spcAft>
              <a:buNone/>
            </a:pPr>
            <a:r>
              <a:rPr lang="ru"/>
              <a:t>In exponential form              , where</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7167225" y="1187425"/>
            <a:ext cx="1213900" cy="422225"/>
          </a:xfrm>
          <a:prstGeom prst="rect">
            <a:avLst/>
          </a:prstGeom>
          <a:noFill/>
          <a:ln>
            <a:noFill/>
          </a:ln>
        </p:spPr>
      </p:pic>
      <p:pic>
        <p:nvPicPr>
          <p:cNvPr id="63" name="Google Shape;63;p14"/>
          <p:cNvPicPr preferRelativeResize="0"/>
          <p:nvPr/>
        </p:nvPicPr>
        <p:blipFill>
          <a:blip r:embed="rId4">
            <a:alphaModFix/>
          </a:blip>
          <a:stretch>
            <a:fillRect/>
          </a:stretch>
        </p:blipFill>
        <p:spPr>
          <a:xfrm>
            <a:off x="479221" y="2233275"/>
            <a:ext cx="4266800" cy="758850"/>
          </a:xfrm>
          <a:prstGeom prst="rect">
            <a:avLst/>
          </a:prstGeom>
          <a:noFill/>
          <a:ln>
            <a:noFill/>
          </a:ln>
        </p:spPr>
      </p:pic>
      <p:pic>
        <p:nvPicPr>
          <p:cNvPr id="64" name="Google Shape;64;p14"/>
          <p:cNvPicPr preferRelativeResize="0"/>
          <p:nvPr/>
        </p:nvPicPr>
        <p:blipFill rotWithShape="1">
          <a:blip r:embed="rId5">
            <a:alphaModFix/>
          </a:blip>
          <a:srcRect b="0" l="3091" r="0" t="0"/>
          <a:stretch/>
        </p:blipFill>
        <p:spPr>
          <a:xfrm>
            <a:off x="1098600" y="3287525"/>
            <a:ext cx="1477950" cy="269825"/>
          </a:xfrm>
          <a:prstGeom prst="rect">
            <a:avLst/>
          </a:prstGeom>
          <a:noFill/>
          <a:ln>
            <a:noFill/>
          </a:ln>
        </p:spPr>
      </p:pic>
      <p:pic>
        <p:nvPicPr>
          <p:cNvPr id="65" name="Google Shape;65;p14"/>
          <p:cNvPicPr preferRelativeResize="0"/>
          <p:nvPr/>
        </p:nvPicPr>
        <p:blipFill>
          <a:blip r:embed="rId6">
            <a:alphaModFix/>
          </a:blip>
          <a:stretch>
            <a:fillRect/>
          </a:stretch>
        </p:blipFill>
        <p:spPr>
          <a:xfrm>
            <a:off x="2404750" y="3760725"/>
            <a:ext cx="769288" cy="269825"/>
          </a:xfrm>
          <a:prstGeom prst="rect">
            <a:avLst/>
          </a:prstGeom>
          <a:noFill/>
          <a:ln>
            <a:noFill/>
          </a:ln>
        </p:spPr>
      </p:pic>
      <p:pic>
        <p:nvPicPr>
          <p:cNvPr id="66" name="Google Shape;66;p14"/>
          <p:cNvPicPr preferRelativeResize="0"/>
          <p:nvPr/>
        </p:nvPicPr>
        <p:blipFill>
          <a:blip r:embed="rId7">
            <a:alphaModFix/>
          </a:blip>
          <a:stretch>
            <a:fillRect/>
          </a:stretch>
        </p:blipFill>
        <p:spPr>
          <a:xfrm>
            <a:off x="311700" y="4118625"/>
            <a:ext cx="3454825" cy="49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Discrete Fourier Transform to Fast Fourier Transform</a:t>
            </a:r>
            <a:endParaRPr/>
          </a:p>
        </p:txBody>
      </p:sp>
      <p:sp>
        <p:nvSpPr>
          <p:cNvPr id="278" name="Google Shape;278;p32"/>
          <p:cNvSpPr txBox="1"/>
          <p:nvPr>
            <p:ph idx="1" type="body"/>
          </p:nvPr>
        </p:nvSpPr>
        <p:spPr>
          <a:xfrm>
            <a:off x="311700" y="822125"/>
            <a:ext cx="85206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TL;DR - split N-point sequence into parts, then calculate DFT for each part and linearly sum all of them</a:t>
            </a:r>
            <a:endParaRPr b="1"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ru" sz="1200"/>
              <a:t>If the original sequence is divided into two equal parts of N/2 elements, then to perform the calculation of the transformation according to the classical formula at each stage, </a:t>
            </a:r>
            <a:r>
              <a:rPr b="1" lang="ru" sz="1200"/>
              <a:t>half the addition and multiplication operations will be required</a:t>
            </a:r>
            <a:r>
              <a:rPr lang="ru" sz="1200"/>
              <a:t>. And this reduction is applied in every division. For example, for N=8192 samples, the calculation of the DFT would require 67 million operations of complex addition and multiplication. Using FFT algorithms, you can reduce these numbers by factors of 1260 and 630 respectively.</a:t>
            </a:r>
            <a:endParaRPr sz="1200"/>
          </a:p>
          <a:p>
            <a:pPr indent="0" lvl="0" marL="0" rtl="0" algn="l">
              <a:spcBef>
                <a:spcPts val="1200"/>
              </a:spcBef>
              <a:spcAft>
                <a:spcPts val="1200"/>
              </a:spcAft>
              <a:buNone/>
            </a:pPr>
            <a:r>
              <a:rPr lang="ru" sz="1200"/>
              <a:t>FFT algorithms with sequence length N=2m, are called Base 2 FFT algorithms (Radix-2 FFT)</a:t>
            </a:r>
            <a:endParaRPr sz="1200"/>
          </a:p>
        </p:txBody>
      </p:sp>
      <p:pic>
        <p:nvPicPr>
          <p:cNvPr descr="algorithm =&gt; Быстрое преобразование Фурье" id="279" name="Google Shape;279;p32"/>
          <p:cNvPicPr preferRelativeResize="0"/>
          <p:nvPr/>
        </p:nvPicPr>
        <p:blipFill>
          <a:blip r:embed="rId3">
            <a:alphaModFix/>
          </a:blip>
          <a:stretch>
            <a:fillRect/>
          </a:stretch>
        </p:blipFill>
        <p:spPr>
          <a:xfrm>
            <a:off x="2051325" y="1195125"/>
            <a:ext cx="4301501" cy="225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Radix-2 FFT: decimation in time and in frequency</a:t>
            </a:r>
            <a:endParaRPr/>
          </a:p>
        </p:txBody>
      </p:sp>
      <p:sp>
        <p:nvSpPr>
          <p:cNvPr id="285" name="Google Shape;285;p33"/>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t>There are two main methods for calculating the FFT in base 2 (Radix-2): with decimation in frequency (DIF) and in time (DIT)</a:t>
            </a:r>
            <a:endParaRPr sz="1200"/>
          </a:p>
          <a:p>
            <a:pPr indent="0" lvl="0" marL="0" rtl="0" algn="l">
              <a:spcBef>
                <a:spcPts val="1200"/>
              </a:spcBef>
              <a:spcAft>
                <a:spcPts val="0"/>
              </a:spcAft>
              <a:buNone/>
            </a:pPr>
            <a:r>
              <a:rPr b="1" lang="ru" sz="1200"/>
              <a:t>DIT:</a:t>
            </a:r>
            <a:r>
              <a:rPr lang="ru" sz="1200"/>
              <a:t> split x(n) into two sequences with even ticks and off ticks: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binary-inverse permutation of the samples of the input signal, providing a partition of the original sequence;</a:t>
            </a:r>
            <a:endParaRPr sz="1200"/>
          </a:p>
          <a:p>
            <a:pPr indent="-304800" lvl="0" marL="457200" rtl="0" algn="l">
              <a:spcBef>
                <a:spcPts val="0"/>
              </a:spcBef>
              <a:spcAft>
                <a:spcPts val="0"/>
              </a:spcAft>
              <a:buSzPts val="1200"/>
              <a:buChar char="●"/>
            </a:pPr>
            <a:r>
              <a:rPr lang="ru" sz="1200"/>
              <a:t>do N/2 Butterfly operations to get the first union using rotation factors;</a:t>
            </a:r>
            <a:endParaRPr sz="1200"/>
          </a:p>
          <a:p>
            <a:pPr indent="-304800" lvl="0" marL="457200" rtl="0" algn="l">
              <a:spcBef>
                <a:spcPts val="0"/>
              </a:spcBef>
              <a:spcAft>
                <a:spcPts val="0"/>
              </a:spcAft>
              <a:buSzPts val="1200"/>
              <a:buChar char="●"/>
            </a:pPr>
            <a:r>
              <a:rPr lang="ru" sz="1200"/>
              <a:t>repeat the Butterfly operation to go to the next steps, also using the twiddle factors.</a:t>
            </a:r>
            <a:endParaRPr sz="1200"/>
          </a:p>
          <a:p>
            <a:pPr indent="0" lvl="0" marL="0" rtl="0" algn="l">
              <a:spcBef>
                <a:spcPts val="1200"/>
              </a:spcBef>
              <a:spcAft>
                <a:spcPts val="0"/>
              </a:spcAft>
              <a:buNone/>
            </a:pPr>
            <a:r>
              <a:rPr lang="ru" sz="1200"/>
              <a:t>"Butterfly" is a directed graph, with which a pair of complex samples is calculated from the previous values. For a time-decimated FFT, the base-2 butterfly looks like:</a:t>
            </a:r>
            <a:endParaRPr sz="1200"/>
          </a:p>
          <a:p>
            <a:pPr indent="0" lvl="0" marL="0" rtl="0" algn="l">
              <a:spcBef>
                <a:spcPts val="1200"/>
              </a:spcBef>
              <a:spcAft>
                <a:spcPts val="1200"/>
              </a:spcAft>
              <a:buNone/>
            </a:pPr>
            <a:r>
              <a:t/>
            </a:r>
            <a:endParaRPr sz="1200"/>
          </a:p>
        </p:txBody>
      </p:sp>
      <p:pic>
        <p:nvPicPr>
          <p:cNvPr id="286" name="Google Shape;286;p33"/>
          <p:cNvPicPr preferRelativeResize="0"/>
          <p:nvPr/>
        </p:nvPicPr>
        <p:blipFill>
          <a:blip r:embed="rId3">
            <a:alphaModFix/>
          </a:blip>
          <a:stretch>
            <a:fillRect/>
          </a:stretch>
        </p:blipFill>
        <p:spPr>
          <a:xfrm>
            <a:off x="341795" y="1495195"/>
            <a:ext cx="1861125" cy="244150"/>
          </a:xfrm>
          <a:prstGeom prst="rect">
            <a:avLst/>
          </a:prstGeom>
          <a:noFill/>
          <a:ln>
            <a:noFill/>
          </a:ln>
        </p:spPr>
      </p:pic>
      <p:pic>
        <p:nvPicPr>
          <p:cNvPr id="287" name="Google Shape;287;p33"/>
          <p:cNvPicPr preferRelativeResize="0"/>
          <p:nvPr/>
        </p:nvPicPr>
        <p:blipFill>
          <a:blip r:embed="rId4">
            <a:alphaModFix/>
          </a:blip>
          <a:stretch>
            <a:fillRect/>
          </a:stretch>
        </p:blipFill>
        <p:spPr>
          <a:xfrm>
            <a:off x="210438" y="1739350"/>
            <a:ext cx="2123850" cy="244150"/>
          </a:xfrm>
          <a:prstGeom prst="rect">
            <a:avLst/>
          </a:prstGeom>
          <a:noFill/>
          <a:ln>
            <a:noFill/>
          </a:ln>
        </p:spPr>
      </p:pic>
      <p:pic>
        <p:nvPicPr>
          <p:cNvPr id="288" name="Google Shape;288;p33"/>
          <p:cNvPicPr preferRelativeResize="0"/>
          <p:nvPr/>
        </p:nvPicPr>
        <p:blipFill>
          <a:blip r:embed="rId5">
            <a:alphaModFix/>
          </a:blip>
          <a:stretch>
            <a:fillRect/>
          </a:stretch>
        </p:blipFill>
        <p:spPr>
          <a:xfrm>
            <a:off x="461225" y="3234175"/>
            <a:ext cx="1138675" cy="538725"/>
          </a:xfrm>
          <a:prstGeom prst="rect">
            <a:avLst/>
          </a:prstGeom>
          <a:noFill/>
          <a:ln>
            <a:noFill/>
          </a:ln>
        </p:spPr>
      </p:pic>
      <p:pic>
        <p:nvPicPr>
          <p:cNvPr id="289" name="Google Shape;289;p33"/>
          <p:cNvPicPr preferRelativeResize="0"/>
          <p:nvPr/>
        </p:nvPicPr>
        <p:blipFill>
          <a:blip r:embed="rId6">
            <a:alphaModFix/>
          </a:blip>
          <a:stretch>
            <a:fillRect/>
          </a:stretch>
        </p:blipFill>
        <p:spPr>
          <a:xfrm>
            <a:off x="2410150" y="3195425"/>
            <a:ext cx="3067275" cy="192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Radix-2 FFT: decimation in time and in frequency</a:t>
            </a:r>
            <a:endParaRPr/>
          </a:p>
        </p:txBody>
      </p:sp>
      <p:sp>
        <p:nvSpPr>
          <p:cNvPr id="295" name="Google Shape;295;p34"/>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DIF:</a:t>
            </a:r>
            <a:r>
              <a:rPr lang="ru" sz="1200"/>
              <a:t> split x(n) into two even sequences: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do N/2 Butterfly operations to get the first union using twiddle factors;</a:t>
            </a:r>
            <a:endParaRPr sz="1200"/>
          </a:p>
          <a:p>
            <a:pPr indent="-304800" lvl="0" marL="457200" rtl="0" algn="l">
              <a:spcBef>
                <a:spcPts val="0"/>
              </a:spcBef>
              <a:spcAft>
                <a:spcPts val="0"/>
              </a:spcAft>
              <a:buSzPts val="1200"/>
              <a:buChar char="●"/>
            </a:pPr>
            <a:r>
              <a:rPr lang="ru" sz="1200"/>
              <a:t>repeat the Butterfly operation to go to the next steps, also using the twiddle factors.</a:t>
            </a:r>
            <a:endParaRPr sz="1200"/>
          </a:p>
          <a:p>
            <a:pPr indent="-304800" lvl="0" marL="457200" rtl="0" algn="l">
              <a:spcBef>
                <a:spcPts val="0"/>
              </a:spcBef>
              <a:spcAft>
                <a:spcPts val="0"/>
              </a:spcAft>
              <a:buSzPts val="1200"/>
              <a:buChar char="●"/>
            </a:pPr>
            <a:r>
              <a:rPr lang="ru" sz="1200"/>
              <a:t>perform a binary-inverse permutation of the resulting signal;</a:t>
            </a:r>
            <a:endParaRPr sz="1200"/>
          </a:p>
          <a:p>
            <a:pPr indent="0" lvl="0" marL="0" rtl="0" algn="l">
              <a:spcBef>
                <a:spcPts val="1200"/>
              </a:spcBef>
              <a:spcAft>
                <a:spcPts val="0"/>
              </a:spcAft>
              <a:buNone/>
            </a:pPr>
            <a:r>
              <a:rPr lang="ru" sz="1200"/>
              <a:t>For a frequency-decimated FFT, the base-2 butterfly looks like:</a:t>
            </a:r>
            <a:endParaRPr sz="1200"/>
          </a:p>
          <a:p>
            <a:pPr indent="0" lvl="0" marL="0" rtl="0" algn="l">
              <a:spcBef>
                <a:spcPts val="1200"/>
              </a:spcBef>
              <a:spcAft>
                <a:spcPts val="1200"/>
              </a:spcAft>
              <a:buNone/>
            </a:pPr>
            <a:r>
              <a:t/>
            </a:r>
            <a:endParaRPr sz="1200"/>
          </a:p>
        </p:txBody>
      </p:sp>
      <p:pic>
        <p:nvPicPr>
          <p:cNvPr id="296" name="Google Shape;296;p34"/>
          <p:cNvPicPr preferRelativeResize="0"/>
          <p:nvPr/>
        </p:nvPicPr>
        <p:blipFill>
          <a:blip r:embed="rId3">
            <a:alphaModFix/>
          </a:blip>
          <a:stretch>
            <a:fillRect/>
          </a:stretch>
        </p:blipFill>
        <p:spPr>
          <a:xfrm>
            <a:off x="461224" y="1103249"/>
            <a:ext cx="1731750" cy="278975"/>
          </a:xfrm>
          <a:prstGeom prst="rect">
            <a:avLst/>
          </a:prstGeom>
          <a:noFill/>
          <a:ln>
            <a:noFill/>
          </a:ln>
        </p:spPr>
      </p:pic>
      <p:pic>
        <p:nvPicPr>
          <p:cNvPr id="297" name="Google Shape;297;p34"/>
          <p:cNvPicPr preferRelativeResize="0"/>
          <p:nvPr/>
        </p:nvPicPr>
        <p:blipFill>
          <a:blip r:embed="rId4">
            <a:alphaModFix/>
          </a:blip>
          <a:stretch>
            <a:fillRect/>
          </a:stretch>
        </p:blipFill>
        <p:spPr>
          <a:xfrm>
            <a:off x="461225" y="1357875"/>
            <a:ext cx="1861325" cy="227250"/>
          </a:xfrm>
          <a:prstGeom prst="rect">
            <a:avLst/>
          </a:prstGeom>
          <a:noFill/>
          <a:ln>
            <a:noFill/>
          </a:ln>
        </p:spPr>
      </p:pic>
      <p:pic>
        <p:nvPicPr>
          <p:cNvPr id="298" name="Google Shape;298;p34"/>
          <p:cNvPicPr preferRelativeResize="0"/>
          <p:nvPr/>
        </p:nvPicPr>
        <p:blipFill>
          <a:blip r:embed="rId5">
            <a:alphaModFix/>
          </a:blip>
          <a:stretch>
            <a:fillRect/>
          </a:stretch>
        </p:blipFill>
        <p:spPr>
          <a:xfrm>
            <a:off x="410450" y="2723900"/>
            <a:ext cx="1294200" cy="640300"/>
          </a:xfrm>
          <a:prstGeom prst="rect">
            <a:avLst/>
          </a:prstGeom>
          <a:noFill/>
          <a:ln>
            <a:noFill/>
          </a:ln>
        </p:spPr>
      </p:pic>
      <p:pic>
        <p:nvPicPr>
          <p:cNvPr id="299" name="Google Shape;299;p34"/>
          <p:cNvPicPr preferRelativeResize="0"/>
          <p:nvPr/>
        </p:nvPicPr>
        <p:blipFill>
          <a:blip r:embed="rId6">
            <a:alphaModFix/>
          </a:blip>
          <a:stretch>
            <a:fillRect/>
          </a:stretch>
        </p:blipFill>
        <p:spPr>
          <a:xfrm>
            <a:off x="2192975" y="2723900"/>
            <a:ext cx="3697350" cy="232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a:t>
            </a:r>
            <a:endParaRPr/>
          </a:p>
        </p:txBody>
      </p:sp>
      <p:sp>
        <p:nvSpPr>
          <p:cNvPr id="305" name="Google Shape;305;p35"/>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TL;DR - we don’t have infinite signals in real life, so we have to work with limited in time signals. Windows help us to reduce the problems of such work.</a:t>
            </a:r>
            <a:endParaRPr b="1" sz="1200"/>
          </a:p>
          <a:p>
            <a:pPr indent="0" lvl="0" marL="0" rtl="0" algn="l">
              <a:spcBef>
                <a:spcPts val="1200"/>
              </a:spcBef>
              <a:spcAft>
                <a:spcPts val="0"/>
              </a:spcAft>
              <a:buNone/>
            </a:pPr>
            <a:r>
              <a:rPr lang="ru" sz="1200"/>
              <a:t>Limited in time signal = convolution of infinite signal with rectangle window. This leads to imperfect “delta-functions”: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ctr">
              <a:spcBef>
                <a:spcPts val="1200"/>
              </a:spcBef>
              <a:spcAft>
                <a:spcPts val="0"/>
              </a:spcAft>
              <a:buNone/>
            </a:pPr>
            <a:r>
              <a:rPr i="1" lang="ru" sz="900"/>
              <a:t>multiplication of signals in the time domain is the convolution of their spectra in the frequency domain (and vice versa: the convolution of signals in the time domain is the product of their spectra)</a:t>
            </a:r>
            <a:endParaRPr i="1" sz="900"/>
          </a:p>
          <a:p>
            <a:pPr indent="0" lvl="0" marL="0" rtl="0" algn="l">
              <a:spcBef>
                <a:spcPts val="1200"/>
              </a:spcBef>
              <a:spcAft>
                <a:spcPts val="1200"/>
              </a:spcAft>
              <a:buNone/>
            </a:pPr>
            <a:r>
              <a:rPr lang="ru" sz="900"/>
              <a:t>The longer the signal - the less the impact of “rectangle window”. Task - suppress the unnecessary sidelobes by using windowing.</a:t>
            </a:r>
            <a:endParaRPr sz="900"/>
          </a:p>
        </p:txBody>
      </p:sp>
      <p:pic>
        <p:nvPicPr>
          <p:cNvPr id="306" name="Google Shape;306;p35"/>
          <p:cNvPicPr preferRelativeResize="0"/>
          <p:nvPr/>
        </p:nvPicPr>
        <p:blipFill>
          <a:blip r:embed="rId3">
            <a:alphaModFix/>
          </a:blip>
          <a:stretch>
            <a:fillRect/>
          </a:stretch>
        </p:blipFill>
        <p:spPr>
          <a:xfrm>
            <a:off x="2051325" y="1757574"/>
            <a:ext cx="4597351" cy="2210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12" name="Google Shape;312;p36"/>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Rectangle window</a:t>
            </a:r>
            <a:endParaRPr b="1" sz="1200"/>
          </a:p>
          <a:p>
            <a:pPr indent="0" lvl="0" marL="0" rtl="0" algn="l">
              <a:spcBef>
                <a:spcPts val="1200"/>
              </a:spcBef>
              <a:spcAft>
                <a:spcPts val="1200"/>
              </a:spcAft>
              <a:buNone/>
            </a:pPr>
            <a:r>
              <a:t/>
            </a:r>
            <a:endParaRPr b="1" sz="1200"/>
          </a:p>
        </p:txBody>
      </p:sp>
      <p:pic>
        <p:nvPicPr>
          <p:cNvPr id="313" name="Google Shape;313;p36"/>
          <p:cNvPicPr preferRelativeResize="0"/>
          <p:nvPr/>
        </p:nvPicPr>
        <p:blipFill>
          <a:blip r:embed="rId3">
            <a:alphaModFix/>
          </a:blip>
          <a:stretch>
            <a:fillRect/>
          </a:stretch>
        </p:blipFill>
        <p:spPr>
          <a:xfrm>
            <a:off x="311698" y="1179923"/>
            <a:ext cx="824050" cy="300350"/>
          </a:xfrm>
          <a:prstGeom prst="rect">
            <a:avLst/>
          </a:prstGeom>
          <a:noFill/>
          <a:ln>
            <a:noFill/>
          </a:ln>
        </p:spPr>
      </p:pic>
      <p:pic>
        <p:nvPicPr>
          <p:cNvPr id="314" name="Google Shape;314;p36"/>
          <p:cNvPicPr preferRelativeResize="0"/>
          <p:nvPr/>
        </p:nvPicPr>
        <p:blipFill>
          <a:blip r:embed="rId4">
            <a:alphaModFix/>
          </a:blip>
          <a:stretch>
            <a:fillRect/>
          </a:stretch>
        </p:blipFill>
        <p:spPr>
          <a:xfrm>
            <a:off x="1238175" y="1589926"/>
            <a:ext cx="6309351" cy="3105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20" name="Google Shape;320;p37"/>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Triangle (Bartlett) </a:t>
            </a:r>
            <a:r>
              <a:rPr b="1" lang="ru" sz="1200"/>
              <a:t>window</a:t>
            </a:r>
            <a:endParaRPr b="1" sz="1200"/>
          </a:p>
          <a:p>
            <a:pPr indent="0" lvl="0" marL="0" rtl="0" algn="l">
              <a:spcBef>
                <a:spcPts val="1200"/>
              </a:spcBef>
              <a:spcAft>
                <a:spcPts val="1200"/>
              </a:spcAft>
              <a:buNone/>
            </a:pPr>
            <a:r>
              <a:t/>
            </a:r>
            <a:endParaRPr b="1" sz="1200"/>
          </a:p>
        </p:txBody>
      </p:sp>
      <p:pic>
        <p:nvPicPr>
          <p:cNvPr id="321" name="Google Shape;321;p37"/>
          <p:cNvPicPr preferRelativeResize="0"/>
          <p:nvPr/>
        </p:nvPicPr>
        <p:blipFill>
          <a:blip r:embed="rId3">
            <a:alphaModFix/>
          </a:blip>
          <a:stretch>
            <a:fillRect/>
          </a:stretch>
        </p:blipFill>
        <p:spPr>
          <a:xfrm>
            <a:off x="311700" y="1190288"/>
            <a:ext cx="1350450" cy="399625"/>
          </a:xfrm>
          <a:prstGeom prst="rect">
            <a:avLst/>
          </a:prstGeom>
          <a:noFill/>
          <a:ln>
            <a:noFill/>
          </a:ln>
        </p:spPr>
      </p:pic>
      <p:pic>
        <p:nvPicPr>
          <p:cNvPr id="322" name="Google Shape;322;p37"/>
          <p:cNvPicPr preferRelativeResize="0"/>
          <p:nvPr/>
        </p:nvPicPr>
        <p:blipFill>
          <a:blip r:embed="rId4">
            <a:alphaModFix/>
          </a:blip>
          <a:stretch>
            <a:fillRect/>
          </a:stretch>
        </p:blipFill>
        <p:spPr>
          <a:xfrm>
            <a:off x="1954825" y="1264008"/>
            <a:ext cx="1427150" cy="252200"/>
          </a:xfrm>
          <a:prstGeom prst="rect">
            <a:avLst/>
          </a:prstGeom>
          <a:noFill/>
          <a:ln>
            <a:noFill/>
          </a:ln>
        </p:spPr>
      </p:pic>
      <p:pic>
        <p:nvPicPr>
          <p:cNvPr id="323" name="Google Shape;323;p37"/>
          <p:cNvPicPr preferRelativeResize="0"/>
          <p:nvPr/>
        </p:nvPicPr>
        <p:blipFill>
          <a:blip r:embed="rId5">
            <a:alphaModFix/>
          </a:blip>
          <a:stretch>
            <a:fillRect/>
          </a:stretch>
        </p:blipFill>
        <p:spPr>
          <a:xfrm>
            <a:off x="1092275" y="1689574"/>
            <a:ext cx="6497599" cy="3224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29" name="Google Shape;329;p38"/>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Hann </a:t>
            </a:r>
            <a:r>
              <a:rPr b="1" lang="ru" sz="1200"/>
              <a:t>window</a:t>
            </a:r>
            <a:endParaRPr b="1" sz="1200"/>
          </a:p>
          <a:p>
            <a:pPr indent="0" lvl="0" marL="0" rtl="0" algn="l">
              <a:spcBef>
                <a:spcPts val="1200"/>
              </a:spcBef>
              <a:spcAft>
                <a:spcPts val="1200"/>
              </a:spcAft>
              <a:buNone/>
            </a:pPr>
            <a:r>
              <a:t/>
            </a:r>
            <a:endParaRPr b="1" sz="1200"/>
          </a:p>
        </p:txBody>
      </p:sp>
      <p:pic>
        <p:nvPicPr>
          <p:cNvPr id="330" name="Google Shape;330;p38"/>
          <p:cNvPicPr preferRelativeResize="0"/>
          <p:nvPr/>
        </p:nvPicPr>
        <p:blipFill>
          <a:blip r:embed="rId3">
            <a:alphaModFix/>
          </a:blip>
          <a:stretch>
            <a:fillRect/>
          </a:stretch>
        </p:blipFill>
        <p:spPr>
          <a:xfrm>
            <a:off x="311697" y="1170297"/>
            <a:ext cx="1882950" cy="402000"/>
          </a:xfrm>
          <a:prstGeom prst="rect">
            <a:avLst/>
          </a:prstGeom>
          <a:noFill/>
          <a:ln>
            <a:noFill/>
          </a:ln>
        </p:spPr>
      </p:pic>
      <p:pic>
        <p:nvPicPr>
          <p:cNvPr id="331" name="Google Shape;331;p38"/>
          <p:cNvPicPr preferRelativeResize="0"/>
          <p:nvPr/>
        </p:nvPicPr>
        <p:blipFill>
          <a:blip r:embed="rId4">
            <a:alphaModFix/>
          </a:blip>
          <a:stretch>
            <a:fillRect/>
          </a:stretch>
        </p:blipFill>
        <p:spPr>
          <a:xfrm>
            <a:off x="1303063" y="1641250"/>
            <a:ext cx="6661776" cy="3263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37" name="Google Shape;337;p39"/>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Hamming window</a:t>
            </a:r>
            <a:endParaRPr b="1" sz="1200"/>
          </a:p>
          <a:p>
            <a:pPr indent="0" lvl="0" marL="0" rtl="0" algn="l">
              <a:spcBef>
                <a:spcPts val="1200"/>
              </a:spcBef>
              <a:spcAft>
                <a:spcPts val="1200"/>
              </a:spcAft>
              <a:buNone/>
            </a:pPr>
            <a:r>
              <a:t/>
            </a:r>
            <a:endParaRPr b="1" sz="1200"/>
          </a:p>
        </p:txBody>
      </p:sp>
      <p:pic>
        <p:nvPicPr>
          <p:cNvPr id="338" name="Google Shape;338;p39"/>
          <p:cNvPicPr preferRelativeResize="0"/>
          <p:nvPr/>
        </p:nvPicPr>
        <p:blipFill>
          <a:blip r:embed="rId3">
            <a:alphaModFix/>
          </a:blip>
          <a:stretch>
            <a:fillRect/>
          </a:stretch>
        </p:blipFill>
        <p:spPr>
          <a:xfrm>
            <a:off x="311700" y="1182750"/>
            <a:ext cx="2634650" cy="386800"/>
          </a:xfrm>
          <a:prstGeom prst="rect">
            <a:avLst/>
          </a:prstGeom>
          <a:noFill/>
          <a:ln>
            <a:noFill/>
          </a:ln>
        </p:spPr>
      </p:pic>
      <p:pic>
        <p:nvPicPr>
          <p:cNvPr id="339" name="Google Shape;339;p39"/>
          <p:cNvPicPr preferRelativeResize="0"/>
          <p:nvPr/>
        </p:nvPicPr>
        <p:blipFill>
          <a:blip r:embed="rId4">
            <a:alphaModFix/>
          </a:blip>
          <a:stretch>
            <a:fillRect/>
          </a:stretch>
        </p:blipFill>
        <p:spPr>
          <a:xfrm>
            <a:off x="1151900" y="1633750"/>
            <a:ext cx="6840176" cy="3380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45" name="Google Shape;345;p40"/>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Blackman</a:t>
            </a:r>
            <a:r>
              <a:rPr b="1" lang="ru" sz="1200"/>
              <a:t> window</a:t>
            </a:r>
            <a:endParaRPr b="1" sz="1200"/>
          </a:p>
          <a:p>
            <a:pPr indent="0" lvl="0" marL="0" rtl="0" algn="l">
              <a:spcBef>
                <a:spcPts val="1200"/>
              </a:spcBef>
              <a:spcAft>
                <a:spcPts val="1200"/>
              </a:spcAft>
              <a:buNone/>
            </a:pPr>
            <a:r>
              <a:t/>
            </a:r>
            <a:endParaRPr b="1" sz="1200"/>
          </a:p>
        </p:txBody>
      </p:sp>
      <p:pic>
        <p:nvPicPr>
          <p:cNvPr id="346" name="Google Shape;346;p40"/>
          <p:cNvPicPr preferRelativeResize="0"/>
          <p:nvPr/>
        </p:nvPicPr>
        <p:blipFill>
          <a:blip r:embed="rId3">
            <a:alphaModFix/>
          </a:blip>
          <a:stretch>
            <a:fillRect/>
          </a:stretch>
        </p:blipFill>
        <p:spPr>
          <a:xfrm>
            <a:off x="311700" y="1168471"/>
            <a:ext cx="2746250" cy="366600"/>
          </a:xfrm>
          <a:prstGeom prst="rect">
            <a:avLst/>
          </a:prstGeom>
          <a:noFill/>
          <a:ln>
            <a:noFill/>
          </a:ln>
        </p:spPr>
      </p:pic>
      <p:pic>
        <p:nvPicPr>
          <p:cNvPr id="347" name="Google Shape;347;p40"/>
          <p:cNvPicPr preferRelativeResize="0"/>
          <p:nvPr/>
        </p:nvPicPr>
        <p:blipFill>
          <a:blip r:embed="rId4">
            <a:alphaModFix/>
          </a:blip>
          <a:stretch>
            <a:fillRect/>
          </a:stretch>
        </p:blipFill>
        <p:spPr>
          <a:xfrm>
            <a:off x="3215350" y="1210387"/>
            <a:ext cx="1774225" cy="282775"/>
          </a:xfrm>
          <a:prstGeom prst="rect">
            <a:avLst/>
          </a:prstGeom>
          <a:noFill/>
          <a:ln>
            <a:noFill/>
          </a:ln>
        </p:spPr>
      </p:pic>
      <p:pic>
        <p:nvPicPr>
          <p:cNvPr id="348" name="Google Shape;348;p40"/>
          <p:cNvPicPr preferRelativeResize="0"/>
          <p:nvPr/>
        </p:nvPicPr>
        <p:blipFill>
          <a:blip r:embed="rId5">
            <a:alphaModFix/>
          </a:blip>
          <a:stretch>
            <a:fillRect/>
          </a:stretch>
        </p:blipFill>
        <p:spPr>
          <a:xfrm>
            <a:off x="1063288" y="1555023"/>
            <a:ext cx="7141326" cy="3484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54" name="Google Shape;354;p41"/>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t>Kaiser </a:t>
            </a:r>
            <a:r>
              <a:rPr b="1" lang="ru" sz="1200"/>
              <a:t>window</a:t>
            </a:r>
            <a:endParaRPr b="1" sz="1200"/>
          </a:p>
          <a:p>
            <a:pPr indent="0" lvl="0" marL="0" rtl="0" algn="l">
              <a:spcBef>
                <a:spcPts val="1200"/>
              </a:spcBef>
              <a:spcAft>
                <a:spcPts val="0"/>
              </a:spcAft>
              <a:buNone/>
            </a:pPr>
            <a:r>
              <a:rPr lang="ru" sz="1000"/>
              <a:t>Most flexible window because of parameter, which allows to tweak slope and attenuation</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rPr lang="ru" sz="1000"/>
              <a:t>				</a:t>
            </a:r>
            <a:r>
              <a:rPr i="1" lang="ru" sz="1000"/>
              <a:t>I</a:t>
            </a:r>
            <a:r>
              <a:rPr baseline="-25000" i="1" lang="ru" sz="1000"/>
              <a:t>0</a:t>
            </a:r>
            <a:r>
              <a:rPr i="1" lang="ru" sz="1000"/>
              <a:t> </a:t>
            </a:r>
            <a:r>
              <a:rPr lang="ru" sz="1000"/>
              <a:t>- modified Bessel function of the first kind of zero order, </a:t>
            </a:r>
            <a:r>
              <a:rPr i="1" lang="ru" sz="1000"/>
              <a:t>β</a:t>
            </a:r>
            <a:r>
              <a:rPr lang="ru" sz="1000"/>
              <a:t> is a coefficient that determines the proportion of energy concentrated in the main lobe of the window function spectrum. The larger β, the greater the fraction of energy inside the main lobe, and the wider the main lobe. Therefore, the lower the level of side lobes (better suppression in filtering tasks). In practice, the Kaiser function is practically not implemented in hardware, but is applied in software (calculation of the FIR filter coefficients)</a:t>
            </a:r>
            <a:endParaRPr sz="1000"/>
          </a:p>
          <a:p>
            <a:pPr indent="0" lvl="0" marL="0" rtl="0" algn="l">
              <a:spcBef>
                <a:spcPts val="1200"/>
              </a:spcBef>
              <a:spcAft>
                <a:spcPts val="1200"/>
              </a:spcAft>
              <a:buNone/>
            </a:pPr>
            <a:r>
              <a:t/>
            </a:r>
            <a:endParaRPr sz="1200"/>
          </a:p>
        </p:txBody>
      </p:sp>
      <p:pic>
        <p:nvPicPr>
          <p:cNvPr id="355" name="Google Shape;355;p41"/>
          <p:cNvPicPr preferRelativeResize="0"/>
          <p:nvPr/>
        </p:nvPicPr>
        <p:blipFill>
          <a:blip r:embed="rId3">
            <a:alphaModFix/>
          </a:blip>
          <a:stretch>
            <a:fillRect/>
          </a:stretch>
        </p:blipFill>
        <p:spPr>
          <a:xfrm>
            <a:off x="311698" y="1506823"/>
            <a:ext cx="1748644" cy="572700"/>
          </a:xfrm>
          <a:prstGeom prst="rect">
            <a:avLst/>
          </a:prstGeom>
          <a:noFill/>
          <a:ln>
            <a:noFill/>
          </a:ln>
        </p:spPr>
      </p:pic>
      <p:pic>
        <p:nvPicPr>
          <p:cNvPr id="356" name="Google Shape;356;p41"/>
          <p:cNvPicPr preferRelativeResize="0"/>
          <p:nvPr/>
        </p:nvPicPr>
        <p:blipFill>
          <a:blip r:embed="rId4">
            <a:alphaModFix/>
          </a:blip>
          <a:stretch>
            <a:fillRect/>
          </a:stretch>
        </p:blipFill>
        <p:spPr>
          <a:xfrm>
            <a:off x="2075025" y="2640350"/>
            <a:ext cx="4993950" cy="2457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1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discrete filters, difference equations</a:t>
            </a:r>
            <a:endParaRPr/>
          </a:p>
        </p:txBody>
      </p:sp>
      <p:sp>
        <p:nvSpPr>
          <p:cNvPr id="72" name="Google Shape;72;p15"/>
          <p:cNvSpPr txBox="1"/>
          <p:nvPr>
            <p:ph idx="1" type="body"/>
          </p:nvPr>
        </p:nvSpPr>
        <p:spPr>
          <a:xfrm>
            <a:off x="209725" y="648125"/>
            <a:ext cx="8823900" cy="43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Linear filter </a:t>
            </a:r>
            <a:r>
              <a:rPr i="1" lang="ru"/>
              <a:t>h(t)</a:t>
            </a:r>
            <a:r>
              <a:rPr lang="ru"/>
              <a:t>, input signal </a:t>
            </a:r>
            <a:r>
              <a:rPr i="1" lang="ru"/>
              <a:t>x(t)</a:t>
            </a:r>
            <a:r>
              <a:rPr lang="ru"/>
              <a:t>, </a:t>
            </a:r>
            <a:r>
              <a:rPr i="1" lang="ru"/>
              <a:t>t&gt;=0</a:t>
            </a:r>
            <a:r>
              <a:rPr lang="ru"/>
              <a:t>, then filter’s </a:t>
            </a:r>
            <a:r>
              <a:rPr lang="ru"/>
              <a:t>response</a:t>
            </a:r>
            <a:r>
              <a:rPr lang="ru"/>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ru"/>
              <a:t>Discrete filter</a:t>
            </a:r>
            <a:r>
              <a:rPr lang="ru"/>
              <a:t> - discrete convolution: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We can define filter’s response as function of current tick x(k) and some previous input and output ticks:</a:t>
            </a:r>
            <a:endParaRPr/>
          </a:p>
          <a:p>
            <a:pPr indent="-342900" lvl="0" marL="457200" rtl="0" algn="l">
              <a:spcBef>
                <a:spcPts val="1200"/>
              </a:spcBef>
              <a:spcAft>
                <a:spcPts val="0"/>
              </a:spcAft>
              <a:buSzPts val="1800"/>
              <a:buChar char="-"/>
            </a:pPr>
            <a:r>
              <a:rPr lang="ru"/>
              <a:t>                                                 - </a:t>
            </a:r>
            <a:r>
              <a:rPr b="1" lang="ru"/>
              <a:t>recursive</a:t>
            </a:r>
            <a:r>
              <a:rPr lang="ru"/>
              <a:t> filter. Only input ticks - </a:t>
            </a:r>
            <a:r>
              <a:rPr b="1" lang="ru"/>
              <a:t>non-recursive</a:t>
            </a:r>
            <a:endParaRPr b="1"/>
          </a:p>
          <a:p>
            <a:pPr indent="0" lvl="0" marL="0" rtl="0" algn="l">
              <a:spcBef>
                <a:spcPts val="1200"/>
              </a:spcBef>
              <a:spcAft>
                <a:spcPts val="0"/>
              </a:spcAft>
              <a:buNone/>
            </a:pPr>
            <a:r>
              <a:rPr i="1" lang="ru"/>
              <a:t>x(k)</a:t>
            </a:r>
            <a:r>
              <a:rPr lang="ru"/>
              <a:t>, </a:t>
            </a:r>
            <a:r>
              <a:rPr i="1" lang="ru"/>
              <a:t>y(k)</a:t>
            </a:r>
            <a:r>
              <a:rPr lang="ru"/>
              <a:t>, </a:t>
            </a:r>
            <a:r>
              <a:rPr i="1" lang="ru"/>
              <a:t>a</a:t>
            </a:r>
            <a:r>
              <a:rPr baseline="-25000" i="1" lang="ru"/>
              <a:t>m</a:t>
            </a:r>
            <a:r>
              <a:rPr lang="ru"/>
              <a:t>, </a:t>
            </a:r>
            <a:r>
              <a:rPr i="1" lang="ru"/>
              <a:t>b</a:t>
            </a:r>
            <a:r>
              <a:rPr baseline="-25000" i="1" lang="ru"/>
              <a:t>m</a:t>
            </a:r>
            <a:r>
              <a:rPr lang="ru"/>
              <a:t> are quantized - </a:t>
            </a:r>
            <a:r>
              <a:rPr b="1" lang="ru"/>
              <a:t>digital filter</a:t>
            </a:r>
            <a:r>
              <a:rPr lang="ru"/>
              <a:t> </a:t>
            </a:r>
            <a:endParaRPr/>
          </a:p>
          <a:p>
            <a:pPr indent="0" lvl="0" marL="0" rtl="0" algn="l">
              <a:spcBef>
                <a:spcPts val="1200"/>
              </a:spcBef>
              <a:spcAft>
                <a:spcPts val="1200"/>
              </a:spcAft>
              <a:buNone/>
            </a:pPr>
            <a:r>
              <a:rPr lang="ru"/>
              <a:t>As z-representation -                                                        </a:t>
            </a:r>
            <a:r>
              <a:rPr lang="ru" sz="1600"/>
              <a:t>(z</a:t>
            </a:r>
            <a:r>
              <a:rPr baseline="30000" lang="ru" sz="1600"/>
              <a:t>-m</a:t>
            </a:r>
            <a:r>
              <a:rPr lang="ru" sz="1600"/>
              <a:t> - sequence delay by m ticks)</a:t>
            </a:r>
            <a:r>
              <a:rPr lang="ru" sz="1600"/>
              <a:t>           </a:t>
            </a:r>
            <a:endParaRPr sz="1600"/>
          </a:p>
        </p:txBody>
      </p:sp>
      <p:pic>
        <p:nvPicPr>
          <p:cNvPr id="73" name="Google Shape;73;p15"/>
          <p:cNvPicPr preferRelativeResize="0"/>
          <p:nvPr/>
        </p:nvPicPr>
        <p:blipFill>
          <a:blip r:embed="rId3">
            <a:alphaModFix/>
          </a:blip>
          <a:stretch>
            <a:fillRect/>
          </a:stretch>
        </p:blipFill>
        <p:spPr>
          <a:xfrm>
            <a:off x="311700" y="1023825"/>
            <a:ext cx="2265025" cy="681600"/>
          </a:xfrm>
          <a:prstGeom prst="rect">
            <a:avLst/>
          </a:prstGeom>
          <a:noFill/>
          <a:ln>
            <a:noFill/>
          </a:ln>
        </p:spPr>
      </p:pic>
      <p:pic>
        <p:nvPicPr>
          <p:cNvPr id="74" name="Google Shape;74;p15"/>
          <p:cNvPicPr preferRelativeResize="0"/>
          <p:nvPr/>
        </p:nvPicPr>
        <p:blipFill rotWithShape="1">
          <a:blip r:embed="rId4">
            <a:alphaModFix/>
          </a:blip>
          <a:srcRect b="0" l="0" r="0" t="10201"/>
          <a:stretch/>
        </p:blipFill>
        <p:spPr>
          <a:xfrm>
            <a:off x="311700" y="1999050"/>
            <a:ext cx="3368908" cy="572700"/>
          </a:xfrm>
          <a:prstGeom prst="rect">
            <a:avLst/>
          </a:prstGeom>
          <a:noFill/>
          <a:ln>
            <a:noFill/>
          </a:ln>
        </p:spPr>
      </p:pic>
      <p:pic>
        <p:nvPicPr>
          <p:cNvPr id="75" name="Google Shape;75;p15"/>
          <p:cNvPicPr preferRelativeResize="0"/>
          <p:nvPr/>
        </p:nvPicPr>
        <p:blipFill>
          <a:blip r:embed="rId5">
            <a:alphaModFix/>
          </a:blip>
          <a:stretch>
            <a:fillRect/>
          </a:stretch>
        </p:blipFill>
        <p:spPr>
          <a:xfrm>
            <a:off x="336513" y="3246000"/>
            <a:ext cx="3423575" cy="623800"/>
          </a:xfrm>
          <a:prstGeom prst="rect">
            <a:avLst/>
          </a:prstGeom>
          <a:noFill/>
          <a:ln>
            <a:noFill/>
          </a:ln>
        </p:spPr>
      </p:pic>
      <p:pic>
        <p:nvPicPr>
          <p:cNvPr id="76" name="Google Shape;76;p15"/>
          <p:cNvPicPr preferRelativeResize="0"/>
          <p:nvPr/>
        </p:nvPicPr>
        <p:blipFill>
          <a:blip r:embed="rId6">
            <a:alphaModFix/>
          </a:blip>
          <a:stretch>
            <a:fillRect/>
          </a:stretch>
        </p:blipFill>
        <p:spPr>
          <a:xfrm>
            <a:off x="2489522" y="4188947"/>
            <a:ext cx="3404595" cy="623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62" name="Google Shape;362;p42"/>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p>
        </p:txBody>
      </p:sp>
      <p:pic>
        <p:nvPicPr>
          <p:cNvPr id="363" name="Google Shape;363;p42"/>
          <p:cNvPicPr preferRelativeResize="0"/>
          <p:nvPr/>
        </p:nvPicPr>
        <p:blipFill>
          <a:blip r:embed="rId3">
            <a:alphaModFix/>
          </a:blip>
          <a:stretch>
            <a:fillRect/>
          </a:stretch>
        </p:blipFill>
        <p:spPr>
          <a:xfrm>
            <a:off x="718264" y="781625"/>
            <a:ext cx="7707474" cy="436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1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Windowing: most popular window functions</a:t>
            </a:r>
            <a:endParaRPr/>
          </a:p>
        </p:txBody>
      </p:sp>
      <p:sp>
        <p:nvSpPr>
          <p:cNvPr id="369" name="Google Shape;369;p43"/>
          <p:cNvSpPr txBox="1"/>
          <p:nvPr>
            <p:ph idx="1" type="body"/>
          </p:nvPr>
        </p:nvSpPr>
        <p:spPr>
          <a:xfrm>
            <a:off x="311700" y="822125"/>
            <a:ext cx="86445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200"/>
              <a:t>Search of weak signals:</a:t>
            </a:r>
            <a:endParaRPr sz="1200"/>
          </a:p>
        </p:txBody>
      </p:sp>
      <p:pic>
        <p:nvPicPr>
          <p:cNvPr id="370" name="Google Shape;370;p43"/>
          <p:cNvPicPr preferRelativeResize="0"/>
          <p:nvPr/>
        </p:nvPicPr>
        <p:blipFill>
          <a:blip r:embed="rId3">
            <a:alphaModFix/>
          </a:blip>
          <a:stretch>
            <a:fillRect/>
          </a:stretch>
        </p:blipFill>
        <p:spPr>
          <a:xfrm>
            <a:off x="433625" y="1339801"/>
            <a:ext cx="7904324" cy="3156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Transfer and impulse functions of digital filter</a:t>
            </a:r>
            <a:endParaRPr/>
          </a:p>
        </p:txBody>
      </p:sp>
      <p:sp>
        <p:nvSpPr>
          <p:cNvPr id="82" name="Google Shape;82;p16"/>
          <p:cNvSpPr txBox="1"/>
          <p:nvPr>
            <p:ph idx="1" type="body"/>
          </p:nvPr>
        </p:nvSpPr>
        <p:spPr>
          <a:xfrm>
            <a:off x="311700" y="1152475"/>
            <a:ext cx="8520600" cy="39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100"/>
              <a:t>TL;DR - transfer function is the output divided by input, impulse function - the reaction to delta-impulse (singular impulse)</a:t>
            </a:r>
            <a:endParaRPr b="1" sz="1100"/>
          </a:p>
          <a:p>
            <a:pPr indent="0" lvl="0" marL="0" rtl="0" algn="l">
              <a:spcBef>
                <a:spcPts val="1200"/>
              </a:spcBef>
              <a:spcAft>
                <a:spcPts val="0"/>
              </a:spcAft>
              <a:buNone/>
            </a:pPr>
            <a:r>
              <a:rPr lang="ru" sz="1400"/>
              <a:t>Transfer function </a:t>
            </a:r>
            <a:r>
              <a:rPr i="1" lang="ru" sz="1400"/>
              <a:t>H(z)</a:t>
            </a:r>
            <a:r>
              <a:rPr lang="ru" sz="1400"/>
              <a:t>: </a:t>
            </a:r>
            <a:r>
              <a:rPr lang="ru"/>
              <a:t>                                                                         </a:t>
            </a:r>
            <a:r>
              <a:rPr lang="ru" sz="1200"/>
              <a:t>if k=0</a:t>
            </a:r>
            <a:endParaRPr sz="1200"/>
          </a:p>
          <a:p>
            <a:pPr indent="0" lvl="0" marL="0" rtl="0" algn="l">
              <a:spcBef>
                <a:spcPts val="1200"/>
              </a:spcBef>
              <a:spcAft>
                <a:spcPts val="0"/>
              </a:spcAft>
              <a:buNone/>
            </a:pPr>
            <a:r>
              <a:rPr lang="ru"/>
              <a:t>                                                                                                      </a:t>
            </a:r>
            <a:endParaRPr sz="1200"/>
          </a:p>
          <a:p>
            <a:pPr indent="0" lvl="0" marL="0" rtl="0" algn="l">
              <a:spcBef>
                <a:spcPts val="1200"/>
              </a:spcBef>
              <a:spcAft>
                <a:spcPts val="0"/>
              </a:spcAft>
              <a:buNone/>
            </a:pPr>
            <a:r>
              <a:rPr lang="ru" sz="1500"/>
              <a:t>I</a:t>
            </a:r>
            <a:r>
              <a:rPr lang="ru" sz="1400"/>
              <a:t>mpulse function </a:t>
            </a:r>
            <a:r>
              <a:rPr i="1" lang="ru" sz="1400"/>
              <a:t>h(k)</a:t>
            </a:r>
            <a:r>
              <a:rPr lang="ru" sz="1500"/>
              <a:t>:</a:t>
            </a:r>
            <a:r>
              <a:rPr lang="ru"/>
              <a:t>                       </a:t>
            </a:r>
            <a:r>
              <a:rPr lang="ru" sz="1200"/>
              <a:t>(can be derived from filter’s linearity and from the fact, that z-representation of delta-impulse equals 1 on whole z plane)</a:t>
            </a:r>
            <a:endParaRPr sz="1200"/>
          </a:p>
          <a:p>
            <a:pPr indent="0" lvl="0" marL="0" rtl="0" algn="l">
              <a:spcBef>
                <a:spcPts val="1200"/>
              </a:spcBef>
              <a:spcAft>
                <a:spcPts val="0"/>
              </a:spcAft>
              <a:buNone/>
            </a:pPr>
            <a:r>
              <a:rPr lang="ru" sz="1400"/>
              <a:t>In zero state response of filter with impulse function h(k) can be derived with linear convolution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ru" sz="1400"/>
              <a:t>Stability</a:t>
            </a:r>
            <a:r>
              <a:rPr lang="ru" sz="1400"/>
              <a:t> </a:t>
            </a:r>
            <a:r>
              <a:rPr lang="ru" sz="1400"/>
              <a:t>condition</a:t>
            </a:r>
            <a:r>
              <a:rPr lang="ru" sz="1400"/>
              <a:t> (for limited input signal output stays limited) - </a:t>
            </a:r>
            <a:endParaRPr sz="1400"/>
          </a:p>
          <a:p>
            <a:pPr indent="0" lvl="0" marL="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2799825" y="1491362"/>
            <a:ext cx="1870200" cy="840775"/>
          </a:xfrm>
          <a:prstGeom prst="rect">
            <a:avLst/>
          </a:prstGeom>
          <a:noFill/>
          <a:ln>
            <a:noFill/>
          </a:ln>
        </p:spPr>
      </p:pic>
      <p:pic>
        <p:nvPicPr>
          <p:cNvPr id="84" name="Google Shape;84;p16"/>
          <p:cNvPicPr preferRelativeResize="0"/>
          <p:nvPr/>
        </p:nvPicPr>
        <p:blipFill>
          <a:blip r:embed="rId4">
            <a:alphaModFix/>
          </a:blip>
          <a:stretch>
            <a:fillRect/>
          </a:stretch>
        </p:blipFill>
        <p:spPr>
          <a:xfrm>
            <a:off x="2170700" y="2451725"/>
            <a:ext cx="1303150" cy="414400"/>
          </a:xfrm>
          <a:prstGeom prst="rect">
            <a:avLst/>
          </a:prstGeom>
          <a:noFill/>
          <a:ln>
            <a:noFill/>
          </a:ln>
        </p:spPr>
      </p:pic>
      <p:pic>
        <p:nvPicPr>
          <p:cNvPr id="85" name="Google Shape;85;p16"/>
          <p:cNvPicPr preferRelativeResize="0"/>
          <p:nvPr/>
        </p:nvPicPr>
        <p:blipFill>
          <a:blip r:embed="rId5">
            <a:alphaModFix/>
          </a:blip>
          <a:stretch>
            <a:fillRect/>
          </a:stretch>
        </p:blipFill>
        <p:spPr>
          <a:xfrm>
            <a:off x="5766097" y="1588775"/>
            <a:ext cx="1034975" cy="645950"/>
          </a:xfrm>
          <a:prstGeom prst="rect">
            <a:avLst/>
          </a:prstGeom>
          <a:noFill/>
          <a:ln>
            <a:noFill/>
          </a:ln>
        </p:spPr>
      </p:pic>
      <p:sp>
        <p:nvSpPr>
          <p:cNvPr id="86" name="Google Shape;86;p16"/>
          <p:cNvSpPr txBox="1"/>
          <p:nvPr/>
        </p:nvSpPr>
        <p:spPr>
          <a:xfrm>
            <a:off x="6711375" y="1805625"/>
            <a:ext cx="769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800">
                <a:solidFill>
                  <a:schemeClr val="dk2"/>
                </a:solidFill>
              </a:rPr>
              <a:t> </a:t>
            </a:r>
            <a:r>
              <a:rPr lang="ru" sz="1200">
                <a:solidFill>
                  <a:schemeClr val="dk2"/>
                </a:solidFill>
              </a:rPr>
              <a:t>if k!=0</a:t>
            </a:r>
            <a:endParaRPr/>
          </a:p>
        </p:txBody>
      </p:sp>
      <p:pic>
        <p:nvPicPr>
          <p:cNvPr id="87" name="Google Shape;87;p16"/>
          <p:cNvPicPr preferRelativeResize="0"/>
          <p:nvPr/>
        </p:nvPicPr>
        <p:blipFill>
          <a:blip r:embed="rId6">
            <a:alphaModFix/>
          </a:blip>
          <a:stretch>
            <a:fillRect/>
          </a:stretch>
        </p:blipFill>
        <p:spPr>
          <a:xfrm>
            <a:off x="3186550" y="3435850"/>
            <a:ext cx="1892150" cy="518925"/>
          </a:xfrm>
          <a:prstGeom prst="rect">
            <a:avLst/>
          </a:prstGeom>
          <a:noFill/>
          <a:ln>
            <a:noFill/>
          </a:ln>
        </p:spPr>
      </p:pic>
      <p:pic>
        <p:nvPicPr>
          <p:cNvPr id="88" name="Google Shape;88;p16"/>
          <p:cNvPicPr preferRelativeResize="0"/>
          <p:nvPr/>
        </p:nvPicPr>
        <p:blipFill>
          <a:blip r:embed="rId7">
            <a:alphaModFix/>
          </a:blip>
          <a:stretch>
            <a:fillRect/>
          </a:stretch>
        </p:blipFill>
        <p:spPr>
          <a:xfrm>
            <a:off x="5393900" y="3899950"/>
            <a:ext cx="908478" cy="4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FIR and IIR filters</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TL;DR - FIR filter has limited number of coefficients, IIR filter has unlimited number of coefficients</a:t>
            </a:r>
            <a:endParaRPr b="1" sz="1400"/>
          </a:p>
          <a:p>
            <a:pPr indent="0" lvl="0" marL="0" rtl="0" algn="l">
              <a:spcBef>
                <a:spcPts val="1200"/>
              </a:spcBef>
              <a:spcAft>
                <a:spcPts val="0"/>
              </a:spcAft>
              <a:buNone/>
            </a:pPr>
            <a:r>
              <a:rPr lang="ru" sz="1400"/>
              <a:t>Finite impulse response filter:</a:t>
            </a:r>
            <a:endParaRPr sz="1400"/>
          </a:p>
          <a:p>
            <a:pPr indent="-317500" lvl="0" marL="457200" rtl="0" algn="l">
              <a:spcBef>
                <a:spcPts val="1200"/>
              </a:spcBef>
              <a:spcAft>
                <a:spcPts val="0"/>
              </a:spcAft>
              <a:buSzPts val="1400"/>
              <a:buChar char="●"/>
            </a:pPr>
            <a:r>
              <a:rPr lang="ru" sz="1400"/>
              <a:t>impulse function is limited in time (finite number of coefficients)</a:t>
            </a:r>
            <a:endParaRPr sz="1400"/>
          </a:p>
          <a:p>
            <a:pPr indent="-317500" lvl="0" marL="457200" rtl="0" algn="l">
              <a:spcBef>
                <a:spcPts val="0"/>
              </a:spcBef>
              <a:spcAft>
                <a:spcPts val="0"/>
              </a:spcAft>
              <a:buSzPts val="1400"/>
              <a:buChar char="●"/>
            </a:pPr>
            <a:r>
              <a:rPr lang="ru" sz="1400"/>
              <a:t>reaction to delta-impulse - finite number of ticks </a:t>
            </a:r>
            <a:endParaRPr sz="1400"/>
          </a:p>
          <a:p>
            <a:pPr indent="-317500" lvl="0" marL="457200" rtl="0" algn="l">
              <a:spcBef>
                <a:spcPts val="0"/>
              </a:spcBef>
              <a:spcAft>
                <a:spcPts val="0"/>
              </a:spcAft>
              <a:buSzPts val="1400"/>
              <a:buChar char="●"/>
            </a:pPr>
            <a:r>
              <a:rPr lang="ru" sz="1400"/>
              <a:t>non-recursive</a:t>
            </a:r>
            <a:endParaRPr sz="1400"/>
          </a:p>
          <a:p>
            <a:pPr indent="-317500" lvl="0" marL="457200" rtl="0" algn="l">
              <a:spcBef>
                <a:spcPts val="0"/>
              </a:spcBef>
              <a:spcAft>
                <a:spcPts val="0"/>
              </a:spcAft>
              <a:buSzPts val="1400"/>
              <a:buChar char="●"/>
            </a:pPr>
            <a:r>
              <a:rPr lang="ru" sz="1400"/>
              <a:t>difference equation </a:t>
            </a:r>
            <a:endParaRPr sz="1400"/>
          </a:p>
          <a:p>
            <a:pPr indent="-317500" lvl="0" marL="457200" rtl="0" algn="l">
              <a:spcBef>
                <a:spcPts val="0"/>
              </a:spcBef>
              <a:spcAft>
                <a:spcPts val="0"/>
              </a:spcAft>
              <a:buSzPts val="1400"/>
              <a:buChar char="●"/>
            </a:pPr>
            <a:r>
              <a:rPr lang="ru" sz="1400"/>
              <a:t>transfer function </a:t>
            </a:r>
            <a:endParaRPr sz="1400"/>
          </a:p>
        </p:txBody>
      </p:sp>
      <p:pic>
        <p:nvPicPr>
          <p:cNvPr id="95" name="Google Shape;95;p17"/>
          <p:cNvPicPr preferRelativeResize="0"/>
          <p:nvPr/>
        </p:nvPicPr>
        <p:blipFill>
          <a:blip r:embed="rId3">
            <a:alphaModFix/>
          </a:blip>
          <a:stretch>
            <a:fillRect/>
          </a:stretch>
        </p:blipFill>
        <p:spPr>
          <a:xfrm>
            <a:off x="2449024" y="2663763"/>
            <a:ext cx="1774325" cy="393825"/>
          </a:xfrm>
          <a:prstGeom prst="rect">
            <a:avLst/>
          </a:prstGeom>
          <a:noFill/>
          <a:ln>
            <a:noFill/>
          </a:ln>
        </p:spPr>
      </p:pic>
      <p:pic>
        <p:nvPicPr>
          <p:cNvPr id="96" name="Google Shape;96;p17"/>
          <p:cNvPicPr preferRelativeResize="0"/>
          <p:nvPr/>
        </p:nvPicPr>
        <p:blipFill>
          <a:blip r:embed="rId4">
            <a:alphaModFix/>
          </a:blip>
          <a:stretch>
            <a:fillRect/>
          </a:stretch>
        </p:blipFill>
        <p:spPr>
          <a:xfrm>
            <a:off x="2159275" y="2980124"/>
            <a:ext cx="1510372" cy="393825"/>
          </a:xfrm>
          <a:prstGeom prst="rect">
            <a:avLst/>
          </a:prstGeom>
          <a:noFill/>
          <a:ln>
            <a:noFill/>
          </a:ln>
        </p:spPr>
      </p:pic>
      <p:pic>
        <p:nvPicPr>
          <p:cNvPr id="97" name="Google Shape;97;p17"/>
          <p:cNvPicPr preferRelativeResize="0"/>
          <p:nvPr/>
        </p:nvPicPr>
        <p:blipFill>
          <a:blip r:embed="rId5">
            <a:alphaModFix/>
          </a:blip>
          <a:stretch>
            <a:fillRect/>
          </a:stretch>
        </p:blipFill>
        <p:spPr>
          <a:xfrm>
            <a:off x="433650" y="3373950"/>
            <a:ext cx="3151201" cy="16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FIR and IIR filters</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400"/>
              <a:t>TL;DR - FIR filter has limited number of coefficients, IIR filter has unlimited number of coefficients</a:t>
            </a:r>
            <a:endParaRPr b="1" sz="1400"/>
          </a:p>
          <a:p>
            <a:pPr indent="0" lvl="0" marL="0" rtl="0" algn="l">
              <a:spcBef>
                <a:spcPts val="1200"/>
              </a:spcBef>
              <a:spcAft>
                <a:spcPts val="0"/>
              </a:spcAft>
              <a:buNone/>
            </a:pPr>
            <a:r>
              <a:rPr lang="ru" sz="1400"/>
              <a:t>Infinite</a:t>
            </a:r>
            <a:r>
              <a:rPr lang="ru" sz="1400"/>
              <a:t> impulse response filter:</a:t>
            </a:r>
            <a:endParaRPr sz="1400"/>
          </a:p>
          <a:p>
            <a:pPr indent="-317500" lvl="0" marL="457200" rtl="0" algn="l">
              <a:spcBef>
                <a:spcPts val="1200"/>
              </a:spcBef>
              <a:spcAft>
                <a:spcPts val="0"/>
              </a:spcAft>
              <a:buSzPts val="1400"/>
              <a:buChar char="●"/>
            </a:pPr>
            <a:r>
              <a:rPr lang="ru" sz="1400"/>
              <a:t>impulse response is unlimited in time (infinite number of coefficients)</a:t>
            </a:r>
            <a:endParaRPr sz="1400"/>
          </a:p>
          <a:p>
            <a:pPr indent="-317500" lvl="0" marL="457200" rtl="0" algn="l">
              <a:spcBef>
                <a:spcPts val="0"/>
              </a:spcBef>
              <a:spcAft>
                <a:spcPts val="0"/>
              </a:spcAft>
              <a:buSzPts val="1400"/>
              <a:buChar char="●"/>
            </a:pPr>
            <a:r>
              <a:rPr lang="ru" sz="1400"/>
              <a:t>recursive (output signal is sent back to input)</a:t>
            </a:r>
            <a:endParaRPr sz="1400"/>
          </a:p>
          <a:p>
            <a:pPr indent="-317500" lvl="0" marL="457200" rtl="0" algn="l">
              <a:spcBef>
                <a:spcPts val="0"/>
              </a:spcBef>
              <a:spcAft>
                <a:spcPts val="0"/>
              </a:spcAft>
              <a:buSzPts val="1400"/>
              <a:buChar char="●"/>
            </a:pPr>
            <a:r>
              <a:rPr lang="ru" sz="1400"/>
              <a:t>difference equation </a:t>
            </a:r>
            <a:endParaRPr sz="1400"/>
          </a:p>
          <a:p>
            <a:pPr indent="-317500" lvl="0" marL="457200" rtl="0" algn="l">
              <a:spcBef>
                <a:spcPts val="0"/>
              </a:spcBef>
              <a:spcAft>
                <a:spcPts val="0"/>
              </a:spcAft>
              <a:buSzPts val="1400"/>
              <a:buChar char="●"/>
            </a:pPr>
            <a:r>
              <a:rPr lang="ru" sz="1400"/>
              <a:t>transfer function</a:t>
            </a:r>
            <a:endParaRPr sz="1400"/>
          </a:p>
          <a:p>
            <a:pPr indent="-317500" lvl="0" marL="457200" rtl="0" algn="l">
              <a:spcBef>
                <a:spcPts val="0"/>
              </a:spcBef>
              <a:spcAft>
                <a:spcPts val="0"/>
              </a:spcAft>
              <a:buSzPts val="1400"/>
              <a:buChar char="●"/>
            </a:pPr>
            <a:r>
              <a:rPr lang="ru" sz="1400"/>
              <a:t>Can be unstable; output signal can generate its own oscillations</a:t>
            </a:r>
            <a:endParaRPr sz="1400"/>
          </a:p>
          <a:p>
            <a:pPr indent="-317500" lvl="0" marL="457200" rtl="0" algn="l">
              <a:spcBef>
                <a:spcPts val="0"/>
              </a:spcBef>
              <a:spcAft>
                <a:spcPts val="0"/>
              </a:spcAft>
              <a:buSzPts val="1400"/>
              <a:buChar char="●"/>
            </a:pPr>
            <a:r>
              <a:rPr lang="ru" sz="1400"/>
              <a:t>a</a:t>
            </a:r>
            <a:endParaRPr sz="1400"/>
          </a:p>
        </p:txBody>
      </p:sp>
      <p:pic>
        <p:nvPicPr>
          <p:cNvPr id="104" name="Google Shape;104;p18"/>
          <p:cNvPicPr preferRelativeResize="0"/>
          <p:nvPr/>
        </p:nvPicPr>
        <p:blipFill>
          <a:blip r:embed="rId3">
            <a:alphaModFix/>
          </a:blip>
          <a:stretch>
            <a:fillRect/>
          </a:stretch>
        </p:blipFill>
        <p:spPr>
          <a:xfrm>
            <a:off x="473125" y="3231050"/>
            <a:ext cx="2804750" cy="1862199"/>
          </a:xfrm>
          <a:prstGeom prst="rect">
            <a:avLst/>
          </a:prstGeom>
          <a:noFill/>
          <a:ln>
            <a:noFill/>
          </a:ln>
        </p:spPr>
      </p:pic>
      <p:pic>
        <p:nvPicPr>
          <p:cNvPr id="105" name="Google Shape;105;p18"/>
          <p:cNvPicPr preferRelativeResize="0"/>
          <p:nvPr/>
        </p:nvPicPr>
        <p:blipFill>
          <a:blip r:embed="rId4">
            <a:alphaModFix/>
          </a:blip>
          <a:stretch>
            <a:fillRect/>
          </a:stretch>
        </p:blipFill>
        <p:spPr>
          <a:xfrm>
            <a:off x="2119399" y="2708924"/>
            <a:ext cx="2051125" cy="381700"/>
          </a:xfrm>
          <a:prstGeom prst="rect">
            <a:avLst/>
          </a:prstGeom>
          <a:noFill/>
          <a:ln>
            <a:noFill/>
          </a:ln>
        </p:spPr>
      </p:pic>
      <p:pic>
        <p:nvPicPr>
          <p:cNvPr id="106" name="Google Shape;106;p18"/>
          <p:cNvPicPr preferRelativeResize="0"/>
          <p:nvPr/>
        </p:nvPicPr>
        <p:blipFill>
          <a:blip r:embed="rId5">
            <a:alphaModFix/>
          </a:blip>
          <a:stretch>
            <a:fillRect/>
          </a:stretch>
        </p:blipFill>
        <p:spPr>
          <a:xfrm>
            <a:off x="2479275" y="2462443"/>
            <a:ext cx="2862625" cy="34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FIR and IIR filters: how to choose?</a:t>
            </a:r>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FIR filters have linear phase - these filters doesn’t distort the form of the signal</a:t>
            </a:r>
            <a:endParaRPr sz="1400"/>
          </a:p>
          <a:p>
            <a:pPr indent="-317500" lvl="0" marL="457200" rtl="0" algn="l">
              <a:spcBef>
                <a:spcPts val="0"/>
              </a:spcBef>
              <a:spcAft>
                <a:spcPts val="0"/>
              </a:spcAft>
              <a:buSzPts val="1400"/>
              <a:buChar char="●"/>
            </a:pPr>
            <a:r>
              <a:rPr lang="ru" sz="1400"/>
              <a:t>FIR filters are stable (non-recursive) - IIR filter could be unstable</a:t>
            </a:r>
            <a:endParaRPr sz="1400"/>
          </a:p>
          <a:p>
            <a:pPr indent="-317500" lvl="0" marL="457200" rtl="0" algn="l">
              <a:spcBef>
                <a:spcPts val="0"/>
              </a:spcBef>
              <a:spcAft>
                <a:spcPts val="0"/>
              </a:spcAft>
              <a:buSzPts val="1400"/>
              <a:buChar char="●"/>
            </a:pPr>
            <a:r>
              <a:rPr lang="ru" sz="1400"/>
              <a:t>Tasks on choosing data bit depth (rounding, </a:t>
            </a:r>
            <a:r>
              <a:rPr lang="ru" sz="1400"/>
              <a:t>quantization) have less impact on hardware without feedback</a:t>
            </a:r>
            <a:endParaRPr sz="1400"/>
          </a:p>
          <a:p>
            <a:pPr indent="-317500" lvl="0" marL="457200" rtl="0" algn="l">
              <a:spcBef>
                <a:spcPts val="0"/>
              </a:spcBef>
              <a:spcAft>
                <a:spcPts val="0"/>
              </a:spcAft>
              <a:buSzPts val="1400"/>
              <a:buChar char="●"/>
            </a:pPr>
            <a:r>
              <a:rPr lang="ru" sz="1400"/>
              <a:t>Frequency responses of complex shape require great number of filter coefficients - IIR filters is more suitable for that case</a:t>
            </a:r>
            <a:endParaRPr sz="1400"/>
          </a:p>
          <a:p>
            <a:pPr indent="-317500" lvl="0" marL="457200" rtl="0" algn="l">
              <a:spcBef>
                <a:spcPts val="0"/>
              </a:spcBef>
              <a:spcAft>
                <a:spcPts val="0"/>
              </a:spcAft>
              <a:buSzPts val="1400"/>
              <a:buChar char="●"/>
            </a:pPr>
            <a:r>
              <a:rPr lang="ru" sz="1400"/>
              <a:t>FIR filters don’t have equivalent analogue filters</a:t>
            </a:r>
            <a:endParaRPr sz="1400"/>
          </a:p>
          <a:p>
            <a:pPr indent="-317500" lvl="0" marL="457200" rtl="0" algn="l">
              <a:spcBef>
                <a:spcPts val="0"/>
              </a:spcBef>
              <a:spcAft>
                <a:spcPts val="0"/>
              </a:spcAft>
              <a:buSzPts val="1400"/>
              <a:buChar char="●"/>
            </a:pPr>
            <a:r>
              <a:rPr lang="ru" sz="1400"/>
              <a:t>FIR filters make it easy to get the desired characteristics (attenuation level, passband ripple, cutoff frequency, etc.)</a:t>
            </a:r>
            <a:endParaRPr sz="1400"/>
          </a:p>
          <a:p>
            <a:pPr indent="-317500" lvl="0" marL="457200" rtl="0" algn="l">
              <a:spcBef>
                <a:spcPts val="0"/>
              </a:spcBef>
              <a:spcAft>
                <a:spcPts val="0"/>
              </a:spcAft>
              <a:buSzPts val="1400"/>
              <a:buChar char="●"/>
            </a:pPr>
            <a:r>
              <a:rPr lang="ru" sz="1400"/>
              <a:t>IIR filters are much more economical in terms of the number of operations: multiplications, additions, and the number of delay lines.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5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FIR and IIR filters: examples</a:t>
            </a:r>
            <a:endParaRPr/>
          </a:p>
        </p:txBody>
      </p:sp>
      <p:sp>
        <p:nvSpPr>
          <p:cNvPr id="118" name="Google Shape;118;p20"/>
          <p:cNvSpPr txBox="1"/>
          <p:nvPr>
            <p:ph idx="1" type="body"/>
          </p:nvPr>
        </p:nvSpPr>
        <p:spPr>
          <a:xfrm>
            <a:off x="311700" y="724875"/>
            <a:ext cx="8520600" cy="429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a:t>Discrete adder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298450" lvl="0" marL="457200" rtl="0" algn="l">
              <a:spcBef>
                <a:spcPts val="1200"/>
              </a:spcBef>
              <a:spcAft>
                <a:spcPts val="0"/>
              </a:spcAft>
              <a:buSzPts val="1100"/>
              <a:buChar char="●"/>
            </a:pPr>
            <a:r>
              <a:rPr lang="ru" sz="1100"/>
              <a:t>difference equations:</a:t>
            </a:r>
            <a:endParaRPr sz="1100"/>
          </a:p>
          <a:p>
            <a:pPr indent="0" lvl="0" marL="45720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Let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 Transfer functions can be derived as </a:t>
            </a:r>
            <a:endParaRPr sz="1100"/>
          </a:p>
          <a:p>
            <a:pPr indent="0" lvl="0" marL="0" rtl="0" algn="l">
              <a:spcBef>
                <a:spcPts val="1200"/>
              </a:spcBef>
              <a:spcAft>
                <a:spcPts val="1200"/>
              </a:spcAft>
              <a:buNone/>
            </a:pPr>
            <a:r>
              <a:rPr lang="ru" sz="1100"/>
              <a:t>								   </a:t>
            </a:r>
            <a:endParaRPr sz="1100"/>
          </a:p>
        </p:txBody>
      </p:sp>
      <p:pic>
        <p:nvPicPr>
          <p:cNvPr id="119" name="Google Shape;119;p20"/>
          <p:cNvPicPr preferRelativeResize="0"/>
          <p:nvPr/>
        </p:nvPicPr>
        <p:blipFill>
          <a:blip r:embed="rId3">
            <a:alphaModFix/>
          </a:blip>
          <a:stretch>
            <a:fillRect/>
          </a:stretch>
        </p:blipFill>
        <p:spPr>
          <a:xfrm>
            <a:off x="2190093" y="2380325"/>
            <a:ext cx="1952100" cy="655250"/>
          </a:xfrm>
          <a:prstGeom prst="rect">
            <a:avLst/>
          </a:prstGeom>
          <a:noFill/>
          <a:ln>
            <a:noFill/>
          </a:ln>
        </p:spPr>
      </p:pic>
      <p:pic>
        <p:nvPicPr>
          <p:cNvPr id="120" name="Google Shape;120;p20"/>
          <p:cNvPicPr preferRelativeResize="0"/>
          <p:nvPr/>
        </p:nvPicPr>
        <p:blipFill>
          <a:blip r:embed="rId4">
            <a:alphaModFix/>
          </a:blip>
          <a:stretch>
            <a:fillRect/>
          </a:stretch>
        </p:blipFill>
        <p:spPr>
          <a:xfrm>
            <a:off x="396750" y="1096075"/>
            <a:ext cx="3844925" cy="1284250"/>
          </a:xfrm>
          <a:prstGeom prst="rect">
            <a:avLst/>
          </a:prstGeom>
          <a:noFill/>
          <a:ln>
            <a:noFill/>
          </a:ln>
        </p:spPr>
      </p:pic>
      <p:pic>
        <p:nvPicPr>
          <p:cNvPr id="121" name="Google Shape;121;p20"/>
          <p:cNvPicPr preferRelativeResize="0"/>
          <p:nvPr/>
        </p:nvPicPr>
        <p:blipFill rotWithShape="1">
          <a:blip r:embed="rId5">
            <a:alphaModFix/>
          </a:blip>
          <a:srcRect b="9730" l="0" r="0" t="-9730"/>
          <a:stretch/>
        </p:blipFill>
        <p:spPr>
          <a:xfrm>
            <a:off x="1085550" y="2966575"/>
            <a:ext cx="761100" cy="291000"/>
          </a:xfrm>
          <a:prstGeom prst="rect">
            <a:avLst/>
          </a:prstGeom>
          <a:noFill/>
          <a:ln>
            <a:noFill/>
          </a:ln>
        </p:spPr>
      </p:pic>
      <p:pic>
        <p:nvPicPr>
          <p:cNvPr id="122" name="Google Shape;122;p20"/>
          <p:cNvPicPr preferRelativeResize="0"/>
          <p:nvPr/>
        </p:nvPicPr>
        <p:blipFill>
          <a:blip r:embed="rId6">
            <a:alphaModFix/>
          </a:blip>
          <a:stretch>
            <a:fillRect/>
          </a:stretch>
        </p:blipFill>
        <p:spPr>
          <a:xfrm>
            <a:off x="1924050" y="3035574"/>
            <a:ext cx="2145726" cy="529400"/>
          </a:xfrm>
          <a:prstGeom prst="rect">
            <a:avLst/>
          </a:prstGeom>
          <a:noFill/>
          <a:ln>
            <a:noFill/>
          </a:ln>
        </p:spPr>
      </p:pic>
      <p:sp>
        <p:nvSpPr>
          <p:cNvPr id="123" name="Google Shape;123;p20"/>
          <p:cNvSpPr/>
          <p:nvPr/>
        </p:nvSpPr>
        <p:spPr>
          <a:xfrm>
            <a:off x="3677675" y="3348700"/>
            <a:ext cx="392100" cy="15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4142100" y="3234950"/>
            <a:ext cx="46902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100">
                <a:solidFill>
                  <a:schemeClr val="dk2"/>
                </a:solidFill>
              </a:rPr>
              <a:t>unit impulse is circulating with delay Δt and multiplying by β each cycle -                                         outputs create oscillations with infinite duration - IIR filter</a:t>
            </a:r>
            <a:endParaRPr sz="1100">
              <a:solidFill>
                <a:schemeClr val="dk2"/>
              </a:solidFill>
            </a:endParaRPr>
          </a:p>
        </p:txBody>
      </p:sp>
      <p:pic>
        <p:nvPicPr>
          <p:cNvPr id="125" name="Google Shape;125;p20"/>
          <p:cNvPicPr preferRelativeResize="0"/>
          <p:nvPr/>
        </p:nvPicPr>
        <p:blipFill>
          <a:blip r:embed="rId7">
            <a:alphaModFix/>
          </a:blip>
          <a:stretch>
            <a:fillRect/>
          </a:stretch>
        </p:blipFill>
        <p:spPr>
          <a:xfrm>
            <a:off x="3200999" y="4299125"/>
            <a:ext cx="1714688" cy="548700"/>
          </a:xfrm>
          <a:prstGeom prst="rect">
            <a:avLst/>
          </a:prstGeom>
          <a:noFill/>
          <a:ln>
            <a:noFill/>
          </a:ln>
        </p:spPr>
      </p:pic>
      <p:pic>
        <p:nvPicPr>
          <p:cNvPr id="126" name="Google Shape;126;p20"/>
          <p:cNvPicPr preferRelativeResize="0"/>
          <p:nvPr/>
        </p:nvPicPr>
        <p:blipFill>
          <a:blip r:embed="rId8">
            <a:alphaModFix/>
          </a:blip>
          <a:stretch>
            <a:fillRect/>
          </a:stretch>
        </p:blipFill>
        <p:spPr>
          <a:xfrm>
            <a:off x="4997667" y="4153792"/>
            <a:ext cx="1841425"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5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FIR and IIR filters: examples</a:t>
            </a:r>
            <a:endParaRPr/>
          </a:p>
        </p:txBody>
      </p:sp>
      <p:sp>
        <p:nvSpPr>
          <p:cNvPr id="132" name="Google Shape;132;p21"/>
          <p:cNvSpPr txBox="1"/>
          <p:nvPr>
            <p:ph idx="1" type="body"/>
          </p:nvPr>
        </p:nvSpPr>
        <p:spPr>
          <a:xfrm>
            <a:off x="311700" y="724875"/>
            <a:ext cx="8520600" cy="42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Discrete differentiator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298450" lvl="0" marL="457200" rtl="0" algn="l">
              <a:spcBef>
                <a:spcPts val="1200"/>
              </a:spcBef>
              <a:spcAft>
                <a:spcPts val="0"/>
              </a:spcAft>
              <a:buSzPts val="1100"/>
              <a:buChar char="●"/>
            </a:pPr>
            <a:r>
              <a:rPr lang="ru" sz="1100"/>
              <a:t>The only information about signal - its values at discrete moments:</a:t>
            </a:r>
            <a:endParaRPr sz="1100"/>
          </a:p>
          <a:p>
            <a:pPr indent="-298450" lvl="0" marL="457200" rtl="0" algn="l">
              <a:spcBef>
                <a:spcPts val="0"/>
              </a:spcBef>
              <a:spcAft>
                <a:spcPts val="0"/>
              </a:spcAft>
              <a:buSzPts val="1100"/>
              <a:buChar char="●"/>
            </a:pPr>
            <a:r>
              <a:rPr lang="ru" sz="1100"/>
              <a:t>Let  </a:t>
            </a:r>
            <a:r>
              <a:rPr i="1" lang="ru" sz="1100"/>
              <a:t>Δt=1</a:t>
            </a:r>
            <a:r>
              <a:rPr lang="ru" sz="1100"/>
              <a:t> - difference equation:</a:t>
            </a:r>
            <a:endParaRPr sz="1100"/>
          </a:p>
          <a:p>
            <a:pPr indent="-298450" lvl="0" marL="457200" rtl="0" algn="l">
              <a:spcBef>
                <a:spcPts val="0"/>
              </a:spcBef>
              <a:spcAft>
                <a:spcPts val="0"/>
              </a:spcAft>
              <a:buSzPts val="1100"/>
              <a:buChar char="●"/>
            </a:pPr>
            <a:r>
              <a:rPr lang="ru" sz="1100"/>
              <a:t>Transfer function:</a:t>
            </a:r>
            <a:endParaRPr sz="1100"/>
          </a:p>
          <a:p>
            <a:pPr indent="-298450" lvl="0" marL="457200" rtl="0" algn="l">
              <a:spcBef>
                <a:spcPts val="0"/>
              </a:spcBef>
              <a:spcAft>
                <a:spcPts val="0"/>
              </a:spcAft>
              <a:buSzPts val="1100"/>
              <a:buChar char="●"/>
            </a:pPr>
            <a:r>
              <a:rPr lang="ru" sz="1100"/>
              <a:t>Let                    then                    So impulse function will be                                 it’s the common example of FIR filter  </a:t>
            </a:r>
            <a:endParaRPr sz="1100"/>
          </a:p>
        </p:txBody>
      </p:sp>
      <p:pic>
        <p:nvPicPr>
          <p:cNvPr id="133" name="Google Shape;133;p21"/>
          <p:cNvPicPr preferRelativeResize="0"/>
          <p:nvPr/>
        </p:nvPicPr>
        <p:blipFill>
          <a:blip r:embed="rId3">
            <a:alphaModFix/>
          </a:blip>
          <a:stretch>
            <a:fillRect/>
          </a:stretch>
        </p:blipFill>
        <p:spPr>
          <a:xfrm>
            <a:off x="412725" y="1084471"/>
            <a:ext cx="1948425" cy="1594725"/>
          </a:xfrm>
          <a:prstGeom prst="rect">
            <a:avLst/>
          </a:prstGeom>
          <a:noFill/>
          <a:ln>
            <a:noFill/>
          </a:ln>
        </p:spPr>
      </p:pic>
      <p:sp>
        <p:nvSpPr>
          <p:cNvPr id="134" name="Google Shape;134;p21"/>
          <p:cNvSpPr/>
          <p:nvPr/>
        </p:nvSpPr>
        <p:spPr>
          <a:xfrm>
            <a:off x="1374475" y="1194950"/>
            <a:ext cx="528900" cy="12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sz="900"/>
              <a:t>Delay</a:t>
            </a:r>
            <a:endParaRPr sz="900"/>
          </a:p>
        </p:txBody>
      </p:sp>
      <p:pic>
        <p:nvPicPr>
          <p:cNvPr id="135" name="Google Shape;135;p21"/>
          <p:cNvPicPr preferRelativeResize="0"/>
          <p:nvPr/>
        </p:nvPicPr>
        <p:blipFill>
          <a:blip r:embed="rId4">
            <a:alphaModFix/>
          </a:blip>
          <a:stretch>
            <a:fillRect/>
          </a:stretch>
        </p:blipFill>
        <p:spPr>
          <a:xfrm>
            <a:off x="4981025" y="2571750"/>
            <a:ext cx="1797900" cy="365200"/>
          </a:xfrm>
          <a:prstGeom prst="rect">
            <a:avLst/>
          </a:prstGeom>
          <a:noFill/>
          <a:ln>
            <a:noFill/>
          </a:ln>
        </p:spPr>
      </p:pic>
      <p:pic>
        <p:nvPicPr>
          <p:cNvPr id="136" name="Google Shape;136;p21"/>
          <p:cNvPicPr preferRelativeResize="0"/>
          <p:nvPr/>
        </p:nvPicPr>
        <p:blipFill>
          <a:blip r:embed="rId5">
            <a:alphaModFix/>
          </a:blip>
          <a:stretch>
            <a:fillRect/>
          </a:stretch>
        </p:blipFill>
        <p:spPr>
          <a:xfrm>
            <a:off x="2792100" y="2848050"/>
            <a:ext cx="1354875" cy="225825"/>
          </a:xfrm>
          <a:prstGeom prst="rect">
            <a:avLst/>
          </a:prstGeom>
          <a:noFill/>
          <a:ln>
            <a:noFill/>
          </a:ln>
        </p:spPr>
      </p:pic>
      <p:pic>
        <p:nvPicPr>
          <p:cNvPr id="137" name="Google Shape;137;p21"/>
          <p:cNvPicPr preferRelativeResize="0"/>
          <p:nvPr/>
        </p:nvPicPr>
        <p:blipFill rotWithShape="1">
          <a:blip r:embed="rId6">
            <a:alphaModFix/>
          </a:blip>
          <a:srcRect b="-7539" l="0" r="0" t="7540"/>
          <a:stretch/>
        </p:blipFill>
        <p:spPr>
          <a:xfrm>
            <a:off x="1945871" y="3038800"/>
            <a:ext cx="893475" cy="304443"/>
          </a:xfrm>
          <a:prstGeom prst="rect">
            <a:avLst/>
          </a:prstGeom>
          <a:noFill/>
          <a:ln>
            <a:noFill/>
          </a:ln>
        </p:spPr>
      </p:pic>
      <p:pic>
        <p:nvPicPr>
          <p:cNvPr id="138" name="Google Shape;138;p21"/>
          <p:cNvPicPr preferRelativeResize="0"/>
          <p:nvPr/>
        </p:nvPicPr>
        <p:blipFill rotWithShape="1">
          <a:blip r:embed="rId7">
            <a:alphaModFix/>
          </a:blip>
          <a:srcRect b="-21020" l="0" r="0" t="21020"/>
          <a:stretch/>
        </p:blipFill>
        <p:spPr>
          <a:xfrm>
            <a:off x="1063350" y="3234950"/>
            <a:ext cx="730575" cy="269625"/>
          </a:xfrm>
          <a:prstGeom prst="rect">
            <a:avLst/>
          </a:prstGeom>
          <a:noFill/>
          <a:ln>
            <a:noFill/>
          </a:ln>
        </p:spPr>
      </p:pic>
      <p:pic>
        <p:nvPicPr>
          <p:cNvPr id="139" name="Google Shape;139;p21"/>
          <p:cNvPicPr preferRelativeResize="0"/>
          <p:nvPr/>
        </p:nvPicPr>
        <p:blipFill>
          <a:blip r:embed="rId8">
            <a:alphaModFix/>
          </a:blip>
          <a:stretch>
            <a:fillRect/>
          </a:stretch>
        </p:blipFill>
        <p:spPr>
          <a:xfrm>
            <a:off x="2127275" y="3258575"/>
            <a:ext cx="730575" cy="194533"/>
          </a:xfrm>
          <a:prstGeom prst="rect">
            <a:avLst/>
          </a:prstGeom>
          <a:noFill/>
          <a:ln>
            <a:noFill/>
          </a:ln>
        </p:spPr>
      </p:pic>
      <p:pic>
        <p:nvPicPr>
          <p:cNvPr id="140" name="Google Shape;140;p21"/>
          <p:cNvPicPr preferRelativeResize="0"/>
          <p:nvPr/>
        </p:nvPicPr>
        <p:blipFill>
          <a:blip r:embed="rId9">
            <a:alphaModFix/>
          </a:blip>
          <a:stretch>
            <a:fillRect/>
          </a:stretch>
        </p:blipFill>
        <p:spPr>
          <a:xfrm>
            <a:off x="4572000" y="3221024"/>
            <a:ext cx="1224054" cy="26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