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cbdf5cfa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cbdf5cfa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cbdf5cfa9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cbdf5cfa9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cbdf5cfa9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cbdf5cfa9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cbdf5cfa9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cbdf5cfa9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cbdf5cfa9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cbdf5cfa9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cbdf5cfa9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cbdf5cfa9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cbdf5cfa9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cbdf5cfa9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cbdf5cfa9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cbdf5cfa9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cbdf5cf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cbdf5cf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cbdf5cfa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cbdf5cfa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cbdf5cfa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cbdf5cfa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cbdf5cfa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cbdf5cfa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cbdf5cfa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cbdf5cfa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cbdf5cfa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cbdf5cfa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cbdf5cfa9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cbdf5cfa9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cbdf5cfa9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cbdf5cfa9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3.png"/><Relationship Id="rId6" Type="http://schemas.openxmlformats.org/officeDocument/2006/relationships/image" Target="../media/image11.png"/><Relationship Id="rId7" Type="http://schemas.openxmlformats.org/officeDocument/2006/relationships/image" Target="../media/image13.png"/><Relationship Id="rId8"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5.png"/><Relationship Id="rId4" Type="http://schemas.openxmlformats.org/officeDocument/2006/relationships/image" Target="../media/image22.png"/><Relationship Id="rId5" Type="http://schemas.openxmlformats.org/officeDocument/2006/relationships/image" Target="../media/image20.png"/><Relationship Id="rId6"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31.png"/><Relationship Id="rId5"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9.png"/><Relationship Id="rId4" Type="http://schemas.openxmlformats.org/officeDocument/2006/relationships/image" Target="../media/image26.png"/><Relationship Id="rId5" Type="http://schemas.openxmlformats.org/officeDocument/2006/relationships/image" Target="../media/image28.png"/><Relationship Id="rId6"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7.png"/><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ru"/>
              <a:t>Theme </a:t>
            </a:r>
            <a:r>
              <a:rPr lang="ru"/>
              <a:t>2. Discrete-to-analogue and analogue-to-discrete converters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Differential pulse-code modulation (DPCM)</a:t>
            </a:r>
            <a:endParaRPr/>
          </a:p>
        </p:txBody>
      </p:sp>
      <p:sp>
        <p:nvSpPr>
          <p:cNvPr id="143" name="Google Shape;143;p22"/>
          <p:cNvSpPr txBox="1"/>
          <p:nvPr>
            <p:ph idx="1" type="body"/>
          </p:nvPr>
        </p:nvSpPr>
        <p:spPr>
          <a:xfrm>
            <a:off x="311700" y="658100"/>
            <a:ext cx="8546400" cy="4140000"/>
          </a:xfrm>
          <a:prstGeom prst="rect">
            <a:avLst/>
          </a:prstGeom>
        </p:spPr>
        <p:txBody>
          <a:bodyPr anchorCtr="0" anchor="t" bIns="91425" lIns="91425" spcFirstLastPara="1" rIns="91425" wrap="square" tIns="91425">
            <a:normAutofit/>
          </a:bodyPr>
          <a:lstStyle/>
          <a:p>
            <a:pPr indent="-313055" lvl="0" marL="457200" rtl="0" algn="l">
              <a:lnSpc>
                <a:spcPct val="105000"/>
              </a:lnSpc>
              <a:spcBef>
                <a:spcPts val="0"/>
              </a:spcBef>
              <a:spcAft>
                <a:spcPts val="0"/>
              </a:spcAft>
              <a:buSzPts val="1330"/>
              <a:buChar char="●"/>
            </a:pPr>
            <a:r>
              <a:rPr lang="ru" sz="1330"/>
              <a:t>Let’s feed quantizer samples not of the original signal, but the difference between its current value and the predicted value</a:t>
            </a:r>
            <a:endParaRPr sz="1330"/>
          </a:p>
          <a:p>
            <a:pPr indent="-313055" lvl="0" marL="457200" rtl="0" algn="l">
              <a:lnSpc>
                <a:spcPct val="105000"/>
              </a:lnSpc>
              <a:spcBef>
                <a:spcPts val="0"/>
              </a:spcBef>
              <a:spcAft>
                <a:spcPts val="0"/>
              </a:spcAft>
              <a:buSzPts val="1330"/>
              <a:buChar char="●"/>
            </a:pPr>
            <a:r>
              <a:rPr lang="ru" sz="1330"/>
              <a:t>When using the linear prediction method, the value          is determined by the relation</a:t>
            </a:r>
            <a:endParaRPr sz="1330"/>
          </a:p>
          <a:p>
            <a:pPr indent="0" lvl="0" marL="457200" rtl="0" algn="l">
              <a:lnSpc>
                <a:spcPct val="105000"/>
              </a:lnSpc>
              <a:spcBef>
                <a:spcPts val="1200"/>
              </a:spcBef>
              <a:spcAft>
                <a:spcPts val="0"/>
              </a:spcAft>
              <a:buNone/>
            </a:pPr>
            <a:r>
              <a:t/>
            </a:r>
            <a:endParaRPr sz="1330"/>
          </a:p>
          <a:p>
            <a:pPr indent="0" lvl="0" marL="457200" rtl="0" algn="l">
              <a:lnSpc>
                <a:spcPct val="105000"/>
              </a:lnSpc>
              <a:spcBef>
                <a:spcPts val="1200"/>
              </a:spcBef>
              <a:spcAft>
                <a:spcPts val="0"/>
              </a:spcAft>
              <a:buNone/>
            </a:pPr>
            <a:r>
              <a:rPr lang="ru" sz="1330"/>
              <a:t>      where </a:t>
            </a:r>
            <a:r>
              <a:rPr i="1" lang="ru" sz="1330"/>
              <a:t>K</a:t>
            </a:r>
            <a:r>
              <a:rPr lang="ru" sz="1330"/>
              <a:t> and </a:t>
            </a:r>
            <a:r>
              <a:rPr i="1" lang="ru" sz="1330"/>
              <a:t>a</a:t>
            </a:r>
            <a:r>
              <a:rPr baseline="-25000" i="1" lang="ru" sz="1330"/>
              <a:t>k</a:t>
            </a:r>
            <a:r>
              <a:rPr lang="ru" sz="1330"/>
              <a:t> are the order and prediction coefficients,              are the signal samples obtained at the previous steps of converting the initial values ​​</a:t>
            </a:r>
            <a:r>
              <a:rPr i="1" lang="ru" sz="1330"/>
              <a:t>u(n-k)</a:t>
            </a:r>
            <a:endParaRPr i="1" sz="1330"/>
          </a:p>
          <a:p>
            <a:pPr indent="-313055" lvl="0" marL="457200" rtl="0" algn="l">
              <a:lnSpc>
                <a:spcPct val="105000"/>
              </a:lnSpc>
              <a:spcBef>
                <a:spcPts val="1200"/>
              </a:spcBef>
              <a:spcAft>
                <a:spcPts val="0"/>
              </a:spcAft>
              <a:buSzPts val="1330"/>
              <a:buChar char="●"/>
            </a:pPr>
            <a:r>
              <a:rPr lang="ru" sz="1330"/>
              <a:t>The formation of         is determined by the principle of encoding information about the difference value </a:t>
            </a:r>
            <a:r>
              <a:rPr i="1" lang="ru" sz="1330"/>
              <a:t>e(n)</a:t>
            </a:r>
            <a:r>
              <a:rPr lang="ru" sz="1330"/>
              <a:t> and with taking into account the correction </a:t>
            </a:r>
            <a:r>
              <a:rPr i="1" lang="ru" sz="1330"/>
              <a:t>Q[e(n)]</a:t>
            </a:r>
            <a:endParaRPr i="1" sz="1330"/>
          </a:p>
          <a:p>
            <a:pPr indent="0" lvl="0" marL="457200" rtl="0" algn="l">
              <a:lnSpc>
                <a:spcPct val="105000"/>
              </a:lnSpc>
              <a:spcBef>
                <a:spcPts val="1200"/>
              </a:spcBef>
              <a:spcAft>
                <a:spcPts val="0"/>
              </a:spcAft>
              <a:buNone/>
            </a:pPr>
            <a:r>
              <a:t/>
            </a:r>
            <a:endParaRPr sz="1330"/>
          </a:p>
          <a:p>
            <a:pPr indent="-313055" lvl="0" marL="457200" rtl="0" algn="l">
              <a:lnSpc>
                <a:spcPct val="105000"/>
              </a:lnSpc>
              <a:spcBef>
                <a:spcPts val="1200"/>
              </a:spcBef>
              <a:spcAft>
                <a:spcPts val="0"/>
              </a:spcAft>
              <a:buSzPts val="1330"/>
              <a:buChar char="●"/>
            </a:pPr>
            <a:r>
              <a:rPr lang="ru" sz="1330"/>
              <a:t>The values ​​of the prediction coefficients depend on the correlation properties of the converted audio information and are selected empirically. </a:t>
            </a:r>
            <a:endParaRPr sz="1330"/>
          </a:p>
          <a:p>
            <a:pPr indent="0" lvl="0" marL="457200" rtl="0" algn="l">
              <a:lnSpc>
                <a:spcPct val="105000"/>
              </a:lnSpc>
              <a:spcBef>
                <a:spcPts val="1200"/>
              </a:spcBef>
              <a:spcAft>
                <a:spcPts val="1200"/>
              </a:spcAft>
              <a:buNone/>
            </a:pPr>
            <a:r>
              <a:rPr lang="ru" sz="1030"/>
              <a:t>For example, when digitizing speech information, a fifth-order predictor with coefficients a</a:t>
            </a:r>
            <a:r>
              <a:rPr baseline="-25000" lang="ru" sz="1030"/>
              <a:t>1</a:t>
            </a:r>
            <a:r>
              <a:rPr lang="ru" sz="1030"/>
              <a:t>=0.86, a</a:t>
            </a:r>
            <a:r>
              <a:rPr baseline="-25000" lang="ru" sz="1030"/>
              <a:t>2</a:t>
            </a:r>
            <a:r>
              <a:rPr lang="ru" sz="1030"/>
              <a:t>=0.64, a</a:t>
            </a:r>
            <a:r>
              <a:rPr baseline="-25000" lang="ru" sz="1030"/>
              <a:t>3</a:t>
            </a:r>
            <a:r>
              <a:rPr lang="ru" sz="1030"/>
              <a:t>=0.40, a</a:t>
            </a:r>
            <a:r>
              <a:rPr baseline="-25000" lang="ru" sz="1030"/>
              <a:t>4</a:t>
            </a:r>
            <a:r>
              <a:rPr lang="ru" sz="1030"/>
              <a:t>=0.26, a5=0.20 </a:t>
            </a:r>
            <a:r>
              <a:rPr lang="ru" sz="1030"/>
              <a:t>can be used</a:t>
            </a:r>
            <a:endParaRPr sz="1030"/>
          </a:p>
        </p:txBody>
      </p:sp>
      <p:pic>
        <p:nvPicPr>
          <p:cNvPr id="144" name="Google Shape;144;p22"/>
          <p:cNvPicPr preferRelativeResize="0"/>
          <p:nvPr/>
        </p:nvPicPr>
        <p:blipFill>
          <a:blip r:embed="rId3">
            <a:alphaModFix/>
          </a:blip>
          <a:stretch>
            <a:fillRect/>
          </a:stretch>
        </p:blipFill>
        <p:spPr>
          <a:xfrm>
            <a:off x="2319600" y="948950"/>
            <a:ext cx="1380700" cy="237775"/>
          </a:xfrm>
          <a:prstGeom prst="rect">
            <a:avLst/>
          </a:prstGeom>
          <a:noFill/>
          <a:ln>
            <a:noFill/>
          </a:ln>
        </p:spPr>
      </p:pic>
      <p:pic>
        <p:nvPicPr>
          <p:cNvPr id="145" name="Google Shape;145;p22"/>
          <p:cNvPicPr preferRelativeResize="0"/>
          <p:nvPr/>
        </p:nvPicPr>
        <p:blipFill>
          <a:blip r:embed="rId4">
            <a:alphaModFix/>
          </a:blip>
          <a:stretch>
            <a:fillRect/>
          </a:stretch>
        </p:blipFill>
        <p:spPr>
          <a:xfrm>
            <a:off x="4713950" y="1167775"/>
            <a:ext cx="393838" cy="237775"/>
          </a:xfrm>
          <a:prstGeom prst="rect">
            <a:avLst/>
          </a:prstGeom>
          <a:noFill/>
          <a:ln>
            <a:noFill/>
          </a:ln>
        </p:spPr>
      </p:pic>
      <p:pic>
        <p:nvPicPr>
          <p:cNvPr id="146" name="Google Shape;146;p22"/>
          <p:cNvPicPr preferRelativeResize="0"/>
          <p:nvPr/>
        </p:nvPicPr>
        <p:blipFill>
          <a:blip r:embed="rId5">
            <a:alphaModFix/>
          </a:blip>
          <a:stretch>
            <a:fillRect/>
          </a:stretch>
        </p:blipFill>
        <p:spPr>
          <a:xfrm>
            <a:off x="3774821" y="1428125"/>
            <a:ext cx="1332975" cy="437900"/>
          </a:xfrm>
          <a:prstGeom prst="rect">
            <a:avLst/>
          </a:prstGeom>
          <a:noFill/>
          <a:ln>
            <a:noFill/>
          </a:ln>
        </p:spPr>
      </p:pic>
      <p:pic>
        <p:nvPicPr>
          <p:cNvPr id="147" name="Google Shape;147;p22"/>
          <p:cNvPicPr preferRelativeResize="0"/>
          <p:nvPr/>
        </p:nvPicPr>
        <p:blipFill>
          <a:blip r:embed="rId6">
            <a:alphaModFix/>
          </a:blip>
          <a:stretch>
            <a:fillRect/>
          </a:stretch>
        </p:blipFill>
        <p:spPr>
          <a:xfrm>
            <a:off x="5357400" y="1894400"/>
            <a:ext cx="636627" cy="237775"/>
          </a:xfrm>
          <a:prstGeom prst="rect">
            <a:avLst/>
          </a:prstGeom>
          <a:noFill/>
          <a:ln>
            <a:noFill/>
          </a:ln>
        </p:spPr>
      </p:pic>
      <p:pic>
        <p:nvPicPr>
          <p:cNvPr id="148" name="Google Shape;148;p22"/>
          <p:cNvPicPr preferRelativeResize="0"/>
          <p:nvPr/>
        </p:nvPicPr>
        <p:blipFill>
          <a:blip r:embed="rId7">
            <a:alphaModFix/>
          </a:blip>
          <a:stretch>
            <a:fillRect/>
          </a:stretch>
        </p:blipFill>
        <p:spPr>
          <a:xfrm>
            <a:off x="2120850" y="2481102"/>
            <a:ext cx="371554" cy="237775"/>
          </a:xfrm>
          <a:prstGeom prst="rect">
            <a:avLst/>
          </a:prstGeom>
          <a:noFill/>
          <a:ln>
            <a:noFill/>
          </a:ln>
        </p:spPr>
      </p:pic>
      <p:pic>
        <p:nvPicPr>
          <p:cNvPr id="149" name="Google Shape;149;p22"/>
          <p:cNvPicPr preferRelativeResize="0"/>
          <p:nvPr/>
        </p:nvPicPr>
        <p:blipFill>
          <a:blip r:embed="rId8">
            <a:alphaModFix/>
          </a:blip>
          <a:stretch>
            <a:fillRect/>
          </a:stretch>
        </p:blipFill>
        <p:spPr>
          <a:xfrm>
            <a:off x="3638838" y="3023650"/>
            <a:ext cx="1604943" cy="237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Delta modulation</a:t>
            </a:r>
            <a:endParaRPr/>
          </a:p>
        </p:txBody>
      </p:sp>
      <p:sp>
        <p:nvSpPr>
          <p:cNvPr id="155" name="Google Shape;155;p23"/>
          <p:cNvSpPr txBox="1"/>
          <p:nvPr>
            <p:ph idx="1" type="body"/>
          </p:nvPr>
        </p:nvSpPr>
        <p:spPr>
          <a:xfrm>
            <a:off x="311700" y="658100"/>
            <a:ext cx="4260300" cy="4296000"/>
          </a:xfrm>
          <a:prstGeom prst="rect">
            <a:avLst/>
          </a:prstGeom>
        </p:spPr>
        <p:txBody>
          <a:bodyPr anchorCtr="0" anchor="t" bIns="91425" lIns="91425" spcFirstLastPara="1" rIns="91425" wrap="square" tIns="91425">
            <a:normAutofit/>
          </a:bodyPr>
          <a:lstStyle/>
          <a:p>
            <a:pPr indent="-245404" lvl="0" marL="179999" rtl="0" algn="l">
              <a:lnSpc>
                <a:spcPct val="105000"/>
              </a:lnSpc>
              <a:spcBef>
                <a:spcPts val="0"/>
              </a:spcBef>
              <a:spcAft>
                <a:spcPts val="0"/>
              </a:spcAft>
              <a:buSzPts val="1030"/>
              <a:buChar char="●"/>
            </a:pPr>
            <a:r>
              <a:rPr lang="ru" sz="1030"/>
              <a:t>The simplest predictive coding method is </a:t>
            </a:r>
            <a:r>
              <a:rPr b="1" lang="ru" sz="1030"/>
              <a:t>delta modulation (DM)</a:t>
            </a:r>
            <a:r>
              <a:rPr lang="ru" sz="1030"/>
              <a:t>, implemented by a one-bit quantizer. The prediction error </a:t>
            </a:r>
            <a:r>
              <a:rPr i="1" lang="ru" sz="1030"/>
              <a:t>e(n)</a:t>
            </a:r>
            <a:r>
              <a:rPr lang="ru" sz="1030"/>
              <a:t> and the correction </a:t>
            </a:r>
            <a:r>
              <a:rPr i="1" lang="ru" sz="1030"/>
              <a:t>Q[e(n)]</a:t>
            </a:r>
            <a:r>
              <a:rPr lang="ru" sz="1030"/>
              <a:t> are defined by the relations:</a:t>
            </a:r>
            <a:endParaRPr sz="1030"/>
          </a:p>
          <a:p>
            <a:pPr indent="0" lvl="0" marL="0" rtl="0" algn="l">
              <a:lnSpc>
                <a:spcPct val="105000"/>
              </a:lnSpc>
              <a:spcBef>
                <a:spcPts val="1200"/>
              </a:spcBef>
              <a:spcAft>
                <a:spcPts val="0"/>
              </a:spcAft>
              <a:buNone/>
            </a:pPr>
            <a:r>
              <a:t/>
            </a:r>
            <a:endParaRPr sz="1030"/>
          </a:p>
          <a:p>
            <a:pPr indent="-245404" lvl="0" marL="179999" rtl="0" algn="l">
              <a:lnSpc>
                <a:spcPct val="105000"/>
              </a:lnSpc>
              <a:spcBef>
                <a:spcPts val="1200"/>
              </a:spcBef>
              <a:spcAft>
                <a:spcPts val="0"/>
              </a:spcAft>
              <a:buSzPts val="1030"/>
              <a:buChar char="●"/>
            </a:pPr>
            <a:r>
              <a:rPr lang="ru" sz="1030"/>
              <a:t>The principle of generating a signal at the output of the decoding device: </a:t>
            </a:r>
            <a:endParaRPr sz="1030"/>
          </a:p>
          <a:p>
            <a:pPr indent="-246380" lvl="1" marL="360000" rtl="0" algn="l">
              <a:lnSpc>
                <a:spcPct val="105000"/>
              </a:lnSpc>
              <a:spcBef>
                <a:spcPts val="0"/>
              </a:spcBef>
              <a:spcAft>
                <a:spcPts val="0"/>
              </a:spcAft>
              <a:buSzPts val="1030"/>
              <a:buChar char="○"/>
            </a:pPr>
            <a:r>
              <a:rPr lang="ru" sz="1030"/>
              <a:t>if </a:t>
            </a:r>
            <a:r>
              <a:rPr i="1" lang="ru" sz="1030"/>
              <a:t>Q[e(n)]=1</a:t>
            </a:r>
            <a:r>
              <a:rPr lang="ru" sz="1030"/>
              <a:t>, then the value of the output signal is calculated by the formula                                                                           where Δ is some discrete signal increment; </a:t>
            </a:r>
            <a:endParaRPr sz="1030"/>
          </a:p>
          <a:p>
            <a:pPr indent="-246380" lvl="1" marL="360000" rtl="0" algn="l">
              <a:lnSpc>
                <a:spcPct val="105000"/>
              </a:lnSpc>
              <a:spcBef>
                <a:spcPts val="0"/>
              </a:spcBef>
              <a:spcAft>
                <a:spcPts val="0"/>
              </a:spcAft>
              <a:buSzPts val="1030"/>
              <a:buChar char="○"/>
            </a:pPr>
            <a:r>
              <a:rPr lang="ru" sz="1030"/>
              <a:t>if </a:t>
            </a:r>
            <a:r>
              <a:rPr i="1" lang="ru" sz="1030"/>
              <a:t>Q[e(n)]=0</a:t>
            </a:r>
            <a:r>
              <a:rPr lang="ru" sz="1030"/>
              <a:t>, the result of the conversion looks like</a:t>
            </a:r>
            <a:endParaRPr sz="1030"/>
          </a:p>
          <a:p>
            <a:pPr indent="0" lvl="0" marL="0" rtl="0" algn="l">
              <a:lnSpc>
                <a:spcPct val="105000"/>
              </a:lnSpc>
              <a:spcBef>
                <a:spcPts val="1200"/>
              </a:spcBef>
              <a:spcAft>
                <a:spcPts val="0"/>
              </a:spcAft>
              <a:buNone/>
            </a:pPr>
            <a:r>
              <a:t/>
            </a:r>
            <a:endParaRPr sz="1030"/>
          </a:p>
          <a:p>
            <a:pPr indent="-245404" lvl="0" marL="179999" rtl="0" algn="l">
              <a:lnSpc>
                <a:spcPct val="105000"/>
              </a:lnSpc>
              <a:spcBef>
                <a:spcPts val="1200"/>
              </a:spcBef>
              <a:spcAft>
                <a:spcPts val="0"/>
              </a:spcAft>
              <a:buSzPts val="1030"/>
              <a:buChar char="●"/>
            </a:pPr>
            <a:r>
              <a:rPr lang="ru" sz="1030"/>
              <a:t>The use of this type of transformation leads to two types of distortions - </a:t>
            </a:r>
            <a:r>
              <a:rPr b="1" lang="ru" sz="1030"/>
              <a:t>steepness </a:t>
            </a:r>
            <a:r>
              <a:rPr b="1" lang="ru" sz="1030"/>
              <a:t>overload</a:t>
            </a:r>
            <a:r>
              <a:rPr lang="ru" sz="1030"/>
              <a:t> (slant overload, slope overload), associated with the inability of the encoder to respond to rapid changes in the audio signal sample values, and the </a:t>
            </a:r>
            <a:r>
              <a:rPr b="1" lang="ru" sz="1030"/>
              <a:t>granular noise</a:t>
            </a:r>
            <a:r>
              <a:rPr lang="ru" sz="1030"/>
              <a:t>. In this regard, the use of delta modulation is effective for a high correlation of adjacent signal samples and is used at increased sampling rates of audio signals.</a:t>
            </a:r>
            <a:endParaRPr sz="1030"/>
          </a:p>
        </p:txBody>
      </p:sp>
      <p:pic>
        <p:nvPicPr>
          <p:cNvPr id="156" name="Google Shape;156;p23"/>
          <p:cNvPicPr preferRelativeResize="0"/>
          <p:nvPr/>
        </p:nvPicPr>
        <p:blipFill>
          <a:blip r:embed="rId3">
            <a:alphaModFix/>
          </a:blip>
          <a:stretch>
            <a:fillRect/>
          </a:stretch>
        </p:blipFill>
        <p:spPr>
          <a:xfrm>
            <a:off x="4618275" y="943000"/>
            <a:ext cx="4525726" cy="2908726"/>
          </a:xfrm>
          <a:prstGeom prst="rect">
            <a:avLst/>
          </a:prstGeom>
          <a:noFill/>
          <a:ln>
            <a:noFill/>
          </a:ln>
        </p:spPr>
      </p:pic>
      <p:sp>
        <p:nvSpPr>
          <p:cNvPr id="157" name="Google Shape;157;p23"/>
          <p:cNvSpPr/>
          <p:nvPr/>
        </p:nvSpPr>
        <p:spPr>
          <a:xfrm>
            <a:off x="5555200" y="1021700"/>
            <a:ext cx="1064700" cy="16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800"/>
              <a:t>Slope overload</a:t>
            </a:r>
            <a:endParaRPr sz="800"/>
          </a:p>
        </p:txBody>
      </p:sp>
      <p:sp>
        <p:nvSpPr>
          <p:cNvPr id="158" name="Google Shape;158;p23"/>
          <p:cNvSpPr/>
          <p:nvPr/>
        </p:nvSpPr>
        <p:spPr>
          <a:xfrm>
            <a:off x="7481050" y="1021700"/>
            <a:ext cx="1064700" cy="16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800"/>
              <a:t>Granular noise</a:t>
            </a:r>
            <a:endParaRPr sz="800"/>
          </a:p>
        </p:txBody>
      </p:sp>
      <p:sp>
        <p:nvSpPr>
          <p:cNvPr id="159" name="Google Shape;159;p23"/>
          <p:cNvSpPr/>
          <p:nvPr/>
        </p:nvSpPr>
        <p:spPr>
          <a:xfrm>
            <a:off x="4594625" y="1031300"/>
            <a:ext cx="406800" cy="14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500"/>
              <a:t>Quants</a:t>
            </a:r>
            <a:endParaRPr sz="500"/>
          </a:p>
        </p:txBody>
      </p:sp>
      <p:pic>
        <p:nvPicPr>
          <p:cNvPr id="160" name="Google Shape;160;p23"/>
          <p:cNvPicPr preferRelativeResize="0"/>
          <p:nvPr/>
        </p:nvPicPr>
        <p:blipFill>
          <a:blip r:embed="rId4">
            <a:alphaModFix/>
          </a:blip>
          <a:stretch>
            <a:fillRect/>
          </a:stretch>
        </p:blipFill>
        <p:spPr>
          <a:xfrm>
            <a:off x="572350" y="1239875"/>
            <a:ext cx="3303024" cy="471850"/>
          </a:xfrm>
          <a:prstGeom prst="rect">
            <a:avLst/>
          </a:prstGeom>
          <a:noFill/>
          <a:ln>
            <a:noFill/>
          </a:ln>
        </p:spPr>
      </p:pic>
      <p:pic>
        <p:nvPicPr>
          <p:cNvPr id="161" name="Google Shape;161;p23"/>
          <p:cNvPicPr preferRelativeResize="0"/>
          <p:nvPr/>
        </p:nvPicPr>
        <p:blipFill>
          <a:blip r:embed="rId5">
            <a:alphaModFix/>
          </a:blip>
          <a:stretch>
            <a:fillRect/>
          </a:stretch>
        </p:blipFill>
        <p:spPr>
          <a:xfrm>
            <a:off x="1468925" y="2179900"/>
            <a:ext cx="1374925" cy="226800"/>
          </a:xfrm>
          <a:prstGeom prst="rect">
            <a:avLst/>
          </a:prstGeom>
          <a:noFill/>
          <a:ln>
            <a:noFill/>
          </a:ln>
        </p:spPr>
      </p:pic>
      <p:pic>
        <p:nvPicPr>
          <p:cNvPr id="162" name="Google Shape;162;p23"/>
          <p:cNvPicPr preferRelativeResize="0"/>
          <p:nvPr/>
        </p:nvPicPr>
        <p:blipFill>
          <a:blip r:embed="rId6">
            <a:alphaModFix/>
          </a:blip>
          <a:stretch>
            <a:fillRect/>
          </a:stretch>
        </p:blipFill>
        <p:spPr>
          <a:xfrm>
            <a:off x="721275" y="2731250"/>
            <a:ext cx="1264582" cy="226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311700" y="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Adaptive d</a:t>
            </a:r>
            <a:r>
              <a:rPr lang="ru"/>
              <a:t>elta modulation</a:t>
            </a:r>
            <a:endParaRPr/>
          </a:p>
        </p:txBody>
      </p:sp>
      <p:sp>
        <p:nvSpPr>
          <p:cNvPr id="168" name="Google Shape;168;p24"/>
          <p:cNvSpPr txBox="1"/>
          <p:nvPr>
            <p:ph idx="1" type="body"/>
          </p:nvPr>
        </p:nvSpPr>
        <p:spPr>
          <a:xfrm>
            <a:off x="311700" y="658100"/>
            <a:ext cx="4260300" cy="4296000"/>
          </a:xfrm>
          <a:prstGeom prst="rect">
            <a:avLst/>
          </a:prstGeom>
        </p:spPr>
        <p:txBody>
          <a:bodyPr anchorCtr="0" anchor="t" bIns="91425" lIns="91425" spcFirstLastPara="1" rIns="91425" wrap="square" tIns="91425">
            <a:normAutofit/>
          </a:bodyPr>
          <a:lstStyle/>
          <a:p>
            <a:pPr indent="-245404" lvl="0" marL="179999" rtl="0" algn="l">
              <a:lnSpc>
                <a:spcPct val="105000"/>
              </a:lnSpc>
              <a:spcBef>
                <a:spcPts val="0"/>
              </a:spcBef>
              <a:spcAft>
                <a:spcPts val="0"/>
              </a:spcAft>
              <a:buSzPts val="1030"/>
              <a:buChar char="●"/>
            </a:pPr>
            <a:r>
              <a:rPr lang="ru" sz="1030"/>
              <a:t>More efficient way -  adaptive delta modulation (ADM), in which the quantization step changes </a:t>
            </a:r>
            <a:r>
              <a:rPr lang="ru" sz="1030"/>
              <a:t>depending on the nature of the signal samples arriving at the input of the encoder</a:t>
            </a:r>
            <a:endParaRPr sz="1030"/>
          </a:p>
          <a:p>
            <a:pPr indent="-245404" lvl="0" marL="179999" rtl="0" algn="l">
              <a:lnSpc>
                <a:spcPct val="105000"/>
              </a:lnSpc>
              <a:spcBef>
                <a:spcPts val="0"/>
              </a:spcBef>
              <a:spcAft>
                <a:spcPts val="0"/>
              </a:spcAft>
              <a:buSzPts val="1030"/>
              <a:buChar char="●"/>
            </a:pPr>
            <a:r>
              <a:rPr lang="ru" sz="1030"/>
              <a:t>The simplest way to change the quantization step is illustrated by the following example.</a:t>
            </a:r>
            <a:endParaRPr sz="1030"/>
          </a:p>
          <a:p>
            <a:pPr indent="0" lvl="0" marL="0" rtl="0" algn="l">
              <a:lnSpc>
                <a:spcPct val="105000"/>
              </a:lnSpc>
              <a:spcBef>
                <a:spcPts val="1200"/>
              </a:spcBef>
              <a:spcAft>
                <a:spcPts val="0"/>
              </a:spcAft>
              <a:buNone/>
            </a:pPr>
            <a:r>
              <a:rPr lang="ru" sz="1030"/>
              <a:t> At the initial stage of the transformation, the correction value </a:t>
            </a:r>
            <a:r>
              <a:rPr i="1" lang="ru" sz="1030"/>
              <a:t>Q[e(n)]=1</a:t>
            </a:r>
            <a:r>
              <a:rPr lang="ru" sz="1030"/>
              <a:t> and the value of the quantization step Δ(0)=Δ are taken as the initial quantization step. The subsequent change in the quantization step is carried out in accordance with with the formula: </a:t>
            </a:r>
            <a:endParaRPr sz="1030"/>
          </a:p>
          <a:p>
            <a:pPr indent="0" lvl="0" marL="0" rtl="0" algn="l">
              <a:lnSpc>
                <a:spcPct val="105000"/>
              </a:lnSpc>
              <a:spcBef>
                <a:spcPts val="1200"/>
              </a:spcBef>
              <a:spcAft>
                <a:spcPts val="0"/>
              </a:spcAft>
              <a:buNone/>
            </a:pPr>
            <a:r>
              <a:t/>
            </a:r>
            <a:endParaRPr sz="1030"/>
          </a:p>
          <a:p>
            <a:pPr indent="0" lvl="0" marL="0" rtl="0" algn="l">
              <a:lnSpc>
                <a:spcPct val="105000"/>
              </a:lnSpc>
              <a:spcBef>
                <a:spcPts val="1200"/>
              </a:spcBef>
              <a:spcAft>
                <a:spcPts val="0"/>
              </a:spcAft>
              <a:buNone/>
            </a:pPr>
            <a:r>
              <a:rPr lang="ru" sz="1030"/>
              <a:t>In addition,</a:t>
            </a:r>
            <a:endParaRPr sz="1030"/>
          </a:p>
          <a:p>
            <a:pPr indent="-245404" lvl="0" marL="179999" rtl="0" algn="l">
              <a:lnSpc>
                <a:spcPct val="105000"/>
              </a:lnSpc>
              <a:spcBef>
                <a:spcPts val="1200"/>
              </a:spcBef>
              <a:spcAft>
                <a:spcPts val="0"/>
              </a:spcAft>
              <a:buSzPts val="1030"/>
              <a:buChar char="●"/>
            </a:pPr>
            <a:r>
              <a:rPr lang="ru" sz="1030"/>
              <a:t>The figure illustrates more efficient coding of a rapidly changing signal and partial compensation for the unwanted effect of slope overload. Granular noise is also compensated by automatic reduce of the quantization step at each new stage of the transformation.</a:t>
            </a:r>
            <a:endParaRPr sz="1030"/>
          </a:p>
        </p:txBody>
      </p:sp>
      <p:pic>
        <p:nvPicPr>
          <p:cNvPr id="169" name="Google Shape;169;p24"/>
          <p:cNvPicPr preferRelativeResize="0"/>
          <p:nvPr/>
        </p:nvPicPr>
        <p:blipFill>
          <a:blip r:embed="rId3">
            <a:alphaModFix/>
          </a:blip>
          <a:stretch>
            <a:fillRect/>
          </a:stretch>
        </p:blipFill>
        <p:spPr>
          <a:xfrm>
            <a:off x="4714925" y="833150"/>
            <a:ext cx="4351251" cy="3289151"/>
          </a:xfrm>
          <a:prstGeom prst="rect">
            <a:avLst/>
          </a:prstGeom>
          <a:noFill/>
          <a:ln>
            <a:noFill/>
          </a:ln>
        </p:spPr>
      </p:pic>
      <p:sp>
        <p:nvSpPr>
          <p:cNvPr id="170" name="Google Shape;170;p24"/>
          <p:cNvSpPr/>
          <p:nvPr/>
        </p:nvSpPr>
        <p:spPr>
          <a:xfrm>
            <a:off x="4714925" y="889325"/>
            <a:ext cx="406800" cy="14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500"/>
              <a:t>Quants</a:t>
            </a:r>
            <a:endParaRPr sz="500"/>
          </a:p>
        </p:txBody>
      </p:sp>
      <p:sp>
        <p:nvSpPr>
          <p:cNvPr id="171" name="Google Shape;171;p24"/>
          <p:cNvSpPr/>
          <p:nvPr/>
        </p:nvSpPr>
        <p:spPr>
          <a:xfrm>
            <a:off x="5121725" y="3340425"/>
            <a:ext cx="406800" cy="14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500"/>
          </a:p>
        </p:txBody>
      </p:sp>
      <p:sp>
        <p:nvSpPr>
          <p:cNvPr id="172" name="Google Shape;172;p24"/>
          <p:cNvSpPr/>
          <p:nvPr/>
        </p:nvSpPr>
        <p:spPr>
          <a:xfrm>
            <a:off x="5820150" y="3383025"/>
            <a:ext cx="1017300" cy="9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700"/>
              <a:t>at quantizer output</a:t>
            </a:r>
            <a:endParaRPr sz="700"/>
          </a:p>
        </p:txBody>
      </p:sp>
      <p:sp>
        <p:nvSpPr>
          <p:cNvPr id="173" name="Google Shape;173;p24"/>
          <p:cNvSpPr/>
          <p:nvPr/>
        </p:nvSpPr>
        <p:spPr>
          <a:xfrm>
            <a:off x="5091450" y="3610150"/>
            <a:ext cx="1197300" cy="9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ru" sz="700"/>
              <a:t>Quantizer step</a:t>
            </a:r>
            <a:endParaRPr sz="700"/>
          </a:p>
        </p:txBody>
      </p:sp>
      <p:pic>
        <p:nvPicPr>
          <p:cNvPr id="174" name="Google Shape;174;p24"/>
          <p:cNvPicPr preferRelativeResize="0"/>
          <p:nvPr/>
        </p:nvPicPr>
        <p:blipFill>
          <a:blip r:embed="rId4">
            <a:alphaModFix/>
          </a:blip>
          <a:stretch>
            <a:fillRect/>
          </a:stretch>
        </p:blipFill>
        <p:spPr>
          <a:xfrm>
            <a:off x="402000" y="2383975"/>
            <a:ext cx="3250975" cy="464425"/>
          </a:xfrm>
          <a:prstGeom prst="rect">
            <a:avLst/>
          </a:prstGeom>
          <a:noFill/>
          <a:ln>
            <a:noFill/>
          </a:ln>
        </p:spPr>
      </p:pic>
      <p:pic>
        <p:nvPicPr>
          <p:cNvPr id="175" name="Google Shape;175;p24"/>
          <p:cNvPicPr preferRelativeResize="0"/>
          <p:nvPr/>
        </p:nvPicPr>
        <p:blipFill>
          <a:blip r:embed="rId5">
            <a:alphaModFix/>
          </a:blip>
          <a:stretch>
            <a:fillRect/>
          </a:stretch>
        </p:blipFill>
        <p:spPr>
          <a:xfrm>
            <a:off x="1109275" y="2848400"/>
            <a:ext cx="707750" cy="190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311700" y="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Adaptive relative delta modulation</a:t>
            </a:r>
            <a:endParaRPr/>
          </a:p>
        </p:txBody>
      </p:sp>
      <p:sp>
        <p:nvSpPr>
          <p:cNvPr id="181" name="Google Shape;181;p25"/>
          <p:cNvSpPr txBox="1"/>
          <p:nvPr>
            <p:ph idx="1" type="body"/>
          </p:nvPr>
        </p:nvSpPr>
        <p:spPr>
          <a:xfrm>
            <a:off x="311700" y="658100"/>
            <a:ext cx="8323800" cy="4296000"/>
          </a:xfrm>
          <a:prstGeom prst="rect">
            <a:avLst/>
          </a:prstGeom>
        </p:spPr>
        <p:txBody>
          <a:bodyPr anchorCtr="0" anchor="t" bIns="91425" lIns="91425" spcFirstLastPara="1" rIns="91425" wrap="square" tIns="91425">
            <a:normAutofit/>
          </a:bodyPr>
          <a:lstStyle/>
          <a:p>
            <a:pPr indent="-245404" lvl="0" marL="179999" rtl="0" algn="l">
              <a:lnSpc>
                <a:spcPct val="105000"/>
              </a:lnSpc>
              <a:spcBef>
                <a:spcPts val="0"/>
              </a:spcBef>
              <a:spcAft>
                <a:spcPts val="0"/>
              </a:spcAft>
              <a:buSzPts val="1030"/>
              <a:buChar char="●"/>
            </a:pPr>
            <a:r>
              <a:rPr lang="ru" sz="1030"/>
              <a:t>Even greater coding efficiency of audio information can be obtained with a quantizer using higher order prediction and implementing </a:t>
            </a:r>
            <a:r>
              <a:rPr b="1" lang="ru" sz="1030"/>
              <a:t>adaptive relative PCM</a:t>
            </a:r>
            <a:r>
              <a:rPr lang="ru" sz="1030"/>
              <a:t> (ArPCM)</a:t>
            </a:r>
            <a:endParaRPr sz="1030"/>
          </a:p>
          <a:p>
            <a:pPr indent="-245404" lvl="0" marL="179999" rtl="0" algn="l">
              <a:lnSpc>
                <a:spcPct val="105000"/>
              </a:lnSpc>
              <a:spcBef>
                <a:spcPts val="0"/>
              </a:spcBef>
              <a:spcAft>
                <a:spcPts val="0"/>
              </a:spcAft>
              <a:buSzPts val="1030"/>
              <a:buChar char="●"/>
            </a:pPr>
            <a:r>
              <a:rPr lang="ru" sz="1030"/>
              <a:t>An example of one of the </a:t>
            </a:r>
            <a:r>
              <a:rPr lang="ru" sz="1030"/>
              <a:t>ArPCM </a:t>
            </a:r>
            <a:r>
              <a:rPr lang="ru" sz="1030"/>
              <a:t>options: </a:t>
            </a:r>
            <a:endParaRPr sz="1030"/>
          </a:p>
          <a:p>
            <a:pPr indent="0" lvl="0" marL="914400" rtl="0" algn="l">
              <a:lnSpc>
                <a:spcPct val="105000"/>
              </a:lnSpc>
              <a:spcBef>
                <a:spcPts val="1200"/>
              </a:spcBef>
              <a:spcAft>
                <a:spcPts val="0"/>
              </a:spcAft>
              <a:buNone/>
            </a:pPr>
            <a:r>
              <a:rPr lang="ru" sz="1030"/>
              <a:t>The quantization step Δ</a:t>
            </a:r>
            <a:r>
              <a:rPr i="1" lang="ru" sz="1030"/>
              <a:t>(n)</a:t>
            </a:r>
            <a:r>
              <a:rPr lang="ru" sz="1030"/>
              <a:t> depends on the encoding result at the previous step Δ</a:t>
            </a:r>
            <a:r>
              <a:rPr i="1" lang="ru" sz="1030"/>
              <a:t>(n)</a:t>
            </a:r>
            <a:r>
              <a:rPr lang="ru" sz="1030"/>
              <a:t>=M∙Δ</a:t>
            </a:r>
            <a:r>
              <a:rPr i="1" lang="ru" sz="1030"/>
              <a:t>(n-1)</a:t>
            </a:r>
            <a:r>
              <a:rPr lang="ru" sz="1030"/>
              <a:t>, and the quantization function </a:t>
            </a:r>
            <a:r>
              <a:rPr i="1" lang="ru" sz="1030"/>
              <a:t>Q[e(n)]</a:t>
            </a:r>
            <a:r>
              <a:rPr lang="ru" sz="1030"/>
              <a:t> depends on the value Δ</a:t>
            </a:r>
            <a:r>
              <a:rPr i="1" lang="ru" sz="1030"/>
              <a:t>(n)</a:t>
            </a:r>
            <a:r>
              <a:rPr lang="ru" sz="1030"/>
              <a:t> and is transmitted to the decoder in three bits. </a:t>
            </a:r>
            <a:endParaRPr sz="1030"/>
          </a:p>
          <a:p>
            <a:pPr indent="0" lvl="0" marL="914400" rtl="0" algn="l">
              <a:lnSpc>
                <a:spcPct val="105000"/>
              </a:lnSpc>
              <a:spcBef>
                <a:spcPts val="1200"/>
              </a:spcBef>
              <a:spcAft>
                <a:spcPts val="0"/>
              </a:spcAft>
              <a:buNone/>
            </a:pPr>
            <a:r>
              <a:rPr lang="ru" sz="1030"/>
              <a:t>The value of the coefficient M, which increases or decreases the quantization step, is determined by the following relationship:</a:t>
            </a:r>
            <a:endParaRPr sz="1030"/>
          </a:p>
          <a:p>
            <a:pPr indent="0" lvl="0" marL="914400" rtl="0" algn="l">
              <a:lnSpc>
                <a:spcPct val="105000"/>
              </a:lnSpc>
              <a:spcBef>
                <a:spcPts val="1200"/>
              </a:spcBef>
              <a:spcAft>
                <a:spcPts val="0"/>
              </a:spcAft>
              <a:buNone/>
            </a:pPr>
            <a:r>
              <a:t/>
            </a:r>
            <a:endParaRPr sz="1030"/>
          </a:p>
          <a:p>
            <a:pPr indent="0" lvl="0" marL="914400" rtl="0" algn="l">
              <a:lnSpc>
                <a:spcPct val="105000"/>
              </a:lnSpc>
              <a:spcBef>
                <a:spcPts val="1200"/>
              </a:spcBef>
              <a:spcAft>
                <a:spcPts val="0"/>
              </a:spcAft>
              <a:buNone/>
            </a:pPr>
            <a:r>
              <a:t/>
            </a:r>
            <a:endParaRPr sz="1030"/>
          </a:p>
          <a:p>
            <a:pPr indent="0" lvl="0" marL="914400" rtl="0" algn="l">
              <a:lnSpc>
                <a:spcPct val="105000"/>
              </a:lnSpc>
              <a:spcBef>
                <a:spcPts val="1200"/>
              </a:spcBef>
              <a:spcAft>
                <a:spcPts val="0"/>
              </a:spcAft>
              <a:buNone/>
            </a:pPr>
            <a:r>
              <a:t/>
            </a:r>
            <a:endParaRPr sz="1030"/>
          </a:p>
          <a:p>
            <a:pPr indent="-245404" lvl="0" marL="179999" rtl="0" algn="l">
              <a:lnSpc>
                <a:spcPct val="105000"/>
              </a:lnSpc>
              <a:spcBef>
                <a:spcPts val="1200"/>
              </a:spcBef>
              <a:spcAft>
                <a:spcPts val="0"/>
              </a:spcAft>
              <a:buSzPts val="1030"/>
              <a:buChar char="●"/>
            </a:pPr>
            <a:r>
              <a:rPr lang="ru" sz="1030"/>
              <a:t>This scheme is efficient, very simple and easy to implement digitally. There are more complex and more efficient schemes for implementing </a:t>
            </a:r>
            <a:r>
              <a:rPr lang="ru" sz="1030"/>
              <a:t>ArPCM </a:t>
            </a:r>
            <a:r>
              <a:rPr lang="ru" sz="1030"/>
              <a:t>with a multi-bit quantization function </a:t>
            </a:r>
            <a:r>
              <a:rPr i="1" lang="ru" sz="1030"/>
              <a:t>Q[e(n)]</a:t>
            </a:r>
            <a:endParaRPr sz="1030"/>
          </a:p>
        </p:txBody>
      </p:sp>
      <p:pic>
        <p:nvPicPr>
          <p:cNvPr id="182" name="Google Shape;182;p25"/>
          <p:cNvPicPr preferRelativeResize="0"/>
          <p:nvPr/>
        </p:nvPicPr>
        <p:blipFill>
          <a:blip r:embed="rId3">
            <a:alphaModFix/>
          </a:blip>
          <a:stretch>
            <a:fillRect/>
          </a:stretch>
        </p:blipFill>
        <p:spPr>
          <a:xfrm>
            <a:off x="1307625" y="2208472"/>
            <a:ext cx="3499924" cy="1110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311700" y="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Sigma-delta modulation (SDM)</a:t>
            </a:r>
            <a:endParaRPr/>
          </a:p>
        </p:txBody>
      </p:sp>
      <p:sp>
        <p:nvSpPr>
          <p:cNvPr id="188" name="Google Shape;188;p26"/>
          <p:cNvSpPr txBox="1"/>
          <p:nvPr>
            <p:ph idx="1" type="body"/>
          </p:nvPr>
        </p:nvSpPr>
        <p:spPr>
          <a:xfrm>
            <a:off x="311700" y="658100"/>
            <a:ext cx="8323800" cy="955500"/>
          </a:xfrm>
          <a:prstGeom prst="rect">
            <a:avLst/>
          </a:prstGeom>
        </p:spPr>
        <p:txBody>
          <a:bodyPr anchorCtr="0" anchor="t" bIns="91425" lIns="91425" spcFirstLastPara="1" rIns="91425" wrap="square" tIns="91425">
            <a:normAutofit/>
          </a:bodyPr>
          <a:lstStyle/>
          <a:p>
            <a:pPr indent="-245404" lvl="0" marL="179999" rtl="0" algn="l">
              <a:lnSpc>
                <a:spcPct val="105000"/>
              </a:lnSpc>
              <a:spcBef>
                <a:spcPts val="0"/>
              </a:spcBef>
              <a:spcAft>
                <a:spcPts val="0"/>
              </a:spcAft>
              <a:buSzPts val="1030"/>
              <a:buChar char="●"/>
            </a:pPr>
            <a:r>
              <a:rPr lang="ru" sz="1030"/>
              <a:t>The basis of sigma-delta modulation is not the analysis of signal increments, but the coding of the levels of the converted signal itself, as in PCM</a:t>
            </a:r>
            <a:endParaRPr sz="1030"/>
          </a:p>
          <a:p>
            <a:pPr indent="-245404" lvl="0" marL="179999" rtl="0" algn="l">
              <a:lnSpc>
                <a:spcPct val="105000"/>
              </a:lnSpc>
              <a:spcBef>
                <a:spcPts val="0"/>
              </a:spcBef>
              <a:spcAft>
                <a:spcPts val="0"/>
              </a:spcAft>
              <a:buSzPts val="1030"/>
              <a:buChar char="●"/>
            </a:pPr>
            <a:r>
              <a:rPr lang="ru" sz="1030"/>
              <a:t>The block diagram of the sigma-delta modulator is shown in the figure</a:t>
            </a:r>
            <a:endParaRPr sz="1030"/>
          </a:p>
          <a:p>
            <a:pPr indent="-245404" lvl="0" marL="179999" rtl="0" algn="l">
              <a:lnSpc>
                <a:spcPct val="105000"/>
              </a:lnSpc>
              <a:spcBef>
                <a:spcPts val="0"/>
              </a:spcBef>
              <a:spcAft>
                <a:spcPts val="0"/>
              </a:spcAft>
              <a:buSzPts val="1030"/>
              <a:buChar char="●"/>
            </a:pPr>
            <a:r>
              <a:rPr lang="ru" sz="1030"/>
              <a:t>Discrete samples of the signal </a:t>
            </a:r>
            <a:r>
              <a:rPr i="1" lang="ru" sz="1030"/>
              <a:t>u(n)</a:t>
            </a:r>
            <a:r>
              <a:rPr lang="ru" sz="1030"/>
              <a:t> are fed to the input of the modulator, the relative levels of which can vary from –1 to +1</a:t>
            </a:r>
            <a:endParaRPr sz="1030"/>
          </a:p>
        </p:txBody>
      </p:sp>
      <p:pic>
        <p:nvPicPr>
          <p:cNvPr id="189" name="Google Shape;189;p26"/>
          <p:cNvPicPr preferRelativeResize="0"/>
          <p:nvPr/>
        </p:nvPicPr>
        <p:blipFill>
          <a:blip r:embed="rId3">
            <a:alphaModFix/>
          </a:blip>
          <a:stretch>
            <a:fillRect/>
          </a:stretch>
        </p:blipFill>
        <p:spPr>
          <a:xfrm>
            <a:off x="1426863" y="1543600"/>
            <a:ext cx="6290279" cy="3225101"/>
          </a:xfrm>
          <a:prstGeom prst="rect">
            <a:avLst/>
          </a:prstGeom>
          <a:noFill/>
          <a:ln>
            <a:noFill/>
          </a:ln>
        </p:spPr>
      </p:pic>
      <p:sp>
        <p:nvSpPr>
          <p:cNvPr id="190" name="Google Shape;190;p26"/>
          <p:cNvSpPr/>
          <p:nvPr/>
        </p:nvSpPr>
        <p:spPr>
          <a:xfrm>
            <a:off x="4466850" y="2503150"/>
            <a:ext cx="1126200" cy="572700"/>
          </a:xfrm>
          <a:prstGeom prst="rect">
            <a:avLst/>
          </a:prstGeom>
          <a:solidFill>
            <a:srgbClr val="D0E0E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t>1-bit quantizer</a:t>
            </a:r>
            <a:endParaRPr sz="1200"/>
          </a:p>
        </p:txBody>
      </p:sp>
      <p:sp>
        <p:nvSpPr>
          <p:cNvPr id="191" name="Google Shape;191;p26"/>
          <p:cNvSpPr/>
          <p:nvPr/>
        </p:nvSpPr>
        <p:spPr>
          <a:xfrm>
            <a:off x="2782300" y="4178225"/>
            <a:ext cx="1140300" cy="572700"/>
          </a:xfrm>
          <a:prstGeom prst="rect">
            <a:avLst/>
          </a:prstGeom>
          <a:solidFill>
            <a:srgbClr val="D0E0E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t>1st memory block</a:t>
            </a:r>
            <a:endParaRPr sz="1200"/>
          </a:p>
        </p:txBody>
      </p:sp>
      <p:sp>
        <p:nvSpPr>
          <p:cNvPr id="192" name="Google Shape;192;p26"/>
          <p:cNvSpPr/>
          <p:nvPr/>
        </p:nvSpPr>
        <p:spPr>
          <a:xfrm>
            <a:off x="2782300" y="3307575"/>
            <a:ext cx="1140300" cy="572700"/>
          </a:xfrm>
          <a:prstGeom prst="rect">
            <a:avLst/>
          </a:prstGeom>
          <a:solidFill>
            <a:srgbClr val="D0E0E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t>2nd</a:t>
            </a:r>
            <a:r>
              <a:rPr lang="ru" sz="1200"/>
              <a:t> memory block</a:t>
            </a:r>
            <a:endParaRPr sz="1200"/>
          </a:p>
        </p:txBody>
      </p:sp>
      <p:sp>
        <p:nvSpPr>
          <p:cNvPr id="193" name="Google Shape;193;p26"/>
          <p:cNvSpPr/>
          <p:nvPr/>
        </p:nvSpPr>
        <p:spPr>
          <a:xfrm>
            <a:off x="6217600" y="2488975"/>
            <a:ext cx="1140300" cy="572700"/>
          </a:xfrm>
          <a:prstGeom prst="rect">
            <a:avLst/>
          </a:prstGeom>
          <a:solidFill>
            <a:srgbClr val="D0E0E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t>Encoder</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311700" y="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Sigma-delta modulation (SDM)</a:t>
            </a:r>
            <a:endParaRPr/>
          </a:p>
        </p:txBody>
      </p:sp>
      <p:sp>
        <p:nvSpPr>
          <p:cNvPr id="199" name="Google Shape;199;p27"/>
          <p:cNvSpPr txBox="1"/>
          <p:nvPr>
            <p:ph idx="1" type="body"/>
          </p:nvPr>
        </p:nvSpPr>
        <p:spPr>
          <a:xfrm>
            <a:off x="311700" y="658100"/>
            <a:ext cx="3852300" cy="3993300"/>
          </a:xfrm>
          <a:prstGeom prst="rect">
            <a:avLst/>
          </a:prstGeom>
        </p:spPr>
        <p:txBody>
          <a:bodyPr anchorCtr="0" anchor="t" bIns="91425" lIns="91425" spcFirstLastPara="1" rIns="91425" wrap="square" tIns="91425">
            <a:normAutofit lnSpcReduction="20000"/>
          </a:bodyPr>
          <a:lstStyle/>
          <a:p>
            <a:pPr indent="0" lvl="0" marL="0" rtl="0" algn="l">
              <a:lnSpc>
                <a:spcPct val="105000"/>
              </a:lnSpc>
              <a:spcBef>
                <a:spcPts val="0"/>
              </a:spcBef>
              <a:spcAft>
                <a:spcPts val="0"/>
              </a:spcAft>
              <a:buNone/>
            </a:pPr>
            <a:r>
              <a:rPr lang="ru" sz="1030"/>
              <a:t>The encoder contains a one-bit quantizer, at the output of which a signal is generated:</a:t>
            </a:r>
            <a:endParaRPr sz="1030"/>
          </a:p>
          <a:p>
            <a:pPr indent="0" lvl="0" marL="914400" rtl="0" algn="l">
              <a:lnSpc>
                <a:spcPct val="105000"/>
              </a:lnSpc>
              <a:spcBef>
                <a:spcPts val="1200"/>
              </a:spcBef>
              <a:spcAft>
                <a:spcPts val="0"/>
              </a:spcAft>
              <a:buNone/>
            </a:pPr>
            <a:r>
              <a:t/>
            </a:r>
            <a:endParaRPr sz="1030"/>
          </a:p>
          <a:p>
            <a:pPr indent="0" lvl="0" marL="914400" rtl="0" algn="l">
              <a:lnSpc>
                <a:spcPct val="105000"/>
              </a:lnSpc>
              <a:spcBef>
                <a:spcPts val="1200"/>
              </a:spcBef>
              <a:spcAft>
                <a:spcPts val="0"/>
              </a:spcAft>
              <a:buNone/>
            </a:pPr>
            <a:r>
              <a:t/>
            </a:r>
            <a:endParaRPr sz="1030"/>
          </a:p>
          <a:p>
            <a:pPr indent="0" lvl="0" marL="0" rtl="0" algn="l">
              <a:lnSpc>
                <a:spcPct val="105000"/>
              </a:lnSpc>
              <a:spcBef>
                <a:spcPts val="1200"/>
              </a:spcBef>
              <a:spcAft>
                <a:spcPts val="0"/>
              </a:spcAft>
              <a:buNone/>
            </a:pPr>
            <a:r>
              <a:rPr lang="ru" sz="1030"/>
              <a:t> where </a:t>
            </a:r>
            <a:r>
              <a:rPr i="1" lang="ru" sz="1030"/>
              <a:t>v</a:t>
            </a:r>
            <a:r>
              <a:rPr baseline="-25000" i="1" lang="ru" sz="1030"/>
              <a:t>2</a:t>
            </a:r>
            <a:r>
              <a:rPr i="1" lang="ru" sz="1030"/>
              <a:t>(n)</a:t>
            </a:r>
            <a:r>
              <a:rPr lang="ru" sz="1030"/>
              <a:t> are discrete samples of the signal at the input of the quantizer, formed as follows:</a:t>
            </a:r>
            <a:endParaRPr sz="1030"/>
          </a:p>
          <a:p>
            <a:pPr indent="-245404" lvl="0" marL="179999" rtl="0" algn="l">
              <a:lnSpc>
                <a:spcPct val="105000"/>
              </a:lnSpc>
              <a:spcBef>
                <a:spcPts val="1200"/>
              </a:spcBef>
              <a:spcAft>
                <a:spcPts val="0"/>
              </a:spcAft>
              <a:buSzPts val="1030"/>
              <a:buChar char="●"/>
            </a:pPr>
            <a:r>
              <a:rPr lang="ru" sz="1030"/>
              <a:t>the subtractor connected at the input of the device provides the formation of the difference between the readings of the input signal </a:t>
            </a:r>
            <a:r>
              <a:rPr i="1" lang="ru" sz="1030"/>
              <a:t>u(n)</a:t>
            </a:r>
            <a:r>
              <a:rPr lang="ru" sz="1030"/>
              <a:t> and the output signal of the quantizer </a:t>
            </a:r>
            <a:r>
              <a:rPr i="1" lang="ru" sz="1030"/>
              <a:t>Q(n)</a:t>
            </a:r>
            <a:r>
              <a:rPr lang="ru" sz="1030"/>
              <a:t>: </a:t>
            </a:r>
            <a:r>
              <a:rPr i="1" lang="ru" sz="1030"/>
              <a:t>v</a:t>
            </a:r>
            <a:r>
              <a:rPr baseline="-25000" i="1" lang="ru" sz="1030"/>
              <a:t>1</a:t>
            </a:r>
            <a:r>
              <a:rPr i="1" lang="ru" sz="1030"/>
              <a:t>(n) = u(n) – Q(n)</a:t>
            </a:r>
            <a:r>
              <a:rPr lang="ru" sz="1030"/>
              <a:t>;</a:t>
            </a:r>
            <a:endParaRPr sz="1030"/>
          </a:p>
          <a:p>
            <a:pPr indent="-245404" lvl="0" marL="179999" rtl="0" algn="l">
              <a:lnSpc>
                <a:spcPct val="105000"/>
              </a:lnSpc>
              <a:spcBef>
                <a:spcPts val="0"/>
              </a:spcBef>
              <a:spcAft>
                <a:spcPts val="0"/>
              </a:spcAft>
              <a:buSzPts val="1030"/>
              <a:buChar char="●"/>
            </a:pPr>
            <a:r>
              <a:rPr lang="ru" sz="1030"/>
              <a:t>the samples of the difference signal </a:t>
            </a:r>
            <a:r>
              <a:rPr i="1" lang="ru" sz="1030"/>
              <a:t>v</a:t>
            </a:r>
            <a:r>
              <a:rPr baseline="-25000" i="1" lang="ru" sz="1030"/>
              <a:t>1</a:t>
            </a:r>
            <a:r>
              <a:rPr i="1" lang="ru" sz="1030"/>
              <a:t>(n)</a:t>
            </a:r>
            <a:r>
              <a:rPr lang="ru" sz="1030"/>
              <a:t> are fed to the adder from the output of which the samples of the signal </a:t>
            </a:r>
            <a:r>
              <a:rPr i="1" lang="ru" sz="1030"/>
              <a:t>v</a:t>
            </a:r>
            <a:r>
              <a:rPr baseline="-25000" i="1" lang="ru" sz="1030"/>
              <a:t>2</a:t>
            </a:r>
            <a:r>
              <a:rPr i="1" lang="ru" sz="1030"/>
              <a:t>(n)</a:t>
            </a:r>
            <a:r>
              <a:rPr lang="ru" sz="1030"/>
              <a:t> are sent in parallel to the inputs of the quantizer and the memory block MB1;</a:t>
            </a:r>
            <a:endParaRPr sz="1030"/>
          </a:p>
          <a:p>
            <a:pPr indent="-245404" lvl="0" marL="179999" rtl="0" algn="l">
              <a:lnSpc>
                <a:spcPct val="105000"/>
              </a:lnSpc>
              <a:spcBef>
                <a:spcPts val="0"/>
              </a:spcBef>
              <a:spcAft>
                <a:spcPts val="0"/>
              </a:spcAft>
              <a:buSzPts val="1030"/>
              <a:buChar char="●"/>
            </a:pPr>
            <a:r>
              <a:rPr lang="ru" sz="1030"/>
              <a:t>from the output of the block MB1 with a delay of one cycle, the signal samples are fed to the input of the memory block MB2, at the output of which the signal samples of the previous cycle </a:t>
            </a:r>
            <a:r>
              <a:rPr i="1" lang="ru" sz="1030"/>
              <a:t>v</a:t>
            </a:r>
            <a:r>
              <a:rPr baseline="-25000" i="1" lang="ru" sz="1030"/>
              <a:t>2</a:t>
            </a:r>
            <a:r>
              <a:rPr i="1" lang="ru" sz="1030"/>
              <a:t>(n - 1)</a:t>
            </a:r>
            <a:r>
              <a:rPr lang="ru" sz="1030"/>
              <a:t> are selected, which are fed to the second input of the adder;</a:t>
            </a:r>
            <a:endParaRPr sz="1030"/>
          </a:p>
          <a:p>
            <a:pPr indent="-245404" lvl="0" marL="179999" rtl="0" algn="l">
              <a:lnSpc>
                <a:spcPct val="105000"/>
              </a:lnSpc>
              <a:spcBef>
                <a:spcPts val="0"/>
              </a:spcBef>
              <a:spcAft>
                <a:spcPts val="0"/>
              </a:spcAft>
              <a:buSzPts val="1030"/>
              <a:buChar char="●"/>
            </a:pPr>
            <a:r>
              <a:rPr lang="ru" sz="1030"/>
              <a:t>thus, the signal </a:t>
            </a:r>
            <a:r>
              <a:rPr i="1" lang="ru" sz="1030"/>
              <a:t>v</a:t>
            </a:r>
            <a:r>
              <a:rPr baseline="-25000" i="1" lang="ru" sz="1030"/>
              <a:t>2</a:t>
            </a:r>
            <a:r>
              <a:rPr i="1" lang="ru" sz="1030"/>
              <a:t>(n) = v</a:t>
            </a:r>
            <a:r>
              <a:rPr baseline="-25000" i="1" lang="ru" sz="1030"/>
              <a:t>1</a:t>
            </a:r>
            <a:r>
              <a:rPr i="1" lang="ru" sz="1030"/>
              <a:t>(n) + v</a:t>
            </a:r>
            <a:r>
              <a:rPr baseline="-25000" i="1" lang="ru" sz="1030"/>
              <a:t>2</a:t>
            </a:r>
            <a:r>
              <a:rPr i="1" lang="ru" sz="1030"/>
              <a:t>(n - 1)</a:t>
            </a:r>
            <a:r>
              <a:rPr lang="ru" sz="1030"/>
              <a:t> is applied to the input of the quantizer.</a:t>
            </a:r>
            <a:endParaRPr sz="1030"/>
          </a:p>
          <a:p>
            <a:pPr indent="-245404" lvl="0" marL="179999" rtl="0" algn="l">
              <a:lnSpc>
                <a:spcPct val="105000"/>
              </a:lnSpc>
              <a:spcBef>
                <a:spcPts val="0"/>
              </a:spcBef>
              <a:spcAft>
                <a:spcPts val="0"/>
              </a:spcAft>
              <a:buSzPts val="1030"/>
              <a:buChar char="●"/>
            </a:pPr>
            <a:r>
              <a:rPr lang="ru" sz="1030"/>
              <a:t>The code former, switched on at the output of the quantizer, creates a digital sequence in accordance with the relation:</a:t>
            </a:r>
            <a:endParaRPr sz="1030"/>
          </a:p>
        </p:txBody>
      </p:sp>
      <p:pic>
        <p:nvPicPr>
          <p:cNvPr id="200" name="Google Shape;200;p27"/>
          <p:cNvPicPr preferRelativeResize="0"/>
          <p:nvPr/>
        </p:nvPicPr>
        <p:blipFill>
          <a:blip r:embed="rId3">
            <a:alphaModFix/>
          </a:blip>
          <a:stretch>
            <a:fillRect/>
          </a:stretch>
        </p:blipFill>
        <p:spPr>
          <a:xfrm>
            <a:off x="4775400" y="2772850"/>
            <a:ext cx="3760849" cy="2048325"/>
          </a:xfrm>
          <a:prstGeom prst="rect">
            <a:avLst/>
          </a:prstGeom>
          <a:noFill/>
          <a:ln>
            <a:noFill/>
          </a:ln>
        </p:spPr>
      </p:pic>
      <p:sp>
        <p:nvSpPr>
          <p:cNvPr id="201" name="Google Shape;201;p27"/>
          <p:cNvSpPr/>
          <p:nvPr/>
        </p:nvSpPr>
        <p:spPr>
          <a:xfrm>
            <a:off x="6061194" y="2772850"/>
            <a:ext cx="1659600" cy="108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700"/>
              <a:t>pulse signal at the output</a:t>
            </a:r>
            <a:endParaRPr sz="700"/>
          </a:p>
        </p:txBody>
      </p:sp>
      <p:sp>
        <p:nvSpPr>
          <p:cNvPr id="202" name="Google Shape;202;p27"/>
          <p:cNvSpPr/>
          <p:nvPr/>
        </p:nvSpPr>
        <p:spPr>
          <a:xfrm>
            <a:off x="6061194" y="4736693"/>
            <a:ext cx="1659600" cy="108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700"/>
              <a:t>Sampling step</a:t>
            </a:r>
            <a:endParaRPr sz="700"/>
          </a:p>
        </p:txBody>
      </p:sp>
      <p:pic>
        <p:nvPicPr>
          <p:cNvPr id="203" name="Google Shape;203;p27"/>
          <p:cNvPicPr preferRelativeResize="0"/>
          <p:nvPr/>
        </p:nvPicPr>
        <p:blipFill>
          <a:blip r:embed="rId4">
            <a:alphaModFix/>
          </a:blip>
          <a:stretch>
            <a:fillRect/>
          </a:stretch>
        </p:blipFill>
        <p:spPr>
          <a:xfrm>
            <a:off x="616100" y="1061275"/>
            <a:ext cx="2125050" cy="572700"/>
          </a:xfrm>
          <a:prstGeom prst="rect">
            <a:avLst/>
          </a:prstGeom>
          <a:noFill/>
          <a:ln>
            <a:noFill/>
          </a:ln>
        </p:spPr>
      </p:pic>
      <p:sp>
        <p:nvSpPr>
          <p:cNvPr id="204" name="Google Shape;204;p27"/>
          <p:cNvSpPr/>
          <p:nvPr/>
        </p:nvSpPr>
        <p:spPr>
          <a:xfrm>
            <a:off x="1637325" y="1132225"/>
            <a:ext cx="364200" cy="154800"/>
          </a:xfrm>
          <a:prstGeom prst="rect">
            <a:avLst/>
          </a:prstGeom>
          <a:solidFill>
            <a:schemeClr val="l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ru" sz="1300"/>
              <a:t>if</a:t>
            </a:r>
            <a:endParaRPr sz="1300"/>
          </a:p>
        </p:txBody>
      </p:sp>
      <p:sp>
        <p:nvSpPr>
          <p:cNvPr id="205" name="Google Shape;205;p27"/>
          <p:cNvSpPr/>
          <p:nvPr/>
        </p:nvSpPr>
        <p:spPr>
          <a:xfrm>
            <a:off x="1637225" y="1401950"/>
            <a:ext cx="364200" cy="154800"/>
          </a:xfrm>
          <a:prstGeom prst="rect">
            <a:avLst/>
          </a:prstGeom>
          <a:solidFill>
            <a:schemeClr val="l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ru" sz="1300"/>
              <a:t>if</a:t>
            </a:r>
            <a:endParaRPr sz="1300"/>
          </a:p>
        </p:txBody>
      </p:sp>
      <p:pic>
        <p:nvPicPr>
          <p:cNvPr id="206" name="Google Shape;206;p27"/>
          <p:cNvPicPr preferRelativeResize="0"/>
          <p:nvPr/>
        </p:nvPicPr>
        <p:blipFill>
          <a:blip r:embed="rId5">
            <a:alphaModFix/>
          </a:blip>
          <a:stretch>
            <a:fillRect/>
          </a:stretch>
        </p:blipFill>
        <p:spPr>
          <a:xfrm>
            <a:off x="4571996" y="559150"/>
            <a:ext cx="4241851" cy="2174849"/>
          </a:xfrm>
          <a:prstGeom prst="rect">
            <a:avLst/>
          </a:prstGeom>
          <a:noFill/>
          <a:ln>
            <a:noFill/>
          </a:ln>
        </p:spPr>
      </p:pic>
      <p:sp>
        <p:nvSpPr>
          <p:cNvPr id="207" name="Google Shape;207;p27"/>
          <p:cNvSpPr/>
          <p:nvPr/>
        </p:nvSpPr>
        <p:spPr>
          <a:xfrm>
            <a:off x="6622012" y="1206224"/>
            <a:ext cx="759600" cy="386100"/>
          </a:xfrm>
          <a:prstGeom prst="rect">
            <a:avLst/>
          </a:prstGeom>
          <a:solidFill>
            <a:srgbClr val="D0E0E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900"/>
              <a:t>1-bit quantizer</a:t>
            </a:r>
            <a:endParaRPr sz="900"/>
          </a:p>
        </p:txBody>
      </p:sp>
      <p:sp>
        <p:nvSpPr>
          <p:cNvPr id="208" name="Google Shape;208;p27"/>
          <p:cNvSpPr/>
          <p:nvPr/>
        </p:nvSpPr>
        <p:spPr>
          <a:xfrm>
            <a:off x="5486035" y="2335812"/>
            <a:ext cx="768900" cy="386100"/>
          </a:xfrm>
          <a:prstGeom prst="rect">
            <a:avLst/>
          </a:prstGeom>
          <a:solidFill>
            <a:srgbClr val="D0E0E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800"/>
              <a:t>1st memory block</a:t>
            </a:r>
            <a:endParaRPr sz="800"/>
          </a:p>
        </p:txBody>
      </p:sp>
      <p:sp>
        <p:nvSpPr>
          <p:cNvPr id="209" name="Google Shape;209;p27"/>
          <p:cNvSpPr/>
          <p:nvPr/>
        </p:nvSpPr>
        <p:spPr>
          <a:xfrm>
            <a:off x="5486035" y="1748689"/>
            <a:ext cx="768900" cy="386100"/>
          </a:xfrm>
          <a:prstGeom prst="rect">
            <a:avLst/>
          </a:prstGeom>
          <a:solidFill>
            <a:srgbClr val="D0E0E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800"/>
              <a:t>2nd memory block</a:t>
            </a:r>
            <a:endParaRPr sz="800"/>
          </a:p>
        </p:txBody>
      </p:sp>
      <p:sp>
        <p:nvSpPr>
          <p:cNvPr id="210" name="Google Shape;210;p27"/>
          <p:cNvSpPr/>
          <p:nvPr/>
        </p:nvSpPr>
        <p:spPr>
          <a:xfrm>
            <a:off x="7802630" y="1196665"/>
            <a:ext cx="768900" cy="386100"/>
          </a:xfrm>
          <a:prstGeom prst="rect">
            <a:avLst/>
          </a:prstGeom>
          <a:solidFill>
            <a:srgbClr val="D0E0E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000"/>
              <a:t>Encoder</a:t>
            </a:r>
            <a:endParaRPr sz="1000"/>
          </a:p>
        </p:txBody>
      </p:sp>
      <p:pic>
        <p:nvPicPr>
          <p:cNvPr id="211" name="Google Shape;211;p27"/>
          <p:cNvPicPr preferRelativeResize="0"/>
          <p:nvPr/>
        </p:nvPicPr>
        <p:blipFill>
          <a:blip r:embed="rId6">
            <a:alphaModFix/>
          </a:blip>
          <a:stretch>
            <a:fillRect/>
          </a:stretch>
        </p:blipFill>
        <p:spPr>
          <a:xfrm>
            <a:off x="669898" y="4462800"/>
            <a:ext cx="2282846" cy="57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311700" y="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Sigma-delta modulation (SDM)</a:t>
            </a:r>
            <a:endParaRPr/>
          </a:p>
        </p:txBody>
      </p:sp>
      <p:pic>
        <p:nvPicPr>
          <p:cNvPr id="217" name="Google Shape;217;p28"/>
          <p:cNvPicPr preferRelativeResize="0"/>
          <p:nvPr/>
        </p:nvPicPr>
        <p:blipFill>
          <a:blip r:embed="rId3">
            <a:alphaModFix/>
          </a:blip>
          <a:stretch>
            <a:fillRect/>
          </a:stretch>
        </p:blipFill>
        <p:spPr>
          <a:xfrm>
            <a:off x="1405350" y="638550"/>
            <a:ext cx="5881926" cy="4338376"/>
          </a:xfrm>
          <a:prstGeom prst="rect">
            <a:avLst/>
          </a:prstGeom>
          <a:noFill/>
          <a:ln>
            <a:noFill/>
          </a:ln>
        </p:spPr>
      </p:pic>
      <p:sp>
        <p:nvSpPr>
          <p:cNvPr id="218" name="Google Shape;218;p28"/>
          <p:cNvSpPr/>
          <p:nvPr/>
        </p:nvSpPr>
        <p:spPr>
          <a:xfrm>
            <a:off x="1476075" y="719375"/>
            <a:ext cx="435600" cy="208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700">
                <a:latin typeface="Times New Roman"/>
                <a:ea typeface="Times New Roman"/>
                <a:cs typeface="Times New Roman"/>
                <a:sym typeface="Times New Roman"/>
              </a:rPr>
              <a:t>Step</a:t>
            </a:r>
            <a:endParaRPr sz="700">
              <a:latin typeface="Times New Roman"/>
              <a:ea typeface="Times New Roman"/>
              <a:cs typeface="Times New Roman"/>
              <a:sym typeface="Times New Roman"/>
            </a:endParaRPr>
          </a:p>
        </p:txBody>
      </p:sp>
      <p:sp>
        <p:nvSpPr>
          <p:cNvPr id="219" name="Google Shape;219;p28"/>
          <p:cNvSpPr/>
          <p:nvPr/>
        </p:nvSpPr>
        <p:spPr>
          <a:xfrm>
            <a:off x="1991850" y="719375"/>
            <a:ext cx="601200" cy="24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700">
                <a:latin typeface="Times New Roman"/>
                <a:ea typeface="Times New Roman"/>
                <a:cs typeface="Times New Roman"/>
                <a:sym typeface="Times New Roman"/>
              </a:rPr>
              <a:t>Input signal </a:t>
            </a:r>
            <a:r>
              <a:rPr i="1" lang="ru" sz="700">
                <a:latin typeface="Times New Roman"/>
                <a:ea typeface="Times New Roman"/>
                <a:cs typeface="Times New Roman"/>
                <a:sym typeface="Times New Roman"/>
              </a:rPr>
              <a:t>(u(n)</a:t>
            </a:r>
            <a:endParaRPr i="1" sz="700">
              <a:latin typeface="Times New Roman"/>
              <a:ea typeface="Times New Roman"/>
              <a:cs typeface="Times New Roman"/>
              <a:sym typeface="Times New Roman"/>
            </a:endParaRPr>
          </a:p>
        </p:txBody>
      </p:sp>
      <p:sp>
        <p:nvSpPr>
          <p:cNvPr id="220" name="Google Shape;220;p28"/>
          <p:cNvSpPr/>
          <p:nvPr/>
        </p:nvSpPr>
        <p:spPr>
          <a:xfrm>
            <a:off x="2673225" y="719375"/>
            <a:ext cx="1140600" cy="24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700">
                <a:latin typeface="Times New Roman"/>
                <a:ea typeface="Times New Roman"/>
                <a:cs typeface="Times New Roman"/>
                <a:sym typeface="Times New Roman"/>
              </a:rPr>
              <a:t>Subtractor output </a:t>
            </a:r>
            <a:r>
              <a:rPr i="1" lang="ru" sz="700">
                <a:latin typeface="Times New Roman"/>
                <a:ea typeface="Times New Roman"/>
                <a:cs typeface="Times New Roman"/>
                <a:sym typeface="Times New Roman"/>
              </a:rPr>
              <a:t>v</a:t>
            </a:r>
            <a:r>
              <a:rPr baseline="-25000" i="1" lang="ru" sz="700">
                <a:latin typeface="Times New Roman"/>
                <a:ea typeface="Times New Roman"/>
                <a:cs typeface="Times New Roman"/>
                <a:sym typeface="Times New Roman"/>
              </a:rPr>
              <a:t>1</a:t>
            </a:r>
            <a:r>
              <a:rPr i="1" lang="ru" sz="700">
                <a:latin typeface="Times New Roman"/>
                <a:ea typeface="Times New Roman"/>
                <a:cs typeface="Times New Roman"/>
                <a:sym typeface="Times New Roman"/>
              </a:rPr>
              <a:t>(n)=u(n)-Q(n)</a:t>
            </a:r>
            <a:endParaRPr i="1" sz="700">
              <a:latin typeface="Times New Roman"/>
              <a:ea typeface="Times New Roman"/>
              <a:cs typeface="Times New Roman"/>
              <a:sym typeface="Times New Roman"/>
            </a:endParaRPr>
          </a:p>
        </p:txBody>
      </p:sp>
      <p:sp>
        <p:nvSpPr>
          <p:cNvPr id="221" name="Google Shape;221;p28"/>
          <p:cNvSpPr/>
          <p:nvPr/>
        </p:nvSpPr>
        <p:spPr>
          <a:xfrm>
            <a:off x="3870375" y="700475"/>
            <a:ext cx="785700" cy="26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700">
                <a:latin typeface="Times New Roman"/>
                <a:ea typeface="Times New Roman"/>
                <a:cs typeface="Times New Roman"/>
                <a:sym typeface="Times New Roman"/>
              </a:rPr>
              <a:t>MB2</a:t>
            </a:r>
            <a:endParaRPr sz="700">
              <a:latin typeface="Times New Roman"/>
              <a:ea typeface="Times New Roman"/>
              <a:cs typeface="Times New Roman"/>
              <a:sym typeface="Times New Roman"/>
            </a:endParaRPr>
          </a:p>
          <a:p>
            <a:pPr indent="0" lvl="0" marL="0" rtl="0" algn="ctr">
              <a:spcBef>
                <a:spcPts val="0"/>
              </a:spcBef>
              <a:spcAft>
                <a:spcPts val="0"/>
              </a:spcAft>
              <a:buNone/>
            </a:pPr>
            <a:r>
              <a:rPr i="1" lang="ru" sz="700">
                <a:latin typeface="Times New Roman"/>
                <a:ea typeface="Times New Roman"/>
                <a:cs typeface="Times New Roman"/>
                <a:sym typeface="Times New Roman"/>
              </a:rPr>
              <a:t>v</a:t>
            </a:r>
            <a:r>
              <a:rPr baseline="-25000" i="1" lang="ru" sz="700">
                <a:latin typeface="Times New Roman"/>
                <a:ea typeface="Times New Roman"/>
                <a:cs typeface="Times New Roman"/>
                <a:sym typeface="Times New Roman"/>
              </a:rPr>
              <a:t>2</a:t>
            </a:r>
            <a:r>
              <a:rPr i="1" lang="ru" sz="700">
                <a:latin typeface="Times New Roman"/>
                <a:ea typeface="Times New Roman"/>
                <a:cs typeface="Times New Roman"/>
                <a:sym typeface="Times New Roman"/>
              </a:rPr>
              <a:t>(n-1)</a:t>
            </a:r>
            <a:endParaRPr i="1" sz="700">
              <a:latin typeface="Times New Roman"/>
              <a:ea typeface="Times New Roman"/>
              <a:cs typeface="Times New Roman"/>
              <a:sym typeface="Times New Roman"/>
            </a:endParaRPr>
          </a:p>
        </p:txBody>
      </p:sp>
      <p:sp>
        <p:nvSpPr>
          <p:cNvPr id="222" name="Google Shape;222;p28"/>
          <p:cNvSpPr/>
          <p:nvPr/>
        </p:nvSpPr>
        <p:spPr>
          <a:xfrm>
            <a:off x="4731575" y="709925"/>
            <a:ext cx="1481400" cy="25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700">
                <a:latin typeface="Times New Roman"/>
                <a:ea typeface="Times New Roman"/>
                <a:cs typeface="Times New Roman"/>
                <a:sym typeface="Times New Roman"/>
              </a:rPr>
              <a:t>Summator and MB1 </a:t>
            </a:r>
            <a:r>
              <a:rPr lang="ru" sz="700">
                <a:latin typeface="Times New Roman"/>
                <a:ea typeface="Times New Roman"/>
                <a:cs typeface="Times New Roman"/>
                <a:sym typeface="Times New Roman"/>
              </a:rPr>
              <a:t>outputs </a:t>
            </a:r>
            <a:r>
              <a:rPr i="1" lang="ru" sz="700">
                <a:latin typeface="Times New Roman"/>
                <a:ea typeface="Times New Roman"/>
                <a:cs typeface="Times New Roman"/>
                <a:sym typeface="Times New Roman"/>
              </a:rPr>
              <a:t>v</a:t>
            </a:r>
            <a:r>
              <a:rPr baseline="-25000" i="1" lang="ru" sz="700">
                <a:latin typeface="Times New Roman"/>
                <a:ea typeface="Times New Roman"/>
                <a:cs typeface="Times New Roman"/>
                <a:sym typeface="Times New Roman"/>
              </a:rPr>
              <a:t>2</a:t>
            </a:r>
            <a:r>
              <a:rPr i="1" lang="ru" sz="700">
                <a:latin typeface="Times New Roman"/>
                <a:ea typeface="Times New Roman"/>
                <a:cs typeface="Times New Roman"/>
                <a:sym typeface="Times New Roman"/>
              </a:rPr>
              <a:t>(n)=v</a:t>
            </a:r>
            <a:r>
              <a:rPr baseline="-25000" i="1" lang="ru" sz="700">
                <a:latin typeface="Times New Roman"/>
                <a:ea typeface="Times New Roman"/>
                <a:cs typeface="Times New Roman"/>
                <a:sym typeface="Times New Roman"/>
              </a:rPr>
              <a:t>1</a:t>
            </a:r>
            <a:r>
              <a:rPr i="1" lang="ru" sz="700">
                <a:latin typeface="Times New Roman"/>
                <a:ea typeface="Times New Roman"/>
                <a:cs typeface="Times New Roman"/>
                <a:sym typeface="Times New Roman"/>
              </a:rPr>
              <a:t>(n)+v</a:t>
            </a:r>
            <a:r>
              <a:rPr baseline="-25000" i="1" lang="ru" sz="700">
                <a:latin typeface="Times New Roman"/>
                <a:ea typeface="Times New Roman"/>
                <a:cs typeface="Times New Roman"/>
                <a:sym typeface="Times New Roman"/>
              </a:rPr>
              <a:t>2</a:t>
            </a:r>
            <a:r>
              <a:rPr i="1" lang="ru" sz="700">
                <a:latin typeface="Times New Roman"/>
                <a:ea typeface="Times New Roman"/>
                <a:cs typeface="Times New Roman"/>
                <a:sym typeface="Times New Roman"/>
              </a:rPr>
              <a:t>(n-1)</a:t>
            </a:r>
            <a:endParaRPr i="1" sz="700">
              <a:latin typeface="Times New Roman"/>
              <a:ea typeface="Times New Roman"/>
              <a:cs typeface="Times New Roman"/>
              <a:sym typeface="Times New Roman"/>
            </a:endParaRPr>
          </a:p>
        </p:txBody>
      </p:sp>
      <p:sp>
        <p:nvSpPr>
          <p:cNvPr id="223" name="Google Shape;223;p28"/>
          <p:cNvSpPr/>
          <p:nvPr/>
        </p:nvSpPr>
        <p:spPr>
          <a:xfrm>
            <a:off x="6269425" y="709925"/>
            <a:ext cx="946500" cy="260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700">
                <a:latin typeface="Times New Roman"/>
                <a:ea typeface="Times New Roman"/>
                <a:cs typeface="Times New Roman"/>
                <a:sym typeface="Times New Roman"/>
              </a:rPr>
              <a:t>Quantizer output </a:t>
            </a:r>
            <a:r>
              <a:rPr i="1" lang="ru" sz="700">
                <a:latin typeface="Times New Roman"/>
                <a:ea typeface="Times New Roman"/>
                <a:cs typeface="Times New Roman"/>
                <a:sym typeface="Times New Roman"/>
              </a:rPr>
              <a:t>Q(n)</a:t>
            </a:r>
            <a:endParaRPr i="1" sz="7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311700" y="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Sigma-delta modulation (SDM)</a:t>
            </a:r>
            <a:endParaRPr/>
          </a:p>
        </p:txBody>
      </p:sp>
      <p:sp>
        <p:nvSpPr>
          <p:cNvPr id="229" name="Google Shape;229;p29"/>
          <p:cNvSpPr txBox="1"/>
          <p:nvPr/>
        </p:nvSpPr>
        <p:spPr>
          <a:xfrm>
            <a:off x="274450" y="658100"/>
            <a:ext cx="71499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ru"/>
              <a:t>Advantages of SDM:</a:t>
            </a:r>
            <a:endParaRPr/>
          </a:p>
          <a:p>
            <a:pPr indent="-317500" lvl="1" marL="914400" rtl="0" algn="l">
              <a:spcBef>
                <a:spcPts val="0"/>
              </a:spcBef>
              <a:spcAft>
                <a:spcPts val="0"/>
              </a:spcAft>
              <a:buSzPts val="1400"/>
              <a:buChar char="○"/>
            </a:pPr>
            <a:r>
              <a:rPr lang="ru"/>
              <a:t>Simple technical implementation (compared to PCM with a linear multi-bit quantizer)</a:t>
            </a:r>
            <a:endParaRPr/>
          </a:p>
          <a:p>
            <a:pPr indent="-317500" lvl="1" marL="914400" rtl="0" algn="l">
              <a:spcBef>
                <a:spcPts val="0"/>
              </a:spcBef>
              <a:spcAft>
                <a:spcPts val="0"/>
              </a:spcAft>
              <a:buSzPts val="1400"/>
              <a:buChar char="○"/>
            </a:pPr>
            <a:r>
              <a:rPr lang="ru"/>
              <a:t>Due to the use of higher sampling rates compared to PCM, quantization noise extends over a wider bandwidth </a:t>
            </a:r>
            <a:endParaRPr/>
          </a:p>
          <a:p>
            <a:pPr indent="0" lvl="0" marL="457200" rtl="0" algn="l">
              <a:spcBef>
                <a:spcPts val="0"/>
              </a:spcBef>
              <a:spcAft>
                <a:spcPts val="0"/>
              </a:spcAft>
              <a:buNone/>
            </a:pPr>
            <a:r>
              <a:rPr lang="ru"/>
              <a:t>44.1 kHz / 16 bits - noise in the bandwidth up to 22.05 kHz </a:t>
            </a:r>
            <a:endParaRPr/>
          </a:p>
          <a:p>
            <a:pPr indent="0" lvl="0" marL="457200" rtl="0" algn="l">
              <a:spcBef>
                <a:spcPts val="0"/>
              </a:spcBef>
              <a:spcAft>
                <a:spcPts val="0"/>
              </a:spcAft>
              <a:buNone/>
            </a:pPr>
            <a:r>
              <a:rPr lang="ru"/>
              <a:t>SDM 705.6 kHz - noise in the bandwidth up to 352.8 kHz (44.1x16=705.6)</a:t>
            </a:r>
            <a:endParaRPr/>
          </a:p>
          <a:p>
            <a:pPr indent="-317500" lvl="0" marL="457200" rtl="0" algn="l">
              <a:spcBef>
                <a:spcPts val="0"/>
              </a:spcBef>
              <a:spcAft>
                <a:spcPts val="0"/>
              </a:spcAft>
              <a:buSzPts val="1400"/>
              <a:buChar char="●"/>
            </a:pPr>
            <a:r>
              <a:rPr lang="ru"/>
              <a:t>Disadvantages of SDM</a:t>
            </a:r>
            <a:endParaRPr/>
          </a:p>
          <a:p>
            <a:pPr indent="-317500" lvl="1" marL="914400" rtl="0" algn="l">
              <a:spcBef>
                <a:spcPts val="0"/>
              </a:spcBef>
              <a:spcAft>
                <a:spcPts val="0"/>
              </a:spcAft>
              <a:buSzPts val="1400"/>
              <a:buChar char="○"/>
            </a:pPr>
            <a:r>
              <a:rPr lang="ru"/>
              <a:t>High sampling rate for high quality encoding</a:t>
            </a:r>
            <a:endParaRPr/>
          </a:p>
          <a:p>
            <a:pPr indent="-317500" lvl="0" marL="457200" rtl="0" algn="l">
              <a:spcBef>
                <a:spcPts val="0"/>
              </a:spcBef>
              <a:spcAft>
                <a:spcPts val="0"/>
              </a:spcAft>
              <a:buSzPts val="1400"/>
              <a:buChar char="●"/>
            </a:pPr>
            <a:r>
              <a:rPr lang="ru"/>
              <a:t>SDM is also called pulse density modulation (PDM)</a:t>
            </a:r>
            <a:endParaRPr/>
          </a:p>
          <a:p>
            <a:pPr indent="-317500" lvl="0" marL="457200" rtl="0" algn="l">
              <a:spcBef>
                <a:spcPts val="0"/>
              </a:spcBef>
              <a:spcAft>
                <a:spcPts val="0"/>
              </a:spcAft>
              <a:buSzPts val="1400"/>
              <a:buChar char="●"/>
            </a:pPr>
            <a:r>
              <a:rPr lang="ru"/>
              <a:t>SDM format can easily be converted to PCM format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Basic principles of digital transforms of sound signals</a:t>
            </a:r>
            <a:endParaRPr/>
          </a:p>
        </p:txBody>
      </p:sp>
      <p:sp>
        <p:nvSpPr>
          <p:cNvPr id="61" name="Google Shape;61;p14"/>
          <p:cNvSpPr txBox="1"/>
          <p:nvPr>
            <p:ph idx="1" type="body"/>
          </p:nvPr>
        </p:nvSpPr>
        <p:spPr>
          <a:xfrm>
            <a:off x="311700" y="1152475"/>
            <a:ext cx="8520600" cy="3886800"/>
          </a:xfrm>
          <a:prstGeom prst="rect">
            <a:avLst/>
          </a:prstGeom>
        </p:spPr>
        <p:txBody>
          <a:bodyPr anchorCtr="0" anchor="t" bIns="91425" lIns="91425" spcFirstLastPara="1" rIns="91425" wrap="square" tIns="91425">
            <a:normAutofit fontScale="70000" lnSpcReduction="10000"/>
          </a:bodyPr>
          <a:lstStyle/>
          <a:p>
            <a:pPr indent="-308610" lvl="0" marL="457200" rtl="0" algn="l">
              <a:spcBef>
                <a:spcPts val="0"/>
              </a:spcBef>
              <a:spcAft>
                <a:spcPts val="0"/>
              </a:spcAft>
              <a:buSzPct val="100000"/>
              <a:buChar char="●"/>
            </a:pPr>
            <a:r>
              <a:rPr lang="ru"/>
              <a:t>The conversion of an analog audio signal by temporal sampling and quantization of its selected discrete values ​​inevitably leads to the impossibility of its absolutely accurate restoration</a:t>
            </a:r>
            <a:endParaRPr/>
          </a:p>
          <a:p>
            <a:pPr indent="-308610" lvl="0" marL="457200" rtl="0" algn="l">
              <a:spcBef>
                <a:spcPts val="0"/>
              </a:spcBef>
              <a:spcAft>
                <a:spcPts val="0"/>
              </a:spcAft>
              <a:buSzPct val="100000"/>
              <a:buChar char="●"/>
            </a:pPr>
            <a:r>
              <a:rPr lang="ru"/>
              <a:t>Assume the analog signal is strictly limited in spectrum, then in accordance with the Kotelnikov theorem, it is completely determined by a discrete sequence of its instantaneous values ​​taken with a sampling frequency </a:t>
            </a:r>
            <a:r>
              <a:rPr i="1" lang="ru"/>
              <a:t>f</a:t>
            </a:r>
            <a:r>
              <a:rPr baseline="-25000" i="1" lang="ru"/>
              <a:t>d</a:t>
            </a:r>
            <a:r>
              <a:rPr lang="ru"/>
              <a:t> at least twice the cutoff frequency of the spectrum: </a:t>
            </a:r>
            <a:r>
              <a:rPr i="1" lang="ru"/>
              <a:t>f</a:t>
            </a:r>
            <a:r>
              <a:rPr baseline="-25000" i="1" lang="ru"/>
              <a:t>d</a:t>
            </a:r>
            <a:r>
              <a:rPr i="1" lang="ru"/>
              <a:t> ≥ 2f</a:t>
            </a:r>
            <a:r>
              <a:rPr baseline="-25000" i="1" lang="ru"/>
              <a:t>lim</a:t>
            </a:r>
            <a:endParaRPr baseline="-25000"/>
          </a:p>
          <a:p>
            <a:pPr indent="-308610" lvl="0" marL="457200" rtl="0" algn="l">
              <a:spcBef>
                <a:spcPts val="0"/>
              </a:spcBef>
              <a:spcAft>
                <a:spcPts val="0"/>
              </a:spcAft>
              <a:buSzPct val="100000"/>
              <a:buChar char="●"/>
            </a:pPr>
            <a:r>
              <a:rPr lang="ru"/>
              <a:t>Quantization of discrete samples of the signal causes noise distortion, the magnitude of which depends on the bit depth of the analog-to-digital converter (ADC), the type of signal being converted, and the shape of the quantizer scale</a:t>
            </a:r>
            <a:endParaRPr/>
          </a:p>
          <a:p>
            <a:pPr indent="-308610" lvl="0" marL="457200" rtl="0" algn="l">
              <a:spcBef>
                <a:spcPts val="0"/>
              </a:spcBef>
              <a:spcAft>
                <a:spcPts val="0"/>
              </a:spcAft>
              <a:buSzPct val="100000"/>
              <a:buChar char="●"/>
            </a:pPr>
            <a:r>
              <a:rPr lang="ru"/>
              <a:t>Sampling a signal with a frequency </a:t>
            </a:r>
            <a:r>
              <a:rPr i="1" lang="ru"/>
              <a:t>f</a:t>
            </a:r>
            <a:r>
              <a:rPr baseline="-25000" i="1" lang="ru"/>
              <a:t>d</a:t>
            </a:r>
            <a:r>
              <a:rPr lang="ru"/>
              <a:t> &gt; </a:t>
            </a:r>
            <a:r>
              <a:rPr i="1" lang="ru"/>
              <a:t>2f</a:t>
            </a:r>
            <a:r>
              <a:rPr baseline="-25000" i="1" lang="ru"/>
              <a:t>lim</a:t>
            </a:r>
            <a:r>
              <a:rPr lang="ru"/>
              <a:t> </a:t>
            </a:r>
            <a:r>
              <a:rPr lang="ru"/>
              <a:t>leads to extension of the quantization noise spectrum up to the frequency </a:t>
            </a:r>
            <a:r>
              <a:rPr i="1" lang="ru"/>
              <a:t>f</a:t>
            </a:r>
            <a:r>
              <a:rPr baseline="-25000" i="1" lang="ru"/>
              <a:t>d</a:t>
            </a:r>
            <a:r>
              <a:rPr i="1" lang="ru"/>
              <a:t>/2</a:t>
            </a:r>
            <a:r>
              <a:rPr lang="ru"/>
              <a:t>, and when the signal is restored, the noise level can be reduced </a:t>
            </a:r>
            <a:r>
              <a:rPr lang="ru"/>
              <a:t>using a low-pass filter with a cutoff frequency approximately equal to </a:t>
            </a:r>
            <a:r>
              <a:rPr i="1" lang="ru"/>
              <a:t>f</a:t>
            </a:r>
            <a:r>
              <a:rPr baseline="-25000" i="1" lang="ru"/>
              <a:t>lim</a:t>
            </a:r>
            <a:endParaRPr/>
          </a:p>
          <a:p>
            <a:pPr indent="-308610" lvl="0" marL="457200" rtl="0" algn="l">
              <a:spcBef>
                <a:spcPts val="0"/>
              </a:spcBef>
              <a:spcAft>
                <a:spcPts val="0"/>
              </a:spcAft>
              <a:buSzPct val="100000"/>
              <a:buChar char="●"/>
            </a:pPr>
            <a:r>
              <a:rPr lang="ru"/>
              <a:t>With uniform signal sampling with 2N quantization levels, the signal-to-noise ratio (ADC dynamic range) is estimated in dB according to the formula (C is a constant depending on the shape of the converted signal):</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08610" lvl="0" marL="457200" rtl="0" algn="l">
              <a:spcBef>
                <a:spcPts val="1200"/>
              </a:spcBef>
              <a:spcAft>
                <a:spcPts val="0"/>
              </a:spcAft>
              <a:buSzPct val="100000"/>
              <a:buChar char="●"/>
            </a:pPr>
            <a:r>
              <a:rPr lang="ru"/>
              <a:t>For</a:t>
            </a:r>
            <a:r>
              <a:rPr lang="ru"/>
              <a:t> a sinusoidal signal </a:t>
            </a:r>
            <a:r>
              <a:rPr i="1" lang="ru"/>
              <a:t>C</a:t>
            </a:r>
            <a:r>
              <a:rPr lang="ru"/>
              <a:t> = 1.7 dB, for audio signals </a:t>
            </a:r>
            <a:r>
              <a:rPr i="1" lang="ru"/>
              <a:t>C</a:t>
            </a:r>
            <a:r>
              <a:rPr lang="ru"/>
              <a:t> changes from -15 dB to 2 dB</a:t>
            </a:r>
            <a:endParaRPr/>
          </a:p>
        </p:txBody>
      </p:sp>
      <p:pic>
        <p:nvPicPr>
          <p:cNvPr id="62" name="Google Shape;62;p14"/>
          <p:cNvPicPr preferRelativeResize="0"/>
          <p:nvPr/>
        </p:nvPicPr>
        <p:blipFill>
          <a:blip r:embed="rId3">
            <a:alphaModFix/>
          </a:blip>
          <a:stretch>
            <a:fillRect/>
          </a:stretch>
        </p:blipFill>
        <p:spPr>
          <a:xfrm>
            <a:off x="883921" y="4036300"/>
            <a:ext cx="3341575" cy="481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Granular noise, quantization noise, clipping</a:t>
            </a:r>
            <a:endParaRPr/>
          </a:p>
        </p:txBody>
      </p:sp>
      <p:sp>
        <p:nvSpPr>
          <p:cNvPr id="68" name="Google Shape;68;p15"/>
          <p:cNvSpPr txBox="1"/>
          <p:nvPr>
            <p:ph idx="1" type="body"/>
          </p:nvPr>
        </p:nvSpPr>
        <p:spPr>
          <a:xfrm>
            <a:off x="311700" y="1197500"/>
            <a:ext cx="3648900" cy="3728400"/>
          </a:xfrm>
          <a:prstGeom prst="rect">
            <a:avLst/>
          </a:prstGeom>
        </p:spPr>
        <p:txBody>
          <a:bodyPr anchorCtr="0" anchor="t" bIns="91425" lIns="91425" spcFirstLastPara="1" rIns="91425" wrap="square" tIns="91425">
            <a:normAutofit fontScale="55000"/>
          </a:bodyPr>
          <a:lstStyle/>
          <a:p>
            <a:pPr indent="-291465" lvl="0" marL="269999" rtl="0" algn="l">
              <a:spcBef>
                <a:spcPts val="0"/>
              </a:spcBef>
              <a:spcAft>
                <a:spcPts val="0"/>
              </a:spcAft>
              <a:buSzPct val="100000"/>
              <a:buChar char="●"/>
            </a:pPr>
            <a:r>
              <a:rPr lang="ru"/>
              <a:t>It’s a</a:t>
            </a:r>
            <a:r>
              <a:rPr lang="ru"/>
              <a:t>ssumed that in audio equipment the maximum allowed signal level corresponds to 0 dB. In this regard, the value –S characterizes the level of quantization noise and, at the same time, the minimum possible level of the useful signal. From the above relation derives that at </a:t>
            </a:r>
            <a:r>
              <a:rPr i="1" lang="ru"/>
              <a:t>f</a:t>
            </a:r>
            <a:r>
              <a:rPr baseline="-25000" i="1" lang="ru"/>
              <a:t>d</a:t>
            </a:r>
            <a:r>
              <a:rPr i="1" lang="ru"/>
              <a:t> = 4f</a:t>
            </a:r>
            <a:r>
              <a:rPr baseline="-25000" i="1" lang="ru"/>
              <a:t>lim</a:t>
            </a:r>
            <a:r>
              <a:rPr lang="ru"/>
              <a:t>the noise intensity will decrease by 3 dB</a:t>
            </a:r>
            <a:endParaRPr/>
          </a:p>
          <a:p>
            <a:pPr indent="-291465" lvl="0" marL="269999" rtl="0" algn="l">
              <a:spcBef>
                <a:spcPts val="0"/>
              </a:spcBef>
              <a:spcAft>
                <a:spcPts val="0"/>
              </a:spcAft>
              <a:buSzPct val="100000"/>
              <a:buChar char="●"/>
            </a:pPr>
            <a:r>
              <a:rPr lang="ru"/>
              <a:t>The figure shows a diagram of signal levels during analog-to-digital conversion. It is obvious that the signal samples should not exceed some predetermined maximum allowable level. Otherwise, the quantizer "cuts off" the signal - </a:t>
            </a:r>
            <a:r>
              <a:rPr b="1" lang="ru"/>
              <a:t>clip</a:t>
            </a:r>
            <a:r>
              <a:rPr lang="ru"/>
              <a:t> it. The figure also illustrates the formation of </a:t>
            </a:r>
            <a:r>
              <a:rPr b="1" lang="ru"/>
              <a:t>quantization noise</a:t>
            </a:r>
            <a:r>
              <a:rPr lang="ru"/>
              <a:t>. When digitally converting an analog signal </a:t>
            </a:r>
            <a:r>
              <a:rPr i="1" lang="ru"/>
              <a:t>u(t)</a:t>
            </a:r>
            <a:r>
              <a:rPr lang="ru"/>
              <a:t>, the differences between its true values ​​at sampling points and digital samples determine the quantization noise. A specific type of quantization noise is </a:t>
            </a:r>
            <a:r>
              <a:rPr b="1" lang="ru"/>
              <a:t>granular noise</a:t>
            </a:r>
            <a:r>
              <a:rPr lang="ru"/>
              <a:t>, which is a result of the instability of the rounding operation, when the audio signal level changes slightly and is located approximately in the middle between the two nearest quantization levels </a:t>
            </a:r>
            <a:r>
              <a:rPr i="1" lang="ru"/>
              <a:t>j</a:t>
            </a:r>
            <a:r>
              <a:rPr lang="ru"/>
              <a:t> and </a:t>
            </a:r>
            <a:r>
              <a:rPr i="1" lang="ru"/>
              <a:t>j + 1</a:t>
            </a:r>
            <a:endParaRPr i="1"/>
          </a:p>
        </p:txBody>
      </p:sp>
      <p:pic>
        <p:nvPicPr>
          <p:cNvPr id="69" name="Google Shape;69;p15"/>
          <p:cNvPicPr preferRelativeResize="0"/>
          <p:nvPr/>
        </p:nvPicPr>
        <p:blipFill>
          <a:blip r:embed="rId3">
            <a:alphaModFix/>
          </a:blip>
          <a:stretch>
            <a:fillRect/>
          </a:stretch>
        </p:blipFill>
        <p:spPr>
          <a:xfrm>
            <a:off x="4034224" y="1197500"/>
            <a:ext cx="4894751" cy="2947200"/>
          </a:xfrm>
          <a:prstGeom prst="rect">
            <a:avLst/>
          </a:prstGeom>
          <a:noFill/>
          <a:ln>
            <a:noFill/>
          </a:ln>
        </p:spPr>
      </p:pic>
      <p:pic>
        <p:nvPicPr>
          <p:cNvPr id="70" name="Google Shape;70;p15"/>
          <p:cNvPicPr preferRelativeResize="0"/>
          <p:nvPr/>
        </p:nvPicPr>
        <p:blipFill>
          <a:blip r:embed="rId4">
            <a:alphaModFix/>
          </a:blip>
          <a:stretch>
            <a:fillRect/>
          </a:stretch>
        </p:blipFill>
        <p:spPr>
          <a:xfrm>
            <a:off x="429671" y="658100"/>
            <a:ext cx="3341575" cy="481900"/>
          </a:xfrm>
          <a:prstGeom prst="rect">
            <a:avLst/>
          </a:prstGeom>
          <a:noFill/>
          <a:ln>
            <a:noFill/>
          </a:ln>
        </p:spPr>
      </p:pic>
      <p:sp>
        <p:nvSpPr>
          <p:cNvPr id="71" name="Google Shape;71;p15"/>
          <p:cNvSpPr/>
          <p:nvPr/>
        </p:nvSpPr>
        <p:spPr>
          <a:xfrm>
            <a:off x="4263375" y="2886400"/>
            <a:ext cx="927300" cy="10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500"/>
              <a:t>Minimal possible</a:t>
            </a:r>
            <a:endParaRPr sz="500"/>
          </a:p>
        </p:txBody>
      </p:sp>
      <p:sp>
        <p:nvSpPr>
          <p:cNvPr id="72" name="Google Shape;72;p15"/>
          <p:cNvSpPr/>
          <p:nvPr/>
        </p:nvSpPr>
        <p:spPr>
          <a:xfrm>
            <a:off x="4263375" y="3009650"/>
            <a:ext cx="927300" cy="1041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500"/>
              <a:t>level of signal</a:t>
            </a:r>
            <a:endParaRPr sz="500"/>
          </a:p>
        </p:txBody>
      </p:sp>
      <p:sp>
        <p:nvSpPr>
          <p:cNvPr id="73" name="Google Shape;73;p15"/>
          <p:cNvSpPr/>
          <p:nvPr/>
        </p:nvSpPr>
        <p:spPr>
          <a:xfrm>
            <a:off x="4263375" y="1684525"/>
            <a:ext cx="927300" cy="1041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500"/>
              <a:t>Maximal </a:t>
            </a:r>
            <a:r>
              <a:rPr lang="ru" sz="500"/>
              <a:t>possible</a:t>
            </a:r>
            <a:endParaRPr sz="500"/>
          </a:p>
        </p:txBody>
      </p:sp>
      <p:sp>
        <p:nvSpPr>
          <p:cNvPr id="74" name="Google Shape;74;p15"/>
          <p:cNvSpPr/>
          <p:nvPr/>
        </p:nvSpPr>
        <p:spPr>
          <a:xfrm>
            <a:off x="4287050" y="1802800"/>
            <a:ext cx="903600" cy="9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500"/>
              <a:t>level of signal</a:t>
            </a:r>
            <a:endParaRPr sz="500"/>
          </a:p>
        </p:txBody>
      </p:sp>
      <p:sp>
        <p:nvSpPr>
          <p:cNvPr id="75" name="Google Shape;75;p15"/>
          <p:cNvSpPr/>
          <p:nvPr/>
        </p:nvSpPr>
        <p:spPr>
          <a:xfrm>
            <a:off x="4263375" y="1518925"/>
            <a:ext cx="927300" cy="1656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500"/>
              <a:t>Overload zone</a:t>
            </a:r>
            <a:endParaRPr sz="500"/>
          </a:p>
        </p:txBody>
      </p:sp>
      <p:sp>
        <p:nvSpPr>
          <p:cNvPr id="76" name="Google Shape;76;p15"/>
          <p:cNvSpPr/>
          <p:nvPr/>
        </p:nvSpPr>
        <p:spPr>
          <a:xfrm>
            <a:off x="4263375" y="3113750"/>
            <a:ext cx="927300" cy="1560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500"/>
              <a:t>Forbidden ADC zone</a:t>
            </a:r>
            <a:endParaRPr sz="500"/>
          </a:p>
        </p:txBody>
      </p:sp>
      <p:sp>
        <p:nvSpPr>
          <p:cNvPr id="77" name="Google Shape;77;p15"/>
          <p:cNvSpPr/>
          <p:nvPr/>
        </p:nvSpPr>
        <p:spPr>
          <a:xfrm>
            <a:off x="4263375" y="2233436"/>
            <a:ext cx="927300" cy="203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500"/>
              <a:t>Useful signal</a:t>
            </a:r>
            <a:endParaRPr sz="500"/>
          </a:p>
        </p:txBody>
      </p:sp>
      <p:sp>
        <p:nvSpPr>
          <p:cNvPr id="78" name="Google Shape;78;p15"/>
          <p:cNvSpPr/>
          <p:nvPr/>
        </p:nvSpPr>
        <p:spPr>
          <a:xfrm rot="-5400000">
            <a:off x="3565375" y="2306800"/>
            <a:ext cx="1187700" cy="179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500"/>
              <a:t>ADC Dynamic range</a:t>
            </a:r>
            <a:endParaRPr sz="500"/>
          </a:p>
        </p:txBody>
      </p:sp>
      <p:sp>
        <p:nvSpPr>
          <p:cNvPr id="79" name="Google Shape;79;p15"/>
          <p:cNvSpPr/>
          <p:nvPr/>
        </p:nvSpPr>
        <p:spPr>
          <a:xfrm>
            <a:off x="6250775" y="1111600"/>
            <a:ext cx="903600" cy="16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800"/>
              <a:t>Clipping</a:t>
            </a:r>
            <a:endParaRPr sz="800"/>
          </a:p>
        </p:txBody>
      </p:sp>
      <p:sp>
        <p:nvSpPr>
          <p:cNvPr id="80" name="Google Shape;80;p15"/>
          <p:cNvSpPr/>
          <p:nvPr/>
        </p:nvSpPr>
        <p:spPr>
          <a:xfrm>
            <a:off x="6785450" y="4040600"/>
            <a:ext cx="738300" cy="10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600"/>
              <a:t>Quant. noise</a:t>
            </a:r>
            <a:endParaRPr sz="600"/>
          </a:p>
        </p:txBody>
      </p:sp>
      <p:sp>
        <p:nvSpPr>
          <p:cNvPr id="81" name="Google Shape;81;p15"/>
          <p:cNvSpPr/>
          <p:nvPr/>
        </p:nvSpPr>
        <p:spPr>
          <a:xfrm>
            <a:off x="7604075" y="3974375"/>
            <a:ext cx="738300" cy="10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600"/>
              <a:t>Granular </a:t>
            </a:r>
            <a:r>
              <a:rPr lang="ru" sz="600"/>
              <a:t>noise</a:t>
            </a:r>
            <a:endParaRPr sz="600"/>
          </a:p>
        </p:txBody>
      </p:sp>
      <p:sp>
        <p:nvSpPr>
          <p:cNvPr id="82" name="Google Shape;82;p15"/>
          <p:cNvSpPr/>
          <p:nvPr/>
        </p:nvSpPr>
        <p:spPr>
          <a:xfrm rot="-5400000">
            <a:off x="8303400" y="2331700"/>
            <a:ext cx="1187700" cy="12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700"/>
              <a:t>Signal d</a:t>
            </a:r>
            <a:r>
              <a:rPr lang="ru" sz="700"/>
              <a:t>ynamic range</a:t>
            </a:r>
            <a:endParaRPr sz="700"/>
          </a:p>
        </p:txBody>
      </p:sp>
      <p:sp>
        <p:nvSpPr>
          <p:cNvPr id="83" name="Google Shape;83;p15"/>
          <p:cNvSpPr/>
          <p:nvPr/>
        </p:nvSpPr>
        <p:spPr>
          <a:xfrm rot="-5400000">
            <a:off x="8100150" y="2338800"/>
            <a:ext cx="1334400" cy="12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700"/>
              <a:t>Quantizer </a:t>
            </a:r>
            <a:r>
              <a:rPr lang="ru" sz="700"/>
              <a:t>dynamic range</a:t>
            </a:r>
            <a:endParaRPr sz="700"/>
          </a:p>
        </p:txBody>
      </p:sp>
      <p:sp>
        <p:nvSpPr>
          <p:cNvPr id="84" name="Google Shape;84;p15"/>
          <p:cNvSpPr/>
          <p:nvPr/>
        </p:nvSpPr>
        <p:spPr>
          <a:xfrm>
            <a:off x="6553600" y="3737675"/>
            <a:ext cx="501600" cy="66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600"/>
              <a:t>Clipping</a:t>
            </a:r>
            <a:endParaRPr sz="600"/>
          </a:p>
        </p:txBody>
      </p:sp>
      <p:sp>
        <p:nvSpPr>
          <p:cNvPr id="85" name="Google Shape;85;p15"/>
          <p:cNvSpPr/>
          <p:nvPr/>
        </p:nvSpPr>
        <p:spPr>
          <a:xfrm>
            <a:off x="5593025" y="1428550"/>
            <a:ext cx="501600" cy="66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600"/>
              <a:t>Quants</a:t>
            </a:r>
            <a:endParaRPr sz="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Granular noise, quantization noise, clipping</a:t>
            </a:r>
            <a:endParaRPr/>
          </a:p>
        </p:txBody>
      </p:sp>
      <p:sp>
        <p:nvSpPr>
          <p:cNvPr id="91" name="Google Shape;91;p16"/>
          <p:cNvSpPr txBox="1"/>
          <p:nvPr>
            <p:ph idx="1" type="body"/>
          </p:nvPr>
        </p:nvSpPr>
        <p:spPr>
          <a:xfrm>
            <a:off x="311700" y="658100"/>
            <a:ext cx="8520600" cy="23136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ru"/>
              <a:t>To digitize speech information limited in spectrum to 2-5 kHz, 7- or 8-bit ADCs at sampling rates from 8 to 10 kHz are usually used </a:t>
            </a:r>
            <a:endParaRPr/>
          </a:p>
          <a:p>
            <a:pPr indent="-317182" lvl="0" marL="457200" rtl="0" algn="l">
              <a:spcBef>
                <a:spcPts val="0"/>
              </a:spcBef>
              <a:spcAft>
                <a:spcPts val="0"/>
              </a:spcAft>
              <a:buSzPct val="100000"/>
              <a:buChar char="●"/>
            </a:pPr>
            <a:r>
              <a:rPr lang="ru"/>
              <a:t>In modern digital systems for processing and encoding audio information, 16-bit quantization and standard sampling rates of 44.1 or 48 kHz are used, limiting the frequency range of the signal to approximately 20 kHz.</a:t>
            </a:r>
            <a:endParaRPr/>
          </a:p>
          <a:p>
            <a:pPr indent="-317182" lvl="0" marL="457200" rtl="0" algn="l">
              <a:spcBef>
                <a:spcPts val="0"/>
              </a:spcBef>
              <a:spcAft>
                <a:spcPts val="0"/>
              </a:spcAft>
              <a:buSzPct val="100000"/>
              <a:buChar char="●"/>
            </a:pPr>
            <a:r>
              <a:rPr lang="ru"/>
              <a:t>In studio equipment, 18-, 20-, 24- and 32-bit quantization is often used at sampling rates of 56, 96 and 192 kHz, which ensures the safety of the higher harmonics of the audio signal, which are not directly perceived by the ear, but affect the formation of the overall sound picture. When limiting the signal spectrum, given that </a:t>
            </a:r>
            <a:r>
              <a:rPr i="1" lang="ru"/>
              <a:t>f</a:t>
            </a:r>
            <a:r>
              <a:rPr baseline="-25000" i="1" lang="ru"/>
              <a:t>d</a:t>
            </a:r>
            <a:r>
              <a:rPr lang="ru"/>
              <a:t> &gt; </a:t>
            </a:r>
            <a:r>
              <a:rPr i="1" lang="ru"/>
              <a:t>2f</a:t>
            </a:r>
            <a:r>
              <a:rPr baseline="-25000" i="1" lang="ru"/>
              <a:t>lim</a:t>
            </a:r>
            <a:r>
              <a:rPr lang="ru"/>
              <a:t>, it is possible to further reduce the level of quantization noise</a:t>
            </a:r>
            <a:endParaRPr i="1"/>
          </a:p>
        </p:txBody>
      </p:sp>
      <p:pic>
        <p:nvPicPr>
          <p:cNvPr id="92" name="Google Shape;92;p16"/>
          <p:cNvPicPr preferRelativeResize="0"/>
          <p:nvPr/>
        </p:nvPicPr>
        <p:blipFill>
          <a:blip r:embed="rId3">
            <a:alphaModFix/>
          </a:blip>
          <a:stretch>
            <a:fillRect/>
          </a:stretch>
        </p:blipFill>
        <p:spPr>
          <a:xfrm>
            <a:off x="1292750" y="3024600"/>
            <a:ext cx="6235599" cy="1931100"/>
          </a:xfrm>
          <a:prstGeom prst="rect">
            <a:avLst/>
          </a:prstGeom>
          <a:noFill/>
          <a:ln>
            <a:noFill/>
          </a:ln>
        </p:spPr>
      </p:pic>
      <p:sp>
        <p:nvSpPr>
          <p:cNvPr id="93" name="Google Shape;93;p16"/>
          <p:cNvSpPr/>
          <p:nvPr/>
        </p:nvSpPr>
        <p:spPr>
          <a:xfrm>
            <a:off x="1367500" y="3066225"/>
            <a:ext cx="885000" cy="440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000">
                <a:solidFill>
                  <a:srgbClr val="1C4587"/>
                </a:solidFill>
                <a:latin typeface="Times New Roman"/>
                <a:ea typeface="Times New Roman"/>
                <a:cs typeface="Times New Roman"/>
                <a:sym typeface="Times New Roman"/>
              </a:rPr>
              <a:t>Bit depth</a:t>
            </a:r>
            <a:endParaRPr sz="1000">
              <a:solidFill>
                <a:srgbClr val="1C4587"/>
              </a:solidFill>
              <a:latin typeface="Times New Roman"/>
              <a:ea typeface="Times New Roman"/>
              <a:cs typeface="Times New Roman"/>
              <a:sym typeface="Times New Roman"/>
            </a:endParaRPr>
          </a:p>
        </p:txBody>
      </p:sp>
      <p:sp>
        <p:nvSpPr>
          <p:cNvPr id="94" name="Google Shape;94;p16"/>
          <p:cNvSpPr/>
          <p:nvPr/>
        </p:nvSpPr>
        <p:spPr>
          <a:xfrm>
            <a:off x="2432175" y="3066225"/>
            <a:ext cx="955800" cy="473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000">
                <a:solidFill>
                  <a:srgbClr val="1C4587"/>
                </a:solidFill>
                <a:latin typeface="Times New Roman"/>
                <a:ea typeface="Times New Roman"/>
                <a:cs typeface="Times New Roman"/>
                <a:sym typeface="Times New Roman"/>
              </a:rPr>
              <a:t>Sampling rate, kHz</a:t>
            </a:r>
            <a:endParaRPr sz="1000">
              <a:solidFill>
                <a:srgbClr val="1C4587"/>
              </a:solidFill>
              <a:latin typeface="Times New Roman"/>
              <a:ea typeface="Times New Roman"/>
              <a:cs typeface="Times New Roman"/>
              <a:sym typeface="Times New Roman"/>
            </a:endParaRPr>
          </a:p>
        </p:txBody>
      </p:sp>
      <p:sp>
        <p:nvSpPr>
          <p:cNvPr id="95" name="Google Shape;95;p16"/>
          <p:cNvSpPr/>
          <p:nvPr/>
        </p:nvSpPr>
        <p:spPr>
          <a:xfrm>
            <a:off x="3567650" y="3066225"/>
            <a:ext cx="955800" cy="473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000">
                <a:solidFill>
                  <a:srgbClr val="1C4587"/>
                </a:solidFill>
                <a:latin typeface="Times New Roman"/>
                <a:ea typeface="Times New Roman"/>
                <a:cs typeface="Times New Roman"/>
                <a:sym typeface="Times New Roman"/>
              </a:rPr>
              <a:t>Bitrate,</a:t>
            </a:r>
            <a:r>
              <a:rPr lang="ru" sz="1000">
                <a:solidFill>
                  <a:srgbClr val="1C4587"/>
                </a:solidFill>
                <a:latin typeface="Times New Roman"/>
                <a:ea typeface="Times New Roman"/>
                <a:cs typeface="Times New Roman"/>
                <a:sym typeface="Times New Roman"/>
              </a:rPr>
              <a:t> kbit/s</a:t>
            </a:r>
            <a:endParaRPr sz="1000">
              <a:solidFill>
                <a:srgbClr val="1C4587"/>
              </a:solidFill>
              <a:latin typeface="Times New Roman"/>
              <a:ea typeface="Times New Roman"/>
              <a:cs typeface="Times New Roman"/>
              <a:sym typeface="Times New Roman"/>
            </a:endParaRPr>
          </a:p>
        </p:txBody>
      </p:sp>
      <p:sp>
        <p:nvSpPr>
          <p:cNvPr id="96" name="Google Shape;96;p16"/>
          <p:cNvSpPr/>
          <p:nvPr/>
        </p:nvSpPr>
        <p:spPr>
          <a:xfrm>
            <a:off x="4618100" y="3066225"/>
            <a:ext cx="955800" cy="473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000">
                <a:solidFill>
                  <a:srgbClr val="1C4587"/>
                </a:solidFill>
                <a:latin typeface="Times New Roman"/>
                <a:ea typeface="Times New Roman"/>
                <a:cs typeface="Times New Roman"/>
                <a:sym typeface="Times New Roman"/>
              </a:rPr>
              <a:t>SNR</a:t>
            </a:r>
            <a:r>
              <a:rPr lang="ru" sz="1000">
                <a:solidFill>
                  <a:srgbClr val="1C4587"/>
                </a:solidFill>
                <a:latin typeface="Times New Roman"/>
                <a:ea typeface="Times New Roman"/>
                <a:cs typeface="Times New Roman"/>
                <a:sym typeface="Times New Roman"/>
              </a:rPr>
              <a:t>, dB</a:t>
            </a:r>
            <a:endParaRPr sz="1000">
              <a:solidFill>
                <a:srgbClr val="1C4587"/>
              </a:solidFill>
              <a:latin typeface="Times New Roman"/>
              <a:ea typeface="Times New Roman"/>
              <a:cs typeface="Times New Roman"/>
              <a:sym typeface="Times New Roman"/>
            </a:endParaRPr>
          </a:p>
        </p:txBody>
      </p:sp>
      <p:sp>
        <p:nvSpPr>
          <p:cNvPr id="97" name="Google Shape;97;p16"/>
          <p:cNvSpPr/>
          <p:nvPr/>
        </p:nvSpPr>
        <p:spPr>
          <a:xfrm>
            <a:off x="5616525" y="3066225"/>
            <a:ext cx="1840800" cy="473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000">
                <a:solidFill>
                  <a:srgbClr val="1C4587"/>
                </a:solidFill>
                <a:latin typeface="Times New Roman"/>
                <a:ea typeface="Times New Roman"/>
                <a:cs typeface="Times New Roman"/>
                <a:sym typeface="Times New Roman"/>
              </a:rPr>
              <a:t>SNR for limited to </a:t>
            </a:r>
            <a:r>
              <a:rPr i="1" lang="ru" sz="1000">
                <a:solidFill>
                  <a:srgbClr val="073763"/>
                </a:solidFill>
                <a:latin typeface="Times New Roman"/>
                <a:ea typeface="Times New Roman"/>
                <a:cs typeface="Times New Roman"/>
                <a:sym typeface="Times New Roman"/>
              </a:rPr>
              <a:t>f</a:t>
            </a:r>
            <a:r>
              <a:rPr baseline="-25000" i="1" lang="ru" sz="1000">
                <a:solidFill>
                  <a:srgbClr val="073763"/>
                </a:solidFill>
                <a:latin typeface="Times New Roman"/>
                <a:ea typeface="Times New Roman"/>
                <a:cs typeface="Times New Roman"/>
                <a:sym typeface="Times New Roman"/>
              </a:rPr>
              <a:t>lim</a:t>
            </a:r>
            <a:r>
              <a:rPr baseline="-25000" i="1" lang="ru" sz="1800">
                <a:solidFill>
                  <a:schemeClr val="dk2"/>
                </a:solidFill>
              </a:rPr>
              <a:t> </a:t>
            </a:r>
            <a:r>
              <a:rPr lang="ru" sz="1000">
                <a:solidFill>
                  <a:srgbClr val="1C4587"/>
                </a:solidFill>
                <a:latin typeface="Times New Roman"/>
                <a:ea typeface="Times New Roman"/>
                <a:cs typeface="Times New Roman"/>
                <a:sym typeface="Times New Roman"/>
              </a:rPr>
              <a:t>spectrum, dB</a:t>
            </a:r>
            <a:endParaRPr sz="1000">
              <a:solidFill>
                <a:srgbClr val="1C4587"/>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311700" y="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Dithering, noise shaping</a:t>
            </a:r>
            <a:endParaRPr/>
          </a:p>
        </p:txBody>
      </p:sp>
      <p:sp>
        <p:nvSpPr>
          <p:cNvPr id="103" name="Google Shape;103;p17"/>
          <p:cNvSpPr txBox="1"/>
          <p:nvPr>
            <p:ph idx="1" type="body"/>
          </p:nvPr>
        </p:nvSpPr>
        <p:spPr>
          <a:xfrm>
            <a:off x="311700" y="658100"/>
            <a:ext cx="4543200" cy="41400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b="1" lang="ru"/>
              <a:t>D</a:t>
            </a:r>
            <a:r>
              <a:rPr b="1" lang="ru"/>
              <a:t>ithering </a:t>
            </a:r>
            <a:r>
              <a:rPr lang="ru"/>
              <a:t>is used in cases where noise significantly depends on the signal being converted and manifests itself by ear in the form of a specific interfering noise (which almost always occurs). The principle of dithering is to add </a:t>
            </a:r>
            <a:r>
              <a:rPr lang="ru"/>
              <a:t>a pseudo-random sequence of small level (no more than two discrete values) noise</a:t>
            </a:r>
            <a:r>
              <a:rPr lang="ru"/>
              <a:t> to the converted signal, thereby realizing the almost complete independence of the noise from the original signal, which is more acceptable for hearing.</a:t>
            </a:r>
            <a:endParaRPr/>
          </a:p>
          <a:p>
            <a:pPr indent="-325755" lvl="0" marL="457200" rtl="0" algn="l">
              <a:spcBef>
                <a:spcPts val="0"/>
              </a:spcBef>
              <a:spcAft>
                <a:spcPts val="0"/>
              </a:spcAft>
              <a:buSzPct val="100000"/>
              <a:buChar char="●"/>
            </a:pPr>
            <a:r>
              <a:rPr b="1" lang="ru"/>
              <a:t>Noise shaping</a:t>
            </a:r>
            <a:r>
              <a:rPr lang="ru"/>
              <a:t> transform the noise spectrum so that most of its energy is located in less audible regions of the spectrum in accordance with the shape of equal loudness curves.</a:t>
            </a:r>
            <a:endParaRPr/>
          </a:p>
        </p:txBody>
      </p:sp>
      <p:pic>
        <p:nvPicPr>
          <p:cNvPr id="104" name="Google Shape;104;p17"/>
          <p:cNvPicPr preferRelativeResize="0"/>
          <p:nvPr/>
        </p:nvPicPr>
        <p:blipFill>
          <a:blip r:embed="rId3">
            <a:alphaModFix/>
          </a:blip>
          <a:stretch>
            <a:fillRect/>
          </a:stretch>
        </p:blipFill>
        <p:spPr>
          <a:xfrm>
            <a:off x="4978950" y="592825"/>
            <a:ext cx="3966265" cy="41806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11700" y="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Jitter</a:t>
            </a:r>
            <a:endParaRPr/>
          </a:p>
        </p:txBody>
      </p:sp>
      <p:sp>
        <p:nvSpPr>
          <p:cNvPr id="110" name="Google Shape;110;p18"/>
          <p:cNvSpPr txBox="1"/>
          <p:nvPr>
            <p:ph idx="1" type="body"/>
          </p:nvPr>
        </p:nvSpPr>
        <p:spPr>
          <a:xfrm>
            <a:off x="311700" y="658100"/>
            <a:ext cx="4543200" cy="41400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ru"/>
              <a:t>Previous</a:t>
            </a:r>
            <a:r>
              <a:rPr lang="ru"/>
              <a:t> methods for converting quantization noise is not always optimal, especially in cases where further processing of audio signals is required.</a:t>
            </a:r>
            <a:endParaRPr/>
          </a:p>
          <a:p>
            <a:pPr indent="-325755" lvl="0" marL="457200" rtl="0" algn="l">
              <a:spcBef>
                <a:spcPts val="0"/>
              </a:spcBef>
              <a:spcAft>
                <a:spcPts val="0"/>
              </a:spcAft>
              <a:buSzPct val="100000"/>
              <a:buChar char="●"/>
            </a:pPr>
            <a:r>
              <a:rPr lang="ru"/>
              <a:t>Therefore, most often, to reduce the effect of quantization noise, audio signals are processed using an ADC with a larger bit depth at a higher sampling rate.</a:t>
            </a:r>
            <a:endParaRPr/>
          </a:p>
          <a:p>
            <a:pPr indent="-325755" lvl="0" marL="457200" rtl="0" algn="l">
              <a:spcBef>
                <a:spcPts val="0"/>
              </a:spcBef>
              <a:spcAft>
                <a:spcPts val="0"/>
              </a:spcAft>
              <a:buSzPct val="100000"/>
              <a:buChar char="●"/>
            </a:pPr>
            <a:r>
              <a:rPr lang="ru"/>
              <a:t>At the same time, the higher the samplerate, the greater the requirements for its stability, since the imperfections of the converting equipment leads to random temporal deviations of the sampling pulses and cause the effect of </a:t>
            </a:r>
            <a:r>
              <a:rPr b="1" lang="ru"/>
              <a:t>jitter </a:t>
            </a:r>
            <a:endParaRPr b="1"/>
          </a:p>
          <a:p>
            <a:pPr indent="-325755" lvl="0" marL="457200" rtl="0" algn="l">
              <a:spcBef>
                <a:spcPts val="0"/>
              </a:spcBef>
              <a:spcAft>
                <a:spcPts val="0"/>
              </a:spcAft>
              <a:buSzPct val="100000"/>
              <a:buChar char="●"/>
            </a:pPr>
            <a:r>
              <a:rPr lang="ru"/>
              <a:t>To reduce jitter highly stable crystal oscillators are used </a:t>
            </a:r>
            <a:endParaRPr/>
          </a:p>
        </p:txBody>
      </p:sp>
      <p:pic>
        <p:nvPicPr>
          <p:cNvPr id="111" name="Google Shape;111;p18"/>
          <p:cNvPicPr preferRelativeResize="0"/>
          <p:nvPr/>
        </p:nvPicPr>
        <p:blipFill>
          <a:blip r:embed="rId3">
            <a:alphaModFix/>
          </a:blip>
          <a:stretch>
            <a:fillRect/>
          </a:stretch>
        </p:blipFill>
        <p:spPr>
          <a:xfrm>
            <a:off x="5538900" y="634075"/>
            <a:ext cx="3103000" cy="2015750"/>
          </a:xfrm>
          <a:prstGeom prst="rect">
            <a:avLst/>
          </a:prstGeom>
          <a:noFill/>
          <a:ln>
            <a:noFill/>
          </a:ln>
        </p:spPr>
      </p:pic>
      <p:pic>
        <p:nvPicPr>
          <p:cNvPr id="112" name="Google Shape;112;p18"/>
          <p:cNvPicPr preferRelativeResize="0"/>
          <p:nvPr/>
        </p:nvPicPr>
        <p:blipFill>
          <a:blip r:embed="rId4">
            <a:alphaModFix/>
          </a:blip>
          <a:stretch>
            <a:fillRect/>
          </a:stretch>
        </p:blipFill>
        <p:spPr>
          <a:xfrm>
            <a:off x="5646100" y="2787025"/>
            <a:ext cx="2814399" cy="2127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311700" y="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Pulse Code Modulation (PCM)</a:t>
            </a:r>
            <a:endParaRPr/>
          </a:p>
        </p:txBody>
      </p:sp>
      <p:sp>
        <p:nvSpPr>
          <p:cNvPr id="118" name="Google Shape;118;p19"/>
          <p:cNvSpPr txBox="1"/>
          <p:nvPr>
            <p:ph idx="1" type="body"/>
          </p:nvPr>
        </p:nvSpPr>
        <p:spPr>
          <a:xfrm>
            <a:off x="311700" y="658100"/>
            <a:ext cx="8546400" cy="41400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ru"/>
              <a:t>PCM is the simplest way to convert signals, usually containing a multi-bit ADC in the encoder (often with a linear quantization scale) and a DAC in the decoder with the same bit depth</a:t>
            </a:r>
            <a:endParaRPr/>
          </a:p>
          <a:p>
            <a:pPr indent="-325755" lvl="0" marL="457200" rtl="0" algn="l">
              <a:spcBef>
                <a:spcPts val="0"/>
              </a:spcBef>
              <a:spcAft>
                <a:spcPts val="0"/>
              </a:spcAft>
              <a:buSzPct val="100000"/>
              <a:buChar char="●"/>
            </a:pPr>
            <a:r>
              <a:rPr lang="ru"/>
              <a:t>If </a:t>
            </a:r>
            <a:r>
              <a:rPr i="1" lang="ru"/>
              <a:t>N</a:t>
            </a:r>
            <a:r>
              <a:rPr lang="ru"/>
              <a:t> is the ADC’s bit depth, and the signal sampling frequency is </a:t>
            </a:r>
            <a:r>
              <a:rPr i="1" lang="ru"/>
              <a:t>f</a:t>
            </a:r>
            <a:r>
              <a:rPr baseline="-25000" i="1" lang="ru"/>
              <a:t>d</a:t>
            </a:r>
            <a:r>
              <a:rPr lang="ru"/>
              <a:t>, then the generated digital stream is determined by their product </a:t>
            </a:r>
            <a:r>
              <a:rPr i="1" lang="ru"/>
              <a:t>N∙ </a:t>
            </a:r>
            <a:r>
              <a:rPr i="1" lang="ru"/>
              <a:t>f</a:t>
            </a:r>
            <a:r>
              <a:rPr baseline="-25000" i="1" lang="ru"/>
              <a:t>d</a:t>
            </a:r>
            <a:r>
              <a:rPr lang="ru"/>
              <a:t> kbps</a:t>
            </a:r>
            <a:endParaRPr/>
          </a:p>
          <a:p>
            <a:pPr indent="-325755" lvl="0" marL="457200" rtl="0" algn="l">
              <a:spcBef>
                <a:spcPts val="0"/>
              </a:spcBef>
              <a:spcAft>
                <a:spcPts val="0"/>
              </a:spcAft>
              <a:buSzPct val="100000"/>
              <a:buChar char="●"/>
            </a:pPr>
            <a:r>
              <a:rPr lang="ru"/>
              <a:t>At the output of the DAC pulsed discrete values ​​of the audio signal are allocated sequentially with the sampling frequency </a:t>
            </a:r>
            <a:r>
              <a:rPr i="1" lang="ru"/>
              <a:t>f</a:t>
            </a:r>
            <a:r>
              <a:rPr baseline="-25000" i="1" lang="ru"/>
              <a:t>d</a:t>
            </a:r>
            <a:r>
              <a:rPr lang="ru"/>
              <a:t>. Each of these nearly rectangular pulses of duration </a:t>
            </a:r>
            <a:r>
              <a:rPr i="1" lang="ru"/>
              <a:t>τ=1/</a:t>
            </a:r>
            <a:r>
              <a:rPr i="1" lang="ru"/>
              <a:t>f</a:t>
            </a:r>
            <a:r>
              <a:rPr baseline="-25000" i="1" lang="ru"/>
              <a:t>d</a:t>
            </a:r>
            <a:r>
              <a:rPr lang="ru"/>
              <a:t> has a sinc-spectrum that smoothly changes from 1 at </a:t>
            </a:r>
            <a:r>
              <a:rPr i="1" lang="ru"/>
              <a:t>f = 0</a:t>
            </a:r>
            <a:r>
              <a:rPr lang="ru"/>
              <a:t> to 2/π at </a:t>
            </a:r>
            <a:r>
              <a:rPr i="1" lang="ru"/>
              <a:t>f</a:t>
            </a:r>
            <a:r>
              <a:rPr baseline="-25000" i="1" lang="ru"/>
              <a:t>d</a:t>
            </a:r>
            <a:r>
              <a:rPr lang="ru"/>
              <a:t>/2</a:t>
            </a:r>
            <a:endParaRPr/>
          </a:p>
          <a:p>
            <a:pPr indent="0" lvl="0" marL="0" rtl="0" algn="l">
              <a:spcBef>
                <a:spcPts val="1200"/>
              </a:spcBef>
              <a:spcAft>
                <a:spcPts val="0"/>
              </a:spcAft>
              <a:buNone/>
            </a:pPr>
            <a:r>
              <a:t/>
            </a:r>
            <a:endParaRPr/>
          </a:p>
          <a:p>
            <a:pPr indent="-325755" lvl="0" marL="457200" rtl="0" algn="l">
              <a:spcBef>
                <a:spcPts val="1200"/>
              </a:spcBef>
              <a:spcAft>
                <a:spcPts val="0"/>
              </a:spcAft>
              <a:buSzPct val="100000"/>
              <a:buChar char="●"/>
            </a:pPr>
            <a:r>
              <a:rPr lang="ru"/>
              <a:t>If the sampling frequency differs little from the doubled value of the cutoff frequency of the converted signal </a:t>
            </a:r>
            <a:r>
              <a:rPr i="1" lang="ru"/>
              <a:t>f</a:t>
            </a:r>
            <a:r>
              <a:rPr baseline="-25000" i="1" lang="ru"/>
              <a:t>d</a:t>
            </a:r>
            <a:r>
              <a:rPr lang="ru"/>
              <a:t> ≈ 2 </a:t>
            </a:r>
            <a:r>
              <a:rPr i="1" lang="ru"/>
              <a:t>f</a:t>
            </a:r>
            <a:r>
              <a:rPr baseline="-25000" i="1" lang="ru"/>
              <a:t>lim</a:t>
            </a:r>
            <a:r>
              <a:rPr lang="ru"/>
              <a:t>, then the spectral components of the signal in the cutoff frequency region turn out to be significantly attenuated. Elimination of this effect is possible either by using a low-pass filter with a corresponding increase in the frequency response in the region of the cutoff frequency of the signal, or by using </a:t>
            </a:r>
            <a:r>
              <a:rPr b="1" lang="ru"/>
              <a:t>sinc pre-correction</a:t>
            </a:r>
            <a:r>
              <a:rPr lang="ru"/>
              <a:t> of discrete samples of the ADC</a:t>
            </a:r>
            <a:endParaRPr/>
          </a:p>
        </p:txBody>
      </p:sp>
      <p:pic>
        <p:nvPicPr>
          <p:cNvPr id="119" name="Google Shape;119;p19"/>
          <p:cNvPicPr preferRelativeResize="0"/>
          <p:nvPr/>
        </p:nvPicPr>
        <p:blipFill>
          <a:blip r:embed="rId3">
            <a:alphaModFix/>
          </a:blip>
          <a:stretch>
            <a:fillRect/>
          </a:stretch>
        </p:blipFill>
        <p:spPr>
          <a:xfrm>
            <a:off x="890400" y="2543350"/>
            <a:ext cx="2485650" cy="485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Sinc-precorrection</a:t>
            </a:r>
            <a:endParaRPr/>
          </a:p>
        </p:txBody>
      </p:sp>
      <p:sp>
        <p:nvSpPr>
          <p:cNvPr id="125" name="Google Shape;125;p20"/>
          <p:cNvSpPr txBox="1"/>
          <p:nvPr>
            <p:ph idx="1" type="body"/>
          </p:nvPr>
        </p:nvSpPr>
        <p:spPr>
          <a:xfrm>
            <a:off x="311700" y="658100"/>
            <a:ext cx="8546400" cy="41400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Clr>
                <a:schemeClr val="dk1"/>
              </a:buClr>
              <a:buSzPts val="935"/>
              <a:buFont typeface="Arial"/>
              <a:buNone/>
            </a:pPr>
            <a:r>
              <a:rPr lang="ru" sz="1330"/>
              <a:t>The shape of the frequency response of the precorrective circuit is determined by the formula:</a:t>
            </a:r>
            <a:endParaRPr sz="1330"/>
          </a:p>
          <a:p>
            <a:pPr indent="0" lvl="0" marL="0" rtl="0" algn="l">
              <a:lnSpc>
                <a:spcPct val="105000"/>
              </a:lnSpc>
              <a:spcBef>
                <a:spcPts val="1200"/>
              </a:spcBef>
              <a:spcAft>
                <a:spcPts val="0"/>
              </a:spcAft>
              <a:buClr>
                <a:schemeClr val="dk1"/>
              </a:buClr>
              <a:buSzPts val="935"/>
              <a:buFont typeface="Arial"/>
              <a:buNone/>
            </a:pPr>
            <a:r>
              <a:t/>
            </a:r>
            <a:endParaRPr sz="1330"/>
          </a:p>
          <a:p>
            <a:pPr indent="0" lvl="0" marL="0" rtl="0" algn="l">
              <a:lnSpc>
                <a:spcPct val="105000"/>
              </a:lnSpc>
              <a:spcBef>
                <a:spcPts val="1200"/>
              </a:spcBef>
              <a:spcAft>
                <a:spcPts val="0"/>
              </a:spcAft>
              <a:buClr>
                <a:schemeClr val="dk1"/>
              </a:buClr>
              <a:buSzPts val="935"/>
              <a:buFont typeface="Arial"/>
              <a:buNone/>
            </a:pPr>
            <a:r>
              <a:rPr lang="ru" sz="1330"/>
              <a:t>where</a:t>
            </a:r>
            <a:endParaRPr sz="1330"/>
          </a:p>
          <a:p>
            <a:pPr indent="0" lvl="0" marL="0" rtl="0" algn="l">
              <a:lnSpc>
                <a:spcPct val="105000"/>
              </a:lnSpc>
              <a:spcBef>
                <a:spcPts val="1200"/>
              </a:spcBef>
              <a:spcAft>
                <a:spcPts val="0"/>
              </a:spcAft>
              <a:buClr>
                <a:schemeClr val="dk1"/>
              </a:buClr>
              <a:buSzPts val="935"/>
              <a:buFont typeface="Arial"/>
              <a:buNone/>
            </a:pPr>
            <a:r>
              <a:t/>
            </a:r>
            <a:endParaRPr sz="1330"/>
          </a:p>
          <a:p>
            <a:pPr indent="0" lvl="0" marL="0" rtl="0" algn="l">
              <a:lnSpc>
                <a:spcPct val="105000"/>
              </a:lnSpc>
              <a:spcBef>
                <a:spcPts val="1200"/>
              </a:spcBef>
              <a:spcAft>
                <a:spcPts val="0"/>
              </a:spcAft>
              <a:buClr>
                <a:schemeClr val="dk1"/>
              </a:buClr>
              <a:buSzPts val="935"/>
              <a:buFont typeface="Arial"/>
              <a:buNone/>
            </a:pPr>
            <a:r>
              <a:rPr lang="ru" sz="1330"/>
              <a:t>                                                         - Catalana constant</a:t>
            </a:r>
            <a:endParaRPr sz="1330"/>
          </a:p>
          <a:p>
            <a:pPr indent="0" lvl="0" marL="0" rtl="0" algn="l">
              <a:lnSpc>
                <a:spcPct val="105000"/>
              </a:lnSpc>
              <a:spcBef>
                <a:spcPts val="1200"/>
              </a:spcBef>
              <a:spcAft>
                <a:spcPts val="0"/>
              </a:spcAft>
              <a:buClr>
                <a:schemeClr val="dk1"/>
              </a:buClr>
              <a:buSzPts val="935"/>
              <a:buFont typeface="Arial"/>
              <a:buNone/>
            </a:pPr>
            <a:r>
              <a:rPr lang="ru" sz="1330"/>
              <a:t>The series converges fairly quickly, for this reason we can restrict it to a finite number of terms. With an accuracy of more than 0.1%, the pre-correction process is implemented as:</a:t>
            </a:r>
            <a:endParaRPr sz="1330"/>
          </a:p>
          <a:p>
            <a:pPr indent="0" lvl="0" marL="0" rtl="0" algn="l">
              <a:lnSpc>
                <a:spcPct val="105000"/>
              </a:lnSpc>
              <a:spcBef>
                <a:spcPts val="1200"/>
              </a:spcBef>
              <a:spcAft>
                <a:spcPts val="0"/>
              </a:spcAft>
              <a:buClr>
                <a:schemeClr val="dk1"/>
              </a:buClr>
              <a:buSzPts val="935"/>
              <a:buFont typeface="Arial"/>
              <a:buNone/>
            </a:pPr>
            <a:r>
              <a:t/>
            </a:r>
            <a:endParaRPr sz="1330"/>
          </a:p>
          <a:p>
            <a:pPr indent="0" lvl="0" marL="0" rtl="0" algn="l">
              <a:lnSpc>
                <a:spcPct val="105000"/>
              </a:lnSpc>
              <a:spcBef>
                <a:spcPts val="1200"/>
              </a:spcBef>
              <a:spcAft>
                <a:spcPts val="1200"/>
              </a:spcAft>
              <a:buSzPts val="935"/>
              <a:buNone/>
            </a:pPr>
            <a:r>
              <a:rPr lang="ru" sz="1330"/>
              <a:t>where a</a:t>
            </a:r>
            <a:r>
              <a:rPr baseline="-25000" lang="ru" sz="1330"/>
              <a:t>0</a:t>
            </a:r>
            <a:r>
              <a:rPr lang="ru" sz="1330"/>
              <a:t> = 1.1662, a</a:t>
            </a:r>
            <a:r>
              <a:rPr baseline="-25000" lang="ru" sz="1330"/>
              <a:t>1</a:t>
            </a:r>
            <a:r>
              <a:rPr lang="ru" sz="1330"/>
              <a:t> = -0.1070, a</a:t>
            </a:r>
            <a:r>
              <a:rPr baseline="-25000" lang="ru" sz="1330"/>
              <a:t>2</a:t>
            </a:r>
            <a:r>
              <a:rPr lang="ru" sz="1330"/>
              <a:t> = 0.0345, a</a:t>
            </a:r>
            <a:r>
              <a:rPr baseline="-25000" lang="ru" sz="1330"/>
              <a:t>3</a:t>
            </a:r>
            <a:r>
              <a:rPr lang="ru" sz="1330"/>
              <a:t> = -0.0165, a</a:t>
            </a:r>
            <a:r>
              <a:rPr baseline="-25000" lang="ru" sz="1330"/>
              <a:t>4</a:t>
            </a:r>
            <a:r>
              <a:rPr lang="ru" sz="1330"/>
              <a:t> = 0.0095.</a:t>
            </a:r>
            <a:endParaRPr sz="1330"/>
          </a:p>
        </p:txBody>
      </p:sp>
      <p:pic>
        <p:nvPicPr>
          <p:cNvPr id="126" name="Google Shape;126;p20"/>
          <p:cNvPicPr preferRelativeResize="0"/>
          <p:nvPr/>
        </p:nvPicPr>
        <p:blipFill>
          <a:blip r:embed="rId3">
            <a:alphaModFix/>
          </a:blip>
          <a:stretch>
            <a:fillRect/>
          </a:stretch>
        </p:blipFill>
        <p:spPr>
          <a:xfrm>
            <a:off x="473525" y="942000"/>
            <a:ext cx="3282774" cy="472825"/>
          </a:xfrm>
          <a:prstGeom prst="rect">
            <a:avLst/>
          </a:prstGeom>
          <a:noFill/>
          <a:ln>
            <a:noFill/>
          </a:ln>
        </p:spPr>
      </p:pic>
      <p:pic>
        <p:nvPicPr>
          <p:cNvPr id="127" name="Google Shape;127;p20"/>
          <p:cNvPicPr preferRelativeResize="0"/>
          <p:nvPr/>
        </p:nvPicPr>
        <p:blipFill>
          <a:blip r:embed="rId4">
            <a:alphaModFix/>
          </a:blip>
          <a:stretch>
            <a:fillRect/>
          </a:stretch>
        </p:blipFill>
        <p:spPr>
          <a:xfrm>
            <a:off x="932526" y="1395650"/>
            <a:ext cx="2735426" cy="572700"/>
          </a:xfrm>
          <a:prstGeom prst="rect">
            <a:avLst/>
          </a:prstGeom>
          <a:noFill/>
          <a:ln>
            <a:noFill/>
          </a:ln>
        </p:spPr>
      </p:pic>
      <p:pic>
        <p:nvPicPr>
          <p:cNvPr id="128" name="Google Shape;128;p20"/>
          <p:cNvPicPr preferRelativeResize="0"/>
          <p:nvPr/>
        </p:nvPicPr>
        <p:blipFill>
          <a:blip r:embed="rId5">
            <a:alphaModFix/>
          </a:blip>
          <a:stretch>
            <a:fillRect/>
          </a:stretch>
        </p:blipFill>
        <p:spPr>
          <a:xfrm>
            <a:off x="901500" y="2086458"/>
            <a:ext cx="2031595" cy="430000"/>
          </a:xfrm>
          <a:prstGeom prst="rect">
            <a:avLst/>
          </a:prstGeom>
          <a:noFill/>
          <a:ln>
            <a:noFill/>
          </a:ln>
        </p:spPr>
      </p:pic>
      <p:pic>
        <p:nvPicPr>
          <p:cNvPr id="129" name="Google Shape;129;p20"/>
          <p:cNvPicPr preferRelativeResize="0"/>
          <p:nvPr/>
        </p:nvPicPr>
        <p:blipFill>
          <a:blip r:embed="rId6">
            <a:alphaModFix/>
          </a:blip>
          <a:stretch>
            <a:fillRect/>
          </a:stretch>
        </p:blipFill>
        <p:spPr>
          <a:xfrm>
            <a:off x="421550" y="3022150"/>
            <a:ext cx="3151134" cy="504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Aliasing</a:t>
            </a:r>
            <a:endParaRPr/>
          </a:p>
        </p:txBody>
      </p:sp>
      <p:sp>
        <p:nvSpPr>
          <p:cNvPr id="135" name="Google Shape;135;p21"/>
          <p:cNvSpPr txBox="1"/>
          <p:nvPr>
            <p:ph idx="1" type="body"/>
          </p:nvPr>
        </p:nvSpPr>
        <p:spPr>
          <a:xfrm>
            <a:off x="311700" y="658100"/>
            <a:ext cx="4188300" cy="4140000"/>
          </a:xfrm>
          <a:prstGeom prst="rect">
            <a:avLst/>
          </a:prstGeom>
        </p:spPr>
        <p:txBody>
          <a:bodyPr anchorCtr="0" anchor="t" bIns="91425" lIns="91425" spcFirstLastPara="1" rIns="91425" wrap="square" tIns="91425">
            <a:normAutofit fontScale="92500" lnSpcReduction="10000"/>
          </a:bodyPr>
          <a:lstStyle/>
          <a:p>
            <a:pPr indent="-306720" lvl="0" marL="457200" rtl="0" algn="l">
              <a:lnSpc>
                <a:spcPct val="105000"/>
              </a:lnSpc>
              <a:spcBef>
                <a:spcPts val="0"/>
              </a:spcBef>
              <a:spcAft>
                <a:spcPts val="0"/>
              </a:spcAft>
              <a:buSzPct val="100000"/>
              <a:buChar char="●"/>
            </a:pPr>
            <a:r>
              <a:rPr lang="ru" sz="1330"/>
              <a:t>Let the sound not contain frequencies above 20 kHz. Then, according to the Kotelnikov theorem, we can choose a sampling frequency of 40 kHz.</a:t>
            </a:r>
            <a:endParaRPr sz="1330"/>
          </a:p>
          <a:p>
            <a:pPr indent="-306720" lvl="0" marL="457200" rtl="0" algn="l">
              <a:lnSpc>
                <a:spcPct val="105000"/>
              </a:lnSpc>
              <a:spcBef>
                <a:spcPts val="0"/>
              </a:spcBef>
              <a:spcAft>
                <a:spcPts val="0"/>
              </a:spcAft>
              <a:buSzPct val="100000"/>
              <a:buChar char="●"/>
            </a:pPr>
            <a:r>
              <a:rPr lang="ru" sz="1330"/>
              <a:t>Let noise appear in the sound with a frequency of 28 kHz. The conditions of Kotelnikov's theorem are no longer satisfied.</a:t>
            </a:r>
            <a:endParaRPr sz="1330"/>
          </a:p>
          <a:p>
            <a:pPr indent="-306720" lvl="0" marL="457200" rtl="0" algn="l">
              <a:lnSpc>
                <a:spcPct val="105000"/>
              </a:lnSpc>
              <a:spcBef>
                <a:spcPts val="0"/>
              </a:spcBef>
              <a:spcAft>
                <a:spcPts val="0"/>
              </a:spcAft>
              <a:buSzPct val="100000"/>
              <a:buChar char="●"/>
            </a:pPr>
            <a:r>
              <a:rPr lang="ru" sz="1330"/>
              <a:t>We will sample at a frequency of 40 kHz, and then we will restore the analog signal by sinc interpolation</a:t>
            </a:r>
            <a:endParaRPr sz="1330"/>
          </a:p>
          <a:p>
            <a:pPr indent="-306720" lvl="0" marL="457200" rtl="0" algn="l">
              <a:lnSpc>
                <a:spcPct val="105000"/>
              </a:lnSpc>
              <a:spcBef>
                <a:spcPts val="0"/>
              </a:spcBef>
              <a:spcAft>
                <a:spcPts val="0"/>
              </a:spcAft>
              <a:buSzPct val="100000"/>
              <a:buChar char="●"/>
            </a:pPr>
            <a:r>
              <a:rPr lang="ru" sz="1330"/>
              <a:t>The interference bounced off half the sample rate into the lower part of the spectrum and was superimposed on the sound. The interference has moved into the audible range - this is aliasing.</a:t>
            </a:r>
            <a:endParaRPr sz="1330"/>
          </a:p>
          <a:p>
            <a:pPr indent="-306720" lvl="0" marL="457200" rtl="0" algn="l">
              <a:lnSpc>
                <a:spcPct val="105000"/>
              </a:lnSpc>
              <a:spcBef>
                <a:spcPts val="0"/>
              </a:spcBef>
              <a:spcAft>
                <a:spcPts val="0"/>
              </a:spcAft>
              <a:buSzPct val="100000"/>
              <a:buChar char="●"/>
            </a:pPr>
            <a:r>
              <a:rPr lang="ru" sz="1330"/>
              <a:t>How to avoid aliasing? Apply an anti-aliasing filter before digitizing. It will filter all noise above half the sample rate (above 20 kHz) and pass all signal below 20 kHz.</a:t>
            </a:r>
            <a:endParaRPr sz="1330"/>
          </a:p>
          <a:p>
            <a:pPr indent="-306720" lvl="0" marL="457200" rtl="0" algn="l">
              <a:lnSpc>
                <a:spcPct val="105000"/>
              </a:lnSpc>
              <a:spcBef>
                <a:spcPts val="0"/>
              </a:spcBef>
              <a:spcAft>
                <a:spcPts val="0"/>
              </a:spcAft>
              <a:buSzPct val="100000"/>
              <a:buChar char="●"/>
            </a:pPr>
            <a:r>
              <a:rPr lang="ru" sz="1330"/>
              <a:t>After this, the conditions of the Kotelnikov theorem will be satisfied and aliasing will not occur. Therefore, it will be possible to restore the original analog signal from the digital signal.</a:t>
            </a:r>
            <a:endParaRPr sz="1330"/>
          </a:p>
        </p:txBody>
      </p:sp>
      <p:pic>
        <p:nvPicPr>
          <p:cNvPr id="136" name="Google Shape;136;p21"/>
          <p:cNvPicPr preferRelativeResize="0"/>
          <p:nvPr/>
        </p:nvPicPr>
        <p:blipFill>
          <a:blip r:embed="rId3">
            <a:alphaModFix/>
          </a:blip>
          <a:stretch>
            <a:fillRect/>
          </a:stretch>
        </p:blipFill>
        <p:spPr>
          <a:xfrm>
            <a:off x="4647675" y="658100"/>
            <a:ext cx="4339199" cy="1957300"/>
          </a:xfrm>
          <a:prstGeom prst="rect">
            <a:avLst/>
          </a:prstGeom>
          <a:noFill/>
          <a:ln>
            <a:noFill/>
          </a:ln>
        </p:spPr>
      </p:pic>
      <p:pic>
        <p:nvPicPr>
          <p:cNvPr id="137" name="Google Shape;137;p21"/>
          <p:cNvPicPr preferRelativeResize="0"/>
          <p:nvPr/>
        </p:nvPicPr>
        <p:blipFill>
          <a:blip r:embed="rId4">
            <a:alphaModFix/>
          </a:blip>
          <a:stretch>
            <a:fillRect/>
          </a:stretch>
        </p:blipFill>
        <p:spPr>
          <a:xfrm>
            <a:off x="4652400" y="2767800"/>
            <a:ext cx="4339201" cy="191346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