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595593-B3BA-41CC-B504-4D14A54B9696}">
  <a:tblStyle styleId="{28595593-B3BA-41CC-B504-4D14A54B969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e265063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e265063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e2650631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e2650631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e2650631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e2650631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e2650631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e2650631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e2650631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e2650631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e2650631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e2650631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e2650631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e2650631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e2650631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e2650631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e2650631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e2650631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e2650631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e2650631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d9f451c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d9f451c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e2650631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e2650631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e2650631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e2650631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e2650631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e2650631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e2650631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e2650631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e26506315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e2650631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e2650631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e2650631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e2650631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e2650631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e2650631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e2650631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e2650631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e2650631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e2650631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e2650631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d9f451c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d9f451c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e2650631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e2650631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e2650631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e2650631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d9f451c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d9f451c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d9f451c5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d9f451c5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d9f451c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d9f451c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d9f451c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d9f451c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d9f451c5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d9f451c5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d9f451c5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d9f451c5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8.png"/><Relationship Id="rId8"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34.png"/><Relationship Id="rId5"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24.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ru"/>
              <a:t>Theme 3. Psychoacoustics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Sound intensity (sound pressure)</a:t>
            </a:r>
            <a:endParaRPr/>
          </a:p>
        </p:txBody>
      </p:sp>
      <p:sp>
        <p:nvSpPr>
          <p:cNvPr id="111" name="Google Shape;111;p22"/>
          <p:cNvSpPr txBox="1"/>
          <p:nvPr/>
        </p:nvSpPr>
        <p:spPr>
          <a:xfrm>
            <a:off x="435325" y="658100"/>
            <a:ext cx="4420500" cy="40791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ru" sz="1100"/>
              <a:t>Sound system electrical equivalent levels (</a:t>
            </a:r>
            <a:r>
              <a:rPr i="1" lang="ru" sz="1100"/>
              <a:t>N</a:t>
            </a:r>
            <a:r>
              <a:rPr lang="ru" sz="1100"/>
              <a:t>, dB) are proportional to sound pressure levels (</a:t>
            </a:r>
            <a:r>
              <a:rPr i="1" lang="ru" sz="1100"/>
              <a:t>SPL</a:t>
            </a:r>
            <a:r>
              <a:rPr lang="ru" sz="1100"/>
              <a:t>, dB)</a:t>
            </a:r>
            <a:endParaRPr sz="1100"/>
          </a:p>
          <a:p>
            <a:pPr indent="-298450" lvl="0" marL="457200" rtl="0" algn="l">
              <a:spcBef>
                <a:spcPts val="0"/>
              </a:spcBef>
              <a:spcAft>
                <a:spcPts val="0"/>
              </a:spcAft>
              <a:buSzPts val="1100"/>
              <a:buChar char="●"/>
            </a:pPr>
            <a:r>
              <a:rPr lang="ru" sz="1100"/>
              <a:t>At </a:t>
            </a:r>
            <a:r>
              <a:rPr i="1" lang="ru" sz="1100"/>
              <a:t>SPL</a:t>
            </a:r>
            <a:r>
              <a:rPr lang="ru" sz="1100"/>
              <a:t>=120 dB at the input of the sound-to-electrical equivalent converter, the maximum level of the electrical signal can reach </a:t>
            </a:r>
            <a:r>
              <a:rPr i="1" lang="ru" sz="1100"/>
              <a:t>N</a:t>
            </a:r>
            <a:r>
              <a:rPr lang="ru" sz="1100"/>
              <a:t>=+25 dB</a:t>
            </a:r>
            <a:endParaRPr sz="1100"/>
          </a:p>
          <a:p>
            <a:pPr indent="-298450" lvl="0" marL="457200" rtl="0" algn="l">
              <a:spcBef>
                <a:spcPts val="0"/>
              </a:spcBef>
              <a:spcAft>
                <a:spcPts val="0"/>
              </a:spcAft>
              <a:buSzPts val="1100"/>
              <a:buChar char="●"/>
            </a:pPr>
            <a:r>
              <a:rPr lang="ru" sz="1100"/>
              <a:t>The correspondence of these values ​​is shown in the figure (there is a linear relationship between the </a:t>
            </a:r>
            <a:r>
              <a:rPr i="1" lang="ru" sz="1100"/>
              <a:t>SPL </a:t>
            </a:r>
            <a:r>
              <a:rPr lang="ru" sz="1100"/>
              <a:t>and </a:t>
            </a:r>
            <a:r>
              <a:rPr i="1" lang="ru" sz="1100"/>
              <a:t>N</a:t>
            </a:r>
            <a:r>
              <a:rPr lang="ru" sz="1100"/>
              <a:t> values, if the system does not apply compression, equalization, clipping or cutoff of signals)</a:t>
            </a:r>
            <a:endParaRPr sz="1100"/>
          </a:p>
          <a:p>
            <a:pPr indent="-298450" lvl="0" marL="457200" rtl="0" algn="l">
              <a:spcBef>
                <a:spcPts val="0"/>
              </a:spcBef>
              <a:spcAft>
                <a:spcPts val="0"/>
              </a:spcAft>
              <a:buSzPts val="1100"/>
              <a:buChar char="●"/>
            </a:pPr>
            <a:r>
              <a:rPr lang="ru" sz="1100"/>
              <a:t>This ratio is typical for broadcasting systems of any type, sound amplification, sound recording</a:t>
            </a:r>
            <a:endParaRPr sz="1100"/>
          </a:p>
          <a:p>
            <a:pPr indent="-298450" lvl="0" marL="457200" rtl="0" algn="l">
              <a:spcBef>
                <a:spcPts val="0"/>
              </a:spcBef>
              <a:spcAft>
                <a:spcPts val="0"/>
              </a:spcAft>
              <a:buSzPts val="1100"/>
              <a:buChar char="●"/>
            </a:pPr>
            <a:r>
              <a:rPr lang="ru" sz="1100"/>
              <a:t>The dynamic range requirements of a sound system depend on its purpose and area of ​​use.</a:t>
            </a:r>
            <a:endParaRPr sz="1100"/>
          </a:p>
          <a:p>
            <a:pPr indent="-298450" lvl="0" marL="457200" rtl="0" algn="l">
              <a:spcBef>
                <a:spcPts val="0"/>
              </a:spcBef>
              <a:spcAft>
                <a:spcPts val="0"/>
              </a:spcAft>
              <a:buSzPts val="1100"/>
              <a:buChar char="●"/>
            </a:pPr>
            <a:r>
              <a:rPr lang="ru" sz="1100"/>
              <a:t>The dynamic range of the system in a soundproof recording studio can be large, since in this case the noise does not exceed 10 - 15 dB</a:t>
            </a:r>
            <a:endParaRPr sz="1100"/>
          </a:p>
          <a:p>
            <a:pPr indent="-298450" lvl="0" marL="457200" rtl="0" algn="l">
              <a:spcBef>
                <a:spcPts val="0"/>
              </a:spcBef>
              <a:spcAft>
                <a:spcPts val="0"/>
              </a:spcAft>
              <a:buSzPts val="1100"/>
              <a:buChar char="●"/>
            </a:pPr>
            <a:r>
              <a:rPr lang="ru" sz="1100"/>
              <a:t>A sound system designed to amplify symphonic music should have a dynamic range margin of more than 20 dB, since the peak values ​​corresponding to the sounds of some instruments (timpani, violins, etc.) can reach 120 dB</a:t>
            </a:r>
            <a:endParaRPr sz="1100"/>
          </a:p>
          <a:p>
            <a:pPr indent="-298450" lvl="0" marL="457200" rtl="0" algn="l">
              <a:spcBef>
                <a:spcPts val="0"/>
              </a:spcBef>
              <a:spcAft>
                <a:spcPts val="0"/>
              </a:spcAft>
              <a:buSzPts val="1100"/>
              <a:buChar char="●"/>
            </a:pPr>
            <a:r>
              <a:rPr lang="ru" sz="1100"/>
              <a:t>In systems designed only to reproduce speech or warning signals, the sound level can be controlled and kept within a very narrow range.</a:t>
            </a:r>
            <a:endParaRPr sz="1100"/>
          </a:p>
        </p:txBody>
      </p:sp>
      <p:pic>
        <p:nvPicPr>
          <p:cNvPr id="112" name="Google Shape;112;p22"/>
          <p:cNvPicPr preferRelativeResize="0"/>
          <p:nvPr/>
        </p:nvPicPr>
        <p:blipFill>
          <a:blip r:embed="rId3">
            <a:alphaModFix/>
          </a:blip>
          <a:stretch>
            <a:fillRect/>
          </a:stretch>
        </p:blipFill>
        <p:spPr>
          <a:xfrm>
            <a:off x="4855875" y="599550"/>
            <a:ext cx="3765916" cy="4180600"/>
          </a:xfrm>
          <a:prstGeom prst="rect">
            <a:avLst/>
          </a:prstGeom>
          <a:noFill/>
          <a:ln>
            <a:noFill/>
          </a:ln>
        </p:spPr>
      </p:pic>
      <p:sp>
        <p:nvSpPr>
          <p:cNvPr id="113" name="Google Shape;113;p22"/>
          <p:cNvSpPr/>
          <p:nvPr/>
        </p:nvSpPr>
        <p:spPr>
          <a:xfrm>
            <a:off x="4788625" y="747625"/>
            <a:ext cx="1064700" cy="407100"/>
          </a:xfrm>
          <a:prstGeom prst="rect">
            <a:avLst/>
          </a:prstGeom>
          <a:solidFill>
            <a:schemeClr val="lt1"/>
          </a:solid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ru" sz="1100"/>
              <a:t>SPL, dB</a:t>
            </a:r>
            <a:endParaRPr sz="1100"/>
          </a:p>
        </p:txBody>
      </p:sp>
      <p:sp>
        <p:nvSpPr>
          <p:cNvPr id="114" name="Google Shape;114;p22"/>
          <p:cNvSpPr/>
          <p:nvPr/>
        </p:nvSpPr>
        <p:spPr>
          <a:xfrm>
            <a:off x="5881675" y="599550"/>
            <a:ext cx="1604100" cy="32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000"/>
              <a:t>Pain </a:t>
            </a:r>
            <a:r>
              <a:rPr lang="ru" sz="1000"/>
              <a:t>threshold</a:t>
            </a:r>
            <a:r>
              <a:rPr lang="ru" sz="1000"/>
              <a:t> </a:t>
            </a:r>
            <a:endParaRPr sz="1000"/>
          </a:p>
          <a:p>
            <a:pPr indent="0" lvl="0" marL="0" rtl="0" algn="ctr">
              <a:spcBef>
                <a:spcPts val="0"/>
              </a:spcBef>
              <a:spcAft>
                <a:spcPts val="0"/>
              </a:spcAft>
              <a:buNone/>
            </a:pPr>
            <a:r>
              <a:rPr lang="ru" sz="1000"/>
              <a:t>SPL = 130 dB</a:t>
            </a:r>
            <a:endParaRPr sz="1000"/>
          </a:p>
        </p:txBody>
      </p:sp>
      <p:sp>
        <p:nvSpPr>
          <p:cNvPr id="115" name="Google Shape;115;p22"/>
          <p:cNvSpPr/>
          <p:nvPr/>
        </p:nvSpPr>
        <p:spPr>
          <a:xfrm>
            <a:off x="7557100" y="766575"/>
            <a:ext cx="1064700" cy="40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100"/>
              <a:t>Signal level </a:t>
            </a:r>
            <a:r>
              <a:rPr i="1" lang="ru" sz="1100"/>
              <a:t>N</a:t>
            </a:r>
            <a:r>
              <a:rPr lang="ru" sz="1100"/>
              <a:t>, dB</a:t>
            </a:r>
            <a:endParaRPr sz="1100"/>
          </a:p>
        </p:txBody>
      </p:sp>
      <p:sp>
        <p:nvSpPr>
          <p:cNvPr id="116" name="Google Shape;116;p22"/>
          <p:cNvSpPr/>
          <p:nvPr/>
        </p:nvSpPr>
        <p:spPr>
          <a:xfrm>
            <a:off x="6052375" y="1623025"/>
            <a:ext cx="1182600" cy="18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900"/>
              <a:t>Avg. sound</a:t>
            </a:r>
            <a:endParaRPr sz="900"/>
          </a:p>
        </p:txBody>
      </p:sp>
      <p:sp>
        <p:nvSpPr>
          <p:cNvPr id="117" name="Google Shape;117;p22"/>
          <p:cNvSpPr/>
          <p:nvPr/>
        </p:nvSpPr>
        <p:spPr>
          <a:xfrm>
            <a:off x="6052375" y="1840675"/>
            <a:ext cx="1211100" cy="18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900"/>
              <a:t>level SPL = 100 dB</a:t>
            </a:r>
            <a:endParaRPr sz="900"/>
          </a:p>
        </p:txBody>
      </p:sp>
      <p:sp>
        <p:nvSpPr>
          <p:cNvPr id="118" name="Google Shape;118;p22"/>
          <p:cNvSpPr/>
          <p:nvPr/>
        </p:nvSpPr>
        <p:spPr>
          <a:xfrm>
            <a:off x="5787050" y="2536250"/>
            <a:ext cx="657600" cy="40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100"/>
              <a:t>SNR = 70 dB</a:t>
            </a:r>
            <a:endParaRPr sz="1100"/>
          </a:p>
        </p:txBody>
      </p:sp>
      <p:sp>
        <p:nvSpPr>
          <p:cNvPr id="119" name="Google Shape;119;p22"/>
          <p:cNvSpPr/>
          <p:nvPr/>
        </p:nvSpPr>
        <p:spPr>
          <a:xfrm>
            <a:off x="6828175" y="2536250"/>
            <a:ext cx="790200" cy="40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100"/>
              <a:t>Dynamic range 90 dB </a:t>
            </a:r>
            <a:endParaRPr sz="1100"/>
          </a:p>
        </p:txBody>
      </p:sp>
      <p:sp>
        <p:nvSpPr>
          <p:cNvPr id="120" name="Google Shape;120;p22"/>
          <p:cNvSpPr/>
          <p:nvPr/>
        </p:nvSpPr>
        <p:spPr>
          <a:xfrm>
            <a:off x="6014525" y="1405375"/>
            <a:ext cx="610200" cy="18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800"/>
              <a:t>20 dB reserved</a:t>
            </a:r>
            <a:endParaRPr sz="800"/>
          </a:p>
        </p:txBody>
      </p:sp>
      <p:sp>
        <p:nvSpPr>
          <p:cNvPr id="121" name="Google Shape;121;p22"/>
          <p:cNvSpPr/>
          <p:nvPr/>
        </p:nvSpPr>
        <p:spPr>
          <a:xfrm>
            <a:off x="5929350" y="3837550"/>
            <a:ext cx="1428600" cy="8328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100"/>
              <a:t>noise level in the auditorium</a:t>
            </a:r>
            <a:endParaRPr sz="1100"/>
          </a:p>
          <a:p>
            <a:pPr indent="0" lvl="0" marL="0" rtl="0" algn="ctr">
              <a:spcBef>
                <a:spcPts val="0"/>
              </a:spcBef>
              <a:spcAft>
                <a:spcPts val="0"/>
              </a:spcAft>
              <a:buNone/>
            </a:pPr>
            <a:r>
              <a:rPr lang="ru" sz="1100"/>
              <a:t>SPL=30 dB</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170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Spectral characteristics of audio signals</a:t>
            </a:r>
            <a:endParaRPr/>
          </a:p>
        </p:txBody>
      </p:sp>
      <p:sp>
        <p:nvSpPr>
          <p:cNvPr id="127" name="Google Shape;127;p23"/>
          <p:cNvSpPr txBox="1"/>
          <p:nvPr>
            <p:ph idx="1" type="body"/>
          </p:nvPr>
        </p:nvSpPr>
        <p:spPr>
          <a:xfrm>
            <a:off x="311700" y="743275"/>
            <a:ext cx="8520600" cy="38256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ru"/>
              <a:t>Real sound signals are almost impossible to describe by any mathematical function or empirical dependence. For this reason only time-limited fragments of the audio signal, limited by some window function, are analyzed. In this case, the concept of </a:t>
            </a:r>
            <a:r>
              <a:rPr b="1" lang="ru"/>
              <a:t>instantaneous spectrum</a:t>
            </a:r>
            <a:r>
              <a:rPr lang="ru"/>
              <a:t> is used: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ru"/>
              <a:t>where </a:t>
            </a:r>
            <a:r>
              <a:rPr i="1" lang="ru"/>
              <a:t>u(t)</a:t>
            </a:r>
            <a:r>
              <a:rPr lang="ru"/>
              <a:t> is the electrical equivalent of the sound signal, </a:t>
            </a:r>
            <a:r>
              <a:rPr i="1" lang="ru"/>
              <a:t>w(t)</a:t>
            </a:r>
            <a:r>
              <a:rPr lang="ru"/>
              <a:t> is the window function which is equal to zero outside the specified interval </a:t>
            </a:r>
            <a:r>
              <a:rPr i="1" lang="ru"/>
              <a:t>-τ/2 ≤ t ≤ τ/2</a:t>
            </a:r>
            <a:r>
              <a:rPr lang="ru"/>
              <a:t>, </a:t>
            </a:r>
            <a:r>
              <a:rPr i="1" lang="ru"/>
              <a:t>f</a:t>
            </a:r>
            <a:r>
              <a:rPr lang="ru"/>
              <a:t> is the current frequency</a:t>
            </a:r>
            <a:endParaRPr/>
          </a:p>
          <a:p>
            <a:pPr indent="-317182" lvl="0" marL="457200" rtl="0" algn="l">
              <a:spcBef>
                <a:spcPts val="1200"/>
              </a:spcBef>
              <a:spcAft>
                <a:spcPts val="0"/>
              </a:spcAft>
              <a:buSzPct val="100000"/>
              <a:buChar char="●"/>
            </a:pPr>
            <a:r>
              <a:rPr lang="ru"/>
              <a:t>The power spectral density of an audio signal is often estimated using a narrow-band filter with a bandwidth of Δf:</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ru"/>
              <a:t>The result of the spectral analysis is expressed in decibels (</a:t>
            </a:r>
            <a:r>
              <a:rPr i="1" lang="ru"/>
              <a:t>G</a:t>
            </a:r>
            <a:r>
              <a:rPr baseline="-25000" i="1" lang="ru"/>
              <a:t>0</a:t>
            </a:r>
            <a:r>
              <a:rPr lang="ru"/>
              <a:t> is the value corresponding to zero):</a:t>
            </a:r>
            <a:endParaRPr/>
          </a:p>
        </p:txBody>
      </p:sp>
      <p:pic>
        <p:nvPicPr>
          <p:cNvPr id="128" name="Google Shape;128;p23"/>
          <p:cNvPicPr preferRelativeResize="0"/>
          <p:nvPr/>
        </p:nvPicPr>
        <p:blipFill>
          <a:blip r:embed="rId3">
            <a:alphaModFix/>
          </a:blip>
          <a:stretch>
            <a:fillRect/>
          </a:stretch>
        </p:blipFill>
        <p:spPr>
          <a:xfrm>
            <a:off x="832025" y="1614800"/>
            <a:ext cx="2972350" cy="613850"/>
          </a:xfrm>
          <a:prstGeom prst="rect">
            <a:avLst/>
          </a:prstGeom>
          <a:noFill/>
          <a:ln>
            <a:noFill/>
          </a:ln>
        </p:spPr>
      </p:pic>
      <p:pic>
        <p:nvPicPr>
          <p:cNvPr id="129" name="Google Shape;129;p23"/>
          <p:cNvPicPr preferRelativeResize="0"/>
          <p:nvPr/>
        </p:nvPicPr>
        <p:blipFill>
          <a:blip r:embed="rId4">
            <a:alphaModFix/>
          </a:blip>
          <a:stretch>
            <a:fillRect/>
          </a:stretch>
        </p:blipFill>
        <p:spPr>
          <a:xfrm>
            <a:off x="2263450" y="3474000"/>
            <a:ext cx="2364189" cy="572700"/>
          </a:xfrm>
          <a:prstGeom prst="rect">
            <a:avLst/>
          </a:prstGeom>
          <a:noFill/>
          <a:ln>
            <a:noFill/>
          </a:ln>
        </p:spPr>
      </p:pic>
      <p:pic>
        <p:nvPicPr>
          <p:cNvPr id="130" name="Google Shape;130;p23"/>
          <p:cNvPicPr preferRelativeResize="0"/>
          <p:nvPr/>
        </p:nvPicPr>
        <p:blipFill>
          <a:blip r:embed="rId5">
            <a:alphaModFix/>
          </a:blip>
          <a:stretch>
            <a:fillRect/>
          </a:stretch>
        </p:blipFill>
        <p:spPr>
          <a:xfrm>
            <a:off x="832025" y="4492100"/>
            <a:ext cx="1963543"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170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Spectral characteristics of audio signals</a:t>
            </a:r>
            <a:endParaRPr/>
          </a:p>
        </p:txBody>
      </p:sp>
      <p:sp>
        <p:nvSpPr>
          <p:cNvPr id="136" name="Google Shape;136;p24"/>
          <p:cNvSpPr txBox="1"/>
          <p:nvPr>
            <p:ph idx="1" type="body"/>
          </p:nvPr>
        </p:nvSpPr>
        <p:spPr>
          <a:xfrm>
            <a:off x="311700" y="743275"/>
            <a:ext cx="8520600" cy="1693500"/>
          </a:xfrm>
          <a:prstGeom prst="rect">
            <a:avLst/>
          </a:prstGeom>
        </p:spPr>
        <p:txBody>
          <a:bodyPr anchorCtr="0" anchor="t" bIns="91425" lIns="91425" spcFirstLastPara="1" rIns="91425" wrap="square" tIns="91425">
            <a:normAutofit/>
          </a:bodyPr>
          <a:lstStyle/>
          <a:p>
            <a:pPr indent="-310832" lvl="0" marL="457200" rtl="0" algn="l">
              <a:spcBef>
                <a:spcPts val="400"/>
              </a:spcBef>
              <a:spcAft>
                <a:spcPts val="0"/>
              </a:spcAft>
              <a:buSzPts val="1295"/>
              <a:buChar char="●"/>
            </a:pPr>
            <a:r>
              <a:rPr lang="ru" sz="1295">
                <a:solidFill>
                  <a:schemeClr val="dk1"/>
                </a:solidFill>
              </a:rPr>
              <a:t>To calculate the frequency spectrum of a signal limited in duration and represented by its discrete values, the discrete Fourier transform (DFT) is used</a:t>
            </a:r>
            <a:endParaRPr sz="1295">
              <a:solidFill>
                <a:schemeClr val="dk1"/>
              </a:solidFill>
            </a:endParaRPr>
          </a:p>
          <a:p>
            <a:pPr indent="0" lvl="0" marL="457200" rtl="0" algn="l">
              <a:spcBef>
                <a:spcPts val="400"/>
              </a:spcBef>
              <a:spcAft>
                <a:spcPts val="0"/>
              </a:spcAft>
              <a:buNone/>
            </a:pPr>
            <a:r>
              <a:t/>
            </a:r>
            <a:endParaRPr sz="1295">
              <a:solidFill>
                <a:schemeClr val="dk1"/>
              </a:solidFill>
            </a:endParaRPr>
          </a:p>
          <a:p>
            <a:pPr indent="0" lvl="0" marL="457200" rtl="0" algn="l">
              <a:spcBef>
                <a:spcPts val="400"/>
              </a:spcBef>
              <a:spcAft>
                <a:spcPts val="0"/>
              </a:spcAft>
              <a:buNone/>
            </a:pPr>
            <a:r>
              <a:t/>
            </a:r>
            <a:endParaRPr sz="1295">
              <a:solidFill>
                <a:schemeClr val="dk1"/>
              </a:solidFill>
            </a:endParaRPr>
          </a:p>
          <a:p>
            <a:pPr indent="-310832" lvl="0" marL="457200" rtl="0" algn="l">
              <a:spcBef>
                <a:spcPts val="400"/>
              </a:spcBef>
              <a:spcAft>
                <a:spcPts val="0"/>
              </a:spcAft>
              <a:buSzPts val="1295"/>
              <a:buChar char="●"/>
            </a:pPr>
            <a:r>
              <a:rPr lang="ru" sz="1295">
                <a:solidFill>
                  <a:schemeClr val="dk1"/>
                </a:solidFill>
              </a:rPr>
              <a:t>or its variation - Fast Fourier Transform (FFT)</a:t>
            </a:r>
            <a:endParaRPr sz="1295">
              <a:solidFill>
                <a:schemeClr val="dk1"/>
              </a:solidFill>
            </a:endParaRPr>
          </a:p>
        </p:txBody>
      </p:sp>
      <p:pic>
        <p:nvPicPr>
          <p:cNvPr id="137" name="Google Shape;137;p24"/>
          <p:cNvPicPr preferRelativeResize="0"/>
          <p:nvPr/>
        </p:nvPicPr>
        <p:blipFill>
          <a:blip r:embed="rId3">
            <a:alphaModFix/>
          </a:blip>
          <a:stretch>
            <a:fillRect/>
          </a:stretch>
        </p:blipFill>
        <p:spPr>
          <a:xfrm>
            <a:off x="682375" y="1299726"/>
            <a:ext cx="5241875" cy="530725"/>
          </a:xfrm>
          <a:prstGeom prst="rect">
            <a:avLst/>
          </a:prstGeom>
          <a:noFill/>
          <a:ln>
            <a:noFill/>
          </a:ln>
        </p:spPr>
      </p:pic>
      <p:pic>
        <p:nvPicPr>
          <p:cNvPr id="138" name="Google Shape;138;p24"/>
          <p:cNvPicPr preferRelativeResize="0"/>
          <p:nvPr/>
        </p:nvPicPr>
        <p:blipFill>
          <a:blip r:embed="rId4">
            <a:alphaModFix/>
          </a:blip>
          <a:stretch>
            <a:fillRect/>
          </a:stretch>
        </p:blipFill>
        <p:spPr>
          <a:xfrm>
            <a:off x="2611975" y="2104575"/>
            <a:ext cx="3691775" cy="2903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170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Critical bands</a:t>
            </a:r>
            <a:endParaRPr/>
          </a:p>
        </p:txBody>
      </p:sp>
      <p:sp>
        <p:nvSpPr>
          <p:cNvPr id="144" name="Google Shape;144;p25"/>
          <p:cNvSpPr txBox="1"/>
          <p:nvPr>
            <p:ph idx="1" type="body"/>
          </p:nvPr>
        </p:nvSpPr>
        <p:spPr>
          <a:xfrm>
            <a:off x="311700" y="743275"/>
            <a:ext cx="8520600" cy="1693500"/>
          </a:xfrm>
          <a:prstGeom prst="rect">
            <a:avLst/>
          </a:prstGeom>
        </p:spPr>
        <p:txBody>
          <a:bodyPr anchorCtr="0" anchor="t" bIns="91425" lIns="91425" spcFirstLastPara="1" rIns="91425" wrap="square" tIns="91425">
            <a:normAutofit lnSpcReduction="20000"/>
          </a:bodyPr>
          <a:lstStyle/>
          <a:p>
            <a:pPr indent="-310832" lvl="0" marL="457200" rtl="0" algn="l">
              <a:spcBef>
                <a:spcPts val="400"/>
              </a:spcBef>
              <a:spcAft>
                <a:spcPts val="0"/>
              </a:spcAft>
              <a:buSzPts val="1295"/>
              <a:buChar char="●"/>
            </a:pPr>
            <a:r>
              <a:rPr lang="ru" sz="1600"/>
              <a:t>A specific feature of sound perception is the division of sound spectrum into bands of equal intelligibility (</a:t>
            </a:r>
            <a:r>
              <a:rPr b="1" lang="ru" sz="1600"/>
              <a:t>critical bands</a:t>
            </a:r>
            <a:r>
              <a:rPr lang="ru" sz="1600"/>
              <a:t>), when the signal within the same band creates very close auditory sensations (different parts in the cochlea of the inner ear are "tuned" to different frequency bands)</a:t>
            </a:r>
            <a:endParaRPr sz="1600"/>
          </a:p>
          <a:p>
            <a:pPr indent="-310832" lvl="0" marL="457200" rtl="0" algn="l">
              <a:spcBef>
                <a:spcPts val="0"/>
              </a:spcBef>
              <a:spcAft>
                <a:spcPts val="0"/>
              </a:spcAft>
              <a:buSzPts val="1295"/>
              <a:buChar char="●"/>
            </a:pPr>
            <a:r>
              <a:rPr lang="ru" sz="1600"/>
              <a:t>Experimentally, the width of the critical band can be determined by a sharp decrease in subjective loudness </a:t>
            </a:r>
            <a:endParaRPr sz="1600"/>
          </a:p>
        </p:txBody>
      </p:sp>
      <p:sp>
        <p:nvSpPr>
          <p:cNvPr id="145" name="Google Shape;145;p25"/>
          <p:cNvSpPr txBox="1"/>
          <p:nvPr>
            <p:ph idx="1" type="body"/>
          </p:nvPr>
        </p:nvSpPr>
        <p:spPr>
          <a:xfrm>
            <a:off x="311700" y="2337525"/>
            <a:ext cx="4036800" cy="2427300"/>
          </a:xfrm>
          <a:prstGeom prst="rect">
            <a:avLst/>
          </a:prstGeom>
        </p:spPr>
        <p:txBody>
          <a:bodyPr anchorCtr="0" anchor="t" bIns="91425" lIns="91425" spcFirstLastPara="1" rIns="91425" wrap="square" tIns="91425">
            <a:normAutofit/>
          </a:bodyPr>
          <a:lstStyle/>
          <a:p>
            <a:pPr indent="-310832" lvl="0" marL="457200" rtl="0" algn="l">
              <a:spcBef>
                <a:spcPts val="400"/>
              </a:spcBef>
              <a:spcAft>
                <a:spcPts val="0"/>
              </a:spcAft>
              <a:buSzPts val="1295"/>
              <a:buChar char="●"/>
            </a:pPr>
            <a:r>
              <a:rPr lang="ru" sz="1295"/>
              <a:t>Methods for measuring the critical band:</a:t>
            </a:r>
            <a:endParaRPr sz="1295"/>
          </a:p>
          <a:p>
            <a:pPr indent="-310832" lvl="1" marL="914400" rtl="0" algn="l">
              <a:spcBef>
                <a:spcPts val="0"/>
              </a:spcBef>
              <a:spcAft>
                <a:spcPts val="0"/>
              </a:spcAft>
              <a:buSzPts val="1295"/>
              <a:buChar char="○"/>
            </a:pPr>
            <a:r>
              <a:rPr lang="ru" sz="1295"/>
              <a:t>(a, c) the narrowband noise component is masked by two tonal components, the detection threshold of the noise component decreases sharply when the frequency difference of the tonal components is outside the critical band</a:t>
            </a:r>
            <a:endParaRPr sz="1295"/>
          </a:p>
          <a:p>
            <a:pPr indent="-310832" lvl="1" marL="914400" rtl="0" algn="l">
              <a:spcBef>
                <a:spcPts val="0"/>
              </a:spcBef>
              <a:spcAft>
                <a:spcPts val="0"/>
              </a:spcAft>
              <a:buSzPts val="1295"/>
              <a:buChar char="○"/>
            </a:pPr>
            <a:r>
              <a:rPr lang="ru" sz="1295"/>
              <a:t>(b, d) tonal and noise components change roles</a:t>
            </a:r>
            <a:endParaRPr sz="1295"/>
          </a:p>
        </p:txBody>
      </p:sp>
      <p:pic>
        <p:nvPicPr>
          <p:cNvPr id="146" name="Google Shape;146;p25"/>
          <p:cNvPicPr preferRelativeResize="0"/>
          <p:nvPr/>
        </p:nvPicPr>
        <p:blipFill>
          <a:blip r:embed="rId3">
            <a:alphaModFix/>
          </a:blip>
          <a:stretch>
            <a:fillRect/>
          </a:stretch>
        </p:blipFill>
        <p:spPr>
          <a:xfrm>
            <a:off x="5338450" y="2436775"/>
            <a:ext cx="3057366" cy="2401925"/>
          </a:xfrm>
          <a:prstGeom prst="rect">
            <a:avLst/>
          </a:prstGeom>
          <a:noFill/>
          <a:ln>
            <a:noFill/>
          </a:ln>
        </p:spPr>
      </p:pic>
      <p:sp>
        <p:nvSpPr>
          <p:cNvPr id="147" name="Google Shape;147;p25"/>
          <p:cNvSpPr/>
          <p:nvPr/>
        </p:nvSpPr>
        <p:spPr>
          <a:xfrm rot="-5400000">
            <a:off x="4829950" y="3016525"/>
            <a:ext cx="1095300" cy="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600"/>
              <a:t>Sound pressure level, dB</a:t>
            </a:r>
            <a:endParaRPr sz="600"/>
          </a:p>
        </p:txBody>
      </p:sp>
      <p:sp>
        <p:nvSpPr>
          <p:cNvPr id="148" name="Google Shape;148;p25"/>
          <p:cNvSpPr/>
          <p:nvPr/>
        </p:nvSpPr>
        <p:spPr>
          <a:xfrm rot="-5400000">
            <a:off x="6396175" y="3016525"/>
            <a:ext cx="1095300" cy="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600"/>
              <a:t>Sound pressure level, dB</a:t>
            </a:r>
            <a:endParaRPr sz="600"/>
          </a:p>
        </p:txBody>
      </p:sp>
      <p:sp>
        <p:nvSpPr>
          <p:cNvPr id="149" name="Google Shape;149;p25"/>
          <p:cNvSpPr/>
          <p:nvPr/>
        </p:nvSpPr>
        <p:spPr>
          <a:xfrm rot="-5400000">
            <a:off x="4829950" y="4183075"/>
            <a:ext cx="1095300" cy="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600"/>
              <a:t>audibility</a:t>
            </a:r>
            <a:endParaRPr sz="600"/>
          </a:p>
        </p:txBody>
      </p:sp>
      <p:sp>
        <p:nvSpPr>
          <p:cNvPr id="150" name="Google Shape;150;p25"/>
          <p:cNvSpPr/>
          <p:nvPr/>
        </p:nvSpPr>
        <p:spPr>
          <a:xfrm rot="-5400000">
            <a:off x="6396175" y="4183075"/>
            <a:ext cx="1095300" cy="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600"/>
              <a:t>audibility</a:t>
            </a:r>
            <a:endParaRPr sz="600"/>
          </a:p>
        </p:txBody>
      </p:sp>
      <p:sp>
        <p:nvSpPr>
          <p:cNvPr id="151" name="Google Shape;151;p25"/>
          <p:cNvSpPr/>
          <p:nvPr/>
        </p:nvSpPr>
        <p:spPr>
          <a:xfrm>
            <a:off x="5881675" y="3641450"/>
            <a:ext cx="283800" cy="17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900"/>
              <a:t>a</a:t>
            </a:r>
            <a:endParaRPr sz="900"/>
          </a:p>
        </p:txBody>
      </p:sp>
      <p:sp>
        <p:nvSpPr>
          <p:cNvPr id="152" name="Google Shape;152;p25"/>
          <p:cNvSpPr/>
          <p:nvPr/>
        </p:nvSpPr>
        <p:spPr>
          <a:xfrm>
            <a:off x="7457375" y="3641450"/>
            <a:ext cx="283800" cy="17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900"/>
              <a:t>b</a:t>
            </a:r>
            <a:endParaRPr sz="900"/>
          </a:p>
        </p:txBody>
      </p:sp>
      <p:sp>
        <p:nvSpPr>
          <p:cNvPr id="153" name="Google Shape;153;p25"/>
          <p:cNvSpPr/>
          <p:nvPr/>
        </p:nvSpPr>
        <p:spPr>
          <a:xfrm>
            <a:off x="7457375" y="4720300"/>
            <a:ext cx="283800" cy="17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900"/>
              <a:t>d</a:t>
            </a:r>
            <a:endParaRPr sz="900"/>
          </a:p>
        </p:txBody>
      </p:sp>
      <p:sp>
        <p:nvSpPr>
          <p:cNvPr id="154" name="Google Shape;154;p25"/>
          <p:cNvSpPr/>
          <p:nvPr/>
        </p:nvSpPr>
        <p:spPr>
          <a:xfrm>
            <a:off x="5881675" y="4720300"/>
            <a:ext cx="283800" cy="17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900"/>
              <a:t>c</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170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Critical bands</a:t>
            </a:r>
            <a:endParaRPr/>
          </a:p>
        </p:txBody>
      </p:sp>
      <p:sp>
        <p:nvSpPr>
          <p:cNvPr id="160" name="Google Shape;160;p26"/>
          <p:cNvSpPr txBox="1"/>
          <p:nvPr>
            <p:ph idx="1" type="body"/>
          </p:nvPr>
        </p:nvSpPr>
        <p:spPr>
          <a:xfrm>
            <a:off x="387900" y="743275"/>
            <a:ext cx="8520600" cy="718800"/>
          </a:xfrm>
          <a:prstGeom prst="rect">
            <a:avLst/>
          </a:prstGeom>
        </p:spPr>
        <p:txBody>
          <a:bodyPr anchorCtr="0" anchor="t" bIns="91425" lIns="91425" spcFirstLastPara="1" rIns="91425" wrap="square" tIns="91425">
            <a:normAutofit/>
          </a:bodyPr>
          <a:lstStyle/>
          <a:p>
            <a:pPr indent="-310832" lvl="0" marL="457200" rtl="0" algn="l">
              <a:spcBef>
                <a:spcPts val="400"/>
              </a:spcBef>
              <a:spcAft>
                <a:spcPts val="0"/>
              </a:spcAft>
              <a:buSzPts val="1295"/>
              <a:buChar char="●"/>
            </a:pPr>
            <a:r>
              <a:rPr lang="ru" sz="1600"/>
              <a:t>In the frequency range from 0 to 16 kHz, 24 bands are experimentally determined, estimated in </a:t>
            </a:r>
            <a:r>
              <a:rPr b="1" lang="ru" sz="1600"/>
              <a:t>Barks </a:t>
            </a:r>
            <a:r>
              <a:rPr lang="ru" sz="1600"/>
              <a:t>(Barkhausen G.G., 1881-1956)</a:t>
            </a:r>
            <a:endParaRPr sz="1600"/>
          </a:p>
        </p:txBody>
      </p:sp>
      <p:pic>
        <p:nvPicPr>
          <p:cNvPr id="161" name="Google Shape;161;p26"/>
          <p:cNvPicPr preferRelativeResize="0"/>
          <p:nvPr/>
        </p:nvPicPr>
        <p:blipFill>
          <a:blip r:embed="rId3">
            <a:alphaModFix/>
          </a:blip>
          <a:stretch>
            <a:fillRect/>
          </a:stretch>
        </p:blipFill>
        <p:spPr>
          <a:xfrm>
            <a:off x="1358025" y="1415750"/>
            <a:ext cx="6427948" cy="3376624"/>
          </a:xfrm>
          <a:prstGeom prst="rect">
            <a:avLst/>
          </a:prstGeom>
          <a:noFill/>
          <a:ln>
            <a:noFill/>
          </a:ln>
        </p:spPr>
      </p:pic>
      <p:sp>
        <p:nvSpPr>
          <p:cNvPr id="162" name="Google Shape;162;p26"/>
          <p:cNvSpPr/>
          <p:nvPr/>
        </p:nvSpPr>
        <p:spPr>
          <a:xfrm>
            <a:off x="1452675" y="1495250"/>
            <a:ext cx="1045800" cy="28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900"/>
              <a:t>Band #</a:t>
            </a:r>
            <a:endParaRPr sz="900"/>
          </a:p>
        </p:txBody>
      </p:sp>
      <p:sp>
        <p:nvSpPr>
          <p:cNvPr id="163" name="Google Shape;163;p26"/>
          <p:cNvSpPr/>
          <p:nvPr/>
        </p:nvSpPr>
        <p:spPr>
          <a:xfrm>
            <a:off x="2545725" y="1495250"/>
            <a:ext cx="1779300" cy="28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900"/>
              <a:t>Critical band range, Hz</a:t>
            </a:r>
            <a:endParaRPr sz="900"/>
          </a:p>
        </p:txBody>
      </p:sp>
      <p:sp>
        <p:nvSpPr>
          <p:cNvPr id="164" name="Google Shape;164;p26"/>
          <p:cNvSpPr/>
          <p:nvPr/>
        </p:nvSpPr>
        <p:spPr>
          <a:xfrm>
            <a:off x="4372275" y="1495250"/>
            <a:ext cx="1779300" cy="28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900"/>
              <a:t>Bandwidth, Hz</a:t>
            </a:r>
            <a:endParaRPr sz="900"/>
          </a:p>
        </p:txBody>
      </p:sp>
      <p:sp>
        <p:nvSpPr>
          <p:cNvPr id="165" name="Google Shape;165;p26"/>
          <p:cNvSpPr/>
          <p:nvPr/>
        </p:nvSpPr>
        <p:spPr>
          <a:xfrm>
            <a:off x="6198825" y="1495250"/>
            <a:ext cx="1485600" cy="28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900"/>
              <a:t>Central frequency, Hz</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170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Critical bands</a:t>
            </a:r>
            <a:endParaRPr/>
          </a:p>
        </p:txBody>
      </p:sp>
      <p:sp>
        <p:nvSpPr>
          <p:cNvPr id="171" name="Google Shape;171;p27"/>
          <p:cNvSpPr txBox="1"/>
          <p:nvPr>
            <p:ph idx="1" type="body"/>
          </p:nvPr>
        </p:nvSpPr>
        <p:spPr>
          <a:xfrm>
            <a:off x="387900" y="743275"/>
            <a:ext cx="8520600" cy="2223600"/>
          </a:xfrm>
          <a:prstGeom prst="rect">
            <a:avLst/>
          </a:prstGeom>
        </p:spPr>
        <p:txBody>
          <a:bodyPr anchorCtr="0" anchor="t" bIns="91425" lIns="91425" spcFirstLastPara="1" rIns="91425" wrap="square" tIns="91425">
            <a:normAutofit fontScale="77500" lnSpcReduction="10000"/>
          </a:bodyPr>
          <a:lstStyle/>
          <a:p>
            <a:pPr indent="-292330" lvl="0" marL="457200" rtl="0" algn="l">
              <a:spcBef>
                <a:spcPts val="400"/>
              </a:spcBef>
              <a:spcAft>
                <a:spcPts val="0"/>
              </a:spcAft>
              <a:buSzPct val="80937"/>
              <a:buChar char="●"/>
            </a:pPr>
            <a:r>
              <a:rPr lang="ru" sz="1600"/>
              <a:t>The width of the critical band remains approximately constant (about 100 Hz) up to the center frequency of the band of 500 Hz, and at higher values it increases by an average of 20% of the center frequency</a:t>
            </a:r>
            <a:endParaRPr sz="1600"/>
          </a:p>
          <a:p>
            <a:pPr indent="-292330" lvl="0" marL="457200" rtl="0" algn="l">
              <a:spcBef>
                <a:spcPts val="0"/>
              </a:spcBef>
              <a:spcAft>
                <a:spcPts val="0"/>
              </a:spcAft>
              <a:buSzPct val="80937"/>
              <a:buChar char="●"/>
            </a:pPr>
            <a:r>
              <a:rPr lang="ru" sz="1600"/>
              <a:t>In works on psychoacoustics, the following approximations are used:</a:t>
            </a:r>
            <a:endParaRPr sz="1600"/>
          </a:p>
          <a:p>
            <a:pPr indent="0" lvl="0" marL="0" rtl="0" algn="l">
              <a:spcBef>
                <a:spcPts val="400"/>
              </a:spcBef>
              <a:spcAft>
                <a:spcPts val="0"/>
              </a:spcAft>
              <a:buNone/>
            </a:pPr>
            <a:r>
              <a:t/>
            </a:r>
            <a:endParaRPr sz="1600"/>
          </a:p>
          <a:p>
            <a:pPr indent="0" lvl="0" marL="0" rtl="0" algn="l">
              <a:spcBef>
                <a:spcPts val="400"/>
              </a:spcBef>
              <a:spcAft>
                <a:spcPts val="0"/>
              </a:spcAft>
              <a:buNone/>
            </a:pPr>
            <a:r>
              <a:t/>
            </a:r>
            <a:endParaRPr sz="1600"/>
          </a:p>
          <a:p>
            <a:pPr indent="0" lvl="0" marL="0" rtl="0" algn="l">
              <a:spcBef>
                <a:spcPts val="400"/>
              </a:spcBef>
              <a:spcAft>
                <a:spcPts val="0"/>
              </a:spcAft>
              <a:buNone/>
            </a:pPr>
            <a:r>
              <a:t/>
            </a:r>
            <a:endParaRPr sz="1600"/>
          </a:p>
          <a:p>
            <a:pPr indent="0" lvl="0" marL="0" rtl="0" algn="l">
              <a:spcBef>
                <a:spcPts val="400"/>
              </a:spcBef>
              <a:spcAft>
                <a:spcPts val="0"/>
              </a:spcAft>
              <a:buNone/>
            </a:pPr>
            <a:r>
              <a:t/>
            </a:r>
            <a:endParaRPr sz="1600"/>
          </a:p>
          <a:p>
            <a:pPr indent="-292330" lvl="0" marL="457200" rtl="0" algn="l">
              <a:spcBef>
                <a:spcPts val="400"/>
              </a:spcBef>
              <a:spcAft>
                <a:spcPts val="0"/>
              </a:spcAft>
              <a:buSzPct val="80937"/>
              <a:buChar char="●"/>
            </a:pPr>
            <a:r>
              <a:rPr lang="ru" sz="1600"/>
              <a:t>Although the function is continuous, for practical purposes it is better to use a discrete bandpass filter bank covering the entire operating frequency band.</a:t>
            </a:r>
            <a:endParaRPr sz="1600"/>
          </a:p>
        </p:txBody>
      </p:sp>
      <p:pic>
        <p:nvPicPr>
          <p:cNvPr id="172" name="Google Shape;172;p27"/>
          <p:cNvPicPr preferRelativeResize="0"/>
          <p:nvPr/>
        </p:nvPicPr>
        <p:blipFill rotWithShape="1">
          <a:blip r:embed="rId3">
            <a:alphaModFix/>
          </a:blip>
          <a:srcRect b="0" l="0" r="14266" t="0"/>
          <a:stretch/>
        </p:blipFill>
        <p:spPr>
          <a:xfrm>
            <a:off x="942600" y="1420575"/>
            <a:ext cx="2234000" cy="306550"/>
          </a:xfrm>
          <a:prstGeom prst="rect">
            <a:avLst/>
          </a:prstGeom>
          <a:noFill/>
          <a:ln>
            <a:noFill/>
          </a:ln>
        </p:spPr>
      </p:pic>
      <p:pic>
        <p:nvPicPr>
          <p:cNvPr id="173" name="Google Shape;173;p27"/>
          <p:cNvPicPr preferRelativeResize="0"/>
          <p:nvPr/>
        </p:nvPicPr>
        <p:blipFill>
          <a:blip r:embed="rId4">
            <a:alphaModFix/>
          </a:blip>
          <a:stretch>
            <a:fillRect/>
          </a:stretch>
        </p:blipFill>
        <p:spPr>
          <a:xfrm>
            <a:off x="942600" y="1736025"/>
            <a:ext cx="2885075" cy="170900"/>
          </a:xfrm>
          <a:prstGeom prst="rect">
            <a:avLst/>
          </a:prstGeom>
          <a:noFill/>
          <a:ln>
            <a:noFill/>
          </a:ln>
        </p:spPr>
      </p:pic>
      <p:pic>
        <p:nvPicPr>
          <p:cNvPr id="174" name="Google Shape;174;p27"/>
          <p:cNvPicPr preferRelativeResize="0"/>
          <p:nvPr/>
        </p:nvPicPr>
        <p:blipFill>
          <a:blip r:embed="rId5">
            <a:alphaModFix/>
          </a:blip>
          <a:stretch>
            <a:fillRect/>
          </a:stretch>
        </p:blipFill>
        <p:spPr>
          <a:xfrm>
            <a:off x="942600" y="1969450"/>
            <a:ext cx="2010050" cy="156700"/>
          </a:xfrm>
          <a:prstGeom prst="rect">
            <a:avLst/>
          </a:prstGeom>
          <a:noFill/>
          <a:ln>
            <a:noFill/>
          </a:ln>
        </p:spPr>
      </p:pic>
      <p:pic>
        <p:nvPicPr>
          <p:cNvPr id="175" name="Google Shape;175;p27"/>
          <p:cNvPicPr preferRelativeResize="0"/>
          <p:nvPr/>
        </p:nvPicPr>
        <p:blipFill>
          <a:blip r:embed="rId6">
            <a:alphaModFix/>
          </a:blip>
          <a:stretch>
            <a:fillRect/>
          </a:stretch>
        </p:blipFill>
        <p:spPr>
          <a:xfrm>
            <a:off x="942600" y="2168175"/>
            <a:ext cx="1305680" cy="170900"/>
          </a:xfrm>
          <a:prstGeom prst="rect">
            <a:avLst/>
          </a:prstGeom>
          <a:noFill/>
          <a:ln>
            <a:noFill/>
          </a:ln>
        </p:spPr>
      </p:pic>
      <p:pic>
        <p:nvPicPr>
          <p:cNvPr id="176" name="Google Shape;176;p27"/>
          <p:cNvPicPr preferRelativeResize="0"/>
          <p:nvPr/>
        </p:nvPicPr>
        <p:blipFill>
          <a:blip r:embed="rId7">
            <a:alphaModFix/>
          </a:blip>
          <a:stretch>
            <a:fillRect/>
          </a:stretch>
        </p:blipFill>
        <p:spPr>
          <a:xfrm>
            <a:off x="837100" y="2966875"/>
            <a:ext cx="3096074" cy="1871825"/>
          </a:xfrm>
          <a:prstGeom prst="rect">
            <a:avLst/>
          </a:prstGeom>
          <a:noFill/>
          <a:ln>
            <a:noFill/>
          </a:ln>
        </p:spPr>
      </p:pic>
      <p:pic>
        <p:nvPicPr>
          <p:cNvPr id="177" name="Google Shape;177;p27"/>
          <p:cNvPicPr preferRelativeResize="0"/>
          <p:nvPr/>
        </p:nvPicPr>
        <p:blipFill>
          <a:blip r:embed="rId8">
            <a:alphaModFix/>
          </a:blip>
          <a:stretch>
            <a:fillRect/>
          </a:stretch>
        </p:blipFill>
        <p:spPr>
          <a:xfrm>
            <a:off x="4492525" y="2752800"/>
            <a:ext cx="2979026" cy="208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170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Equal-loudness contour (Fletcher-Munson curves)</a:t>
            </a:r>
            <a:endParaRPr/>
          </a:p>
        </p:txBody>
      </p:sp>
      <p:sp>
        <p:nvSpPr>
          <p:cNvPr id="183" name="Google Shape;183;p28"/>
          <p:cNvSpPr txBox="1"/>
          <p:nvPr>
            <p:ph idx="1" type="body"/>
          </p:nvPr>
        </p:nvSpPr>
        <p:spPr>
          <a:xfrm>
            <a:off x="387900" y="743275"/>
            <a:ext cx="8520600" cy="1788300"/>
          </a:xfrm>
          <a:prstGeom prst="rect">
            <a:avLst/>
          </a:prstGeom>
        </p:spPr>
        <p:txBody>
          <a:bodyPr anchorCtr="0" anchor="t" bIns="91425" lIns="91425" spcFirstLastPara="1" rIns="91425" wrap="square" tIns="91425">
            <a:normAutofit fontScale="70000"/>
          </a:bodyPr>
          <a:lstStyle/>
          <a:p>
            <a:pPr indent="-286162" lvl="0" marL="457200" rtl="0" algn="l">
              <a:spcBef>
                <a:spcPts val="400"/>
              </a:spcBef>
              <a:spcAft>
                <a:spcPts val="0"/>
              </a:spcAft>
              <a:buSzPct val="80937"/>
              <a:buChar char="●"/>
            </a:pPr>
            <a:r>
              <a:rPr lang="ru" sz="1600"/>
              <a:t>One of the most important characteristics of sound perception is loudness, which characterizes the intensity of a sound event.</a:t>
            </a:r>
            <a:endParaRPr sz="1600"/>
          </a:p>
          <a:p>
            <a:pPr indent="-286162" lvl="0" marL="457200" rtl="0" algn="l">
              <a:spcBef>
                <a:spcPts val="0"/>
              </a:spcBef>
              <a:spcAft>
                <a:spcPts val="0"/>
              </a:spcAft>
              <a:buSzPct val="80937"/>
              <a:buChar char="●"/>
            </a:pPr>
            <a:r>
              <a:rPr lang="ru" sz="1600"/>
              <a:t>Loudness is a characteristic of subjective perception, which, in addition to the amplitude of the sound wave, is influenced by various other factors.</a:t>
            </a:r>
            <a:endParaRPr sz="1600"/>
          </a:p>
          <a:p>
            <a:pPr indent="-286162" lvl="0" marL="457200" rtl="0" algn="l">
              <a:spcBef>
                <a:spcPts val="0"/>
              </a:spcBef>
              <a:spcAft>
                <a:spcPts val="0"/>
              </a:spcAft>
              <a:buSzPct val="80937"/>
              <a:buChar char="●"/>
            </a:pPr>
            <a:r>
              <a:rPr lang="ru" sz="1600"/>
              <a:t>Loudness is perceived differently depending on the frequency of the sound.</a:t>
            </a:r>
            <a:endParaRPr sz="1600"/>
          </a:p>
          <a:p>
            <a:pPr indent="-286162" lvl="0" marL="457200" rtl="0" algn="l">
              <a:spcBef>
                <a:spcPts val="0"/>
              </a:spcBef>
              <a:spcAft>
                <a:spcPts val="0"/>
              </a:spcAft>
              <a:buSzPct val="80937"/>
              <a:buChar char="●"/>
            </a:pPr>
            <a:r>
              <a:rPr lang="ru" sz="1600"/>
              <a:t>This fact was first established by two researchers, Fletcher and Munson, who developed a set of graphs called </a:t>
            </a:r>
            <a:r>
              <a:rPr b="1" lang="ru" sz="1600"/>
              <a:t>equal loudness curves</a:t>
            </a:r>
            <a:r>
              <a:rPr lang="ru" sz="1600"/>
              <a:t>, or </a:t>
            </a:r>
            <a:r>
              <a:rPr b="1" lang="ru" sz="1600"/>
              <a:t>Fletcher-Munson curves</a:t>
            </a:r>
            <a:r>
              <a:rPr lang="ru" sz="1600"/>
              <a:t>.</a:t>
            </a:r>
            <a:endParaRPr sz="1600"/>
          </a:p>
          <a:p>
            <a:pPr indent="-286162" lvl="0" marL="457200" rtl="0" algn="l">
              <a:spcBef>
                <a:spcPts val="0"/>
              </a:spcBef>
              <a:spcAft>
                <a:spcPts val="0"/>
              </a:spcAft>
              <a:buSzPct val="80937"/>
              <a:buChar char="●"/>
            </a:pPr>
            <a:r>
              <a:rPr lang="ru" sz="1600"/>
              <a:t>Each curve on this graph characterizes the level of equal loudness with an initial reference point at a frequency of 1000 Hz</a:t>
            </a:r>
            <a:endParaRPr sz="1600"/>
          </a:p>
        </p:txBody>
      </p:sp>
      <p:pic>
        <p:nvPicPr>
          <p:cNvPr id="184" name="Google Shape;184;p28"/>
          <p:cNvPicPr preferRelativeResize="0"/>
          <p:nvPr/>
        </p:nvPicPr>
        <p:blipFill>
          <a:blip r:embed="rId3">
            <a:alphaModFix/>
          </a:blip>
          <a:stretch>
            <a:fillRect/>
          </a:stretch>
        </p:blipFill>
        <p:spPr>
          <a:xfrm>
            <a:off x="2485200" y="2531575"/>
            <a:ext cx="3429575" cy="245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170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Equal-loudness contour (Fletcher-Munson curves)</a:t>
            </a:r>
            <a:endParaRPr/>
          </a:p>
        </p:txBody>
      </p:sp>
      <p:sp>
        <p:nvSpPr>
          <p:cNvPr id="190" name="Google Shape;190;p29"/>
          <p:cNvSpPr txBox="1"/>
          <p:nvPr>
            <p:ph idx="1" type="body"/>
          </p:nvPr>
        </p:nvSpPr>
        <p:spPr>
          <a:xfrm>
            <a:off x="387900" y="743275"/>
            <a:ext cx="4353300" cy="4300800"/>
          </a:xfrm>
          <a:prstGeom prst="rect">
            <a:avLst/>
          </a:prstGeom>
        </p:spPr>
        <p:txBody>
          <a:bodyPr anchorCtr="0" anchor="t" bIns="91425" lIns="91425" spcFirstLastPara="1" rIns="91425" wrap="square" tIns="91425">
            <a:normAutofit fontScale="62500" lnSpcReduction="20000"/>
          </a:bodyPr>
          <a:lstStyle/>
          <a:p>
            <a:pPr indent="-279995" lvl="0" marL="457200" rtl="0" algn="l">
              <a:spcBef>
                <a:spcPts val="400"/>
              </a:spcBef>
              <a:spcAft>
                <a:spcPts val="0"/>
              </a:spcAft>
              <a:buSzPct val="80937"/>
              <a:buChar char="●"/>
            </a:pPr>
            <a:r>
              <a:rPr lang="ru" sz="1600"/>
              <a:t>Equal loudness curves (isophons) were obtained by scientists Fletcher and Munson as a result of processing data from a large number of experiments they conducted among several hundred visitors to the 1931 World's Fair in New York.</a:t>
            </a:r>
            <a:endParaRPr sz="1600"/>
          </a:p>
          <a:p>
            <a:pPr indent="-279995" lvl="0" marL="457200" rtl="0" algn="l">
              <a:spcBef>
                <a:spcPts val="0"/>
              </a:spcBef>
              <a:spcAft>
                <a:spcPts val="0"/>
              </a:spcAft>
              <a:buSzPct val="80937"/>
              <a:buChar char="●"/>
            </a:pPr>
            <a:r>
              <a:rPr lang="ru" sz="1600"/>
              <a:t>At present, the international standard ISO 226 (1987) accepts the revised measurement data obtained in 1956</a:t>
            </a:r>
            <a:endParaRPr sz="1600"/>
          </a:p>
          <a:p>
            <a:pPr indent="-279995" lvl="0" marL="457200" rtl="0" algn="l">
              <a:spcBef>
                <a:spcPts val="0"/>
              </a:spcBef>
              <a:spcAft>
                <a:spcPts val="0"/>
              </a:spcAft>
              <a:buSzPct val="80937"/>
              <a:buChar char="●"/>
            </a:pPr>
            <a:r>
              <a:rPr lang="ru" sz="1600"/>
              <a:t>Isophones are plots of sound pressure level versus frequency at a given volume level</a:t>
            </a:r>
            <a:endParaRPr sz="1600"/>
          </a:p>
          <a:p>
            <a:pPr indent="-279995" lvl="0" marL="457200" rtl="0" algn="l">
              <a:spcBef>
                <a:spcPts val="0"/>
              </a:spcBef>
              <a:spcAft>
                <a:spcPts val="0"/>
              </a:spcAft>
              <a:buSzPct val="80937"/>
              <a:buChar char="●"/>
            </a:pPr>
            <a:r>
              <a:rPr b="1" lang="ru" sz="1600"/>
              <a:t>Phon </a:t>
            </a:r>
            <a:r>
              <a:rPr lang="ru" sz="1600"/>
              <a:t>- a unit for estimating the level of sound volume</a:t>
            </a:r>
            <a:endParaRPr sz="1600"/>
          </a:p>
          <a:p>
            <a:pPr indent="-279995" lvl="0" marL="457200" rtl="0" algn="l">
              <a:spcBef>
                <a:spcPts val="0"/>
              </a:spcBef>
              <a:spcAft>
                <a:spcPts val="0"/>
              </a:spcAft>
              <a:buSzPct val="80937"/>
              <a:buChar char="●"/>
            </a:pPr>
            <a:r>
              <a:rPr lang="ru" sz="1600"/>
              <a:t>Using these curves, you can determine the volume level of a pure tone of any frequency, knowing the level of sound pressure it creates.</a:t>
            </a:r>
            <a:endParaRPr sz="1600"/>
          </a:p>
          <a:p>
            <a:pPr indent="-279995" lvl="0" marL="457200" rtl="0" algn="l">
              <a:spcBef>
                <a:spcPts val="0"/>
              </a:spcBef>
              <a:spcAft>
                <a:spcPts val="0"/>
              </a:spcAft>
              <a:buSzPct val="80937"/>
              <a:buChar char="●"/>
            </a:pPr>
            <a:r>
              <a:rPr lang="ru" sz="1600"/>
              <a:t>The lowest curve roughly corresponds to 3 phon loudness and describes the absolute hearing threshold (AHT[1000 Hz] = 3.369 dB SPL)</a:t>
            </a:r>
            <a:endParaRPr sz="1600"/>
          </a:p>
          <a:p>
            <a:pPr indent="-279995" lvl="0" marL="457200" rtl="0" algn="l">
              <a:spcBef>
                <a:spcPts val="0"/>
              </a:spcBef>
              <a:spcAft>
                <a:spcPts val="0"/>
              </a:spcAft>
              <a:buSzPct val="80937"/>
              <a:buChar char="●"/>
            </a:pPr>
            <a:r>
              <a:rPr lang="ru" sz="1600"/>
              <a:t>Equal loudness curves show how much difference in sound pressure level is required for all frequencies to be heard at the same loudness as a reference 1 kHz sine wave.</a:t>
            </a:r>
            <a:endParaRPr sz="1600"/>
          </a:p>
          <a:p>
            <a:pPr indent="-279995" lvl="0" marL="457200" rtl="0" algn="l">
              <a:spcBef>
                <a:spcPts val="0"/>
              </a:spcBef>
              <a:spcAft>
                <a:spcPts val="0"/>
              </a:spcAft>
              <a:buSzPct val="80937"/>
              <a:buChar char="●"/>
            </a:pPr>
            <a:r>
              <a:rPr lang="ru" sz="1600"/>
              <a:t>The numbers above each curve represent a measure of loudness expressed in phons, at a reference frequency of 1 kHz phons are equal to decibels, i.e. for a pure tone with a frequency of 1 kHz the level in phons is numerically equal to the sound pressure level in decibels</a:t>
            </a:r>
            <a:endParaRPr sz="1600"/>
          </a:p>
          <a:p>
            <a:pPr indent="-279995" lvl="0" marL="457200" rtl="0" algn="l">
              <a:spcBef>
                <a:spcPts val="0"/>
              </a:spcBef>
              <a:spcAft>
                <a:spcPts val="0"/>
              </a:spcAft>
              <a:buSzPct val="80937"/>
              <a:buChar char="●"/>
            </a:pPr>
            <a:r>
              <a:rPr lang="ru" sz="1600"/>
              <a:t>For example, at a very low volume level of 30 phon (30 dB SPL at 1 kHz), a 50 Hz bass tone must be played at 60 dB SPL to be perceived at the same volume as a 30 dB SPL sound at 1 kHz, because the human ear is less sensitive in the low and high frequencies than in the middle frequencies</a:t>
            </a:r>
            <a:endParaRPr sz="1600"/>
          </a:p>
        </p:txBody>
      </p:sp>
      <p:pic>
        <p:nvPicPr>
          <p:cNvPr id="191" name="Google Shape;191;p29"/>
          <p:cNvPicPr preferRelativeResize="0"/>
          <p:nvPr/>
        </p:nvPicPr>
        <p:blipFill>
          <a:blip r:embed="rId3">
            <a:alphaModFix/>
          </a:blip>
          <a:stretch>
            <a:fillRect/>
          </a:stretch>
        </p:blipFill>
        <p:spPr>
          <a:xfrm>
            <a:off x="4676150" y="1004500"/>
            <a:ext cx="3810000" cy="3419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156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Sones</a:t>
            </a:r>
            <a:endParaRPr/>
          </a:p>
        </p:txBody>
      </p:sp>
      <p:sp>
        <p:nvSpPr>
          <p:cNvPr id="197" name="Google Shape;197;p30"/>
          <p:cNvSpPr txBox="1"/>
          <p:nvPr>
            <p:ph idx="1" type="body"/>
          </p:nvPr>
        </p:nvSpPr>
        <p:spPr>
          <a:xfrm>
            <a:off x="311700" y="729100"/>
            <a:ext cx="8520600" cy="1722000"/>
          </a:xfrm>
          <a:prstGeom prst="rect">
            <a:avLst/>
          </a:prstGeom>
        </p:spPr>
        <p:txBody>
          <a:bodyPr anchorCtr="0" anchor="t" bIns="91425" lIns="91425" spcFirstLastPara="1" rIns="91425" wrap="square" tIns="91425">
            <a:normAutofit fontScale="77500"/>
          </a:bodyPr>
          <a:lstStyle/>
          <a:p>
            <a:pPr indent="-307340" lvl="0" marL="457200" rtl="0" algn="l">
              <a:spcBef>
                <a:spcPts val="0"/>
              </a:spcBef>
              <a:spcAft>
                <a:spcPts val="0"/>
              </a:spcAft>
              <a:buClr>
                <a:schemeClr val="dk1"/>
              </a:buClr>
              <a:buSzPct val="100000"/>
              <a:buChar char="●"/>
            </a:pPr>
            <a:r>
              <a:rPr lang="ru" sz="1600">
                <a:solidFill>
                  <a:schemeClr val="dk1"/>
                </a:solidFill>
              </a:rPr>
              <a:t>Volume level can also be measured in </a:t>
            </a:r>
            <a:r>
              <a:rPr b="1" lang="ru" sz="1600">
                <a:solidFill>
                  <a:schemeClr val="dk1"/>
                </a:solidFill>
              </a:rPr>
              <a:t>sones</a:t>
            </a:r>
            <a:endParaRPr b="1" sz="1600">
              <a:solidFill>
                <a:schemeClr val="dk1"/>
              </a:solidFill>
            </a:endParaRPr>
          </a:p>
          <a:p>
            <a:pPr indent="-307340" lvl="0" marL="457200" rtl="0" algn="l">
              <a:spcBef>
                <a:spcPts val="0"/>
              </a:spcBef>
              <a:spcAft>
                <a:spcPts val="0"/>
              </a:spcAft>
              <a:buClr>
                <a:schemeClr val="dk1"/>
              </a:buClr>
              <a:buSzPct val="100000"/>
              <a:buChar char="●"/>
            </a:pPr>
            <a:r>
              <a:rPr lang="ru" sz="1600">
                <a:solidFill>
                  <a:schemeClr val="dk1"/>
                </a:solidFill>
              </a:rPr>
              <a:t>The advantage of evaluating levels in sones is that for sound from several components that are widely spaced in frequency, the total loudness level in sones is equal to the sum of the levels of each of the components</a:t>
            </a:r>
            <a:endParaRPr sz="1600">
              <a:solidFill>
                <a:schemeClr val="dk1"/>
              </a:solidFill>
            </a:endParaRPr>
          </a:p>
          <a:p>
            <a:pPr indent="-307340" lvl="0" marL="457200" rtl="0" algn="l">
              <a:spcBef>
                <a:spcPts val="0"/>
              </a:spcBef>
              <a:spcAft>
                <a:spcPts val="0"/>
              </a:spcAft>
              <a:buClr>
                <a:schemeClr val="dk1"/>
              </a:buClr>
              <a:buSzPct val="100000"/>
              <a:buChar char="●"/>
            </a:pPr>
            <a:r>
              <a:rPr lang="ru" sz="1600">
                <a:solidFill>
                  <a:schemeClr val="dk1"/>
                </a:solidFill>
              </a:rPr>
              <a:t>There is an unambiguous relationship between the volume levels of pure tonal sound in sones and phones</a:t>
            </a:r>
            <a:endParaRPr sz="1600">
              <a:solidFill>
                <a:schemeClr val="dk1"/>
              </a:solidFill>
            </a:endParaRPr>
          </a:p>
          <a:p>
            <a:pPr indent="-307340" lvl="0" marL="457200" rtl="0" algn="l">
              <a:spcBef>
                <a:spcPts val="0"/>
              </a:spcBef>
              <a:spcAft>
                <a:spcPts val="0"/>
              </a:spcAft>
              <a:buClr>
                <a:schemeClr val="dk1"/>
              </a:buClr>
              <a:buSzPct val="100000"/>
              <a:buChar char="●"/>
            </a:pPr>
            <a:r>
              <a:rPr lang="ru" sz="1600">
                <a:solidFill>
                  <a:schemeClr val="dk1"/>
                </a:solidFill>
              </a:rPr>
              <a:t>In fig. shows the dependence of the loudness level in sones of a 1 kHz tone sound (solid line) and white noise (dotted line) on the sound pressure level</a:t>
            </a:r>
            <a:endParaRPr sz="1600">
              <a:solidFill>
                <a:schemeClr val="dk1"/>
              </a:solidFill>
            </a:endParaRPr>
          </a:p>
          <a:p>
            <a:pPr indent="-307340" lvl="0" marL="457200" rtl="0" algn="l">
              <a:spcBef>
                <a:spcPts val="0"/>
              </a:spcBef>
              <a:spcAft>
                <a:spcPts val="0"/>
              </a:spcAft>
              <a:buClr>
                <a:schemeClr val="dk1"/>
              </a:buClr>
              <a:buSzPct val="100000"/>
              <a:buChar char="●"/>
            </a:pPr>
            <a:r>
              <a:rPr lang="ru" sz="1600">
                <a:solidFill>
                  <a:schemeClr val="dk1"/>
                </a:solidFill>
              </a:rPr>
              <a:t>1 sone corresponds to the volume of a pure tone frequency of 1000 Hz with a level of 40 dB</a:t>
            </a:r>
            <a:endParaRPr sz="1600">
              <a:solidFill>
                <a:schemeClr val="dk1"/>
              </a:solidFill>
            </a:endParaRPr>
          </a:p>
        </p:txBody>
      </p:sp>
      <p:pic>
        <p:nvPicPr>
          <p:cNvPr id="198" name="Google Shape;198;p30"/>
          <p:cNvPicPr preferRelativeResize="0"/>
          <p:nvPr/>
        </p:nvPicPr>
        <p:blipFill>
          <a:blip r:embed="rId3">
            <a:alphaModFix/>
          </a:blip>
          <a:stretch>
            <a:fillRect/>
          </a:stretch>
        </p:blipFill>
        <p:spPr>
          <a:xfrm>
            <a:off x="5437850" y="2542000"/>
            <a:ext cx="3058730" cy="2387599"/>
          </a:xfrm>
          <a:prstGeom prst="rect">
            <a:avLst/>
          </a:prstGeom>
          <a:noFill/>
          <a:ln>
            <a:noFill/>
          </a:ln>
        </p:spPr>
      </p:pic>
      <p:sp>
        <p:nvSpPr>
          <p:cNvPr id="199" name="Google Shape;199;p30"/>
          <p:cNvSpPr/>
          <p:nvPr/>
        </p:nvSpPr>
        <p:spPr>
          <a:xfrm rot="-5400000">
            <a:off x="5007350" y="3335950"/>
            <a:ext cx="993600" cy="13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800"/>
              <a:t>Sones</a:t>
            </a:r>
            <a:endParaRPr sz="800"/>
          </a:p>
        </p:txBody>
      </p:sp>
      <p:sp>
        <p:nvSpPr>
          <p:cNvPr id="200" name="Google Shape;200;p30"/>
          <p:cNvSpPr/>
          <p:nvPr/>
        </p:nvSpPr>
        <p:spPr>
          <a:xfrm>
            <a:off x="6072025" y="4797000"/>
            <a:ext cx="897900" cy="13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t>White noise level</a:t>
            </a:r>
            <a:endParaRPr sz="700"/>
          </a:p>
        </p:txBody>
      </p:sp>
      <p:sp>
        <p:nvSpPr>
          <p:cNvPr id="201" name="Google Shape;201;p30"/>
          <p:cNvSpPr/>
          <p:nvPr/>
        </p:nvSpPr>
        <p:spPr>
          <a:xfrm>
            <a:off x="7188750" y="4797000"/>
            <a:ext cx="897900" cy="13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t>1 kHz tone level</a:t>
            </a:r>
            <a:endParaRPr sz="700"/>
          </a:p>
        </p:txBody>
      </p:sp>
      <p:sp>
        <p:nvSpPr>
          <p:cNvPr id="202" name="Google Shape;202;p30"/>
          <p:cNvSpPr/>
          <p:nvPr/>
        </p:nvSpPr>
        <p:spPr>
          <a:xfrm>
            <a:off x="8210825" y="4797000"/>
            <a:ext cx="363300" cy="13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t>dB</a:t>
            </a:r>
            <a:endParaRPr sz="700"/>
          </a:p>
        </p:txBody>
      </p:sp>
      <p:sp>
        <p:nvSpPr>
          <p:cNvPr id="203" name="Google Shape;203;p30"/>
          <p:cNvSpPr txBox="1"/>
          <p:nvPr/>
        </p:nvSpPr>
        <p:spPr>
          <a:xfrm>
            <a:off x="311700" y="2905450"/>
            <a:ext cx="51726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ru" sz="1200"/>
              <a:t>When the volume level is increased by 10 phons, the sound volume in sones increases by 2 times, which means that volume levels of 40, 50 and 60 phons correspond to volumes of 1, 2 and 4 sones.</a:t>
            </a:r>
            <a:endParaRPr sz="1200"/>
          </a:p>
          <a:p>
            <a:pPr indent="-304800" lvl="0" marL="457200" rtl="0" algn="l">
              <a:spcBef>
                <a:spcPts val="0"/>
              </a:spcBef>
              <a:spcAft>
                <a:spcPts val="0"/>
              </a:spcAft>
              <a:buSzPts val="1200"/>
              <a:buChar char="●"/>
            </a:pPr>
            <a:r>
              <a:rPr lang="ru" sz="1200"/>
              <a:t>At levels below 40 phons, the level change in sones is much faster, level 3 phon (the absolute threshold of hearing) is 0 sone</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156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Sones</a:t>
            </a:r>
            <a:endParaRPr/>
          </a:p>
        </p:txBody>
      </p:sp>
      <p:sp>
        <p:nvSpPr>
          <p:cNvPr id="209" name="Google Shape;209;p31"/>
          <p:cNvSpPr txBox="1"/>
          <p:nvPr>
            <p:ph idx="1" type="body"/>
          </p:nvPr>
        </p:nvSpPr>
        <p:spPr>
          <a:xfrm>
            <a:off x="311700" y="729100"/>
            <a:ext cx="8520600" cy="17550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Clr>
                <a:schemeClr val="dk1"/>
              </a:buClr>
              <a:buSzPct val="100000"/>
              <a:buChar char="●"/>
            </a:pPr>
            <a:r>
              <a:rPr lang="ru" sz="1600">
                <a:solidFill>
                  <a:schemeClr val="dk1"/>
                </a:solidFill>
              </a:rPr>
              <a:t>When conducting experiments on the subjective assessment of the loudness level for white noise, the sound pressure level of the reference sound with a frequency of 1000 Hz was set, then the subject was asked to listen to white noise and adjust its level so that it seemed equal to the loud reference</a:t>
            </a:r>
            <a:endParaRPr sz="1600">
              <a:solidFill>
                <a:schemeClr val="dk1"/>
              </a:solidFill>
            </a:endParaRPr>
          </a:p>
          <a:p>
            <a:pPr indent="-307340" lvl="0" marL="457200" rtl="0" algn="l">
              <a:spcBef>
                <a:spcPts val="0"/>
              </a:spcBef>
              <a:spcAft>
                <a:spcPts val="0"/>
              </a:spcAft>
              <a:buClr>
                <a:schemeClr val="dk1"/>
              </a:buClr>
              <a:buSzPct val="100000"/>
              <a:buChar char="●"/>
            </a:pPr>
            <a:r>
              <a:rPr lang="ru" sz="1600">
                <a:solidFill>
                  <a:schemeClr val="dk1"/>
                </a:solidFill>
              </a:rPr>
              <a:t>If we agree that after adjusting the white noise and the reference tonal sound, the loudness levels in sones are the same, then we get the dependence of the loudness level of white noise in sones on the sound pressure level, which is shown by the red line in picture</a:t>
            </a:r>
            <a:endParaRPr sz="1600">
              <a:solidFill>
                <a:schemeClr val="dk1"/>
              </a:solidFill>
            </a:endParaRPr>
          </a:p>
          <a:p>
            <a:pPr indent="-307340" lvl="0" marL="457200" rtl="0" algn="l">
              <a:spcBef>
                <a:spcPts val="0"/>
              </a:spcBef>
              <a:spcAft>
                <a:spcPts val="0"/>
              </a:spcAft>
              <a:buClr>
                <a:schemeClr val="dk1"/>
              </a:buClr>
              <a:buSzPct val="100000"/>
              <a:buChar char="●"/>
            </a:pPr>
            <a:r>
              <a:rPr lang="ru" sz="1600">
                <a:solidFill>
                  <a:schemeClr val="dk1"/>
                </a:solidFill>
              </a:rPr>
              <a:t>This picture also shows that at high volume the level of the reference sound in sones is proportional to the intensity to the power of 0.3, and the volume level of white noise is proportional to the power of 0.23</a:t>
            </a:r>
            <a:endParaRPr sz="1600">
              <a:solidFill>
                <a:schemeClr val="dk1"/>
              </a:solidFill>
            </a:endParaRPr>
          </a:p>
        </p:txBody>
      </p:sp>
      <p:pic>
        <p:nvPicPr>
          <p:cNvPr id="210" name="Google Shape;210;p31"/>
          <p:cNvPicPr preferRelativeResize="0"/>
          <p:nvPr/>
        </p:nvPicPr>
        <p:blipFill>
          <a:blip r:embed="rId3">
            <a:alphaModFix/>
          </a:blip>
          <a:stretch>
            <a:fillRect/>
          </a:stretch>
        </p:blipFill>
        <p:spPr>
          <a:xfrm>
            <a:off x="5437850" y="2542000"/>
            <a:ext cx="3058730" cy="2387599"/>
          </a:xfrm>
          <a:prstGeom prst="rect">
            <a:avLst/>
          </a:prstGeom>
          <a:noFill/>
          <a:ln>
            <a:noFill/>
          </a:ln>
        </p:spPr>
      </p:pic>
      <p:sp>
        <p:nvSpPr>
          <p:cNvPr id="211" name="Google Shape;211;p31"/>
          <p:cNvSpPr/>
          <p:nvPr/>
        </p:nvSpPr>
        <p:spPr>
          <a:xfrm rot="-5400000">
            <a:off x="5007350" y="3335950"/>
            <a:ext cx="993600" cy="13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800"/>
              <a:t>Sones</a:t>
            </a:r>
            <a:endParaRPr sz="800"/>
          </a:p>
        </p:txBody>
      </p:sp>
      <p:sp>
        <p:nvSpPr>
          <p:cNvPr id="212" name="Google Shape;212;p31"/>
          <p:cNvSpPr/>
          <p:nvPr/>
        </p:nvSpPr>
        <p:spPr>
          <a:xfrm>
            <a:off x="6072025" y="4797000"/>
            <a:ext cx="897900" cy="13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t>White noise level</a:t>
            </a:r>
            <a:endParaRPr sz="700"/>
          </a:p>
        </p:txBody>
      </p:sp>
      <p:sp>
        <p:nvSpPr>
          <p:cNvPr id="213" name="Google Shape;213;p31"/>
          <p:cNvSpPr/>
          <p:nvPr/>
        </p:nvSpPr>
        <p:spPr>
          <a:xfrm>
            <a:off x="7188750" y="4797000"/>
            <a:ext cx="897900" cy="13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t>1 kHz tone level</a:t>
            </a:r>
            <a:endParaRPr sz="700"/>
          </a:p>
        </p:txBody>
      </p:sp>
      <p:sp>
        <p:nvSpPr>
          <p:cNvPr id="214" name="Google Shape;214;p31"/>
          <p:cNvSpPr/>
          <p:nvPr/>
        </p:nvSpPr>
        <p:spPr>
          <a:xfrm>
            <a:off x="8210825" y="4797000"/>
            <a:ext cx="363300" cy="13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t>dB</a:t>
            </a:r>
            <a:endParaRPr sz="700"/>
          </a:p>
        </p:txBody>
      </p:sp>
      <p:pic>
        <p:nvPicPr>
          <p:cNvPr id="215" name="Google Shape;215;p31"/>
          <p:cNvPicPr preferRelativeResize="0"/>
          <p:nvPr/>
        </p:nvPicPr>
        <p:blipFill>
          <a:blip r:embed="rId4">
            <a:alphaModFix/>
          </a:blip>
          <a:stretch>
            <a:fillRect/>
          </a:stretch>
        </p:blipFill>
        <p:spPr>
          <a:xfrm>
            <a:off x="923700" y="2750075"/>
            <a:ext cx="1550975" cy="595325"/>
          </a:xfrm>
          <a:prstGeom prst="rect">
            <a:avLst/>
          </a:prstGeom>
          <a:noFill/>
          <a:ln>
            <a:noFill/>
          </a:ln>
        </p:spPr>
      </p:pic>
      <p:pic>
        <p:nvPicPr>
          <p:cNvPr id="216" name="Google Shape;216;p31"/>
          <p:cNvPicPr preferRelativeResize="0"/>
          <p:nvPr/>
        </p:nvPicPr>
        <p:blipFill>
          <a:blip r:embed="rId5">
            <a:alphaModFix/>
          </a:blip>
          <a:stretch>
            <a:fillRect/>
          </a:stretch>
        </p:blipFill>
        <p:spPr>
          <a:xfrm>
            <a:off x="923700" y="3687075"/>
            <a:ext cx="2569320" cy="5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a:t>
            </a:r>
            <a:endParaRPr/>
          </a:p>
        </p:txBody>
      </p:sp>
      <p:sp>
        <p:nvSpPr>
          <p:cNvPr id="61" name="Google Shape;61;p14"/>
          <p:cNvSpPr txBox="1"/>
          <p:nvPr>
            <p:ph idx="1" type="body"/>
          </p:nvPr>
        </p:nvSpPr>
        <p:spPr>
          <a:xfrm>
            <a:off x="311700" y="1152475"/>
            <a:ext cx="8520600" cy="3825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ru"/>
              <a:t>Types of hardware and software implementation of digital sound and speech processing systems are determined by their initial characteristics, features of auditory perception and requirements for playback quality.</a:t>
            </a:r>
            <a:endParaRPr/>
          </a:p>
          <a:p>
            <a:pPr indent="-334327" lvl="0" marL="457200" rtl="0" algn="l">
              <a:spcBef>
                <a:spcPts val="0"/>
              </a:spcBef>
              <a:spcAft>
                <a:spcPts val="0"/>
              </a:spcAft>
              <a:buSzPct val="100000"/>
              <a:buChar char="●"/>
            </a:pPr>
            <a:r>
              <a:rPr lang="ru"/>
              <a:t>Speech information is fundamentally different in its physical parameters from sound information containing a combination of voice data with musical accompaniment </a:t>
            </a:r>
            <a:endParaRPr/>
          </a:p>
          <a:p>
            <a:pPr indent="-334327" lvl="0" marL="457200" rtl="0" algn="l">
              <a:spcBef>
                <a:spcPts val="0"/>
              </a:spcBef>
              <a:spcAft>
                <a:spcPts val="0"/>
              </a:spcAft>
              <a:buSzPct val="100000"/>
              <a:buChar char="●"/>
            </a:pPr>
            <a:r>
              <a:rPr lang="ru"/>
              <a:t>Features and differences of speech and sound information are used in their digital processing and compression</a:t>
            </a:r>
            <a:endParaRPr/>
          </a:p>
          <a:p>
            <a:pPr indent="-334327" lvl="0" marL="457200" rtl="0" algn="l">
              <a:spcBef>
                <a:spcPts val="0"/>
              </a:spcBef>
              <a:spcAft>
                <a:spcPts val="0"/>
              </a:spcAft>
              <a:buSzPct val="100000"/>
              <a:buChar char="●"/>
            </a:pPr>
            <a:r>
              <a:rPr lang="ru"/>
              <a:t>A human receives basic information about sound vibrations in the frequency range up to about 4 kHz, frequencies determine the intelligibility and clarity of audio information.</a:t>
            </a:r>
            <a:endParaRPr/>
          </a:p>
          <a:p>
            <a:pPr indent="-334327" lvl="0" marL="457200" rtl="0" algn="l">
              <a:spcBef>
                <a:spcPts val="0"/>
              </a:spcBef>
              <a:spcAft>
                <a:spcPts val="0"/>
              </a:spcAft>
              <a:buSzPct val="100000"/>
              <a:buChar char="●"/>
            </a:pPr>
            <a:r>
              <a:rPr lang="ru"/>
              <a:t>The spectral composition of speech occupies a frequency band from about 50 to 7000-10000 Hz</a:t>
            </a:r>
            <a:endParaRPr/>
          </a:p>
          <a:p>
            <a:pPr indent="-334327" lvl="0" marL="457200" rtl="0" algn="l">
              <a:spcBef>
                <a:spcPts val="0"/>
              </a:spcBef>
              <a:spcAft>
                <a:spcPts val="0"/>
              </a:spcAft>
              <a:buSzPct val="100000"/>
              <a:buChar char="●"/>
            </a:pPr>
            <a:r>
              <a:rPr lang="ru"/>
              <a:t>In analog telephony, a frequency band of 0.3-3.4 kHz is used, which worsens the perception of a number of sounds (for example, hissing), but practically does not affect speech intelligibility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13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Absolute Threshold of Hearing</a:t>
            </a:r>
            <a:endParaRPr/>
          </a:p>
        </p:txBody>
      </p:sp>
      <p:sp>
        <p:nvSpPr>
          <p:cNvPr id="222" name="Google Shape;222;p32"/>
          <p:cNvSpPr txBox="1"/>
          <p:nvPr>
            <p:ph idx="1" type="body"/>
          </p:nvPr>
        </p:nvSpPr>
        <p:spPr>
          <a:xfrm>
            <a:off x="311700" y="705400"/>
            <a:ext cx="8520600" cy="17361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ru"/>
              <a:t>Absolute Threshold of Hearing</a:t>
            </a:r>
            <a:r>
              <a:rPr lang="ru"/>
              <a:t> - the minimum energy of a pure tone, which still allows the listener to determine the presence of this tone in the absence of ambient noise.</a:t>
            </a:r>
            <a:endParaRPr/>
          </a:p>
          <a:p>
            <a:pPr indent="-325755" lvl="0" marL="457200" rtl="0" algn="l">
              <a:spcBef>
                <a:spcPts val="0"/>
              </a:spcBef>
              <a:spcAft>
                <a:spcPts val="0"/>
              </a:spcAft>
              <a:buSzPct val="100000"/>
              <a:buChar char="●"/>
            </a:pPr>
            <a:r>
              <a:rPr lang="ru"/>
              <a:t>The dependence of this energy on frequency is shown in the figure, which also shows the pain threshold, the risk limit, as well as the areas of music and speech transmission.</a:t>
            </a:r>
            <a:endParaRPr/>
          </a:p>
          <a:p>
            <a:pPr indent="-325755" lvl="0" marL="457200" rtl="0" algn="l">
              <a:spcBef>
                <a:spcPts val="0"/>
              </a:spcBef>
              <a:spcAft>
                <a:spcPts val="0"/>
              </a:spcAft>
              <a:buSzPct val="100000"/>
              <a:buChar char="●"/>
            </a:pPr>
            <a:r>
              <a:rPr lang="ru"/>
              <a:t>Loudness and spectral regions of speech and music are different</a:t>
            </a:r>
            <a:endParaRPr/>
          </a:p>
          <a:p>
            <a:pPr indent="-325755" lvl="0" marL="457200" rtl="0" algn="l">
              <a:spcBef>
                <a:spcPts val="0"/>
              </a:spcBef>
              <a:spcAft>
                <a:spcPts val="0"/>
              </a:spcAft>
              <a:buSzPct val="100000"/>
              <a:buChar char="●"/>
            </a:pPr>
            <a:r>
              <a:rPr lang="ru"/>
              <a:t>The graphs shown are for the case of complete silence, in case of other conditions, for example, in a noisy room, the diagrams will be different.</a:t>
            </a:r>
            <a:endParaRPr/>
          </a:p>
        </p:txBody>
      </p:sp>
      <p:pic>
        <p:nvPicPr>
          <p:cNvPr id="223" name="Google Shape;223;p32"/>
          <p:cNvPicPr preferRelativeResize="0"/>
          <p:nvPr/>
        </p:nvPicPr>
        <p:blipFill>
          <a:blip r:embed="rId3">
            <a:alphaModFix/>
          </a:blip>
          <a:stretch>
            <a:fillRect/>
          </a:stretch>
        </p:blipFill>
        <p:spPr>
          <a:xfrm>
            <a:off x="2442600" y="2441500"/>
            <a:ext cx="4015311" cy="239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16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Types of basic noises</a:t>
            </a:r>
            <a:endParaRPr/>
          </a:p>
        </p:txBody>
      </p:sp>
      <p:sp>
        <p:nvSpPr>
          <p:cNvPr id="229" name="Google Shape;229;p33"/>
          <p:cNvSpPr txBox="1"/>
          <p:nvPr>
            <p:ph idx="1" type="body"/>
          </p:nvPr>
        </p:nvSpPr>
        <p:spPr>
          <a:xfrm>
            <a:off x="311700" y="733825"/>
            <a:ext cx="8520600" cy="4177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ru"/>
              <a:t>In the professional literature, several different types of noise are considered.</a:t>
            </a:r>
            <a:endParaRPr/>
          </a:p>
          <a:p>
            <a:pPr indent="-325755" lvl="0" marL="457200" rtl="0" algn="l">
              <a:spcBef>
                <a:spcPts val="1200"/>
              </a:spcBef>
              <a:spcAft>
                <a:spcPts val="0"/>
              </a:spcAft>
              <a:buSzPct val="100000"/>
              <a:buChar char="●"/>
            </a:pPr>
            <a:r>
              <a:rPr b="1" lang="ru"/>
              <a:t>White noise</a:t>
            </a:r>
            <a:r>
              <a:rPr lang="ru"/>
              <a:t> has a constant spectral density throughout the spectrum</a:t>
            </a:r>
            <a:endParaRPr/>
          </a:p>
          <a:p>
            <a:pPr indent="-325755" lvl="0" marL="457200" rtl="0" algn="l">
              <a:spcBef>
                <a:spcPts val="0"/>
              </a:spcBef>
              <a:spcAft>
                <a:spcPts val="0"/>
              </a:spcAft>
              <a:buSzPct val="100000"/>
              <a:buChar char="●"/>
            </a:pPr>
            <a:r>
              <a:rPr b="1" lang="ru"/>
              <a:t>Pink noise</a:t>
            </a:r>
            <a:r>
              <a:rPr lang="ru"/>
              <a:t> whose spectral density decreases by 3 dB with each successive octave</a:t>
            </a:r>
            <a:endParaRPr/>
          </a:p>
          <a:p>
            <a:pPr indent="-325755" lvl="0" marL="457200" rtl="0" algn="l">
              <a:spcBef>
                <a:spcPts val="0"/>
              </a:spcBef>
              <a:spcAft>
                <a:spcPts val="0"/>
              </a:spcAft>
              <a:buSzPct val="100000"/>
              <a:buChar char="●"/>
            </a:pPr>
            <a:r>
              <a:rPr b="1" lang="ru"/>
              <a:t>Orange noise</a:t>
            </a:r>
            <a:r>
              <a:rPr lang="ru"/>
              <a:t>, the spectral density of which is quasi-constant and has bands of zero energy scattered over the entire length of the spectrum; such strips are located near the frequencies corresponding to musical notes</a:t>
            </a:r>
            <a:endParaRPr/>
          </a:p>
          <a:p>
            <a:pPr indent="-325755" lvl="0" marL="457200" rtl="0" algn="l">
              <a:spcBef>
                <a:spcPts val="0"/>
              </a:spcBef>
              <a:spcAft>
                <a:spcPts val="0"/>
              </a:spcAft>
              <a:buSzPct val="100000"/>
              <a:buChar char="●"/>
            </a:pPr>
            <a:r>
              <a:rPr b="1" lang="ru"/>
              <a:t>Green noise</a:t>
            </a:r>
            <a:r>
              <a:rPr lang="ru"/>
              <a:t> is similar to pink noise with a boosted region around 500 Hz</a:t>
            </a:r>
            <a:endParaRPr/>
          </a:p>
          <a:p>
            <a:pPr indent="-325755" lvl="0" marL="457200" rtl="0" algn="l">
              <a:spcBef>
                <a:spcPts val="0"/>
              </a:spcBef>
              <a:spcAft>
                <a:spcPts val="0"/>
              </a:spcAft>
              <a:buSzPct val="100000"/>
              <a:buChar char="●"/>
            </a:pPr>
            <a:r>
              <a:rPr b="1" lang="ru"/>
              <a:t>Blue noise</a:t>
            </a:r>
            <a:r>
              <a:rPr lang="ru"/>
              <a:t> whose spectral density increases by 3 dB with each successive octave</a:t>
            </a:r>
            <a:endParaRPr/>
          </a:p>
          <a:p>
            <a:pPr indent="-325755" lvl="0" marL="457200" rtl="0" algn="l">
              <a:spcBef>
                <a:spcPts val="0"/>
              </a:spcBef>
              <a:spcAft>
                <a:spcPts val="0"/>
              </a:spcAft>
              <a:buSzPct val="100000"/>
              <a:buChar char="●"/>
            </a:pPr>
            <a:r>
              <a:rPr b="1" lang="ru"/>
              <a:t>Purple noise</a:t>
            </a:r>
            <a:r>
              <a:rPr lang="ru"/>
              <a:t> or differentiated white noise whose spectral density increases by 6 dB with each successive octave</a:t>
            </a:r>
            <a:endParaRPr/>
          </a:p>
          <a:p>
            <a:pPr indent="-325755" lvl="0" marL="457200" rtl="0" algn="l">
              <a:spcBef>
                <a:spcPts val="0"/>
              </a:spcBef>
              <a:spcAft>
                <a:spcPts val="0"/>
              </a:spcAft>
              <a:buSzPct val="100000"/>
              <a:buChar char="●"/>
            </a:pPr>
            <a:r>
              <a:rPr b="1" lang="ru"/>
              <a:t>Gray noise</a:t>
            </a:r>
            <a:r>
              <a:rPr lang="ru"/>
              <a:t>, the spectrum has a shape similar to the graph of the psychoacoustic curve of the hearing threshold</a:t>
            </a:r>
            <a:endParaRPr/>
          </a:p>
          <a:p>
            <a:pPr indent="-325755" lvl="0" marL="457200" rtl="0" algn="l">
              <a:spcBef>
                <a:spcPts val="0"/>
              </a:spcBef>
              <a:spcAft>
                <a:spcPts val="0"/>
              </a:spcAft>
              <a:buSzPct val="100000"/>
              <a:buChar char="●"/>
            </a:pPr>
            <a:r>
              <a:rPr b="1" lang="ru"/>
              <a:t>Brown noise</a:t>
            </a:r>
            <a:r>
              <a:rPr lang="ru"/>
              <a:t> whose spectral density decreases by 6 dB with each successive octave</a:t>
            </a:r>
            <a:endParaRPr/>
          </a:p>
          <a:p>
            <a:pPr indent="-325755" lvl="0" marL="457200" rtl="0" algn="l">
              <a:spcBef>
                <a:spcPts val="0"/>
              </a:spcBef>
              <a:spcAft>
                <a:spcPts val="0"/>
              </a:spcAft>
              <a:buSzPct val="100000"/>
              <a:buChar char="●"/>
            </a:pPr>
            <a:r>
              <a:rPr b="1" lang="ru"/>
              <a:t>Tonal noise</a:t>
            </a:r>
            <a:r>
              <a:rPr lang="ru"/>
              <a:t>, in the spectrum of which there are audible discrete tones</a:t>
            </a:r>
            <a:endParaRPr/>
          </a:p>
          <a:p>
            <a:pPr indent="-325755" lvl="0" marL="457200" rtl="0" algn="l">
              <a:spcBef>
                <a:spcPts val="0"/>
              </a:spcBef>
              <a:spcAft>
                <a:spcPts val="0"/>
              </a:spcAft>
              <a:buSzPct val="100000"/>
              <a:buChar char="●"/>
            </a:pPr>
            <a:r>
              <a:rPr b="1" lang="ru"/>
              <a:t>Black noise</a:t>
            </a:r>
            <a:r>
              <a:rPr lang="ru"/>
              <a:t> has a constant finite spectral density beyond a hearing threshold of 20 kHz.</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16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Frequency (simultaneous) masking</a:t>
            </a:r>
            <a:endParaRPr/>
          </a:p>
        </p:txBody>
      </p:sp>
      <p:sp>
        <p:nvSpPr>
          <p:cNvPr id="235" name="Google Shape;235;p34"/>
          <p:cNvSpPr txBox="1"/>
          <p:nvPr>
            <p:ph idx="1" type="body"/>
          </p:nvPr>
        </p:nvSpPr>
        <p:spPr>
          <a:xfrm>
            <a:off x="311700" y="733825"/>
            <a:ext cx="8520600" cy="417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The properties of inter-band and intra-band frequency masking are related to the mechanism of critical human hearing bands.</a:t>
            </a:r>
            <a:endParaRPr/>
          </a:p>
          <a:p>
            <a:pPr indent="-342900" lvl="0" marL="457200" rtl="0" algn="l">
              <a:spcBef>
                <a:spcPts val="0"/>
              </a:spcBef>
              <a:spcAft>
                <a:spcPts val="0"/>
              </a:spcAft>
              <a:buSzPts val="1800"/>
              <a:buChar char="●"/>
            </a:pPr>
            <a:r>
              <a:rPr b="1" lang="ru"/>
              <a:t>Masking </a:t>
            </a:r>
            <a:r>
              <a:rPr lang="ru"/>
              <a:t>is understood as a situation in which one sound becomes inaudible due to the presence of another sound </a:t>
            </a:r>
            <a:endParaRPr/>
          </a:p>
          <a:p>
            <a:pPr indent="-342900" lvl="0" marL="457200" rtl="0" algn="l">
              <a:spcBef>
                <a:spcPts val="0"/>
              </a:spcBef>
              <a:spcAft>
                <a:spcPts val="0"/>
              </a:spcAft>
              <a:buSzPts val="1800"/>
              <a:buChar char="●"/>
            </a:pPr>
            <a:r>
              <a:rPr lang="ru"/>
              <a:t>In order to optimally calculate the masking threshold, two types of frequency masking should be distinguished: tone-to-noise and noise-to-tone.</a:t>
            </a:r>
            <a:endParaRPr/>
          </a:p>
          <a:p>
            <a:pPr indent="-342900" lvl="0" marL="457200" rtl="0" algn="l">
              <a:spcBef>
                <a:spcPts val="0"/>
              </a:spcBef>
              <a:spcAft>
                <a:spcPts val="0"/>
              </a:spcAft>
              <a:buSzPts val="1800"/>
              <a:buChar char="●"/>
            </a:pPr>
            <a:r>
              <a:rPr lang="ru"/>
              <a:t>In the first case the tone signal located in the center of the critical band masks the noise within the bandwidth or some of its vicinity.</a:t>
            </a:r>
            <a:endParaRPr/>
          </a:p>
          <a:p>
            <a:pPr indent="-342900" lvl="0" marL="457200" rtl="0" algn="l">
              <a:spcBef>
                <a:spcPts val="0"/>
              </a:spcBef>
              <a:spcAft>
                <a:spcPts val="0"/>
              </a:spcAft>
              <a:buSzPts val="1800"/>
              <a:buChar char="●"/>
            </a:pPr>
            <a:r>
              <a:rPr lang="ru"/>
              <a:t>In the second case the noise is the masking signal, and the tone is the masked one.</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311700" y="16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Frequency (simultaneous) masking</a:t>
            </a:r>
            <a:endParaRPr/>
          </a:p>
        </p:txBody>
      </p:sp>
      <p:sp>
        <p:nvSpPr>
          <p:cNvPr id="241" name="Google Shape;241;p35"/>
          <p:cNvSpPr txBox="1"/>
          <p:nvPr>
            <p:ph idx="1" type="body"/>
          </p:nvPr>
        </p:nvSpPr>
        <p:spPr>
          <a:xfrm>
            <a:off x="311700" y="733825"/>
            <a:ext cx="8520600" cy="18972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ru"/>
              <a:t>The masking effect can be simplistically explained by the fact that a strong tonal or noise masker creates a focus of excitation in the region of the basilar membrane corresponding to the critical band, this excitation prevents the perception of a weaker signal</a:t>
            </a:r>
            <a:endParaRPr/>
          </a:p>
          <a:p>
            <a:pPr indent="-308610" lvl="0" marL="457200" rtl="0" algn="l">
              <a:spcBef>
                <a:spcPts val="0"/>
              </a:spcBef>
              <a:spcAft>
                <a:spcPts val="0"/>
              </a:spcAft>
              <a:buSzPct val="100000"/>
              <a:buChar char="●"/>
            </a:pPr>
            <a:r>
              <a:rPr lang="ru"/>
              <a:t>The masking threshold decreases as the frequency difference between the masking and masked signals increases.</a:t>
            </a:r>
            <a:endParaRPr/>
          </a:p>
          <a:p>
            <a:pPr indent="-308610" lvl="0" marL="457200" rtl="0" algn="l">
              <a:spcBef>
                <a:spcPts val="0"/>
              </a:spcBef>
              <a:spcAft>
                <a:spcPts val="0"/>
              </a:spcAft>
              <a:buSzPct val="100000"/>
              <a:buChar char="●"/>
            </a:pPr>
            <a:r>
              <a:rPr lang="ru"/>
              <a:t>This phenomenon is called concealment spread and is often modeled in coding algorithms by a triangular spreading function (SF) with a slope of +25 and -10 dB/bark.</a:t>
            </a:r>
            <a:endParaRPr/>
          </a:p>
          <a:p>
            <a:pPr indent="-308610" lvl="0" marL="457200" rtl="0" algn="l">
              <a:spcBef>
                <a:spcPts val="0"/>
              </a:spcBef>
              <a:spcAft>
                <a:spcPts val="0"/>
              </a:spcAft>
              <a:buSzPct val="100000"/>
              <a:buChar char="●"/>
            </a:pPr>
            <a:r>
              <a:rPr lang="ru"/>
              <a:t>For a more accurate representation of the propagation function, the expression is used (x is the difference between the frequencies of the masked and masking signals in barks):</a:t>
            </a:r>
            <a:endParaRPr/>
          </a:p>
        </p:txBody>
      </p:sp>
      <p:pic>
        <p:nvPicPr>
          <p:cNvPr id="242" name="Google Shape;242;p35"/>
          <p:cNvPicPr preferRelativeResize="0"/>
          <p:nvPr/>
        </p:nvPicPr>
        <p:blipFill rotWithShape="1">
          <a:blip r:embed="rId3">
            <a:alphaModFix/>
          </a:blip>
          <a:srcRect b="0" l="0" r="10007" t="0"/>
          <a:stretch/>
        </p:blipFill>
        <p:spPr>
          <a:xfrm>
            <a:off x="311700" y="2518450"/>
            <a:ext cx="3402775" cy="295550"/>
          </a:xfrm>
          <a:prstGeom prst="rect">
            <a:avLst/>
          </a:prstGeom>
          <a:noFill/>
          <a:ln>
            <a:noFill/>
          </a:ln>
        </p:spPr>
      </p:pic>
      <p:pic>
        <p:nvPicPr>
          <p:cNvPr id="243" name="Google Shape;243;p35"/>
          <p:cNvPicPr preferRelativeResize="0"/>
          <p:nvPr/>
        </p:nvPicPr>
        <p:blipFill>
          <a:blip r:embed="rId4">
            <a:alphaModFix/>
          </a:blip>
          <a:stretch>
            <a:fillRect/>
          </a:stretch>
        </p:blipFill>
        <p:spPr>
          <a:xfrm>
            <a:off x="488325" y="2840225"/>
            <a:ext cx="4201458" cy="2207675"/>
          </a:xfrm>
          <a:prstGeom prst="rect">
            <a:avLst/>
          </a:prstGeom>
          <a:noFill/>
          <a:ln>
            <a:noFill/>
          </a:ln>
        </p:spPr>
      </p:pic>
      <p:pic>
        <p:nvPicPr>
          <p:cNvPr id="244" name="Google Shape;244;p35"/>
          <p:cNvPicPr preferRelativeResize="0"/>
          <p:nvPr/>
        </p:nvPicPr>
        <p:blipFill>
          <a:blip r:embed="rId5">
            <a:alphaModFix/>
          </a:blip>
          <a:stretch>
            <a:fillRect/>
          </a:stretch>
        </p:blipFill>
        <p:spPr>
          <a:xfrm>
            <a:off x="5088258" y="2764500"/>
            <a:ext cx="3166331" cy="2207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16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Temporal </a:t>
            </a:r>
            <a:r>
              <a:rPr lang="ru"/>
              <a:t>(non-simultaneous) masking</a:t>
            </a:r>
            <a:endParaRPr/>
          </a:p>
        </p:txBody>
      </p:sp>
      <p:sp>
        <p:nvSpPr>
          <p:cNvPr id="250" name="Google Shape;250;p36"/>
          <p:cNvSpPr txBox="1"/>
          <p:nvPr>
            <p:ph idx="1" type="body"/>
          </p:nvPr>
        </p:nvSpPr>
        <p:spPr>
          <a:xfrm>
            <a:off x="311700" y="733825"/>
            <a:ext cx="8520600" cy="18972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ru"/>
              <a:t>The frequency masking effect is valid for frequency components that are present in the signal spectrum at the same time.</a:t>
            </a:r>
            <a:endParaRPr/>
          </a:p>
          <a:p>
            <a:pPr indent="-317182" lvl="0" marL="457200" rtl="0" algn="l">
              <a:spcBef>
                <a:spcPts val="0"/>
              </a:spcBef>
              <a:spcAft>
                <a:spcPts val="0"/>
              </a:spcAft>
              <a:buSzPct val="100000"/>
              <a:buChar char="●"/>
            </a:pPr>
            <a:r>
              <a:rPr lang="ru"/>
              <a:t>Due to the inertia of hearing, the masking effect also spreads in the time domain</a:t>
            </a:r>
            <a:endParaRPr/>
          </a:p>
          <a:p>
            <a:pPr indent="-317182" lvl="0" marL="457200" rtl="0" algn="l">
              <a:spcBef>
                <a:spcPts val="0"/>
              </a:spcBef>
              <a:spcAft>
                <a:spcPts val="0"/>
              </a:spcAft>
              <a:buSzPct val="100000"/>
              <a:buChar char="●"/>
            </a:pPr>
            <a:r>
              <a:rPr lang="ru"/>
              <a:t>In the case where the masking tone stops before the masked tone, a post-masking effect is created.</a:t>
            </a:r>
            <a:endParaRPr/>
          </a:p>
          <a:p>
            <a:pPr indent="-317182" lvl="0" marL="457200" rtl="0" algn="l">
              <a:spcBef>
                <a:spcPts val="0"/>
              </a:spcBef>
              <a:spcAft>
                <a:spcPts val="0"/>
              </a:spcAft>
              <a:buSzPct val="100000"/>
              <a:buChar char="●"/>
            </a:pPr>
            <a:r>
              <a:rPr lang="ru"/>
              <a:t>Pre-masking is also possible, when the masking tone appears somewhat later than the masked tone.</a:t>
            </a:r>
            <a:endParaRPr/>
          </a:p>
          <a:p>
            <a:pPr indent="-317182" lvl="0" marL="457200" rtl="0" algn="l">
              <a:spcBef>
                <a:spcPts val="0"/>
              </a:spcBef>
              <a:spcAft>
                <a:spcPts val="0"/>
              </a:spcAft>
              <a:buSzPct val="100000"/>
              <a:buChar char="●"/>
            </a:pPr>
            <a:r>
              <a:rPr lang="ru"/>
              <a:t>The pre-mask interval (~ 20 ms) is significantly less than the post-mask interval (~ 50 - 300 ms)</a:t>
            </a:r>
            <a:endParaRPr/>
          </a:p>
        </p:txBody>
      </p:sp>
      <p:pic>
        <p:nvPicPr>
          <p:cNvPr id="251" name="Google Shape;251;p36"/>
          <p:cNvPicPr preferRelativeResize="0"/>
          <p:nvPr/>
        </p:nvPicPr>
        <p:blipFill>
          <a:blip r:embed="rId3">
            <a:alphaModFix/>
          </a:blip>
          <a:stretch>
            <a:fillRect/>
          </a:stretch>
        </p:blipFill>
        <p:spPr>
          <a:xfrm>
            <a:off x="2423013" y="2665125"/>
            <a:ext cx="4297979" cy="2207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311700" y="18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Envelope and instantaneous frequency of audio signals</a:t>
            </a:r>
            <a:endParaRPr/>
          </a:p>
        </p:txBody>
      </p:sp>
      <p:sp>
        <p:nvSpPr>
          <p:cNvPr id="257" name="Google Shape;257;p37"/>
          <p:cNvSpPr txBox="1"/>
          <p:nvPr>
            <p:ph idx="1" type="body"/>
          </p:nvPr>
        </p:nvSpPr>
        <p:spPr>
          <a:xfrm>
            <a:off x="311700" y="757475"/>
            <a:ext cx="8520600" cy="3811500"/>
          </a:xfrm>
          <a:prstGeom prst="rect">
            <a:avLst/>
          </a:prstGeom>
        </p:spPr>
        <p:txBody>
          <a:bodyPr anchorCtr="0" anchor="t" bIns="91425" lIns="91425" spcFirstLastPara="1" rIns="91425" wrap="square" tIns="91425">
            <a:normAutofit/>
          </a:bodyPr>
          <a:lstStyle/>
          <a:p>
            <a:pPr indent="-321627" lvl="0" marL="457200" rtl="0" algn="l">
              <a:lnSpc>
                <a:spcPct val="95000"/>
              </a:lnSpc>
              <a:spcBef>
                <a:spcPts val="0"/>
              </a:spcBef>
              <a:spcAft>
                <a:spcPts val="0"/>
              </a:spcAft>
              <a:buSzPts val="1465"/>
              <a:buChar char="●"/>
            </a:pPr>
            <a:r>
              <a:rPr lang="ru" sz="1465"/>
              <a:t>According to the shape of the envelope and the change in the instantaneous frequency of the audio signals, the analysis of transient processes in the converters of acoustic energy into its electrical equivalent is carried out during processing and restoration of audio signals</a:t>
            </a:r>
            <a:endParaRPr sz="1465"/>
          </a:p>
          <a:p>
            <a:pPr indent="-321627" lvl="0" marL="457200" rtl="0" algn="l">
              <a:lnSpc>
                <a:spcPct val="95000"/>
              </a:lnSpc>
              <a:spcBef>
                <a:spcPts val="0"/>
              </a:spcBef>
              <a:spcAft>
                <a:spcPts val="0"/>
              </a:spcAft>
              <a:buSzPts val="1465"/>
              <a:buChar char="●"/>
            </a:pPr>
            <a:r>
              <a:rPr lang="ru" sz="1465"/>
              <a:t>The evaluation of these characteristics of audio signals is carried out using two signals: the original </a:t>
            </a:r>
            <a:r>
              <a:rPr i="1" lang="ru" sz="1465"/>
              <a:t>u(t)</a:t>
            </a:r>
            <a:r>
              <a:rPr lang="ru" sz="1465"/>
              <a:t> and the Hilbert-conjugated </a:t>
            </a:r>
            <a:r>
              <a:rPr i="1" lang="ru" sz="1465"/>
              <a:t>u</a:t>
            </a:r>
            <a:r>
              <a:rPr baseline="-25000" i="1" lang="ru" sz="1465"/>
              <a:t>H</a:t>
            </a:r>
            <a:r>
              <a:rPr i="1" lang="ru" sz="1465"/>
              <a:t>(t)</a:t>
            </a:r>
            <a:r>
              <a:rPr lang="ru" sz="1465"/>
              <a:t>:</a:t>
            </a:r>
            <a:endParaRPr sz="1465"/>
          </a:p>
          <a:p>
            <a:pPr indent="0" lvl="0" marL="457200" rtl="0" algn="l">
              <a:lnSpc>
                <a:spcPct val="95000"/>
              </a:lnSpc>
              <a:spcBef>
                <a:spcPts val="1200"/>
              </a:spcBef>
              <a:spcAft>
                <a:spcPts val="0"/>
              </a:spcAft>
              <a:buSzPts val="1018"/>
              <a:buNone/>
            </a:pPr>
            <a:r>
              <a:t/>
            </a:r>
            <a:endParaRPr sz="1465"/>
          </a:p>
          <a:p>
            <a:pPr indent="0" lvl="0" marL="457200" rtl="0" algn="l">
              <a:lnSpc>
                <a:spcPct val="95000"/>
              </a:lnSpc>
              <a:spcBef>
                <a:spcPts val="1200"/>
              </a:spcBef>
              <a:spcAft>
                <a:spcPts val="0"/>
              </a:spcAft>
              <a:buSzPts val="1018"/>
              <a:buNone/>
            </a:pPr>
            <a:r>
              <a:t/>
            </a:r>
            <a:endParaRPr sz="1465"/>
          </a:p>
          <a:p>
            <a:pPr indent="-321627" lvl="0" marL="457200" rtl="0" algn="l">
              <a:lnSpc>
                <a:spcPct val="95000"/>
              </a:lnSpc>
              <a:spcBef>
                <a:spcPts val="1200"/>
              </a:spcBef>
              <a:spcAft>
                <a:spcPts val="0"/>
              </a:spcAft>
              <a:buSzPts val="1465"/>
              <a:buChar char="●"/>
            </a:pPr>
            <a:r>
              <a:rPr lang="ru" sz="1465"/>
              <a:t>Let the function </a:t>
            </a:r>
            <a:r>
              <a:rPr i="1" lang="ru" sz="1465"/>
              <a:t>u(t)</a:t>
            </a:r>
            <a:r>
              <a:rPr lang="ru" sz="1465"/>
              <a:t> be limited in spectrum by the frequency f</a:t>
            </a:r>
            <a:r>
              <a:rPr baseline="-25000" i="1" lang="ru" sz="1465"/>
              <a:t>gr</a:t>
            </a:r>
            <a:r>
              <a:rPr lang="ru" sz="1465"/>
              <a:t> and be defined by discrete readings </a:t>
            </a:r>
            <a:r>
              <a:rPr i="1" lang="ru" sz="1465"/>
              <a:t>u(nT)</a:t>
            </a:r>
            <a:r>
              <a:rPr lang="ru" sz="1465"/>
              <a:t>, </a:t>
            </a:r>
            <a:r>
              <a:rPr i="1" lang="ru" sz="1465"/>
              <a:t>0 ≤ n ≤ N-1</a:t>
            </a:r>
            <a:r>
              <a:rPr lang="ru" sz="1465"/>
              <a:t>. We also assume that the interval between readings, in accordance with the Kotelnikov theorem, is determined by the relation  </a:t>
            </a:r>
            <a:r>
              <a:rPr i="1" lang="ru" sz="1465"/>
              <a:t>Т = t</a:t>
            </a:r>
            <a:r>
              <a:rPr baseline="-25000" i="1" lang="ru" sz="1465"/>
              <a:t>n+1</a:t>
            </a:r>
            <a:r>
              <a:rPr i="1" lang="ru" sz="1465"/>
              <a:t>-t</a:t>
            </a:r>
            <a:r>
              <a:rPr baseline="-25000" i="1" lang="ru" sz="1465"/>
              <a:t>n</a:t>
            </a:r>
            <a:r>
              <a:rPr i="1" lang="ru" sz="1465"/>
              <a:t> ≤ 1/2f</a:t>
            </a:r>
            <a:r>
              <a:rPr baseline="-25000" i="1" lang="ru" sz="1465"/>
              <a:t>s</a:t>
            </a:r>
            <a:r>
              <a:rPr lang="ru" sz="1465"/>
              <a:t>. Then the signal shape and its spectrum can be represented as:</a:t>
            </a:r>
            <a:endParaRPr sz="1465"/>
          </a:p>
          <a:p>
            <a:pPr indent="0" lvl="0" marL="0" rtl="0" algn="l">
              <a:lnSpc>
                <a:spcPct val="95000"/>
              </a:lnSpc>
              <a:spcBef>
                <a:spcPts val="1200"/>
              </a:spcBef>
              <a:spcAft>
                <a:spcPts val="1200"/>
              </a:spcAft>
              <a:buSzPts val="1018"/>
              <a:buNone/>
            </a:pPr>
            <a:r>
              <a:t/>
            </a:r>
            <a:endParaRPr sz="1465"/>
          </a:p>
        </p:txBody>
      </p:sp>
      <p:pic>
        <p:nvPicPr>
          <p:cNvPr id="258" name="Google Shape;258;p37"/>
          <p:cNvPicPr preferRelativeResize="0"/>
          <p:nvPr/>
        </p:nvPicPr>
        <p:blipFill>
          <a:blip r:embed="rId3">
            <a:alphaModFix/>
          </a:blip>
          <a:stretch>
            <a:fillRect/>
          </a:stretch>
        </p:blipFill>
        <p:spPr>
          <a:xfrm>
            <a:off x="897150" y="2042538"/>
            <a:ext cx="3397498" cy="572700"/>
          </a:xfrm>
          <a:prstGeom prst="rect">
            <a:avLst/>
          </a:prstGeom>
          <a:noFill/>
          <a:ln>
            <a:noFill/>
          </a:ln>
        </p:spPr>
      </p:pic>
      <p:pic>
        <p:nvPicPr>
          <p:cNvPr id="259" name="Google Shape;259;p37"/>
          <p:cNvPicPr preferRelativeResize="0"/>
          <p:nvPr/>
        </p:nvPicPr>
        <p:blipFill>
          <a:blip r:embed="rId4">
            <a:alphaModFix/>
          </a:blip>
          <a:stretch>
            <a:fillRect/>
          </a:stretch>
        </p:blipFill>
        <p:spPr>
          <a:xfrm>
            <a:off x="859300" y="3644775"/>
            <a:ext cx="4774576" cy="471900"/>
          </a:xfrm>
          <a:prstGeom prst="rect">
            <a:avLst/>
          </a:prstGeom>
          <a:noFill/>
          <a:ln>
            <a:noFill/>
          </a:ln>
        </p:spPr>
      </p:pic>
      <p:pic>
        <p:nvPicPr>
          <p:cNvPr id="260" name="Google Shape;260;p37"/>
          <p:cNvPicPr preferRelativeResize="0"/>
          <p:nvPr/>
        </p:nvPicPr>
        <p:blipFill>
          <a:blip r:embed="rId5">
            <a:alphaModFix/>
          </a:blip>
          <a:stretch>
            <a:fillRect/>
          </a:stretch>
        </p:blipFill>
        <p:spPr>
          <a:xfrm>
            <a:off x="897150" y="4116675"/>
            <a:ext cx="4245692" cy="895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311700" y="18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Envelope and instantaneous frequency of audio signals</a:t>
            </a:r>
            <a:endParaRPr/>
          </a:p>
        </p:txBody>
      </p:sp>
      <p:sp>
        <p:nvSpPr>
          <p:cNvPr id="266" name="Google Shape;266;p38"/>
          <p:cNvSpPr txBox="1"/>
          <p:nvPr>
            <p:ph idx="1" type="body"/>
          </p:nvPr>
        </p:nvSpPr>
        <p:spPr>
          <a:xfrm>
            <a:off x="311700" y="757475"/>
            <a:ext cx="8520600" cy="3811500"/>
          </a:xfrm>
          <a:prstGeom prst="rect">
            <a:avLst/>
          </a:prstGeom>
        </p:spPr>
        <p:txBody>
          <a:bodyPr anchorCtr="0" anchor="t" bIns="91425" lIns="91425" spcFirstLastPara="1" rIns="91425" wrap="square" tIns="91425">
            <a:normAutofit/>
          </a:bodyPr>
          <a:lstStyle/>
          <a:p>
            <a:pPr indent="-321627" lvl="0" marL="457200" rtl="0" algn="l">
              <a:lnSpc>
                <a:spcPct val="95000"/>
              </a:lnSpc>
              <a:spcBef>
                <a:spcPts val="0"/>
              </a:spcBef>
              <a:spcAft>
                <a:spcPts val="0"/>
              </a:spcAft>
              <a:buSzPts val="1465"/>
              <a:buChar char="●"/>
            </a:pPr>
            <a:r>
              <a:rPr lang="ru" sz="1465"/>
              <a:t>The shape of the Hilbert-transformed signal and its spectrum in this case are determined by the following relationships:</a:t>
            </a:r>
            <a:endParaRPr sz="1465"/>
          </a:p>
          <a:p>
            <a:pPr indent="0" lvl="0" marL="0" rtl="0" algn="l">
              <a:lnSpc>
                <a:spcPct val="95000"/>
              </a:lnSpc>
              <a:spcBef>
                <a:spcPts val="1200"/>
              </a:spcBef>
              <a:spcAft>
                <a:spcPts val="0"/>
              </a:spcAft>
              <a:buNone/>
            </a:pPr>
            <a:r>
              <a:t/>
            </a:r>
            <a:endParaRPr sz="1465"/>
          </a:p>
          <a:p>
            <a:pPr indent="-321627" lvl="0" marL="457200" rtl="0" algn="l">
              <a:lnSpc>
                <a:spcPct val="95000"/>
              </a:lnSpc>
              <a:spcBef>
                <a:spcPts val="1200"/>
              </a:spcBef>
              <a:spcAft>
                <a:spcPts val="0"/>
              </a:spcAft>
              <a:buSzPts val="1465"/>
              <a:buChar char="●"/>
            </a:pPr>
            <a:r>
              <a:rPr lang="ru" sz="1465"/>
              <a:t>The envelope and phase change of the audio signal are calculated by the formulas:</a:t>
            </a:r>
            <a:endParaRPr sz="1465"/>
          </a:p>
          <a:p>
            <a:pPr indent="0" lvl="0" marL="0" rtl="0" algn="l">
              <a:lnSpc>
                <a:spcPct val="95000"/>
              </a:lnSpc>
              <a:spcBef>
                <a:spcPts val="1200"/>
              </a:spcBef>
              <a:spcAft>
                <a:spcPts val="0"/>
              </a:spcAft>
              <a:buNone/>
            </a:pPr>
            <a:r>
              <a:t/>
            </a:r>
            <a:endParaRPr sz="1465"/>
          </a:p>
          <a:p>
            <a:pPr indent="-321627" lvl="0" marL="457200" rtl="0" algn="l">
              <a:lnSpc>
                <a:spcPct val="95000"/>
              </a:lnSpc>
              <a:spcBef>
                <a:spcPts val="1200"/>
              </a:spcBef>
              <a:spcAft>
                <a:spcPts val="0"/>
              </a:spcAft>
              <a:buSzPts val="1465"/>
              <a:buChar char="●"/>
            </a:pPr>
            <a:r>
              <a:rPr lang="ru" sz="1465"/>
              <a:t>The instantaneous frequency is determined by the phase derivative:</a:t>
            </a:r>
            <a:endParaRPr sz="1465"/>
          </a:p>
          <a:p>
            <a:pPr indent="0" lvl="0" marL="457200" rtl="0" algn="l">
              <a:lnSpc>
                <a:spcPct val="95000"/>
              </a:lnSpc>
              <a:spcBef>
                <a:spcPts val="1200"/>
              </a:spcBef>
              <a:spcAft>
                <a:spcPts val="0"/>
              </a:spcAft>
              <a:buNone/>
            </a:pPr>
            <a:r>
              <a:t/>
            </a:r>
            <a:endParaRPr sz="1465"/>
          </a:p>
          <a:p>
            <a:pPr indent="-321627" lvl="0" marL="457200" rtl="0" algn="l">
              <a:lnSpc>
                <a:spcPct val="95000"/>
              </a:lnSpc>
              <a:spcBef>
                <a:spcPts val="1200"/>
              </a:spcBef>
              <a:spcAft>
                <a:spcPts val="0"/>
              </a:spcAft>
              <a:buSzPts val="1465"/>
              <a:buChar char="●"/>
            </a:pPr>
            <a:r>
              <a:rPr lang="ru" sz="1465"/>
              <a:t>The derivatives of the original and Hilbert conjugate signals and their spectra are determined by the following formulas:</a:t>
            </a:r>
            <a:endParaRPr sz="1465"/>
          </a:p>
          <a:p>
            <a:pPr indent="0" lvl="0" marL="0" rtl="0" algn="l">
              <a:lnSpc>
                <a:spcPct val="95000"/>
              </a:lnSpc>
              <a:spcBef>
                <a:spcPts val="1200"/>
              </a:spcBef>
              <a:spcAft>
                <a:spcPts val="1200"/>
              </a:spcAft>
              <a:buNone/>
            </a:pPr>
            <a:r>
              <a:t/>
            </a:r>
            <a:endParaRPr sz="1465"/>
          </a:p>
        </p:txBody>
      </p:sp>
      <p:pic>
        <p:nvPicPr>
          <p:cNvPr id="267" name="Google Shape;267;p38"/>
          <p:cNvPicPr preferRelativeResize="0"/>
          <p:nvPr/>
        </p:nvPicPr>
        <p:blipFill>
          <a:blip r:embed="rId3">
            <a:alphaModFix/>
          </a:blip>
          <a:stretch>
            <a:fillRect/>
          </a:stretch>
        </p:blipFill>
        <p:spPr>
          <a:xfrm>
            <a:off x="775275" y="1274400"/>
            <a:ext cx="4155275" cy="542350"/>
          </a:xfrm>
          <a:prstGeom prst="rect">
            <a:avLst/>
          </a:prstGeom>
          <a:noFill/>
          <a:ln>
            <a:noFill/>
          </a:ln>
        </p:spPr>
      </p:pic>
      <p:pic>
        <p:nvPicPr>
          <p:cNvPr id="268" name="Google Shape;268;p38"/>
          <p:cNvPicPr preferRelativeResize="0"/>
          <p:nvPr/>
        </p:nvPicPr>
        <p:blipFill>
          <a:blip r:embed="rId4">
            <a:alphaModFix/>
          </a:blip>
          <a:stretch>
            <a:fillRect/>
          </a:stretch>
        </p:blipFill>
        <p:spPr>
          <a:xfrm>
            <a:off x="775275" y="1985150"/>
            <a:ext cx="3557178" cy="542350"/>
          </a:xfrm>
          <a:prstGeom prst="rect">
            <a:avLst/>
          </a:prstGeom>
          <a:noFill/>
          <a:ln>
            <a:noFill/>
          </a:ln>
        </p:spPr>
      </p:pic>
      <p:pic>
        <p:nvPicPr>
          <p:cNvPr id="269" name="Google Shape;269;p38"/>
          <p:cNvPicPr preferRelativeResize="0"/>
          <p:nvPr/>
        </p:nvPicPr>
        <p:blipFill>
          <a:blip r:embed="rId5">
            <a:alphaModFix/>
          </a:blip>
          <a:stretch>
            <a:fillRect/>
          </a:stretch>
        </p:blipFill>
        <p:spPr>
          <a:xfrm>
            <a:off x="775275" y="2719547"/>
            <a:ext cx="3528021" cy="509275"/>
          </a:xfrm>
          <a:prstGeom prst="rect">
            <a:avLst/>
          </a:prstGeom>
          <a:noFill/>
          <a:ln>
            <a:noFill/>
          </a:ln>
        </p:spPr>
      </p:pic>
      <p:pic>
        <p:nvPicPr>
          <p:cNvPr id="270" name="Google Shape;270;p38"/>
          <p:cNvPicPr preferRelativeResize="0"/>
          <p:nvPr/>
        </p:nvPicPr>
        <p:blipFill>
          <a:blip r:embed="rId6">
            <a:alphaModFix/>
          </a:blip>
          <a:stretch>
            <a:fillRect/>
          </a:stretch>
        </p:blipFill>
        <p:spPr>
          <a:xfrm>
            <a:off x="4712375" y="2752525"/>
            <a:ext cx="2125125" cy="443325"/>
          </a:xfrm>
          <a:prstGeom prst="rect">
            <a:avLst/>
          </a:prstGeom>
          <a:noFill/>
          <a:ln>
            <a:noFill/>
          </a:ln>
        </p:spPr>
      </p:pic>
      <p:pic>
        <p:nvPicPr>
          <p:cNvPr id="271" name="Google Shape;271;p38"/>
          <p:cNvPicPr preferRelativeResize="0"/>
          <p:nvPr/>
        </p:nvPicPr>
        <p:blipFill>
          <a:blip r:embed="rId7">
            <a:alphaModFix/>
          </a:blip>
          <a:stretch>
            <a:fillRect/>
          </a:stretch>
        </p:blipFill>
        <p:spPr>
          <a:xfrm>
            <a:off x="775272" y="3699525"/>
            <a:ext cx="4717018" cy="542350"/>
          </a:xfrm>
          <a:prstGeom prst="rect">
            <a:avLst/>
          </a:prstGeom>
          <a:noFill/>
          <a:ln>
            <a:noFill/>
          </a:ln>
        </p:spPr>
      </p:pic>
      <p:pic>
        <p:nvPicPr>
          <p:cNvPr id="272" name="Google Shape;272;p38"/>
          <p:cNvPicPr preferRelativeResize="0"/>
          <p:nvPr/>
        </p:nvPicPr>
        <p:blipFill>
          <a:blip r:embed="rId8">
            <a:alphaModFix/>
          </a:blip>
          <a:stretch>
            <a:fillRect/>
          </a:stretch>
        </p:blipFill>
        <p:spPr>
          <a:xfrm>
            <a:off x="775275" y="4262850"/>
            <a:ext cx="5387992" cy="57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11700" y="18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Envelope and instantaneous frequency of audio signals</a:t>
            </a:r>
            <a:endParaRPr/>
          </a:p>
        </p:txBody>
      </p:sp>
      <p:sp>
        <p:nvSpPr>
          <p:cNvPr id="278" name="Google Shape;278;p39"/>
          <p:cNvSpPr txBox="1"/>
          <p:nvPr>
            <p:ph idx="1" type="body"/>
          </p:nvPr>
        </p:nvSpPr>
        <p:spPr>
          <a:xfrm>
            <a:off x="311700" y="757475"/>
            <a:ext cx="8520600" cy="1882800"/>
          </a:xfrm>
          <a:prstGeom prst="rect">
            <a:avLst/>
          </a:prstGeom>
        </p:spPr>
        <p:txBody>
          <a:bodyPr anchorCtr="0" anchor="t" bIns="91425" lIns="91425" spcFirstLastPara="1" rIns="91425" wrap="square" tIns="91425">
            <a:normAutofit lnSpcReduction="20000"/>
          </a:bodyPr>
          <a:lstStyle/>
          <a:p>
            <a:pPr indent="-321627" lvl="0" marL="457200" rtl="0" algn="l">
              <a:lnSpc>
                <a:spcPct val="95000"/>
              </a:lnSpc>
              <a:spcBef>
                <a:spcPts val="0"/>
              </a:spcBef>
              <a:spcAft>
                <a:spcPts val="0"/>
              </a:spcAft>
              <a:buSzPts val="1465"/>
              <a:buChar char="●"/>
            </a:pPr>
            <a:r>
              <a:rPr lang="ru" sz="1465"/>
              <a:t>As an example: blue signal consists of five cosine oscillations of various frequencies with different initial phases and simulating a small segment of speech; the Hilbert conjugate component of this signal is shown in red</a:t>
            </a:r>
            <a:endParaRPr sz="1465"/>
          </a:p>
          <a:p>
            <a:pPr indent="-321627" lvl="0" marL="457200" rtl="0" algn="l">
              <a:lnSpc>
                <a:spcPct val="95000"/>
              </a:lnSpc>
              <a:spcBef>
                <a:spcPts val="0"/>
              </a:spcBef>
              <a:spcAft>
                <a:spcPts val="0"/>
              </a:spcAft>
              <a:buSzPts val="1465"/>
              <a:buChar char="●"/>
            </a:pPr>
            <a:r>
              <a:rPr lang="ru" sz="1465"/>
              <a:t>Below are diagrams of the envelope of this signal (blue) and the change in instantaneous frequency (red)</a:t>
            </a:r>
            <a:endParaRPr sz="1465"/>
          </a:p>
          <a:p>
            <a:pPr indent="-321627" lvl="0" marL="457200" rtl="0" algn="l">
              <a:lnSpc>
                <a:spcPct val="95000"/>
              </a:lnSpc>
              <a:spcBef>
                <a:spcPts val="0"/>
              </a:spcBef>
              <a:spcAft>
                <a:spcPts val="0"/>
              </a:spcAft>
              <a:buSzPts val="1465"/>
              <a:buChar char="●"/>
            </a:pPr>
            <a:r>
              <a:rPr lang="ru" sz="1465"/>
              <a:t>If the level of the signal envelope is close to zero, then the change in the instantaneous frequency acquires a significant jump, which practically cannot be felt by ear; for this reason, when calculating the instantaneous frequency, the square of the envelope is limited to a certain value (in this case,</a:t>
            </a:r>
            <a:r>
              <a:rPr i="1" lang="ru" sz="1465"/>
              <a:t> v = 0.02</a:t>
            </a:r>
            <a:r>
              <a:rPr lang="ru" sz="1465"/>
              <a:t>)</a:t>
            </a:r>
            <a:endParaRPr sz="1465"/>
          </a:p>
        </p:txBody>
      </p:sp>
      <p:pic>
        <p:nvPicPr>
          <p:cNvPr id="279" name="Google Shape;279;p39"/>
          <p:cNvPicPr preferRelativeResize="0"/>
          <p:nvPr/>
        </p:nvPicPr>
        <p:blipFill>
          <a:blip r:embed="rId3">
            <a:alphaModFix/>
          </a:blip>
          <a:stretch>
            <a:fillRect/>
          </a:stretch>
        </p:blipFill>
        <p:spPr>
          <a:xfrm>
            <a:off x="386901" y="2473675"/>
            <a:ext cx="3999524" cy="2452151"/>
          </a:xfrm>
          <a:prstGeom prst="rect">
            <a:avLst/>
          </a:prstGeom>
          <a:noFill/>
          <a:ln>
            <a:noFill/>
          </a:ln>
        </p:spPr>
      </p:pic>
      <p:pic>
        <p:nvPicPr>
          <p:cNvPr id="280" name="Google Shape;280;p39"/>
          <p:cNvPicPr preferRelativeResize="0"/>
          <p:nvPr/>
        </p:nvPicPr>
        <p:blipFill>
          <a:blip r:embed="rId4">
            <a:alphaModFix/>
          </a:blip>
          <a:stretch>
            <a:fillRect/>
          </a:stretch>
        </p:blipFill>
        <p:spPr>
          <a:xfrm>
            <a:off x="4926825" y="2640275"/>
            <a:ext cx="2577150" cy="572700"/>
          </a:xfrm>
          <a:prstGeom prst="rect">
            <a:avLst/>
          </a:prstGeom>
          <a:noFill/>
          <a:ln>
            <a:noFill/>
          </a:ln>
        </p:spPr>
      </p:pic>
      <p:sp>
        <p:nvSpPr>
          <p:cNvPr id="281" name="Google Shape;281;p39"/>
          <p:cNvSpPr txBox="1"/>
          <p:nvPr/>
        </p:nvSpPr>
        <p:spPr>
          <a:xfrm>
            <a:off x="4892725" y="349682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Large bursts of the instantaneous frequency and its negative values occur in the minima of the audio signal envelope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Spatial perception of sound signals</a:t>
            </a:r>
            <a:endParaRPr/>
          </a:p>
        </p:txBody>
      </p:sp>
      <p:sp>
        <p:nvSpPr>
          <p:cNvPr id="287" name="Google Shape;28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ru"/>
              <a:t>The locational abilities of sound perception, the so-called </a:t>
            </a:r>
            <a:r>
              <a:rPr b="1" lang="ru"/>
              <a:t>binaural effect</a:t>
            </a:r>
            <a:r>
              <a:rPr lang="ru"/>
              <a:t>, are explained by the phase shift of sound waves, the uneven level of sound pressure in the ears, the peculiarities of the timbres of familiar sound sources and their changes.</a:t>
            </a:r>
            <a:endParaRPr/>
          </a:p>
          <a:p>
            <a:pPr indent="-325755" lvl="0" marL="457200" rtl="0" algn="l">
              <a:spcBef>
                <a:spcPts val="0"/>
              </a:spcBef>
              <a:spcAft>
                <a:spcPts val="0"/>
              </a:spcAft>
              <a:buSzPct val="100000"/>
              <a:buChar char="●"/>
            </a:pPr>
            <a:r>
              <a:rPr lang="ru"/>
              <a:t>With a stationary sound source, hearing is able to determine the direction of movement of sound waves horizontally not more than 12 degrees, and vertically - 17-20 degrees</a:t>
            </a:r>
            <a:endParaRPr/>
          </a:p>
          <a:p>
            <a:pPr indent="-325755" lvl="0" marL="457200" rtl="0" algn="l">
              <a:spcBef>
                <a:spcPts val="0"/>
              </a:spcBef>
              <a:spcAft>
                <a:spcPts val="0"/>
              </a:spcAft>
              <a:buSzPct val="100000"/>
              <a:buChar char="●"/>
            </a:pPr>
            <a:r>
              <a:rPr lang="ru"/>
              <a:t>The binaural effect is practically absent at frequencies below 300 Hz, at frequencies from 300 to 1000 Hz the phase shift of the sound waves entering the right and left ear becomes noticeable, at frequencies above 1000 Hz the phase shift becomes very small and the search for direction is carried out by comparing the sound strength coming from different directions</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311700" y="14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Spatial perception of sound signals</a:t>
            </a:r>
            <a:endParaRPr/>
          </a:p>
        </p:txBody>
      </p:sp>
      <p:sp>
        <p:nvSpPr>
          <p:cNvPr id="293" name="Google Shape;293;p41"/>
          <p:cNvSpPr txBox="1"/>
          <p:nvPr>
            <p:ph idx="1" type="body"/>
          </p:nvPr>
        </p:nvSpPr>
        <p:spPr>
          <a:xfrm>
            <a:off x="311700" y="695575"/>
            <a:ext cx="8520600" cy="2498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ru"/>
              <a:t>On fig. the effect of integral localization of perception of information from two sound sources is explained</a:t>
            </a:r>
            <a:endParaRPr/>
          </a:p>
          <a:p>
            <a:pPr indent="-308610" lvl="0" marL="457200" rtl="0" algn="l">
              <a:spcBef>
                <a:spcPts val="0"/>
              </a:spcBef>
              <a:spcAft>
                <a:spcPts val="0"/>
              </a:spcAft>
              <a:buSzPct val="100000"/>
              <a:buChar char="●"/>
            </a:pPr>
            <a:r>
              <a:rPr lang="ru"/>
              <a:t>Two identical sources (1 and 2) located at a distance of 2L</a:t>
            </a:r>
            <a:r>
              <a:rPr baseline="-25000" lang="ru"/>
              <a:t>y</a:t>
            </a:r>
            <a:r>
              <a:rPr lang="ru"/>
              <a:t> from one another, and at a distance L</a:t>
            </a:r>
            <a:r>
              <a:rPr baseline="-25000" lang="ru"/>
              <a:t>x</a:t>
            </a:r>
            <a:r>
              <a:rPr lang="ru"/>
              <a:t> is a listener whose ears are at a distance of r</a:t>
            </a:r>
            <a:r>
              <a:rPr baseline="-25000" lang="ru"/>
              <a:t>1</a:t>
            </a:r>
            <a:r>
              <a:rPr lang="ru"/>
              <a:t> and r</a:t>
            </a:r>
            <a:r>
              <a:rPr baseline="-25000" lang="ru"/>
              <a:t>2</a:t>
            </a:r>
            <a:r>
              <a:rPr lang="ru"/>
              <a:t> from the corresponding sources</a:t>
            </a:r>
            <a:endParaRPr/>
          </a:p>
          <a:p>
            <a:pPr indent="-308610" lvl="0" marL="457200" rtl="0" algn="l">
              <a:spcBef>
                <a:spcPts val="0"/>
              </a:spcBef>
              <a:spcAft>
                <a:spcPts val="0"/>
              </a:spcAft>
              <a:buSzPct val="100000"/>
              <a:buChar char="●"/>
            </a:pPr>
            <a:r>
              <a:rPr lang="ru"/>
              <a:t>If sound energy of the same power is emitted from both sources, then the sound from each source will reach the ears at the same time and the identity of the sounds will not allow hearing to separate them in space, for example, into left and right; in this case, an illusion arises: the virtual (apparent) sound source, as it were, is in the middle between the sound sources</a:t>
            </a:r>
            <a:endParaRPr/>
          </a:p>
          <a:p>
            <a:pPr indent="-308610" lvl="0" marL="457200" rtl="0" algn="l">
              <a:spcBef>
                <a:spcPts val="0"/>
              </a:spcBef>
              <a:spcAft>
                <a:spcPts val="0"/>
              </a:spcAft>
              <a:buSzPct val="100000"/>
              <a:buChar char="●"/>
            </a:pPr>
            <a:r>
              <a:rPr lang="ru"/>
              <a:t>If we reduce the power of one of the sources, then this is perceived as a displacement of the apparent source towards the second source; thus, by varying the volume of the sound of the left and right sources, it is possible to cause and maintain the illusion of moving a virtual sound source</a:t>
            </a:r>
            <a:endParaRPr/>
          </a:p>
          <a:p>
            <a:pPr indent="-308610" lvl="0" marL="457200" rtl="0" algn="l">
              <a:spcBef>
                <a:spcPts val="0"/>
              </a:spcBef>
              <a:spcAft>
                <a:spcPts val="0"/>
              </a:spcAft>
              <a:buSzPct val="100000"/>
              <a:buChar char="●"/>
            </a:pPr>
            <a:r>
              <a:rPr lang="ru"/>
              <a:t>A similar illusion of moving a virtual source arises if you create a sound delay in one of the sources</a:t>
            </a:r>
            <a:endParaRPr/>
          </a:p>
          <a:p>
            <a:pPr indent="-308610" lvl="0" marL="457200" rtl="0" algn="l">
              <a:spcBef>
                <a:spcPts val="0"/>
              </a:spcBef>
              <a:spcAft>
                <a:spcPts val="0"/>
              </a:spcAft>
              <a:buSzPct val="100000"/>
              <a:buChar char="●"/>
            </a:pPr>
            <a:r>
              <a:rPr lang="ru"/>
              <a:t>Both of these effects are widely used in digital processing and recording of music.</a:t>
            </a:r>
            <a:endParaRPr/>
          </a:p>
        </p:txBody>
      </p:sp>
      <p:pic>
        <p:nvPicPr>
          <p:cNvPr id="294" name="Google Shape;294;p41"/>
          <p:cNvPicPr preferRelativeResize="0"/>
          <p:nvPr/>
        </p:nvPicPr>
        <p:blipFill>
          <a:blip r:embed="rId3">
            <a:alphaModFix/>
          </a:blip>
          <a:stretch>
            <a:fillRect/>
          </a:stretch>
        </p:blipFill>
        <p:spPr>
          <a:xfrm>
            <a:off x="734400" y="3028125"/>
            <a:ext cx="2289225" cy="1967950"/>
          </a:xfrm>
          <a:prstGeom prst="rect">
            <a:avLst/>
          </a:prstGeom>
          <a:noFill/>
          <a:ln>
            <a:noFill/>
          </a:ln>
        </p:spPr>
      </p:pic>
      <p:pic>
        <p:nvPicPr>
          <p:cNvPr id="295" name="Google Shape;295;p41"/>
          <p:cNvPicPr preferRelativeResize="0"/>
          <p:nvPr/>
        </p:nvPicPr>
        <p:blipFill>
          <a:blip r:embed="rId4">
            <a:alphaModFix/>
          </a:blip>
          <a:stretch>
            <a:fillRect/>
          </a:stretch>
        </p:blipFill>
        <p:spPr>
          <a:xfrm>
            <a:off x="3819550" y="3166575"/>
            <a:ext cx="2034999" cy="1644725"/>
          </a:xfrm>
          <a:prstGeom prst="rect">
            <a:avLst/>
          </a:prstGeom>
          <a:noFill/>
          <a:ln>
            <a:noFill/>
          </a:ln>
        </p:spPr>
      </p:pic>
      <p:pic>
        <p:nvPicPr>
          <p:cNvPr id="296" name="Google Shape;296;p41"/>
          <p:cNvPicPr preferRelativeResize="0"/>
          <p:nvPr/>
        </p:nvPicPr>
        <p:blipFill>
          <a:blip r:embed="rId5">
            <a:alphaModFix/>
          </a:blip>
          <a:stretch>
            <a:fillRect/>
          </a:stretch>
        </p:blipFill>
        <p:spPr>
          <a:xfrm>
            <a:off x="6205674" y="3166575"/>
            <a:ext cx="2004682" cy="1644725"/>
          </a:xfrm>
          <a:prstGeom prst="rect">
            <a:avLst/>
          </a:prstGeom>
          <a:noFill/>
          <a:ln>
            <a:noFill/>
          </a:ln>
        </p:spPr>
      </p:pic>
      <p:sp>
        <p:nvSpPr>
          <p:cNvPr id="297" name="Google Shape;297;p41"/>
          <p:cNvSpPr/>
          <p:nvPr/>
        </p:nvSpPr>
        <p:spPr>
          <a:xfrm>
            <a:off x="1580425" y="3458975"/>
            <a:ext cx="610500" cy="15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500"/>
              <a:t>observed sound source</a:t>
            </a:r>
            <a:endParaRPr sz="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a:t>
            </a:r>
            <a:endParaRPr/>
          </a:p>
        </p:txBody>
      </p:sp>
      <p:sp>
        <p:nvSpPr>
          <p:cNvPr id="67" name="Google Shape;67;p15"/>
          <p:cNvSpPr txBox="1"/>
          <p:nvPr>
            <p:ph idx="1" type="body"/>
          </p:nvPr>
        </p:nvSpPr>
        <p:spPr>
          <a:xfrm>
            <a:off x="311700" y="1152475"/>
            <a:ext cx="8520600" cy="38253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ru"/>
              <a:t>The idea of ​​converting to digital form not the speech signal itself, but its parameters (the number of zero crossings, spectral characteristics, etc.), in order to simulate the model of the vocal tract and synthesize the original signal based on these parameters, lies at the core of synthesizing codecs or vocoders.</a:t>
            </a:r>
            <a:endParaRPr/>
          </a:p>
          <a:p>
            <a:pPr indent="-334327" lvl="0" marL="457200" rtl="0" algn="l">
              <a:spcBef>
                <a:spcPts val="0"/>
              </a:spcBef>
              <a:spcAft>
                <a:spcPts val="0"/>
              </a:spcAft>
              <a:buSzPct val="100000"/>
              <a:buChar char="●"/>
            </a:pPr>
            <a:r>
              <a:rPr lang="ru"/>
              <a:t>Working principle of hybrid codecs is based on a coding model with linear prediction and an algebraic code book, while analyzing the speech signal and extracting model parameters (linear prediction system coefficients, indices and gain factors in adaptive and fixed code books), then these parameters are encoded and transmitted to the channel</a:t>
            </a:r>
            <a:endParaRPr/>
          </a:p>
          <a:p>
            <a:pPr indent="-334327" lvl="0" marL="457200" rtl="0" algn="l">
              <a:spcBef>
                <a:spcPts val="0"/>
              </a:spcBef>
              <a:spcAft>
                <a:spcPts val="0"/>
              </a:spcAft>
              <a:buSzPct val="100000"/>
              <a:buChar char="●"/>
            </a:pPr>
            <a:r>
              <a:rPr lang="ru"/>
              <a:t>The human hearing tract distinguishes the frequency components of sound approximately in the range from 30 Hz to 20 kHz; the upper limit may differ slightly depending on the age of the person, the conditions for reproducing information,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311700" y="14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Spatial perception of sound signals</a:t>
            </a:r>
            <a:endParaRPr/>
          </a:p>
        </p:txBody>
      </p:sp>
      <p:sp>
        <p:nvSpPr>
          <p:cNvPr id="303" name="Google Shape;303;p42"/>
          <p:cNvSpPr txBox="1"/>
          <p:nvPr>
            <p:ph idx="1" type="body"/>
          </p:nvPr>
        </p:nvSpPr>
        <p:spPr>
          <a:xfrm>
            <a:off x="311700" y="695575"/>
            <a:ext cx="8520600" cy="22428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ru"/>
              <a:t>With delays more than 50 ms, the presence of a delayed signal is felt as interference in the form of an </a:t>
            </a:r>
            <a:r>
              <a:rPr b="1" lang="ru"/>
              <a:t>echo</a:t>
            </a:r>
            <a:r>
              <a:rPr lang="ru"/>
              <a:t>. The leading signal at the same level as the delayed one in this case suppresses (masks) the latter. By increasing the level of the delayed signal, it is possible to ensure that both sound sources will be perceived separately even with a delay of less than 50 ms.</a:t>
            </a:r>
            <a:endParaRPr/>
          </a:p>
          <a:p>
            <a:pPr indent="-317182" lvl="0" marL="457200" rtl="0" algn="l">
              <a:spcBef>
                <a:spcPts val="0"/>
              </a:spcBef>
              <a:spcAft>
                <a:spcPts val="0"/>
              </a:spcAft>
              <a:buSzPct val="100000"/>
              <a:buChar char="●"/>
            </a:pPr>
            <a:r>
              <a:rPr lang="ru"/>
              <a:t>The figure shows the required level rise (N, dB) of the delayed signal as a function of the time delay. At t = 15-20 ms, the level of the delayed signal must be increased by 11 dB so that both sound sources are perceived separately. At t &lt; 50 ms, a level increase of only 6 dB is sufficient for this effect. At t &lt; 5 ms, an unstable mode is observed: the virtual sound source, as it were, jumps from one source to another, coinciding either with the source of the leading or with the source of the delayed signal</a:t>
            </a:r>
            <a:endParaRPr/>
          </a:p>
        </p:txBody>
      </p:sp>
      <p:pic>
        <p:nvPicPr>
          <p:cNvPr id="304" name="Google Shape;304;p42"/>
          <p:cNvPicPr preferRelativeResize="0"/>
          <p:nvPr/>
        </p:nvPicPr>
        <p:blipFill>
          <a:blip r:embed="rId3">
            <a:alphaModFix/>
          </a:blip>
          <a:stretch>
            <a:fillRect/>
          </a:stretch>
        </p:blipFill>
        <p:spPr>
          <a:xfrm>
            <a:off x="734400" y="3028125"/>
            <a:ext cx="2289225" cy="1967950"/>
          </a:xfrm>
          <a:prstGeom prst="rect">
            <a:avLst/>
          </a:prstGeom>
          <a:noFill/>
          <a:ln>
            <a:noFill/>
          </a:ln>
        </p:spPr>
      </p:pic>
      <p:sp>
        <p:nvSpPr>
          <p:cNvPr id="305" name="Google Shape;305;p42"/>
          <p:cNvSpPr/>
          <p:nvPr/>
        </p:nvSpPr>
        <p:spPr>
          <a:xfrm>
            <a:off x="1580425" y="3458975"/>
            <a:ext cx="610500" cy="15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500"/>
              <a:t>observed sound source</a:t>
            </a:r>
            <a:endParaRPr sz="500"/>
          </a:p>
        </p:txBody>
      </p:sp>
      <p:pic>
        <p:nvPicPr>
          <p:cNvPr id="306" name="Google Shape;306;p42"/>
          <p:cNvPicPr preferRelativeResize="0"/>
          <p:nvPr/>
        </p:nvPicPr>
        <p:blipFill>
          <a:blip r:embed="rId4">
            <a:alphaModFix/>
          </a:blip>
          <a:stretch>
            <a:fillRect/>
          </a:stretch>
        </p:blipFill>
        <p:spPr>
          <a:xfrm>
            <a:off x="4415750" y="3189738"/>
            <a:ext cx="3311601" cy="1644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311700" y="14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Spatial perception of sound signals</a:t>
            </a:r>
            <a:endParaRPr/>
          </a:p>
        </p:txBody>
      </p:sp>
      <p:sp>
        <p:nvSpPr>
          <p:cNvPr id="312" name="Google Shape;312;p43"/>
          <p:cNvSpPr txBox="1"/>
          <p:nvPr>
            <p:ph idx="1" type="body"/>
          </p:nvPr>
        </p:nvSpPr>
        <p:spPr>
          <a:xfrm>
            <a:off x="311700" y="695575"/>
            <a:ext cx="8520600" cy="4041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ru"/>
              <a:t>For high-quality perception of the real spatial sound of music programs, the use of a two-channel (stereo) sound signal reproduction system is not always sufficient.</a:t>
            </a:r>
            <a:endParaRPr/>
          </a:p>
          <a:p>
            <a:pPr indent="-342900" lvl="0" marL="457200" rtl="0" algn="l">
              <a:spcBef>
                <a:spcPts val="0"/>
              </a:spcBef>
              <a:spcAft>
                <a:spcPts val="0"/>
              </a:spcAft>
              <a:buSzPts val="1800"/>
              <a:buChar char="●"/>
            </a:pPr>
            <a:r>
              <a:rPr lang="ru"/>
              <a:t>The main reason for this lies in the fact that the stereo signal coming to the listener from two physical sound sources determines the location of imaginary sources only in the plane in which the real physical sound sources are located.</a:t>
            </a:r>
            <a:endParaRPr/>
          </a:p>
          <a:p>
            <a:pPr indent="-342900" lvl="0" marL="457200" rtl="0" algn="l">
              <a:spcBef>
                <a:spcPts val="0"/>
              </a:spcBef>
              <a:spcAft>
                <a:spcPts val="0"/>
              </a:spcAft>
              <a:buSzPts val="1800"/>
              <a:buChar char="●"/>
            </a:pPr>
            <a:r>
              <a:rPr lang="ru"/>
              <a:t>Therefore, in recent decades, multichannel sound reproduction systems have been developed that implement the </a:t>
            </a:r>
            <a:r>
              <a:rPr b="1" lang="ru"/>
              <a:t>transural effect</a:t>
            </a:r>
            <a:r>
              <a:rPr lang="ru"/>
              <a:t>.</a:t>
            </a:r>
            <a:endParaRPr/>
          </a:p>
          <a:p>
            <a:pPr indent="-342900" lvl="0" marL="457200" rtl="0" algn="l">
              <a:spcBef>
                <a:spcPts val="0"/>
              </a:spcBef>
              <a:spcAft>
                <a:spcPts val="0"/>
              </a:spcAft>
              <a:buSzPts val="1800"/>
              <a:buChar char="●"/>
            </a:pPr>
            <a:r>
              <a:rPr lang="ru"/>
              <a:t>To recreate more realistic, truly surround sound, they resort to the use of complex techniques that model the features of the human auditory system, as well as the physical features and effects of the transmission of sound signals in space. The main problem is to create such a signal that, using two or more sound sources, would be perceived by the listener as three-dimensional.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a:t>
            </a:r>
            <a:endParaRPr/>
          </a:p>
        </p:txBody>
      </p:sp>
      <p:sp>
        <p:nvSpPr>
          <p:cNvPr id="73" name="Google Shape;73;p16"/>
          <p:cNvSpPr txBox="1"/>
          <p:nvPr>
            <p:ph idx="1" type="body"/>
          </p:nvPr>
        </p:nvSpPr>
        <p:spPr>
          <a:xfrm>
            <a:off x="311700" y="1152475"/>
            <a:ext cx="8520600" cy="3825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ru"/>
              <a:t>To significantly reduce the redundancy of audio information, various methods of linear and non-linear processing of audio signals are used, which lead to lossy compression that reduces the size of the encoded sequence compared to the original by removing information that is not perceived by a person; lossy compression technology turns the lack of human hearing into an advantage, discarding "unnecessary" information; a compromise between a low bit rate and the quality of the reproduced audio signal is achieved by changing the amount of information discarded</a:t>
            </a:r>
            <a:endParaRPr/>
          </a:p>
          <a:p>
            <a:pPr indent="-342900" lvl="0" marL="457200" rtl="0" algn="l">
              <a:spcBef>
                <a:spcPts val="0"/>
              </a:spcBef>
              <a:spcAft>
                <a:spcPts val="0"/>
              </a:spcAft>
              <a:buSzPts val="1800"/>
              <a:buChar char="●"/>
            </a:pPr>
            <a:r>
              <a:rPr lang="ru"/>
              <a:t>Additional problems in coding audio information arise when processing various formats - from a stereo signal to a surround multichannel audio signal; in these cases, to significantly reduce the redundancy of multichannel signals, correlations between them are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Common audio characteristics</a:t>
            </a:r>
            <a:endParaRPr/>
          </a:p>
        </p:txBody>
      </p:sp>
      <p:sp>
        <p:nvSpPr>
          <p:cNvPr id="79" name="Google Shape;79;p17"/>
          <p:cNvSpPr txBox="1"/>
          <p:nvPr>
            <p:ph idx="1" type="body"/>
          </p:nvPr>
        </p:nvSpPr>
        <p:spPr>
          <a:xfrm>
            <a:off x="311700" y="1152475"/>
            <a:ext cx="8520600" cy="37971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ru"/>
              <a:t>interference </a:t>
            </a:r>
            <a:r>
              <a:rPr lang="ru"/>
              <a:t>- amplification of sound vibrations at some points in space and weakening of vibrations at other points as a result of the superposition of two or more sound waves</a:t>
            </a:r>
            <a:endParaRPr/>
          </a:p>
          <a:p>
            <a:pPr indent="-325755" lvl="0" marL="457200" rtl="0" algn="l">
              <a:spcBef>
                <a:spcPts val="0"/>
              </a:spcBef>
              <a:spcAft>
                <a:spcPts val="0"/>
              </a:spcAft>
              <a:buSzPct val="100000"/>
              <a:buChar char="●"/>
            </a:pPr>
            <a:r>
              <a:rPr b="1" lang="ru"/>
              <a:t>refraction </a:t>
            </a:r>
            <a:r>
              <a:rPr lang="ru"/>
              <a:t>- change in the direction of movement of a sound wave from the border with another environment</a:t>
            </a:r>
            <a:endParaRPr/>
          </a:p>
          <a:p>
            <a:pPr indent="-325755" lvl="0" marL="457200" rtl="0" algn="l">
              <a:spcBef>
                <a:spcPts val="0"/>
              </a:spcBef>
              <a:spcAft>
                <a:spcPts val="0"/>
              </a:spcAft>
              <a:buSzPct val="100000"/>
              <a:buChar char="●"/>
            </a:pPr>
            <a:r>
              <a:rPr b="1" lang="ru"/>
              <a:t>reverberation </a:t>
            </a:r>
            <a:r>
              <a:rPr lang="ru"/>
              <a:t>- reflections of sound vibrations in a confined space, causing a specific hum, changing the timbre, saturation, depth of the perceived sound</a:t>
            </a:r>
            <a:endParaRPr/>
          </a:p>
          <a:p>
            <a:pPr indent="-325755" lvl="0" marL="457200" rtl="0" algn="l">
              <a:spcBef>
                <a:spcPts val="0"/>
              </a:spcBef>
              <a:spcAft>
                <a:spcPts val="0"/>
              </a:spcAft>
              <a:buSzPct val="100000"/>
              <a:buChar char="●"/>
            </a:pPr>
            <a:r>
              <a:rPr b="1" lang="ru"/>
              <a:t>diffraction </a:t>
            </a:r>
            <a:r>
              <a:rPr lang="ru"/>
              <a:t>- the ability of sound waves to bend around obstacles</a:t>
            </a:r>
            <a:endParaRPr/>
          </a:p>
          <a:p>
            <a:pPr indent="-325755" lvl="0" marL="457200" rtl="0" algn="l">
              <a:spcBef>
                <a:spcPts val="0"/>
              </a:spcBef>
              <a:spcAft>
                <a:spcPts val="0"/>
              </a:spcAft>
              <a:buSzPct val="100000"/>
              <a:buChar char="●"/>
            </a:pPr>
            <a:r>
              <a:rPr b="1" lang="ru"/>
              <a:t>echo </a:t>
            </a:r>
            <a:r>
              <a:rPr lang="ru"/>
              <a:t>- time-shifted and separately distinguishable repetitions of short-term sound vibrations</a:t>
            </a:r>
            <a:endParaRPr/>
          </a:p>
          <a:p>
            <a:pPr indent="-325755" lvl="0" marL="457200" rtl="0" algn="l">
              <a:spcBef>
                <a:spcPts val="0"/>
              </a:spcBef>
              <a:spcAft>
                <a:spcPts val="0"/>
              </a:spcAft>
              <a:buSzPct val="100000"/>
              <a:buChar char="●"/>
            </a:pPr>
            <a:r>
              <a:rPr b="1" lang="ru"/>
              <a:t>resonance effect </a:t>
            </a:r>
            <a:r>
              <a:rPr lang="ru"/>
              <a:t>- the ability of a sound wave created by some oscillating body to transfer the energy of vibrations to another body, which, absorbing this energy, becomes a sound source itself</a:t>
            </a:r>
            <a:endParaRPr/>
          </a:p>
          <a:p>
            <a:pPr indent="-325755" lvl="0" marL="457200" rtl="0" algn="l">
              <a:spcBef>
                <a:spcPts val="0"/>
              </a:spcBef>
              <a:spcAft>
                <a:spcPts val="0"/>
              </a:spcAft>
              <a:buSzPct val="100000"/>
              <a:buChar char="●"/>
            </a:pPr>
            <a:r>
              <a:rPr b="1" lang="ru"/>
              <a:t>diffuseness index</a:t>
            </a:r>
            <a:r>
              <a:rPr lang="ru"/>
              <a:t> - the factor of isotropy and homogeneity of the sound field</a:t>
            </a:r>
            <a:endParaRPr/>
          </a:p>
          <a:p>
            <a:pPr indent="-325755" lvl="0" marL="457200" rtl="0" algn="l">
              <a:spcBef>
                <a:spcPts val="0"/>
              </a:spcBef>
              <a:spcAft>
                <a:spcPts val="0"/>
              </a:spcAft>
              <a:buSzPct val="100000"/>
              <a:buChar char="●"/>
            </a:pPr>
            <a:r>
              <a:rPr b="1" lang="ru"/>
              <a:t>sound pressure</a:t>
            </a:r>
            <a:r>
              <a:rPr lang="ru"/>
              <a:t> - a characteristic of the volume of sound directly perceived by the human ear</a:t>
            </a:r>
            <a:endParaRPr/>
          </a:p>
          <a:p>
            <a:pPr indent="-325755" lvl="0" marL="457200" rtl="0" algn="l">
              <a:spcBef>
                <a:spcPts val="0"/>
              </a:spcBef>
              <a:spcAft>
                <a:spcPts val="0"/>
              </a:spcAft>
              <a:buSzPct val="100000"/>
              <a:buChar char="●"/>
            </a:pPr>
            <a:r>
              <a:rPr b="1" lang="ru"/>
              <a:t>Doppler effect</a:t>
            </a:r>
            <a:r>
              <a:rPr lang="ru"/>
              <a:t> - a change in the length of sound waves with a change in the </a:t>
            </a:r>
            <a:r>
              <a:rPr lang="ru"/>
              <a:t>relative to the sound source</a:t>
            </a:r>
            <a:r>
              <a:rPr lang="ru"/>
              <a:t> speed of the listener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Common audio characteristics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The analog representation of audio signals is based on the similarity of the shapes and basic characteristics of their corresponding electrical signals.</a:t>
            </a:r>
            <a:endParaRPr/>
          </a:p>
          <a:p>
            <a:pPr indent="-342900" lvl="0" marL="457200" rtl="0" algn="l">
              <a:spcBef>
                <a:spcPts val="0"/>
              </a:spcBef>
              <a:spcAft>
                <a:spcPts val="0"/>
              </a:spcAft>
              <a:buSzPts val="1800"/>
              <a:buChar char="●"/>
            </a:pPr>
            <a:r>
              <a:rPr lang="ru"/>
              <a:t>In terms of information theory, the amount of information in the electrical signal is exactly equal to the amount of information in the original signal, and the electrical representation does not contain redundancy that could protect the transferred signal from distortion during storage, transmission and amplification.</a:t>
            </a:r>
            <a:endParaRPr/>
          </a:p>
          <a:p>
            <a:pPr indent="-342900" lvl="0" marL="457200" rtl="0" algn="l">
              <a:spcBef>
                <a:spcPts val="0"/>
              </a:spcBef>
              <a:spcAft>
                <a:spcPts val="0"/>
              </a:spcAft>
              <a:buSzPts val="1800"/>
              <a:buChar char="●"/>
            </a:pPr>
            <a:r>
              <a:rPr lang="ru"/>
              <a:t>An audio signal or its electrical equivalent </a:t>
            </a:r>
            <a:r>
              <a:rPr i="1" lang="ru"/>
              <a:t>u(t)</a:t>
            </a:r>
            <a:r>
              <a:rPr lang="ru"/>
              <a:t> is usually considered a random process with a distribution of instantaneous values, which is characterized by a certain probability density </a:t>
            </a:r>
            <a:r>
              <a:rPr i="1" lang="ru"/>
              <a:t>W(u)</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Electric equivalent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ru"/>
              <a:t>The level of the electrical equivalent of an audio signal is usually depicted by the voltage generated at the output of a quasi-peak detector with a small charge time constant (order of 5-10 ms) and a significant value of the discharge time constant </a:t>
            </a:r>
            <a:r>
              <a:rPr i="1" lang="ru"/>
              <a:t>τ</a:t>
            </a:r>
            <a:r>
              <a:rPr lang="ru"/>
              <a:t> (1-2 s)</a:t>
            </a:r>
            <a:endParaRPr/>
          </a:p>
          <a:p>
            <a:pPr indent="-325755" lvl="0" marL="457200" rtl="0" algn="l">
              <a:spcBef>
                <a:spcPts val="0"/>
              </a:spcBef>
              <a:spcAft>
                <a:spcPts val="0"/>
              </a:spcAft>
              <a:buSzPct val="100000"/>
              <a:buChar char="●"/>
            </a:pPr>
            <a:r>
              <a:rPr lang="ru"/>
              <a:t>The ratio of the average value of the rectified instantaneous values ​​of the signal </a:t>
            </a:r>
            <a:r>
              <a:rPr i="1" lang="ru"/>
              <a:t>U(t, τ)</a:t>
            </a:r>
            <a:r>
              <a:rPr lang="ru"/>
              <a:t> at the output of the quasi-peak detector (or the signal power </a:t>
            </a:r>
            <a:r>
              <a:rPr i="1" lang="ru"/>
              <a:t>P(t, τ)</a:t>
            </a:r>
            <a:r>
              <a:rPr lang="ru"/>
              <a:t>) to some conditional value </a:t>
            </a:r>
            <a:r>
              <a:rPr i="1" lang="ru"/>
              <a:t>U</a:t>
            </a:r>
            <a:r>
              <a:rPr baseline="-25000" i="1" lang="ru"/>
              <a:t>0</a:t>
            </a:r>
            <a:r>
              <a:rPr lang="ru"/>
              <a:t> (or </a:t>
            </a:r>
            <a:r>
              <a:rPr i="1" lang="ru"/>
              <a:t>P</a:t>
            </a:r>
            <a:r>
              <a:rPr baseline="-25000" i="1" lang="ru"/>
              <a:t>0</a:t>
            </a:r>
            <a:r>
              <a:rPr lang="ru"/>
              <a:t>) is determined by the formula:</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325755" lvl="0" marL="457200" rtl="0" algn="l">
              <a:spcBef>
                <a:spcPts val="1200"/>
              </a:spcBef>
              <a:spcAft>
                <a:spcPts val="0"/>
              </a:spcAft>
              <a:buSzPct val="100000"/>
              <a:buChar char="●"/>
            </a:pPr>
            <a:r>
              <a:rPr i="1" lang="ru"/>
              <a:t>U</a:t>
            </a:r>
            <a:r>
              <a:rPr baseline="-25000" i="1" lang="ru"/>
              <a:t>0</a:t>
            </a:r>
            <a:r>
              <a:rPr lang="ru"/>
              <a:t> is the root-mean-square value of the electrical signal with an effective voltage of 0.775 V at a load of 600 Ohms (released power - </a:t>
            </a:r>
            <a:r>
              <a:rPr i="1" lang="ru"/>
              <a:t>P</a:t>
            </a:r>
            <a:r>
              <a:rPr baseline="-25000" i="1" lang="ru"/>
              <a:t>0</a:t>
            </a:r>
            <a:r>
              <a:rPr lang="ru"/>
              <a:t> = 1 mW) taken as the reference point; expressed in decibels, this value determines the level value equal to 0 dB</a:t>
            </a:r>
            <a:endParaRPr/>
          </a:p>
        </p:txBody>
      </p:sp>
      <p:pic>
        <p:nvPicPr>
          <p:cNvPr id="92" name="Google Shape;92;p19"/>
          <p:cNvPicPr preferRelativeResize="0"/>
          <p:nvPr/>
        </p:nvPicPr>
        <p:blipFill>
          <a:blip r:embed="rId3">
            <a:alphaModFix/>
          </a:blip>
          <a:stretch>
            <a:fillRect/>
          </a:stretch>
        </p:blipFill>
        <p:spPr>
          <a:xfrm>
            <a:off x="780425" y="2872500"/>
            <a:ext cx="3371850" cy="64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Sound intensity (sound pressure)</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Sound intensity or sound pressure is estimated either in Pascals or in decibels relative to a certain threshold, the value of which is taken equal to </a:t>
            </a:r>
            <a:r>
              <a:rPr i="1" lang="ru"/>
              <a:t>p</a:t>
            </a:r>
            <a:r>
              <a:rPr baseline="-25000" i="1" lang="ru"/>
              <a:t>0</a:t>
            </a:r>
            <a:r>
              <a:rPr lang="ru"/>
              <a:t> = 2*10</a:t>
            </a:r>
            <a:r>
              <a:rPr baseline="30000" lang="ru"/>
              <a:t>-5</a:t>
            </a:r>
            <a:r>
              <a:rPr lang="ru"/>
              <a:t> Pa = 20 μPa and corresponds to the hearing threshold of a healthy young person in the sound frequency range of 1-4 kHz</a:t>
            </a:r>
            <a:endParaRPr/>
          </a:p>
          <a:p>
            <a:pPr indent="-342900" lvl="0" marL="457200" rtl="0" algn="l">
              <a:spcBef>
                <a:spcPts val="0"/>
              </a:spcBef>
              <a:spcAft>
                <a:spcPts val="0"/>
              </a:spcAft>
              <a:buSzPts val="1800"/>
              <a:buChar char="●"/>
            </a:pPr>
            <a:r>
              <a:rPr lang="ru"/>
              <a:t>To characterize sound pressure levels (SPL), the following equation is used: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i="1" lang="ru"/>
              <a:t>p</a:t>
            </a:r>
            <a:r>
              <a:rPr baseline="-25000" i="1" lang="ru"/>
              <a:t>0</a:t>
            </a:r>
            <a:r>
              <a:rPr lang="ru"/>
              <a:t> and </a:t>
            </a:r>
            <a:r>
              <a:rPr i="1" lang="ru"/>
              <a:t>p</a:t>
            </a:r>
            <a:r>
              <a:rPr baseline="-25000" i="1" lang="ru"/>
              <a:t>k</a:t>
            </a:r>
            <a:r>
              <a:rPr lang="ru"/>
              <a:t> - sound pressure, expressed, for example, in Pascals</a:t>
            </a:r>
            <a:endParaRPr/>
          </a:p>
        </p:txBody>
      </p:sp>
      <p:pic>
        <p:nvPicPr>
          <p:cNvPr id="99" name="Google Shape;99;p20"/>
          <p:cNvPicPr preferRelativeResize="0"/>
          <p:nvPr/>
        </p:nvPicPr>
        <p:blipFill>
          <a:blip r:embed="rId3">
            <a:alphaModFix/>
          </a:blip>
          <a:stretch>
            <a:fillRect/>
          </a:stretch>
        </p:blipFill>
        <p:spPr>
          <a:xfrm>
            <a:off x="3396375" y="2935700"/>
            <a:ext cx="1936375" cy="88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Sound intensity (sound pressure)</a:t>
            </a:r>
            <a:endParaRPr/>
          </a:p>
        </p:txBody>
      </p:sp>
      <p:graphicFrame>
        <p:nvGraphicFramePr>
          <p:cNvPr id="105" name="Google Shape;105;p21"/>
          <p:cNvGraphicFramePr/>
          <p:nvPr/>
        </p:nvGraphicFramePr>
        <p:xfrm>
          <a:off x="431600" y="658100"/>
          <a:ext cx="3000000" cy="3000000"/>
        </p:xfrm>
        <a:graphic>
          <a:graphicData uri="http://schemas.openxmlformats.org/drawingml/2006/table">
            <a:tbl>
              <a:tblPr>
                <a:noFill/>
                <a:tableStyleId>{28595593-B3BA-41CC-B504-4D14A54B9696}</a:tableStyleId>
              </a:tblPr>
              <a:tblGrid>
                <a:gridCol w="4366275"/>
                <a:gridCol w="1620750"/>
                <a:gridCol w="1851075"/>
              </a:tblGrid>
              <a:tr h="306050">
                <a:tc>
                  <a:txBody>
                    <a:bodyPr/>
                    <a:lstStyle/>
                    <a:p>
                      <a:pPr indent="0" lvl="0" marL="0" rtl="0" algn="ctr">
                        <a:lnSpc>
                          <a:spcPct val="100000"/>
                        </a:lnSpc>
                        <a:spcBef>
                          <a:spcPts val="0"/>
                        </a:spcBef>
                        <a:spcAft>
                          <a:spcPts val="0"/>
                        </a:spcAft>
                        <a:buNone/>
                      </a:pPr>
                      <a:r>
                        <a:rPr b="1" lang="ru" sz="1000"/>
                        <a:t>Sound source</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ru" sz="1000"/>
                        <a:t>Sound pressure, Pa</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ru" sz="1000"/>
                        <a:t>Sound pressure level, dB</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700">
                <a:tc>
                  <a:txBody>
                    <a:bodyPr/>
                    <a:lstStyle/>
                    <a:p>
                      <a:pPr indent="0" lvl="0" marL="0" rtl="0" algn="just">
                        <a:lnSpc>
                          <a:spcPct val="100000"/>
                        </a:lnSpc>
                        <a:spcBef>
                          <a:spcPts val="0"/>
                        </a:spcBef>
                        <a:spcAft>
                          <a:spcPts val="0"/>
                        </a:spcAft>
                        <a:buNone/>
                      </a:pPr>
                      <a:r>
                        <a:rPr lang="ru" sz="900"/>
                        <a:t>Hearing threshold</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2•10</a:t>
                      </a:r>
                      <a:r>
                        <a:rPr baseline="30000" lang="ru" sz="1000"/>
                        <a:t>-5</a:t>
                      </a:r>
                      <a:endParaRPr baseline="30000"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700">
                <a:tc>
                  <a:txBody>
                    <a:bodyPr/>
                    <a:lstStyle/>
                    <a:p>
                      <a:pPr indent="0" lvl="0" marL="0" rtl="0" algn="just">
                        <a:lnSpc>
                          <a:spcPct val="100000"/>
                        </a:lnSpc>
                        <a:spcBef>
                          <a:spcPts val="0"/>
                        </a:spcBef>
                        <a:spcAft>
                          <a:spcPts val="0"/>
                        </a:spcAft>
                        <a:buNone/>
                      </a:pPr>
                      <a:r>
                        <a:rPr lang="ru" sz="900"/>
                        <a:t>The rustle of leaves, a gentle wind, calm breathing, the ticking of a watch</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6•10</a:t>
                      </a:r>
                      <a:r>
                        <a:rPr baseline="30000" lang="ru" sz="1000"/>
                        <a:t>-5</a:t>
                      </a:r>
                      <a:r>
                        <a:rPr lang="ru" sz="1000"/>
                        <a:t> – 6•10</a:t>
                      </a:r>
                      <a:r>
                        <a:rPr baseline="30000" lang="ru" sz="1000"/>
                        <a:t>-4</a:t>
                      </a:r>
                      <a:endParaRPr baseline="30000"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10 – 30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700">
                <a:tc>
                  <a:txBody>
                    <a:bodyPr/>
                    <a:lstStyle/>
                    <a:p>
                      <a:pPr indent="0" lvl="0" marL="0" rtl="0" algn="just">
                        <a:lnSpc>
                          <a:spcPct val="100000"/>
                        </a:lnSpc>
                        <a:spcBef>
                          <a:spcPts val="0"/>
                        </a:spcBef>
                        <a:spcAft>
                          <a:spcPts val="0"/>
                        </a:spcAft>
                        <a:buNone/>
                      </a:pPr>
                      <a:r>
                        <a:rPr lang="ru" sz="900"/>
                        <a:t>Noise in the room, quiet conversation, drunken violin, quiet music</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6•10</a:t>
                      </a:r>
                      <a:r>
                        <a:rPr baseline="30000" lang="ru" sz="1000"/>
                        <a:t>-4</a:t>
                      </a:r>
                      <a:r>
                        <a:rPr lang="ru" sz="1000"/>
                        <a:t> – 6•10</a:t>
                      </a:r>
                      <a:r>
                        <a:rPr baseline="30000" lang="ru" sz="1000"/>
                        <a:t>-3</a:t>
                      </a:r>
                      <a:endParaRPr baseline="30000"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30 – 50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700">
                <a:tc>
                  <a:txBody>
                    <a:bodyPr/>
                    <a:lstStyle/>
                    <a:p>
                      <a:pPr indent="0" lvl="0" marL="0" rtl="0" algn="just">
                        <a:lnSpc>
                          <a:spcPct val="100000"/>
                        </a:lnSpc>
                        <a:spcBef>
                          <a:spcPts val="0"/>
                        </a:spcBef>
                        <a:spcAft>
                          <a:spcPts val="0"/>
                        </a:spcAft>
                        <a:buNone/>
                      </a:pPr>
                      <a:r>
                        <a:rPr lang="ru" sz="900"/>
                        <a:t>Medium conversation, TV sound, shop noise, restaurant noise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6•10</a:t>
                      </a:r>
                      <a:r>
                        <a:rPr baseline="30000" lang="ru" sz="1000"/>
                        <a:t>-3</a:t>
                      </a:r>
                      <a:r>
                        <a:rPr lang="ru" sz="1000"/>
                        <a:t> – 2•10</a:t>
                      </a:r>
                      <a:r>
                        <a:rPr baseline="30000" lang="ru" sz="1000"/>
                        <a:t>-2</a:t>
                      </a:r>
                      <a:endParaRPr baseline="30000"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40 – 60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700">
                <a:tc>
                  <a:txBody>
                    <a:bodyPr/>
                    <a:lstStyle/>
                    <a:p>
                      <a:pPr indent="0" lvl="0" marL="0" rtl="0" algn="just">
                        <a:lnSpc>
                          <a:spcPct val="100000"/>
                        </a:lnSpc>
                        <a:spcBef>
                          <a:spcPts val="0"/>
                        </a:spcBef>
                        <a:spcAft>
                          <a:spcPts val="0"/>
                        </a:spcAft>
                        <a:buNone/>
                      </a:pPr>
                      <a:r>
                        <a:rPr lang="ru" sz="900"/>
                        <a:t>Loud conversation, car, noisy street, noise in the typing office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2•10</a:t>
                      </a:r>
                      <a:r>
                        <a:rPr baseline="30000" lang="ru" sz="1000"/>
                        <a:t>-2</a:t>
                      </a:r>
                      <a:r>
                        <a:rPr lang="ru" sz="1000"/>
                        <a:t> – 2•10</a:t>
                      </a:r>
                      <a:r>
                        <a:rPr baseline="30000" lang="ru" sz="1000"/>
                        <a:t>-1</a:t>
                      </a:r>
                      <a:endParaRPr baseline="30000"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60 – 80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700">
                <a:tc>
                  <a:txBody>
                    <a:bodyPr/>
                    <a:lstStyle/>
                    <a:p>
                      <a:pPr indent="0" lvl="0" marL="0" rtl="0" algn="just">
                        <a:lnSpc>
                          <a:spcPct val="100000"/>
                        </a:lnSpc>
                        <a:spcBef>
                          <a:spcPts val="0"/>
                        </a:spcBef>
                        <a:spcAft>
                          <a:spcPts val="0"/>
                        </a:spcAft>
                        <a:buNone/>
                      </a:pPr>
                      <a:r>
                        <a:rPr lang="ru" sz="900"/>
                        <a:t>Truck, traffic on a busy highway, noise of the subway train, car repair shop</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2•10</a:t>
                      </a:r>
                      <a:r>
                        <a:rPr baseline="30000" lang="ru" sz="1000"/>
                        <a:t>-1</a:t>
                      </a:r>
                      <a:r>
                        <a:rPr lang="ru" sz="1000"/>
                        <a:t> – 6•10</a:t>
                      </a:r>
                      <a:r>
                        <a:rPr baseline="30000" lang="ru" sz="1000"/>
                        <a:t>-1</a:t>
                      </a:r>
                      <a:endParaRPr baseline="30000"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80 – 90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700">
                <a:tc>
                  <a:txBody>
                    <a:bodyPr/>
                    <a:lstStyle/>
                    <a:p>
                      <a:pPr indent="0" lvl="0" marL="0" rtl="0" algn="just">
                        <a:lnSpc>
                          <a:spcPct val="100000"/>
                        </a:lnSpc>
                        <a:spcBef>
                          <a:spcPts val="0"/>
                        </a:spcBef>
                        <a:spcAft>
                          <a:spcPts val="0"/>
                        </a:spcAft>
                        <a:buNone/>
                      </a:pPr>
                      <a:r>
                        <a:rPr lang="ru" sz="900"/>
                        <a:t>Female and male singing</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6•10</a:t>
                      </a:r>
                      <a:r>
                        <a:rPr baseline="30000" lang="ru" sz="1000"/>
                        <a:t>-3</a:t>
                      </a:r>
                      <a:r>
                        <a:rPr lang="ru" sz="1000"/>
                        <a:t> – 6•10</a:t>
                      </a:r>
                      <a:r>
                        <a:rPr baseline="30000" lang="ru" sz="1000"/>
                        <a:t>-1</a:t>
                      </a:r>
                      <a:endParaRPr baseline="30000"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40 – 90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700">
                <a:tc>
                  <a:txBody>
                    <a:bodyPr/>
                    <a:lstStyle/>
                    <a:p>
                      <a:pPr indent="0" lvl="0" marL="0" rtl="0" algn="just">
                        <a:lnSpc>
                          <a:spcPct val="100000"/>
                        </a:lnSpc>
                        <a:spcBef>
                          <a:spcPts val="0"/>
                        </a:spcBef>
                        <a:spcAft>
                          <a:spcPts val="0"/>
                        </a:spcAft>
                        <a:buNone/>
                      </a:pPr>
                      <a:r>
                        <a:rPr lang="ru" sz="900"/>
                        <a:t>Variety and symphony orchestras</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2•10</a:t>
                      </a:r>
                      <a:r>
                        <a:rPr baseline="30000" lang="ru" sz="1000"/>
                        <a:t>-2</a:t>
                      </a:r>
                      <a:r>
                        <a:rPr lang="ru" sz="1000"/>
                        <a:t> – 6</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40 – 110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8825">
                <a:tc>
                  <a:txBody>
                    <a:bodyPr/>
                    <a:lstStyle/>
                    <a:p>
                      <a:pPr indent="0" lvl="0" marL="0" rtl="0" algn="just">
                        <a:lnSpc>
                          <a:spcPct val="100000"/>
                        </a:lnSpc>
                        <a:spcBef>
                          <a:spcPts val="0"/>
                        </a:spcBef>
                        <a:spcAft>
                          <a:spcPts val="0"/>
                        </a:spcAft>
                        <a:buNone/>
                      </a:pPr>
                      <a:r>
                        <a:rPr lang="ru" sz="900"/>
                        <a:t>Loud disco, air hammer, plane taking off, blacksmith shop</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2 – 20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100 – 120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8825">
                <a:tc>
                  <a:txBody>
                    <a:bodyPr/>
                    <a:lstStyle/>
                    <a:p>
                      <a:pPr indent="0" lvl="0" marL="0" rtl="0" algn="just">
                        <a:lnSpc>
                          <a:spcPct val="100000"/>
                        </a:lnSpc>
                        <a:spcBef>
                          <a:spcPts val="0"/>
                        </a:spcBef>
                        <a:spcAft>
                          <a:spcPts val="0"/>
                        </a:spcAft>
                        <a:buNone/>
                      </a:pPr>
                      <a:r>
                        <a:rPr lang="ru" sz="900"/>
                        <a:t>Jet plane from a distance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6 – 200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110 – 140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8825">
                <a:tc>
                  <a:txBody>
                    <a:bodyPr/>
                    <a:lstStyle/>
                    <a:p>
                      <a:pPr indent="0" lvl="0" marL="0" rtl="0" algn="just">
                        <a:lnSpc>
                          <a:spcPct val="100000"/>
                        </a:lnSpc>
                        <a:spcBef>
                          <a:spcPts val="0"/>
                        </a:spcBef>
                        <a:spcAft>
                          <a:spcPts val="0"/>
                        </a:spcAft>
                        <a:buNone/>
                      </a:pPr>
                      <a:r>
                        <a:rPr lang="ru" sz="900"/>
                        <a:t>Pain treshold</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60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ru" sz="1000"/>
                        <a:t>130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