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2497F80-544D-4928-9134-0B303C51B603}">
  <a:tblStyle styleId="{22497F80-544D-4928-9134-0B303C51B60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d8001591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d8001591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d8001591b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d8001591b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d8001591b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d8001591b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d8001591b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d8001591b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d8001591b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d8001591b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d800159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d800159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d8001591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d8001591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d8001591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d8001591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d8001591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d8001591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d8001591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d8001591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d8001591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d8001591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d8001591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d8001591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d8001591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d8001591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15.png"/><Relationship Id="rId6" Type="http://schemas.openxmlformats.org/officeDocument/2006/relationships/image" Target="../media/image7.png"/><Relationship Id="rId7"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4.png"/><Relationship Id="rId6" Type="http://schemas.openxmlformats.org/officeDocument/2006/relationships/image" Target="../media/image13.png"/><Relationship Id="rId7"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7.png"/><Relationship Id="rId9" Type="http://schemas.openxmlformats.org/officeDocument/2006/relationships/image" Target="../media/image22.png"/><Relationship Id="rId5" Type="http://schemas.openxmlformats.org/officeDocument/2006/relationships/image" Target="../media/image6.png"/><Relationship Id="rId6" Type="http://schemas.openxmlformats.org/officeDocument/2006/relationships/image" Target="../media/image16.png"/><Relationship Id="rId7" Type="http://schemas.openxmlformats.org/officeDocument/2006/relationships/image" Target="../media/image21.png"/><Relationship Id="rId8"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5.png"/><Relationship Id="rId4" Type="http://schemas.openxmlformats.org/officeDocument/2006/relationships/image" Target="../media/image20.png"/><Relationship Id="rId5" Type="http://schemas.openxmlformats.org/officeDocument/2006/relationships/image" Target="../media/image29.png"/><Relationship Id="rId6"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30.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2.png"/><Relationship Id="rId5" Type="http://schemas.openxmlformats.org/officeDocument/2006/relationships/image" Target="../media/image19.pn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ru"/>
              <a:t>Theme 4. Speech coding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165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LPC analysis</a:t>
            </a:r>
            <a:endParaRPr/>
          </a:p>
        </p:txBody>
      </p:sp>
      <p:sp>
        <p:nvSpPr>
          <p:cNvPr id="128" name="Google Shape;128;p22"/>
          <p:cNvSpPr txBox="1"/>
          <p:nvPr>
            <p:ph idx="1" type="body"/>
          </p:nvPr>
        </p:nvSpPr>
        <p:spPr>
          <a:xfrm>
            <a:off x="311700" y="676650"/>
            <a:ext cx="8520600" cy="40836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ru" sz="1200"/>
              <a:t>Consider one frame of a voice signal: </a:t>
            </a:r>
            <a:r>
              <a:rPr i="1" lang="ru" sz="1200"/>
              <a:t>S = (s(0), s(1), …, s(159))</a:t>
            </a:r>
            <a:endParaRPr i="1" sz="1200"/>
          </a:p>
          <a:p>
            <a:pPr indent="-304800" lvl="0" marL="457200" rtl="0" algn="l">
              <a:spcBef>
                <a:spcPts val="0"/>
              </a:spcBef>
              <a:spcAft>
                <a:spcPts val="0"/>
              </a:spcAft>
              <a:buSzPts val="1200"/>
              <a:buChar char="●"/>
            </a:pPr>
            <a:r>
              <a:rPr lang="ru" sz="1200"/>
              <a:t>The signal </a:t>
            </a:r>
            <a:r>
              <a:rPr i="1" lang="ru" sz="1200"/>
              <a:t>s(n) </a:t>
            </a:r>
            <a:r>
              <a:rPr lang="ru" sz="1200"/>
              <a:t>is related to the update </a:t>
            </a:r>
            <a:r>
              <a:rPr i="1" lang="ru" sz="1200"/>
              <a:t>u(n)</a:t>
            </a:r>
            <a:r>
              <a:rPr lang="ru" sz="1200"/>
              <a:t> by the linear equation:</a:t>
            </a:r>
            <a:endParaRPr sz="1200"/>
          </a:p>
          <a:p>
            <a:pPr indent="-304800" lvl="0" marL="457200" rtl="0" algn="l">
              <a:spcBef>
                <a:spcPts val="0"/>
              </a:spcBef>
              <a:spcAft>
                <a:spcPts val="0"/>
              </a:spcAft>
              <a:buSzPts val="1200"/>
              <a:buChar char="●"/>
            </a:pPr>
            <a:r>
              <a:t/>
            </a:r>
            <a:endParaRPr sz="1200"/>
          </a:p>
          <a:p>
            <a:pPr indent="-304800" lvl="0" marL="457200" rtl="0" algn="l">
              <a:spcBef>
                <a:spcPts val="0"/>
              </a:spcBef>
              <a:spcAft>
                <a:spcPts val="0"/>
              </a:spcAft>
              <a:buSzPts val="1200"/>
              <a:buChar char="●"/>
            </a:pPr>
            <a:r>
              <a:rPr lang="ru" sz="1200"/>
              <a:t>The ten LPC parameters </a:t>
            </a:r>
            <a:r>
              <a:rPr i="1" lang="ru" sz="1200"/>
              <a:t>(a</a:t>
            </a:r>
            <a:r>
              <a:rPr baseline="-25000" i="1" lang="ru" sz="1200"/>
              <a:t>1</a:t>
            </a:r>
            <a:r>
              <a:rPr i="1" lang="ru" sz="1200"/>
              <a:t>, a</a:t>
            </a:r>
            <a:r>
              <a:rPr baseline="-25000" i="1" lang="ru" sz="1200"/>
              <a:t>2</a:t>
            </a:r>
            <a:r>
              <a:rPr i="1" lang="ru" sz="1200"/>
              <a:t>, ..., a</a:t>
            </a:r>
            <a:r>
              <a:rPr baseline="-25000" i="1" lang="ru" sz="1200"/>
              <a:t>10</a:t>
            </a:r>
            <a:r>
              <a:rPr i="1" lang="ru" sz="1200"/>
              <a:t>)</a:t>
            </a:r>
            <a:r>
              <a:rPr lang="ru" sz="1200"/>
              <a:t> are chosen to minimize the update energy: </a:t>
            </a:r>
            <a:endParaRPr sz="1200"/>
          </a:p>
          <a:p>
            <a:pPr indent="-304800" lvl="0" marL="457200" rtl="0" algn="l">
              <a:spcBef>
                <a:spcPts val="0"/>
              </a:spcBef>
              <a:spcAft>
                <a:spcPts val="0"/>
              </a:spcAft>
              <a:buSzPts val="1200"/>
              <a:buChar char="●"/>
            </a:pPr>
            <a:r>
              <a:rPr lang="ru" sz="1200"/>
              <a:t>The standard approach - the derivatives of </a:t>
            </a:r>
            <a:r>
              <a:rPr i="1" lang="ru" sz="1200"/>
              <a:t>f</a:t>
            </a:r>
            <a:r>
              <a:rPr lang="ru" sz="1200"/>
              <a:t> to </a:t>
            </a:r>
            <a:r>
              <a:rPr i="1" lang="ru" sz="1200"/>
              <a:t>a</a:t>
            </a:r>
            <a:r>
              <a:rPr baseline="-25000" i="1" lang="ru" sz="1200"/>
              <a:t>i</a:t>
            </a:r>
            <a:r>
              <a:rPr lang="ru" sz="1200"/>
              <a:t> are equal to zero:</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304800" lvl="0" marL="457200" rtl="0" algn="l">
              <a:spcBef>
                <a:spcPts val="1200"/>
              </a:spcBef>
              <a:spcAft>
                <a:spcPts val="0"/>
              </a:spcAft>
              <a:buSzPts val="1200"/>
              <a:buChar char="●"/>
            </a:pPr>
            <a:r>
              <a:rPr lang="ru" sz="1200"/>
              <a:t>Thus, we get 10 linear equations with 10 variables:</a:t>
            </a:r>
            <a:endParaRPr sz="1200"/>
          </a:p>
        </p:txBody>
      </p:sp>
      <p:pic>
        <p:nvPicPr>
          <p:cNvPr id="129" name="Google Shape;129;p22"/>
          <p:cNvPicPr preferRelativeResize="0"/>
          <p:nvPr/>
        </p:nvPicPr>
        <p:blipFill>
          <a:blip r:embed="rId3">
            <a:alphaModFix/>
          </a:blip>
          <a:stretch>
            <a:fillRect/>
          </a:stretch>
        </p:blipFill>
        <p:spPr>
          <a:xfrm>
            <a:off x="5371275" y="792774"/>
            <a:ext cx="2109750" cy="616075"/>
          </a:xfrm>
          <a:prstGeom prst="rect">
            <a:avLst/>
          </a:prstGeom>
          <a:noFill/>
          <a:ln>
            <a:noFill/>
          </a:ln>
        </p:spPr>
      </p:pic>
      <p:pic>
        <p:nvPicPr>
          <p:cNvPr id="130" name="Google Shape;130;p22"/>
          <p:cNvPicPr preferRelativeResize="0"/>
          <p:nvPr/>
        </p:nvPicPr>
        <p:blipFill>
          <a:blip r:embed="rId4">
            <a:alphaModFix/>
          </a:blip>
          <a:stretch>
            <a:fillRect/>
          </a:stretch>
        </p:blipFill>
        <p:spPr>
          <a:xfrm>
            <a:off x="6491574" y="1280325"/>
            <a:ext cx="767300" cy="446800"/>
          </a:xfrm>
          <a:prstGeom prst="rect">
            <a:avLst/>
          </a:prstGeom>
          <a:noFill/>
          <a:ln>
            <a:noFill/>
          </a:ln>
        </p:spPr>
      </p:pic>
      <p:pic>
        <p:nvPicPr>
          <p:cNvPr id="131" name="Google Shape;131;p22"/>
          <p:cNvPicPr preferRelativeResize="0"/>
          <p:nvPr/>
        </p:nvPicPr>
        <p:blipFill>
          <a:blip r:embed="rId5">
            <a:alphaModFix/>
          </a:blip>
          <a:stretch>
            <a:fillRect/>
          </a:stretch>
        </p:blipFill>
        <p:spPr>
          <a:xfrm>
            <a:off x="3628300" y="1838700"/>
            <a:ext cx="1178675" cy="848975"/>
          </a:xfrm>
          <a:prstGeom prst="rect">
            <a:avLst/>
          </a:prstGeom>
          <a:noFill/>
          <a:ln>
            <a:noFill/>
          </a:ln>
        </p:spPr>
      </p:pic>
      <p:pic>
        <p:nvPicPr>
          <p:cNvPr id="132" name="Google Shape;132;p22"/>
          <p:cNvPicPr preferRelativeResize="0"/>
          <p:nvPr/>
        </p:nvPicPr>
        <p:blipFill>
          <a:blip r:embed="rId6">
            <a:alphaModFix/>
          </a:blip>
          <a:stretch>
            <a:fillRect/>
          </a:stretch>
        </p:blipFill>
        <p:spPr>
          <a:xfrm>
            <a:off x="539421" y="2982496"/>
            <a:ext cx="5913375" cy="1853250"/>
          </a:xfrm>
          <a:prstGeom prst="rect">
            <a:avLst/>
          </a:prstGeom>
          <a:noFill/>
          <a:ln>
            <a:noFill/>
          </a:ln>
        </p:spPr>
      </p:pic>
      <p:pic>
        <p:nvPicPr>
          <p:cNvPr id="133" name="Google Shape;133;p22"/>
          <p:cNvPicPr preferRelativeResize="0"/>
          <p:nvPr/>
        </p:nvPicPr>
        <p:blipFill>
          <a:blip r:embed="rId7">
            <a:alphaModFix/>
          </a:blip>
          <a:stretch>
            <a:fillRect/>
          </a:stretch>
        </p:blipFill>
        <p:spPr>
          <a:xfrm>
            <a:off x="6680343" y="3542225"/>
            <a:ext cx="2128623" cy="446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165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LPC analysis</a:t>
            </a:r>
            <a:endParaRPr/>
          </a:p>
        </p:txBody>
      </p:sp>
      <p:sp>
        <p:nvSpPr>
          <p:cNvPr id="139" name="Google Shape;139;p23"/>
          <p:cNvSpPr txBox="1"/>
          <p:nvPr>
            <p:ph idx="1" type="body"/>
          </p:nvPr>
        </p:nvSpPr>
        <p:spPr>
          <a:xfrm>
            <a:off x="311700" y="676650"/>
            <a:ext cx="5418600" cy="4083600"/>
          </a:xfrm>
          <a:prstGeom prst="rect">
            <a:avLst/>
          </a:prstGeom>
        </p:spPr>
        <p:txBody>
          <a:bodyPr anchorCtr="0" anchor="t" bIns="91425" lIns="91425" spcFirstLastPara="1" rIns="91425" wrap="square" tIns="91425">
            <a:normAutofit lnSpcReduction="20000"/>
          </a:bodyPr>
          <a:lstStyle/>
          <a:p>
            <a:pPr indent="-304800" lvl="0" marL="457200" rtl="0" algn="l">
              <a:spcBef>
                <a:spcPts val="0"/>
              </a:spcBef>
              <a:spcAft>
                <a:spcPts val="0"/>
              </a:spcAft>
              <a:buSzPts val="1200"/>
              <a:buChar char="●"/>
            </a:pPr>
            <a:r>
              <a:rPr lang="ru" sz="1200"/>
              <a:t>The resulting system of equations can be solved in the following ways: </a:t>
            </a:r>
            <a:endParaRPr sz="1200"/>
          </a:p>
          <a:p>
            <a:pPr indent="-304800" lvl="1" marL="914400" rtl="0" algn="l">
              <a:spcBef>
                <a:spcPts val="0"/>
              </a:spcBef>
              <a:spcAft>
                <a:spcPts val="0"/>
              </a:spcAft>
              <a:buSzPts val="1200"/>
              <a:buChar char="○"/>
            </a:pPr>
            <a:r>
              <a:rPr lang="ru" sz="1200"/>
              <a:t>Gauss method </a:t>
            </a:r>
            <a:endParaRPr sz="1200"/>
          </a:p>
          <a:p>
            <a:pPr indent="-304800" lvl="1" marL="914400" rtl="0" algn="l">
              <a:spcBef>
                <a:spcPts val="0"/>
              </a:spcBef>
              <a:spcAft>
                <a:spcPts val="0"/>
              </a:spcAft>
              <a:buSzPts val="1200"/>
              <a:buChar char="○"/>
            </a:pPr>
            <a:r>
              <a:rPr lang="ru" sz="1200"/>
              <a:t>any method of matrix inversion </a:t>
            </a:r>
            <a:endParaRPr sz="1200"/>
          </a:p>
          <a:p>
            <a:pPr indent="-304800" lvl="1" marL="914400" rtl="0" algn="l">
              <a:spcBef>
                <a:spcPts val="0"/>
              </a:spcBef>
              <a:spcAft>
                <a:spcPts val="0"/>
              </a:spcAft>
              <a:buSzPts val="1200"/>
              <a:buChar char="○"/>
            </a:pPr>
            <a:r>
              <a:rPr lang="ru" sz="1200"/>
              <a:t>Levinson-Durbin recursion: </a:t>
            </a:r>
            <a:endParaRPr sz="1200"/>
          </a:p>
          <a:p>
            <a:pPr indent="0" lvl="0" marL="457200" rtl="0" algn="l">
              <a:spcBef>
                <a:spcPts val="1200"/>
              </a:spcBef>
              <a:spcAft>
                <a:spcPts val="0"/>
              </a:spcAft>
              <a:buNone/>
            </a:pPr>
            <a:r>
              <a:t/>
            </a:r>
            <a:endParaRPr sz="1200"/>
          </a:p>
          <a:p>
            <a:pPr indent="0" lvl="0" marL="457200" rtl="0" algn="l">
              <a:spcBef>
                <a:spcPts val="1200"/>
              </a:spcBef>
              <a:spcAft>
                <a:spcPts val="0"/>
              </a:spcAft>
              <a:buNone/>
            </a:pPr>
            <a:r>
              <a:t/>
            </a:r>
            <a:endParaRPr sz="1200"/>
          </a:p>
          <a:p>
            <a:pPr indent="0" lvl="0" marL="0" rtl="0" algn="l">
              <a:spcBef>
                <a:spcPts val="1200"/>
              </a:spcBef>
              <a:spcAft>
                <a:spcPts val="0"/>
              </a:spcAft>
              <a:buNone/>
            </a:pPr>
            <a:r>
              <a:t/>
            </a:r>
            <a:endParaRPr sz="1200"/>
          </a:p>
          <a:p>
            <a:pPr indent="-304800" lvl="0" marL="457200" rtl="0" algn="l">
              <a:spcBef>
                <a:spcPts val="1200"/>
              </a:spcBef>
              <a:spcAft>
                <a:spcPts val="0"/>
              </a:spcAft>
              <a:buSzPts val="1200"/>
              <a:buChar char="●"/>
            </a:pPr>
            <a:r>
              <a:rPr lang="ru" sz="1200"/>
              <a:t>The equations are solved for </a:t>
            </a:r>
            <a:r>
              <a:rPr i="1" lang="ru" sz="1200"/>
              <a:t>i </a:t>
            </a:r>
            <a:r>
              <a:rPr lang="ru" sz="1200"/>
              <a:t>= 1, 2, …, 10, and then </a:t>
            </a:r>
            <a:endParaRPr sz="1200"/>
          </a:p>
          <a:p>
            <a:pPr indent="-304800" lvl="0" marL="457200" rtl="0" algn="l">
              <a:spcBef>
                <a:spcPts val="0"/>
              </a:spcBef>
              <a:spcAft>
                <a:spcPts val="0"/>
              </a:spcAft>
              <a:buSzPts val="1200"/>
              <a:buChar char="●"/>
            </a:pPr>
            <a:r>
              <a:rPr lang="ru" sz="1200"/>
              <a:t>To obtain the remaining three parameters (</a:t>
            </a:r>
            <a:r>
              <a:rPr b="1" i="1" lang="ru" sz="1200"/>
              <a:t>V/UV, G, T</a:t>
            </a:r>
            <a:r>
              <a:rPr lang="ru" sz="1200"/>
              <a:t>) t</a:t>
            </a:r>
            <a:r>
              <a:rPr lang="ru" sz="1200"/>
              <a:t>he equation for updates is solved</a:t>
            </a:r>
            <a:r>
              <a:rPr lang="ru" sz="1200"/>
              <a:t>: </a:t>
            </a:r>
            <a:endParaRPr sz="1200"/>
          </a:p>
          <a:p>
            <a:pPr indent="0" lvl="0" marL="0" rtl="0" algn="l">
              <a:spcBef>
                <a:spcPts val="1200"/>
              </a:spcBef>
              <a:spcAft>
                <a:spcPts val="0"/>
              </a:spcAft>
              <a:buNone/>
            </a:pPr>
            <a:r>
              <a:t/>
            </a:r>
            <a:endParaRPr sz="1200"/>
          </a:p>
          <a:p>
            <a:pPr indent="-304800" lvl="0" marL="457200" rtl="0" algn="l">
              <a:spcBef>
                <a:spcPts val="1200"/>
              </a:spcBef>
              <a:spcAft>
                <a:spcPts val="0"/>
              </a:spcAft>
              <a:buSzPts val="1200"/>
              <a:buChar char="●"/>
            </a:pPr>
            <a:r>
              <a:rPr lang="ru" sz="1200"/>
              <a:t>Then the autocorrelation u(n) is calculated: </a:t>
            </a:r>
            <a:endParaRPr sz="1200"/>
          </a:p>
          <a:p>
            <a:pPr indent="0" lvl="0" marL="457200" rtl="0" algn="l">
              <a:spcBef>
                <a:spcPts val="1200"/>
              </a:spcBef>
              <a:spcAft>
                <a:spcPts val="0"/>
              </a:spcAft>
              <a:buNone/>
            </a:pPr>
            <a:r>
              <a:t/>
            </a:r>
            <a:endParaRPr sz="1200"/>
          </a:p>
          <a:p>
            <a:pPr indent="-304800" lvl="0" marL="457200" rtl="0" algn="l">
              <a:spcBef>
                <a:spcPts val="1200"/>
              </a:spcBef>
              <a:spcAft>
                <a:spcPts val="0"/>
              </a:spcAft>
              <a:buSzPts val="1200"/>
              <a:buChar char="●"/>
            </a:pPr>
            <a:r>
              <a:rPr lang="ru" sz="1200"/>
              <a:t>Then, based on the autocorrelation, a decision is made about the type of sound (voiced or unvoiced)</a:t>
            </a:r>
            <a:endParaRPr sz="1200"/>
          </a:p>
        </p:txBody>
      </p:sp>
      <p:pic>
        <p:nvPicPr>
          <p:cNvPr id="140" name="Google Shape;140;p23"/>
          <p:cNvPicPr preferRelativeResize="0"/>
          <p:nvPr/>
        </p:nvPicPr>
        <p:blipFill>
          <a:blip r:embed="rId3">
            <a:alphaModFix/>
          </a:blip>
          <a:stretch>
            <a:fillRect/>
          </a:stretch>
        </p:blipFill>
        <p:spPr>
          <a:xfrm>
            <a:off x="889600" y="1521656"/>
            <a:ext cx="4102500" cy="1082800"/>
          </a:xfrm>
          <a:prstGeom prst="rect">
            <a:avLst/>
          </a:prstGeom>
          <a:noFill/>
          <a:ln>
            <a:noFill/>
          </a:ln>
        </p:spPr>
      </p:pic>
      <p:pic>
        <p:nvPicPr>
          <p:cNvPr id="141" name="Google Shape;141;p23"/>
          <p:cNvPicPr preferRelativeResize="0"/>
          <p:nvPr/>
        </p:nvPicPr>
        <p:blipFill>
          <a:blip r:embed="rId4">
            <a:alphaModFix/>
          </a:blip>
          <a:stretch>
            <a:fillRect/>
          </a:stretch>
        </p:blipFill>
        <p:spPr>
          <a:xfrm>
            <a:off x="4510217" y="2571738"/>
            <a:ext cx="671125" cy="282225"/>
          </a:xfrm>
          <a:prstGeom prst="rect">
            <a:avLst/>
          </a:prstGeom>
          <a:noFill/>
          <a:ln>
            <a:noFill/>
          </a:ln>
        </p:spPr>
      </p:pic>
      <p:pic>
        <p:nvPicPr>
          <p:cNvPr id="142" name="Google Shape;142;p23"/>
          <p:cNvPicPr preferRelativeResize="0"/>
          <p:nvPr/>
        </p:nvPicPr>
        <p:blipFill>
          <a:blip r:embed="rId5">
            <a:alphaModFix/>
          </a:blip>
          <a:stretch>
            <a:fillRect/>
          </a:stretch>
        </p:blipFill>
        <p:spPr>
          <a:xfrm>
            <a:off x="889600" y="3104924"/>
            <a:ext cx="1961189" cy="572700"/>
          </a:xfrm>
          <a:prstGeom prst="rect">
            <a:avLst/>
          </a:prstGeom>
          <a:noFill/>
          <a:ln>
            <a:noFill/>
          </a:ln>
        </p:spPr>
      </p:pic>
      <p:pic>
        <p:nvPicPr>
          <p:cNvPr id="143" name="Google Shape;143;p23"/>
          <p:cNvPicPr preferRelativeResize="0"/>
          <p:nvPr/>
        </p:nvPicPr>
        <p:blipFill>
          <a:blip r:embed="rId6">
            <a:alphaModFix/>
          </a:blip>
          <a:stretch>
            <a:fillRect/>
          </a:stretch>
        </p:blipFill>
        <p:spPr>
          <a:xfrm>
            <a:off x="3813218" y="3440043"/>
            <a:ext cx="1864321" cy="572700"/>
          </a:xfrm>
          <a:prstGeom prst="rect">
            <a:avLst/>
          </a:prstGeom>
          <a:noFill/>
          <a:ln>
            <a:noFill/>
          </a:ln>
        </p:spPr>
      </p:pic>
      <p:pic>
        <p:nvPicPr>
          <p:cNvPr id="144" name="Google Shape;144;p23"/>
          <p:cNvPicPr preferRelativeResize="0"/>
          <p:nvPr/>
        </p:nvPicPr>
        <p:blipFill>
          <a:blip r:embed="rId7">
            <a:alphaModFix/>
          </a:blip>
          <a:stretch>
            <a:fillRect/>
          </a:stretch>
        </p:blipFill>
        <p:spPr>
          <a:xfrm>
            <a:off x="5844875" y="2806875"/>
            <a:ext cx="3108902" cy="221648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11700" y="165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Linear Spectrum Pairs (LSP)</a:t>
            </a:r>
            <a:endParaRPr/>
          </a:p>
        </p:txBody>
      </p:sp>
      <p:sp>
        <p:nvSpPr>
          <p:cNvPr id="150" name="Google Shape;150;p24"/>
          <p:cNvSpPr txBox="1"/>
          <p:nvPr>
            <p:ph idx="1" type="body"/>
          </p:nvPr>
        </p:nvSpPr>
        <p:spPr>
          <a:xfrm>
            <a:off x="311700" y="676650"/>
            <a:ext cx="8371200" cy="40836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ru" sz="1200"/>
              <a:t>The LPC coefficients are represented in terms of linear spectral pairs LSP (line spectrum pair)</a:t>
            </a:r>
            <a:endParaRPr sz="1200"/>
          </a:p>
          <a:p>
            <a:pPr indent="-304800" lvl="0" marL="457200" rtl="0" algn="l">
              <a:spcBef>
                <a:spcPts val="0"/>
              </a:spcBef>
              <a:spcAft>
                <a:spcPts val="0"/>
              </a:spcAft>
              <a:buSzPts val="1200"/>
              <a:buChar char="●"/>
            </a:pPr>
            <a:r>
              <a:rPr lang="ru" sz="1200"/>
              <a:t>LSPs are mathematically equivalent to LPC coefficients but are better suited for the quantization procedure</a:t>
            </a:r>
            <a:endParaRPr sz="1200"/>
          </a:p>
          <a:p>
            <a:pPr indent="-304800" lvl="0" marL="457200" rtl="0" algn="l">
              <a:spcBef>
                <a:spcPts val="0"/>
              </a:spcBef>
              <a:spcAft>
                <a:spcPts val="0"/>
              </a:spcAft>
              <a:buSzPts val="1200"/>
              <a:buChar char="●"/>
            </a:pPr>
            <a:r>
              <a:rPr lang="ru" sz="1200"/>
              <a:t>LSPs are calculated as follows:</a:t>
            </a:r>
            <a:endParaRPr sz="1200"/>
          </a:p>
          <a:p>
            <a:pPr indent="0" lvl="0" marL="457200" rtl="0" algn="l">
              <a:spcBef>
                <a:spcPts val="1200"/>
              </a:spcBef>
              <a:spcAft>
                <a:spcPts val="0"/>
              </a:spcAft>
              <a:buNone/>
            </a:pPr>
            <a:r>
              <a:t/>
            </a:r>
            <a:endParaRPr sz="1200"/>
          </a:p>
          <a:p>
            <a:pPr indent="-304800" lvl="0" marL="457200" rtl="0" algn="l">
              <a:spcBef>
                <a:spcPts val="1200"/>
              </a:spcBef>
              <a:spcAft>
                <a:spcPts val="0"/>
              </a:spcAft>
              <a:buSzPts val="1200"/>
              <a:buChar char="●"/>
            </a:pPr>
            <a:r>
              <a:rPr lang="ru" sz="1200"/>
              <a:t>Factorization of these equations gives:</a:t>
            </a:r>
            <a:endParaRPr sz="1200"/>
          </a:p>
          <a:p>
            <a:pPr indent="0" lvl="0" marL="0" rtl="0" algn="l">
              <a:spcBef>
                <a:spcPts val="1200"/>
              </a:spcBef>
              <a:spcAft>
                <a:spcPts val="0"/>
              </a:spcAft>
              <a:buNone/>
            </a:pPr>
            <a:r>
              <a:t/>
            </a:r>
            <a:endParaRPr sz="1200"/>
          </a:p>
          <a:p>
            <a:pPr indent="-304800" lvl="0" marL="457200" rtl="0" algn="l">
              <a:spcBef>
                <a:spcPts val="1200"/>
              </a:spcBef>
              <a:spcAft>
                <a:spcPts val="0"/>
              </a:spcAft>
              <a:buSzPts val="1200"/>
              <a:buChar char="●"/>
            </a:pPr>
            <a:r>
              <a:rPr lang="ru" sz="1200"/>
              <a:t>                   - LSP parameters</a:t>
            </a:r>
            <a:endParaRPr sz="1200"/>
          </a:p>
          <a:p>
            <a:pPr indent="-304800" lvl="0" marL="457200" rtl="0" algn="l">
              <a:spcBef>
                <a:spcPts val="0"/>
              </a:spcBef>
              <a:spcAft>
                <a:spcPts val="0"/>
              </a:spcAft>
              <a:buSzPts val="1200"/>
              <a:buChar char="●"/>
            </a:pPr>
            <a:r>
              <a:rPr lang="ru" sz="1200"/>
              <a:t>LSP parameters are ordered and limited:</a:t>
            </a:r>
            <a:endParaRPr sz="1200"/>
          </a:p>
          <a:p>
            <a:pPr indent="0" lvl="0" marL="457200" rtl="0" algn="l">
              <a:spcBef>
                <a:spcPts val="1200"/>
              </a:spcBef>
              <a:spcAft>
                <a:spcPts val="0"/>
              </a:spcAft>
              <a:buNone/>
            </a:pPr>
            <a:r>
              <a:t/>
            </a:r>
            <a:endParaRPr sz="1200"/>
          </a:p>
          <a:p>
            <a:pPr indent="-304800" lvl="0" marL="457200" rtl="0" algn="l">
              <a:spcBef>
                <a:spcPts val="1200"/>
              </a:spcBef>
              <a:spcAft>
                <a:spcPts val="0"/>
              </a:spcAft>
              <a:buSzPts val="1200"/>
              <a:buChar char="●"/>
            </a:pPr>
            <a:r>
              <a:rPr lang="ru" sz="1200"/>
              <a:t>They are more frame-to-frame correlated than LPC coefficients.</a:t>
            </a:r>
            <a:endParaRPr sz="1200"/>
          </a:p>
        </p:txBody>
      </p:sp>
      <p:pic>
        <p:nvPicPr>
          <p:cNvPr id="151" name="Google Shape;151;p24"/>
          <p:cNvPicPr preferRelativeResize="0"/>
          <p:nvPr/>
        </p:nvPicPr>
        <p:blipFill>
          <a:blip r:embed="rId3">
            <a:alphaModFix/>
          </a:blip>
          <a:stretch>
            <a:fillRect/>
          </a:stretch>
        </p:blipFill>
        <p:spPr>
          <a:xfrm>
            <a:off x="723975" y="1459674"/>
            <a:ext cx="4869049" cy="467325"/>
          </a:xfrm>
          <a:prstGeom prst="rect">
            <a:avLst/>
          </a:prstGeom>
          <a:noFill/>
          <a:ln>
            <a:noFill/>
          </a:ln>
        </p:spPr>
      </p:pic>
      <p:pic>
        <p:nvPicPr>
          <p:cNvPr id="152" name="Google Shape;152;p24"/>
          <p:cNvPicPr preferRelativeResize="0"/>
          <p:nvPr/>
        </p:nvPicPr>
        <p:blipFill>
          <a:blip r:embed="rId4">
            <a:alphaModFix/>
          </a:blip>
          <a:stretch>
            <a:fillRect/>
          </a:stretch>
        </p:blipFill>
        <p:spPr>
          <a:xfrm>
            <a:off x="723975" y="2177325"/>
            <a:ext cx="3849376" cy="512700"/>
          </a:xfrm>
          <a:prstGeom prst="rect">
            <a:avLst/>
          </a:prstGeom>
          <a:noFill/>
          <a:ln>
            <a:noFill/>
          </a:ln>
        </p:spPr>
      </p:pic>
      <p:pic>
        <p:nvPicPr>
          <p:cNvPr id="153" name="Google Shape;153;p24"/>
          <p:cNvPicPr preferRelativeResize="0"/>
          <p:nvPr/>
        </p:nvPicPr>
        <p:blipFill>
          <a:blip r:embed="rId5">
            <a:alphaModFix/>
          </a:blip>
          <a:stretch>
            <a:fillRect/>
          </a:stretch>
        </p:blipFill>
        <p:spPr>
          <a:xfrm>
            <a:off x="1115473" y="2648588"/>
            <a:ext cx="483900" cy="236725"/>
          </a:xfrm>
          <a:prstGeom prst="rect">
            <a:avLst/>
          </a:prstGeom>
          <a:noFill/>
          <a:ln>
            <a:noFill/>
          </a:ln>
        </p:spPr>
      </p:pic>
      <p:pic>
        <p:nvPicPr>
          <p:cNvPr id="154" name="Google Shape;154;p24"/>
          <p:cNvPicPr preferRelativeResize="0"/>
          <p:nvPr/>
        </p:nvPicPr>
        <p:blipFill>
          <a:blip r:embed="rId6">
            <a:alphaModFix/>
          </a:blip>
          <a:stretch>
            <a:fillRect/>
          </a:stretch>
        </p:blipFill>
        <p:spPr>
          <a:xfrm>
            <a:off x="723975" y="3200950"/>
            <a:ext cx="2014237" cy="236725"/>
          </a:xfrm>
          <a:prstGeom prst="rect">
            <a:avLst/>
          </a:prstGeom>
          <a:noFill/>
          <a:ln>
            <a:noFill/>
          </a:ln>
        </p:spPr>
      </p:pic>
      <p:pic>
        <p:nvPicPr>
          <p:cNvPr id="155" name="Google Shape;155;p24"/>
          <p:cNvPicPr preferRelativeResize="0"/>
          <p:nvPr/>
        </p:nvPicPr>
        <p:blipFill>
          <a:blip r:embed="rId7">
            <a:alphaModFix/>
          </a:blip>
          <a:stretch>
            <a:fillRect/>
          </a:stretch>
        </p:blipFill>
        <p:spPr>
          <a:xfrm>
            <a:off x="5823299" y="2054024"/>
            <a:ext cx="1836736" cy="512700"/>
          </a:xfrm>
          <a:prstGeom prst="rect">
            <a:avLst/>
          </a:prstGeom>
          <a:noFill/>
          <a:ln>
            <a:noFill/>
          </a:ln>
        </p:spPr>
      </p:pic>
      <p:pic>
        <p:nvPicPr>
          <p:cNvPr id="156" name="Google Shape;156;p24"/>
          <p:cNvPicPr preferRelativeResize="0"/>
          <p:nvPr/>
        </p:nvPicPr>
        <p:blipFill>
          <a:blip r:embed="rId8">
            <a:alphaModFix/>
          </a:blip>
          <a:stretch>
            <a:fillRect/>
          </a:stretch>
        </p:blipFill>
        <p:spPr>
          <a:xfrm>
            <a:off x="5869525" y="2615082"/>
            <a:ext cx="1502675" cy="303750"/>
          </a:xfrm>
          <a:prstGeom prst="rect">
            <a:avLst/>
          </a:prstGeom>
          <a:noFill/>
          <a:ln>
            <a:noFill/>
          </a:ln>
        </p:spPr>
      </p:pic>
      <p:pic>
        <p:nvPicPr>
          <p:cNvPr id="157" name="Google Shape;157;p24"/>
          <p:cNvPicPr preferRelativeResize="0"/>
          <p:nvPr/>
        </p:nvPicPr>
        <p:blipFill>
          <a:blip r:embed="rId9">
            <a:alphaModFix/>
          </a:blip>
          <a:stretch>
            <a:fillRect/>
          </a:stretch>
        </p:blipFill>
        <p:spPr>
          <a:xfrm>
            <a:off x="5823300" y="2885325"/>
            <a:ext cx="1424406" cy="467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11700" y="165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2,4 kbps LPC vocoder</a:t>
            </a:r>
            <a:endParaRPr/>
          </a:p>
        </p:txBody>
      </p:sp>
      <p:sp>
        <p:nvSpPr>
          <p:cNvPr id="163" name="Google Shape;163;p25"/>
          <p:cNvSpPr txBox="1"/>
          <p:nvPr>
            <p:ph idx="1" type="body"/>
          </p:nvPr>
        </p:nvSpPr>
        <p:spPr>
          <a:xfrm>
            <a:off x="311700" y="1888000"/>
            <a:ext cx="5106300" cy="28722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ru" sz="1200"/>
              <a:t>The frame size is 20 ms (50 frames per second). 2400 bps corresponds to 48 bits per frame</a:t>
            </a:r>
            <a:endParaRPr sz="1200"/>
          </a:p>
          <a:p>
            <a:pPr indent="-304800" lvl="0" marL="457200" rtl="0" algn="l">
              <a:spcBef>
                <a:spcPts val="0"/>
              </a:spcBef>
              <a:spcAft>
                <a:spcPts val="0"/>
              </a:spcAft>
              <a:buSzPts val="1200"/>
              <a:buChar char="●"/>
            </a:pPr>
            <a:r>
              <a:rPr lang="ru" sz="1200"/>
              <a:t>A 7-bit non-uniform scalar quantizer is used for gain </a:t>
            </a:r>
            <a:r>
              <a:rPr b="1" i="1" lang="ru" sz="1200"/>
              <a:t>G</a:t>
            </a:r>
            <a:endParaRPr b="1" i="1" sz="1200"/>
          </a:p>
          <a:p>
            <a:pPr indent="-304800" lvl="0" marL="457200" rtl="0" algn="l">
              <a:spcBef>
                <a:spcPts val="0"/>
              </a:spcBef>
              <a:spcAft>
                <a:spcPts val="0"/>
              </a:spcAft>
              <a:buSzPts val="1200"/>
              <a:buChar char="●"/>
            </a:pPr>
            <a:r>
              <a:rPr lang="ru" sz="1200"/>
              <a:t>For voiced speech, </a:t>
            </a:r>
            <a:r>
              <a:rPr b="1" lang="ru" sz="1200"/>
              <a:t>T</a:t>
            </a:r>
            <a:r>
              <a:rPr lang="ru" sz="1200"/>
              <a:t> values are set in the range from 20 to 146</a:t>
            </a:r>
            <a:endParaRPr sz="1200"/>
          </a:p>
          <a:p>
            <a:pPr indent="-304800" lvl="0" marL="457200" rtl="0" algn="l">
              <a:spcBef>
                <a:spcPts val="0"/>
              </a:spcBef>
              <a:spcAft>
                <a:spcPts val="0"/>
              </a:spcAft>
              <a:buSzPts val="1200"/>
              <a:buChar char="●"/>
            </a:pPr>
            <a:r>
              <a:rPr lang="ru" sz="1200"/>
              <a:t>V/UV, T are encoded jointly</a:t>
            </a:r>
            <a:endParaRPr sz="1200"/>
          </a:p>
        </p:txBody>
      </p:sp>
      <p:pic>
        <p:nvPicPr>
          <p:cNvPr id="164" name="Google Shape;164;p25"/>
          <p:cNvPicPr preferRelativeResize="0"/>
          <p:nvPr/>
        </p:nvPicPr>
        <p:blipFill>
          <a:blip r:embed="rId3">
            <a:alphaModFix/>
          </a:blip>
          <a:stretch>
            <a:fillRect/>
          </a:stretch>
        </p:blipFill>
        <p:spPr>
          <a:xfrm>
            <a:off x="5575630" y="212925"/>
            <a:ext cx="3107250" cy="1563925"/>
          </a:xfrm>
          <a:prstGeom prst="rect">
            <a:avLst/>
          </a:prstGeom>
          <a:noFill/>
          <a:ln>
            <a:noFill/>
          </a:ln>
        </p:spPr>
      </p:pic>
      <p:pic>
        <p:nvPicPr>
          <p:cNvPr id="165" name="Google Shape;165;p25"/>
          <p:cNvPicPr preferRelativeResize="0"/>
          <p:nvPr/>
        </p:nvPicPr>
        <p:blipFill>
          <a:blip r:embed="rId4">
            <a:alphaModFix/>
          </a:blip>
          <a:stretch>
            <a:fillRect/>
          </a:stretch>
        </p:blipFill>
        <p:spPr>
          <a:xfrm>
            <a:off x="5631642" y="1859667"/>
            <a:ext cx="2995225" cy="905375"/>
          </a:xfrm>
          <a:prstGeom prst="rect">
            <a:avLst/>
          </a:prstGeom>
          <a:noFill/>
          <a:ln>
            <a:noFill/>
          </a:ln>
        </p:spPr>
      </p:pic>
      <p:pic>
        <p:nvPicPr>
          <p:cNvPr id="166" name="Google Shape;166;p25"/>
          <p:cNvPicPr preferRelativeResize="0"/>
          <p:nvPr/>
        </p:nvPicPr>
        <p:blipFill>
          <a:blip r:embed="rId5">
            <a:alphaModFix/>
          </a:blip>
          <a:stretch>
            <a:fillRect/>
          </a:stretch>
        </p:blipFill>
        <p:spPr>
          <a:xfrm>
            <a:off x="5631649" y="2872200"/>
            <a:ext cx="1124850" cy="2023825"/>
          </a:xfrm>
          <a:prstGeom prst="rect">
            <a:avLst/>
          </a:prstGeom>
          <a:noFill/>
          <a:ln>
            <a:noFill/>
          </a:ln>
        </p:spPr>
      </p:pic>
      <p:pic>
        <p:nvPicPr>
          <p:cNvPr id="167" name="Google Shape;167;p25"/>
          <p:cNvPicPr preferRelativeResize="0"/>
          <p:nvPr/>
        </p:nvPicPr>
        <p:blipFill>
          <a:blip r:embed="rId6">
            <a:alphaModFix/>
          </a:blip>
          <a:stretch>
            <a:fillRect/>
          </a:stretch>
        </p:blipFill>
        <p:spPr>
          <a:xfrm>
            <a:off x="7126424" y="3225849"/>
            <a:ext cx="1405625" cy="1316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311700" y="165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4,8</a:t>
            </a:r>
            <a:r>
              <a:rPr lang="ru"/>
              <a:t> kbps CELP vocoder</a:t>
            </a:r>
            <a:endParaRPr/>
          </a:p>
        </p:txBody>
      </p:sp>
      <p:sp>
        <p:nvSpPr>
          <p:cNvPr id="173" name="Google Shape;173;p26"/>
          <p:cNvSpPr txBox="1"/>
          <p:nvPr>
            <p:ph idx="1" type="body"/>
          </p:nvPr>
        </p:nvSpPr>
        <p:spPr>
          <a:xfrm>
            <a:off x="60925" y="619875"/>
            <a:ext cx="5106300" cy="43485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b="1" lang="ru" sz="1200"/>
              <a:t>CELP - Code-Exсited Linear Prediction</a:t>
            </a:r>
            <a:endParaRPr b="1" sz="1200"/>
          </a:p>
          <a:p>
            <a:pPr indent="-304800" lvl="0" marL="457200" rtl="0" algn="l">
              <a:spcBef>
                <a:spcPts val="0"/>
              </a:spcBef>
              <a:spcAft>
                <a:spcPts val="0"/>
              </a:spcAft>
              <a:buSzPts val="1200"/>
              <a:buChar char="●"/>
            </a:pPr>
            <a:r>
              <a:rPr lang="ru" sz="1200"/>
              <a:t>The coding principles are similar to LPC, except: </a:t>
            </a:r>
            <a:endParaRPr sz="1200"/>
          </a:p>
          <a:p>
            <a:pPr indent="-304800" lvl="1" marL="914400" rtl="0" algn="l">
              <a:spcBef>
                <a:spcPts val="0"/>
              </a:spcBef>
              <a:spcAft>
                <a:spcPts val="0"/>
              </a:spcAft>
              <a:buSzPts val="1200"/>
              <a:buChar char="○"/>
            </a:pPr>
            <a:r>
              <a:rPr lang="ru" sz="1200"/>
              <a:t>frame size - 30 ms (240 samples) </a:t>
            </a:r>
            <a:endParaRPr sz="1200"/>
          </a:p>
          <a:p>
            <a:pPr indent="-304800" lvl="1" marL="914400" rtl="0" algn="l">
              <a:spcBef>
                <a:spcPts val="0"/>
              </a:spcBef>
              <a:spcAft>
                <a:spcPts val="0"/>
              </a:spcAft>
              <a:buSzPts val="1200"/>
              <a:buChar char="○"/>
            </a:pPr>
            <a:r>
              <a:rPr i="1" lang="ru" sz="1200"/>
              <a:t>u(n)</a:t>
            </a:r>
            <a:r>
              <a:rPr lang="ru" sz="1200"/>
              <a:t> are encoded directly </a:t>
            </a:r>
            <a:endParaRPr sz="1200"/>
          </a:p>
          <a:p>
            <a:pPr indent="-304800" lvl="1" marL="914400" rtl="0" algn="l">
              <a:spcBef>
                <a:spcPts val="0"/>
              </a:spcBef>
              <a:spcAft>
                <a:spcPts val="0"/>
              </a:spcAft>
              <a:buSzPts val="1200"/>
              <a:buChar char="○"/>
            </a:pPr>
            <a:r>
              <a:rPr lang="ru" sz="1200"/>
              <a:t>more bits are used, more complex calculations </a:t>
            </a:r>
            <a:endParaRPr sz="1200"/>
          </a:p>
          <a:p>
            <a:pPr indent="-304800" lvl="1" marL="914400" rtl="0" algn="l">
              <a:spcBef>
                <a:spcPts val="0"/>
              </a:spcBef>
              <a:spcAft>
                <a:spcPts val="0"/>
              </a:spcAft>
              <a:buSzPts val="1200"/>
              <a:buChar char="○"/>
            </a:pPr>
            <a:r>
              <a:rPr lang="ru" sz="1200"/>
              <a:t>a pitch prediction filter is used </a:t>
            </a:r>
            <a:endParaRPr sz="1200"/>
          </a:p>
          <a:p>
            <a:pPr indent="-304800" lvl="1" marL="914400" rtl="0" algn="l">
              <a:spcBef>
                <a:spcPts val="0"/>
              </a:spcBef>
              <a:spcAft>
                <a:spcPts val="0"/>
              </a:spcAft>
              <a:buSzPts val="1200"/>
              <a:buChar char="○"/>
            </a:pPr>
            <a:r>
              <a:rPr lang="ru" sz="1200"/>
              <a:t>vector quantization is used</a:t>
            </a:r>
            <a:endParaRPr sz="1200"/>
          </a:p>
          <a:p>
            <a:pPr indent="-304800" lvl="0" marL="457200" rtl="0" algn="l">
              <a:spcBef>
                <a:spcPts val="0"/>
              </a:spcBef>
              <a:spcAft>
                <a:spcPts val="0"/>
              </a:spcAft>
              <a:buSzPts val="1200"/>
              <a:buChar char="●"/>
            </a:pPr>
            <a:r>
              <a:rPr lang="ru" sz="1200"/>
              <a:t>Pitch prediction filter:</a:t>
            </a:r>
            <a:endParaRPr sz="1200"/>
          </a:p>
          <a:p>
            <a:pPr indent="0" lvl="0" marL="457200" rtl="0" algn="l">
              <a:spcBef>
                <a:spcPts val="1200"/>
              </a:spcBef>
              <a:spcAft>
                <a:spcPts val="0"/>
              </a:spcAft>
              <a:buNone/>
            </a:pPr>
            <a:r>
              <a:t/>
            </a:r>
            <a:endParaRPr sz="1200"/>
          </a:p>
          <a:p>
            <a:pPr indent="-304800" lvl="0" marL="457200" rtl="0" algn="l">
              <a:spcBef>
                <a:spcPts val="1200"/>
              </a:spcBef>
              <a:spcAft>
                <a:spcPts val="0"/>
              </a:spcAft>
              <a:buSzPts val="1200"/>
              <a:buChar char="●"/>
            </a:pPr>
            <a:r>
              <a:rPr lang="ru" sz="1200"/>
              <a:t>Perceptual weighting filter:</a:t>
            </a:r>
            <a:endParaRPr sz="1200"/>
          </a:p>
          <a:p>
            <a:pPr indent="0" lvl="0" marL="457200" rtl="0" algn="l">
              <a:spcBef>
                <a:spcPts val="1200"/>
              </a:spcBef>
              <a:spcAft>
                <a:spcPts val="0"/>
              </a:spcAft>
              <a:buNone/>
            </a:pPr>
            <a:r>
              <a:t/>
            </a:r>
            <a:endParaRPr sz="1200"/>
          </a:p>
          <a:p>
            <a:pPr indent="-304800" lvl="0" marL="457200" rtl="0" algn="l">
              <a:spcBef>
                <a:spcPts val="1200"/>
              </a:spcBef>
              <a:spcAft>
                <a:spcPts val="0"/>
              </a:spcAft>
              <a:buSzPts val="1200"/>
              <a:buChar char="●"/>
            </a:pPr>
            <a:r>
              <a:rPr lang="ru" sz="1200"/>
              <a:t>Each frame is divided into 4 subframes. In each subframe, the codebook contains 512 codevectors</a:t>
            </a:r>
            <a:endParaRPr sz="1200"/>
          </a:p>
          <a:p>
            <a:pPr indent="-304800" lvl="0" marL="457200" rtl="0" algn="l">
              <a:spcBef>
                <a:spcPts val="0"/>
              </a:spcBef>
              <a:spcAft>
                <a:spcPts val="0"/>
              </a:spcAft>
              <a:buSzPts val="1200"/>
              <a:buChar char="●"/>
            </a:pPr>
            <a:r>
              <a:rPr lang="ru" sz="1200"/>
              <a:t>The gain is transmitted in 5 bits in each subframe</a:t>
            </a:r>
            <a:endParaRPr sz="1200"/>
          </a:p>
          <a:p>
            <a:pPr indent="-304800" lvl="0" marL="457200" rtl="0" algn="l">
              <a:spcBef>
                <a:spcPts val="0"/>
              </a:spcBef>
              <a:spcAft>
                <a:spcPts val="0"/>
              </a:spcAft>
              <a:buSzPts val="1200"/>
              <a:buChar char="●"/>
            </a:pPr>
            <a:r>
              <a:rPr lang="ru" sz="1200"/>
              <a:t>LSP parameters are transmitted in 34 bits similar to LPC vocoder</a:t>
            </a:r>
            <a:endParaRPr sz="1200"/>
          </a:p>
          <a:p>
            <a:pPr indent="-304800" lvl="0" marL="457200" rtl="0" algn="l">
              <a:spcBef>
                <a:spcPts val="0"/>
              </a:spcBef>
              <a:spcAft>
                <a:spcPts val="0"/>
              </a:spcAft>
              <a:buSzPts val="1200"/>
              <a:buChar char="●"/>
            </a:pPr>
            <a:r>
              <a:rPr lang="ru" sz="1200"/>
              <a:t>At 30 ms per frame, 4.8 kbps corresponds to 144 bits per frame</a:t>
            </a:r>
            <a:endParaRPr sz="1200"/>
          </a:p>
        </p:txBody>
      </p:sp>
      <p:pic>
        <p:nvPicPr>
          <p:cNvPr id="174" name="Google Shape;174;p26"/>
          <p:cNvPicPr preferRelativeResize="0"/>
          <p:nvPr/>
        </p:nvPicPr>
        <p:blipFill>
          <a:blip r:embed="rId3">
            <a:alphaModFix/>
          </a:blip>
          <a:stretch>
            <a:fillRect/>
          </a:stretch>
        </p:blipFill>
        <p:spPr>
          <a:xfrm>
            <a:off x="5319625" y="619875"/>
            <a:ext cx="3671974" cy="1907225"/>
          </a:xfrm>
          <a:prstGeom prst="rect">
            <a:avLst/>
          </a:prstGeom>
          <a:noFill/>
          <a:ln>
            <a:noFill/>
          </a:ln>
        </p:spPr>
      </p:pic>
      <p:pic>
        <p:nvPicPr>
          <p:cNvPr id="175" name="Google Shape;175;p26"/>
          <p:cNvPicPr preferRelativeResize="0"/>
          <p:nvPr/>
        </p:nvPicPr>
        <p:blipFill>
          <a:blip r:embed="rId4">
            <a:alphaModFix/>
          </a:blip>
          <a:stretch>
            <a:fillRect/>
          </a:stretch>
        </p:blipFill>
        <p:spPr>
          <a:xfrm>
            <a:off x="6293327" y="2661150"/>
            <a:ext cx="2066250" cy="1479600"/>
          </a:xfrm>
          <a:prstGeom prst="rect">
            <a:avLst/>
          </a:prstGeom>
          <a:noFill/>
          <a:ln>
            <a:noFill/>
          </a:ln>
        </p:spPr>
      </p:pic>
      <p:pic>
        <p:nvPicPr>
          <p:cNvPr id="176" name="Google Shape;176;p26"/>
          <p:cNvPicPr preferRelativeResize="0"/>
          <p:nvPr/>
        </p:nvPicPr>
        <p:blipFill>
          <a:blip r:embed="rId5">
            <a:alphaModFix/>
          </a:blip>
          <a:stretch>
            <a:fillRect/>
          </a:stretch>
        </p:blipFill>
        <p:spPr>
          <a:xfrm>
            <a:off x="583518" y="2415350"/>
            <a:ext cx="1304450" cy="471925"/>
          </a:xfrm>
          <a:prstGeom prst="rect">
            <a:avLst/>
          </a:prstGeom>
          <a:noFill/>
          <a:ln>
            <a:noFill/>
          </a:ln>
        </p:spPr>
      </p:pic>
      <p:pic>
        <p:nvPicPr>
          <p:cNvPr id="177" name="Google Shape;177;p26"/>
          <p:cNvPicPr preferRelativeResize="0"/>
          <p:nvPr/>
        </p:nvPicPr>
        <p:blipFill>
          <a:blip r:embed="rId6">
            <a:alphaModFix/>
          </a:blip>
          <a:stretch>
            <a:fillRect/>
          </a:stretch>
        </p:blipFill>
        <p:spPr>
          <a:xfrm>
            <a:off x="583524" y="3144299"/>
            <a:ext cx="1223652" cy="471925"/>
          </a:xfrm>
          <a:prstGeom prst="rect">
            <a:avLst/>
          </a:prstGeom>
          <a:noFill/>
          <a:ln>
            <a:noFill/>
          </a:ln>
        </p:spPr>
      </p:pic>
      <p:pic>
        <p:nvPicPr>
          <p:cNvPr id="178" name="Google Shape;178;p26"/>
          <p:cNvPicPr preferRelativeResize="0"/>
          <p:nvPr/>
        </p:nvPicPr>
        <p:blipFill>
          <a:blip r:embed="rId7">
            <a:alphaModFix/>
          </a:blip>
          <a:stretch>
            <a:fillRect/>
          </a:stretch>
        </p:blipFill>
        <p:spPr>
          <a:xfrm>
            <a:off x="1964800" y="3265387"/>
            <a:ext cx="1148775" cy="229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Common principles of speech and audio coding</a:t>
            </a:r>
            <a:endParaRPr/>
          </a:p>
        </p:txBody>
      </p:sp>
      <p:sp>
        <p:nvSpPr>
          <p:cNvPr id="61" name="Google Shape;61;p14"/>
          <p:cNvSpPr txBox="1"/>
          <p:nvPr>
            <p:ph idx="1" type="body"/>
          </p:nvPr>
        </p:nvSpPr>
        <p:spPr>
          <a:xfrm>
            <a:off x="311700" y="1152475"/>
            <a:ext cx="8520600" cy="36078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ru"/>
              <a:t>The digitized audio signal in the form of PCM is an almost exact copy, but not a compact form of original recording. Therefore, the conversion of relatively large volumes of audio data, which guarantees the required quality of reproduction of various types of audio information, requires various coding methods that can significantly reduce the redundancy of information for its storage or transmission </a:t>
            </a:r>
            <a:endParaRPr/>
          </a:p>
          <a:p>
            <a:pPr indent="-342900" lvl="0" marL="457200" rtl="0" algn="l">
              <a:spcBef>
                <a:spcPts val="0"/>
              </a:spcBef>
              <a:spcAft>
                <a:spcPts val="0"/>
              </a:spcAft>
              <a:buSzPts val="1800"/>
              <a:buChar char="●"/>
            </a:pPr>
            <a:r>
              <a:rPr lang="ru"/>
              <a:t>The principles of speech coding, the main requirement for which is the intelligibility of the reproduced signal, and audio coding, which guarantees a sufficiently good sound quality of music and voice transmissions, differ significantly from each other.</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Common principles of speech and audio coding</a:t>
            </a:r>
            <a:endParaRPr/>
          </a:p>
        </p:txBody>
      </p:sp>
      <p:sp>
        <p:nvSpPr>
          <p:cNvPr id="67" name="Google Shape;67;p15"/>
          <p:cNvSpPr txBox="1"/>
          <p:nvPr>
            <p:ph idx="1" type="body"/>
          </p:nvPr>
        </p:nvSpPr>
        <p:spPr>
          <a:xfrm>
            <a:off x="311700" y="1152475"/>
            <a:ext cx="8520600" cy="36078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ru"/>
              <a:t>A</a:t>
            </a:r>
            <a:r>
              <a:rPr lang="ru"/>
              <a:t>n international standard for speech transmission - frequency band from 300 to 3400 Hz. The worldwide telephone network is built b</a:t>
            </a:r>
            <a:r>
              <a:rPr lang="ru"/>
              <a:t>ased on this standard</a:t>
            </a:r>
            <a:r>
              <a:rPr lang="ru"/>
              <a:t>. The signal should be sampled at a frequency of about 8 kHz, and to obtain normal speech reproduction quality with a uniform quantization scale, it is necessary to use a 13/14-bit quantizer</a:t>
            </a:r>
            <a:endParaRPr/>
          </a:p>
          <a:p>
            <a:pPr indent="-317182" lvl="0" marL="457200" rtl="0" algn="l">
              <a:spcBef>
                <a:spcPts val="0"/>
              </a:spcBef>
              <a:spcAft>
                <a:spcPts val="0"/>
              </a:spcAft>
              <a:buSzPct val="100000"/>
              <a:buChar char="●"/>
            </a:pPr>
            <a:r>
              <a:rPr lang="ru"/>
              <a:t>This linear quantization is necessary because the levels of analog speech signals can vary in the range of 60 dB. But since the perception of signals by human hearing organs is proportional to the logarithm of the signal level, it is advisable to quantize high-level signals more roughly, and low-level signals more accurately. By applying non-linear quantization using a logarithmic law, eight bits per sample can be dispensed with, while maintaining almost the same transmission quality. In this case, the A-Law and μ-Law ratios corresponding to this scale are used. 13-bit A-Law quantization is adopted in Europe, and 14-bit μ-Law quantization is adopted in America and Japan. Resulted bit rate is 64 kbps</a:t>
            </a:r>
            <a:endParaRPr/>
          </a:p>
          <a:p>
            <a:pPr indent="-317182" lvl="0" marL="457200" rtl="0" algn="l">
              <a:spcBef>
                <a:spcPts val="0"/>
              </a:spcBef>
              <a:spcAft>
                <a:spcPts val="0"/>
              </a:spcAft>
              <a:buSzPct val="100000"/>
              <a:buChar char="●"/>
            </a:pPr>
            <a:r>
              <a:rPr lang="ru"/>
              <a:t>Compared to more efficient methods of compressing speech information, these methods of coding are maximally insensitive to errors in the channel with a sufficiently high quality of reconstruction. Therefore, these algorithms are recommended for most digital speech transmission systems as a methods of preliminary analog-to-digital conversion.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Common principles of speech and audio coding</a:t>
            </a:r>
            <a:endParaRPr/>
          </a:p>
        </p:txBody>
      </p:sp>
      <p:sp>
        <p:nvSpPr>
          <p:cNvPr id="73" name="Google Shape;73;p16"/>
          <p:cNvSpPr txBox="1"/>
          <p:nvPr>
            <p:ph idx="1" type="body"/>
          </p:nvPr>
        </p:nvSpPr>
        <p:spPr>
          <a:xfrm>
            <a:off x="311700" y="1152475"/>
            <a:ext cx="8520600" cy="3607800"/>
          </a:xfrm>
          <a:prstGeom prst="rect">
            <a:avLst/>
          </a:prstGeom>
        </p:spPr>
        <p:txBody>
          <a:bodyPr anchorCtr="0" anchor="t" bIns="91425" lIns="91425" spcFirstLastPara="1" rIns="91425" wrap="square" tIns="91425">
            <a:normAutofit fontScale="77500"/>
          </a:bodyPr>
          <a:lstStyle/>
          <a:p>
            <a:pPr indent="-317182" lvl="0" marL="457200" rtl="0" algn="l">
              <a:spcBef>
                <a:spcPts val="0"/>
              </a:spcBef>
              <a:spcAft>
                <a:spcPts val="0"/>
              </a:spcAft>
              <a:buSzPct val="100000"/>
              <a:buChar char="●"/>
            </a:pPr>
            <a:r>
              <a:rPr lang="ru"/>
              <a:t>When t</a:t>
            </a:r>
            <a:r>
              <a:rPr lang="ru"/>
              <a:t>ransmitting speech in digital form, each type of signals with the same duration and the same quality, requires a different number of bits for encoding and transmission. Therefore, the transmission rate of different types of signal can also be different, which leads to the use of variable rate codecs. At the heart of the variable rate speech codec is an input signal classifier that determines the type of its information and sets the coding method and bitrate.</a:t>
            </a:r>
            <a:endParaRPr/>
          </a:p>
          <a:p>
            <a:pPr indent="-317182" lvl="0" marL="457200" rtl="0" algn="l">
              <a:spcBef>
                <a:spcPts val="0"/>
              </a:spcBef>
              <a:spcAft>
                <a:spcPts val="0"/>
              </a:spcAft>
              <a:buSzPct val="100000"/>
              <a:buChar char="●"/>
            </a:pPr>
            <a:r>
              <a:rPr lang="ru"/>
              <a:t>The simplest speech signal classifier is the </a:t>
            </a:r>
            <a:r>
              <a:rPr b="1" lang="ru"/>
              <a:t>Voice Activity Detector</a:t>
            </a:r>
            <a:r>
              <a:rPr lang="ru"/>
              <a:t> (VAD), which detects active speech and pauses in the input signal. In this case, signal fragments classified as active speech are encoded by any of the known algorithms (usually based on the ADPCM method) with a base bitrate 4–8 kbit/s. Fragments classified as pauses are encoded and transmitted at a low bitrate (about 0.1 - 0.2 kbps), or not transmitted at all. This strategy allows optimizing the encoding rate up to 2-4 kbps with sufficient quality of the synthesized speech.</a:t>
            </a:r>
            <a:endParaRPr/>
          </a:p>
          <a:p>
            <a:pPr indent="-317182" lvl="0" marL="457200" rtl="0" algn="l">
              <a:spcBef>
                <a:spcPts val="0"/>
              </a:spcBef>
              <a:spcAft>
                <a:spcPts val="0"/>
              </a:spcAft>
              <a:buSzPct val="100000"/>
              <a:buChar char="●"/>
            </a:pPr>
            <a:r>
              <a:rPr lang="ru"/>
              <a:t>The vocoder introduces additional delay - buffer for signal accumulation and the statistics of subsequent samples </a:t>
            </a:r>
            <a:r>
              <a:rPr b="1" lang="ru"/>
              <a:t>(algorithmic delay)</a:t>
            </a:r>
            <a:r>
              <a:rPr lang="ru"/>
              <a:t> and algorithmic transformations of the speech signal </a:t>
            </a:r>
            <a:r>
              <a:rPr b="1" lang="ru"/>
              <a:t>(computational delay)</a:t>
            </a:r>
            <a:r>
              <a:rPr lang="ru"/>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Common principles of speech and audio coding</a:t>
            </a:r>
            <a:endParaRPr/>
          </a:p>
        </p:txBody>
      </p:sp>
      <p:sp>
        <p:nvSpPr>
          <p:cNvPr id="79" name="Google Shape;79;p17"/>
          <p:cNvSpPr txBox="1"/>
          <p:nvPr>
            <p:ph idx="1" type="body"/>
          </p:nvPr>
        </p:nvSpPr>
        <p:spPr>
          <a:xfrm>
            <a:off x="311700" y="1152475"/>
            <a:ext cx="8520600" cy="36078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ru"/>
              <a:t>In</a:t>
            </a:r>
            <a:r>
              <a:rPr lang="ru"/>
              <a:t> silence parts of the speech of the active participant in the conversation, the listeners' hardware can simply turn off the sound playback, but it creates "dead silence" which could be disturbing or uncomfortable. This effect can be avoided by using a </a:t>
            </a:r>
            <a:r>
              <a:rPr b="1" lang="ru"/>
              <a:t>Comfort Noise Generator</a:t>
            </a:r>
            <a:r>
              <a:rPr lang="ru"/>
              <a:t> (CNG), whose parameters can be transmitted during pauses.</a:t>
            </a:r>
            <a:endParaRPr/>
          </a:p>
          <a:p>
            <a:pPr indent="-325755" lvl="0" marL="457200" rtl="0" algn="l">
              <a:spcBef>
                <a:spcPts val="0"/>
              </a:spcBef>
              <a:spcAft>
                <a:spcPts val="0"/>
              </a:spcAft>
              <a:buSzPct val="100000"/>
              <a:buChar char="●"/>
            </a:pPr>
            <a:r>
              <a:rPr lang="ru"/>
              <a:t>In order to synthesize speech at the receiving end of a communication system, we need audio frequency generator with </a:t>
            </a:r>
            <a:r>
              <a:rPr lang="ru"/>
              <a:t>rich spectrum</a:t>
            </a:r>
            <a:r>
              <a:rPr lang="ru"/>
              <a:t>, a white noise generator, a set of formant filters (their number is small, since there are few vowels, and each of them is quite well defined by two formants), and modulating scheme. With such set of equipment at the receiving end,we can transmit not the speech signal, but only commands that control the process of speech synthesis. Thus, the practical task is to find a way to generate the necessary commands.</a:t>
            </a:r>
            <a:endParaRPr/>
          </a:p>
          <a:p>
            <a:pPr indent="-325755" lvl="0" marL="457200" rtl="0" algn="l">
              <a:spcBef>
                <a:spcPts val="0"/>
              </a:spcBef>
              <a:spcAft>
                <a:spcPts val="0"/>
              </a:spcAft>
              <a:buSzPct val="100000"/>
              <a:buChar char="●"/>
            </a:pPr>
            <a:r>
              <a:rPr lang="ru"/>
              <a:t>Bitrate which is provided by the narrowband codecs used today lies in the range of 1.2 - 64 kbps. The quality of the reproduced speech directly depends on this parameter.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85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Mean Opinion Score (MOS)</a:t>
            </a:r>
            <a:endParaRPr/>
          </a:p>
        </p:txBody>
      </p:sp>
      <p:sp>
        <p:nvSpPr>
          <p:cNvPr id="85" name="Google Shape;85;p18"/>
          <p:cNvSpPr txBox="1"/>
          <p:nvPr>
            <p:ph idx="1" type="body"/>
          </p:nvPr>
        </p:nvSpPr>
        <p:spPr>
          <a:xfrm>
            <a:off x="311700" y="551525"/>
            <a:ext cx="4514700" cy="43602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ru"/>
              <a:t>Distortions are assessed by questioning different groups of people on a five-point scale with MOS (</a:t>
            </a:r>
            <a:r>
              <a:rPr b="1" lang="ru"/>
              <a:t>Mean Opinion Score</a:t>
            </a:r>
            <a:r>
              <a:rPr lang="ru"/>
              <a:t>) units of subjective assessment. Experts are presented with different sound fragments for listening.</a:t>
            </a:r>
            <a:endParaRPr/>
          </a:p>
          <a:p>
            <a:pPr indent="-317182" lvl="0" marL="457200" rtl="0" algn="l">
              <a:spcBef>
                <a:spcPts val="0"/>
              </a:spcBef>
              <a:spcAft>
                <a:spcPts val="0"/>
              </a:spcAft>
              <a:buSzPct val="100000"/>
              <a:buChar char="●"/>
            </a:pPr>
            <a:r>
              <a:rPr lang="ru"/>
              <a:t>The scores are interpreted as follows:</a:t>
            </a:r>
            <a:endParaRPr/>
          </a:p>
          <a:p>
            <a:pPr indent="-297497" lvl="1" marL="914400" rtl="0" algn="l">
              <a:spcBef>
                <a:spcPts val="0"/>
              </a:spcBef>
              <a:spcAft>
                <a:spcPts val="0"/>
              </a:spcAft>
              <a:buSzPct val="100000"/>
              <a:buChar char="○"/>
            </a:pPr>
            <a:r>
              <a:rPr lang="ru"/>
              <a:t>4-5 - high quality; similar to the quality of speech transmission in relatively broadband communication channels;</a:t>
            </a:r>
            <a:endParaRPr/>
          </a:p>
          <a:p>
            <a:pPr indent="-297497" lvl="1" marL="914400" rtl="0" algn="l">
              <a:spcBef>
                <a:spcPts val="0"/>
              </a:spcBef>
              <a:spcAft>
                <a:spcPts val="0"/>
              </a:spcAft>
              <a:buSzPct val="100000"/>
              <a:buChar char="○"/>
            </a:pPr>
            <a:r>
              <a:rPr lang="ru"/>
              <a:t>3.5-4 - sufficient quality; similar to the quality of speech transmitted using the ADPCM codec at a rate of 32 kbps; this quality is usually provided in most telephone conversations;</a:t>
            </a:r>
            <a:endParaRPr/>
          </a:p>
          <a:p>
            <a:pPr indent="-297497" lvl="1" marL="914400" rtl="0" algn="l">
              <a:spcBef>
                <a:spcPts val="0"/>
              </a:spcBef>
              <a:spcAft>
                <a:spcPts val="0"/>
              </a:spcAft>
              <a:buSzPct val="100000"/>
              <a:buChar char="○"/>
            </a:pPr>
            <a:r>
              <a:rPr lang="ru"/>
              <a:t>3-3.5 - the quality of speech is still satisfactory, but its deterioration is clearly noticeable by ear;</a:t>
            </a:r>
            <a:endParaRPr/>
          </a:p>
          <a:p>
            <a:pPr indent="-297497" lvl="1" marL="914400" rtl="0" algn="l">
              <a:spcBef>
                <a:spcPts val="0"/>
              </a:spcBef>
              <a:spcAft>
                <a:spcPts val="0"/>
              </a:spcAft>
              <a:buSzPct val="100000"/>
              <a:buChar char="○"/>
            </a:pPr>
            <a:r>
              <a:rPr lang="ru"/>
              <a:t>2.5-3 - speech is legible, but requires concentration of attention for understanding; this quality is usually provided in communication systems for special applications (for example, in the military).</a:t>
            </a:r>
            <a:endParaRPr/>
          </a:p>
          <a:p>
            <a:pPr indent="-317182" lvl="0" marL="457200" rtl="0" algn="l">
              <a:spcBef>
                <a:spcPts val="0"/>
              </a:spcBef>
              <a:spcAft>
                <a:spcPts val="0"/>
              </a:spcAft>
              <a:buSzPct val="100000"/>
              <a:buChar char="●"/>
            </a:pPr>
            <a:r>
              <a:rPr lang="ru"/>
              <a:t>With existing technologies, a sufficiently high quality of speech reproduction cannot be provided at speeds less than 5 kbps</a:t>
            </a:r>
            <a:endParaRPr/>
          </a:p>
        </p:txBody>
      </p:sp>
      <p:pic>
        <p:nvPicPr>
          <p:cNvPr id="86" name="Google Shape;86;p18"/>
          <p:cNvPicPr preferRelativeResize="0"/>
          <p:nvPr/>
        </p:nvPicPr>
        <p:blipFill>
          <a:blip r:embed="rId3">
            <a:alphaModFix/>
          </a:blip>
          <a:stretch>
            <a:fillRect/>
          </a:stretch>
        </p:blipFill>
        <p:spPr>
          <a:xfrm>
            <a:off x="4826397" y="1301625"/>
            <a:ext cx="4090775" cy="2475391"/>
          </a:xfrm>
          <a:prstGeom prst="rect">
            <a:avLst/>
          </a:prstGeom>
          <a:noFill/>
          <a:ln>
            <a:noFill/>
          </a:ln>
        </p:spPr>
      </p:pic>
      <p:sp>
        <p:nvSpPr>
          <p:cNvPr id="87" name="Google Shape;87;p18"/>
          <p:cNvSpPr/>
          <p:nvPr/>
        </p:nvSpPr>
        <p:spPr>
          <a:xfrm>
            <a:off x="4826400" y="1123575"/>
            <a:ext cx="571800" cy="424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900"/>
              <a:t>Speech quality</a:t>
            </a:r>
            <a:endParaRPr sz="900"/>
          </a:p>
        </p:txBody>
      </p:sp>
      <p:sp>
        <p:nvSpPr>
          <p:cNvPr id="88" name="Google Shape;88;p18"/>
          <p:cNvSpPr/>
          <p:nvPr/>
        </p:nvSpPr>
        <p:spPr>
          <a:xfrm>
            <a:off x="4826400" y="1548075"/>
            <a:ext cx="571800" cy="22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ru" sz="900"/>
              <a:t>Perfect</a:t>
            </a:r>
            <a:endParaRPr sz="900"/>
          </a:p>
        </p:txBody>
      </p:sp>
      <p:sp>
        <p:nvSpPr>
          <p:cNvPr id="89" name="Google Shape;89;p18"/>
          <p:cNvSpPr/>
          <p:nvPr/>
        </p:nvSpPr>
        <p:spPr>
          <a:xfrm>
            <a:off x="4826400" y="1847700"/>
            <a:ext cx="571800" cy="22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ru" sz="900"/>
              <a:t>Good</a:t>
            </a:r>
            <a:endParaRPr sz="900"/>
          </a:p>
        </p:txBody>
      </p:sp>
      <p:sp>
        <p:nvSpPr>
          <p:cNvPr id="90" name="Google Shape;90;p18"/>
          <p:cNvSpPr/>
          <p:nvPr/>
        </p:nvSpPr>
        <p:spPr>
          <a:xfrm>
            <a:off x="4763975" y="2197275"/>
            <a:ext cx="634200" cy="22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ru" sz="900"/>
              <a:t>Average</a:t>
            </a:r>
            <a:endParaRPr sz="900"/>
          </a:p>
        </p:txBody>
      </p:sp>
      <p:sp>
        <p:nvSpPr>
          <p:cNvPr id="91" name="Google Shape;91;p18"/>
          <p:cNvSpPr/>
          <p:nvPr/>
        </p:nvSpPr>
        <p:spPr>
          <a:xfrm>
            <a:off x="4763975" y="2571750"/>
            <a:ext cx="634200" cy="22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ru" sz="900"/>
              <a:t>Poor</a:t>
            </a:r>
            <a:endParaRPr sz="900"/>
          </a:p>
        </p:txBody>
      </p:sp>
      <p:sp>
        <p:nvSpPr>
          <p:cNvPr id="92" name="Google Shape;92;p18"/>
          <p:cNvSpPr/>
          <p:nvPr/>
        </p:nvSpPr>
        <p:spPr>
          <a:xfrm>
            <a:off x="4763975" y="2946225"/>
            <a:ext cx="634200" cy="22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ru" sz="900"/>
              <a:t>Bad</a:t>
            </a:r>
            <a:endParaRPr sz="900"/>
          </a:p>
        </p:txBody>
      </p:sp>
      <p:sp>
        <p:nvSpPr>
          <p:cNvPr id="93" name="Google Shape;93;p18"/>
          <p:cNvSpPr/>
          <p:nvPr/>
        </p:nvSpPr>
        <p:spPr>
          <a:xfrm>
            <a:off x="7602900" y="1697875"/>
            <a:ext cx="761400" cy="204600"/>
          </a:xfrm>
          <a:prstGeom prst="rect">
            <a:avLst/>
          </a:prstGeom>
          <a:solidFill>
            <a:schemeClr val="l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ru" sz="800"/>
              <a:t>PCM codecs</a:t>
            </a:r>
            <a:endParaRPr sz="800"/>
          </a:p>
        </p:txBody>
      </p:sp>
      <p:sp>
        <p:nvSpPr>
          <p:cNvPr id="94" name="Google Shape;94;p18"/>
          <p:cNvSpPr/>
          <p:nvPr/>
        </p:nvSpPr>
        <p:spPr>
          <a:xfrm>
            <a:off x="5952475" y="1947550"/>
            <a:ext cx="1088700" cy="22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ru" sz="800">
                <a:highlight>
                  <a:schemeClr val="lt1"/>
                </a:highlight>
              </a:rPr>
              <a:t>Hybrid </a:t>
            </a:r>
            <a:r>
              <a:rPr lang="ru" sz="800">
                <a:highlight>
                  <a:schemeClr val="lt1"/>
                </a:highlight>
              </a:rPr>
              <a:t>codecs</a:t>
            </a:r>
            <a:endParaRPr sz="800">
              <a:highlight>
                <a:schemeClr val="lt1"/>
              </a:highlight>
            </a:endParaRPr>
          </a:p>
        </p:txBody>
      </p:sp>
      <p:sp>
        <p:nvSpPr>
          <p:cNvPr id="95" name="Google Shape;95;p18"/>
          <p:cNvSpPr/>
          <p:nvPr/>
        </p:nvSpPr>
        <p:spPr>
          <a:xfrm>
            <a:off x="6661600" y="2551775"/>
            <a:ext cx="1038600" cy="204600"/>
          </a:xfrm>
          <a:prstGeom prst="rect">
            <a:avLst/>
          </a:prstGeom>
          <a:solidFill>
            <a:schemeClr val="l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ru" sz="800"/>
              <a:t>Vocoder </a:t>
            </a:r>
            <a:r>
              <a:rPr lang="ru" sz="800"/>
              <a:t>codecs</a:t>
            </a:r>
            <a:endParaRPr sz="800"/>
          </a:p>
        </p:txBody>
      </p:sp>
      <p:sp>
        <p:nvSpPr>
          <p:cNvPr id="96" name="Google Shape;96;p18"/>
          <p:cNvSpPr/>
          <p:nvPr/>
        </p:nvSpPr>
        <p:spPr>
          <a:xfrm>
            <a:off x="8509800" y="3615375"/>
            <a:ext cx="448800" cy="161700"/>
          </a:xfrm>
          <a:prstGeom prst="rect">
            <a:avLst/>
          </a:prstGeom>
          <a:solidFill>
            <a:schemeClr val="l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ru" sz="900"/>
              <a:t>kbps</a:t>
            </a:r>
            <a:endParaRPr sz="900"/>
          </a:p>
        </p:txBody>
      </p:sp>
      <p:cxnSp>
        <p:nvCxnSpPr>
          <p:cNvPr id="97" name="Google Shape;97;p18"/>
          <p:cNvCxnSpPr/>
          <p:nvPr/>
        </p:nvCxnSpPr>
        <p:spPr>
          <a:xfrm flipH="1">
            <a:off x="6946100" y="2107325"/>
            <a:ext cx="259800" cy="60000"/>
          </a:xfrm>
          <a:prstGeom prst="straightConnector1">
            <a:avLst/>
          </a:prstGeom>
          <a:noFill/>
          <a:ln cap="flat" cmpd="sng" w="19050">
            <a:solidFill>
              <a:srgbClr val="1C4587"/>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165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Common coding methods</a:t>
            </a:r>
            <a:endParaRPr/>
          </a:p>
        </p:txBody>
      </p:sp>
      <p:graphicFrame>
        <p:nvGraphicFramePr>
          <p:cNvPr id="103" name="Google Shape;103;p19"/>
          <p:cNvGraphicFramePr/>
          <p:nvPr/>
        </p:nvGraphicFramePr>
        <p:xfrm>
          <a:off x="1172363" y="830475"/>
          <a:ext cx="3000000" cy="3000000"/>
        </p:xfrm>
        <a:graphic>
          <a:graphicData uri="http://schemas.openxmlformats.org/drawingml/2006/table">
            <a:tbl>
              <a:tblPr>
                <a:noFill/>
                <a:tableStyleId>{22497F80-544D-4928-9134-0B303C51B603}</a:tableStyleId>
              </a:tblPr>
              <a:tblGrid>
                <a:gridCol w="2344575"/>
                <a:gridCol w="4454700"/>
              </a:tblGrid>
              <a:tr h="419250">
                <a:tc>
                  <a:txBody>
                    <a:bodyPr/>
                    <a:lstStyle/>
                    <a:p>
                      <a:pPr indent="0" lvl="0" marL="0" rtl="0" algn="l">
                        <a:lnSpc>
                          <a:spcPct val="100000"/>
                        </a:lnSpc>
                        <a:spcBef>
                          <a:spcPts val="400"/>
                        </a:spcBef>
                        <a:spcAft>
                          <a:spcPts val="0"/>
                        </a:spcAft>
                        <a:buNone/>
                      </a:pPr>
                      <a:r>
                        <a:rPr lang="ru" sz="1200"/>
                        <a:t>PCM</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400"/>
                        </a:spcBef>
                        <a:spcAft>
                          <a:spcPts val="0"/>
                        </a:spcAft>
                        <a:buNone/>
                      </a:pPr>
                      <a:r>
                        <a:rPr lang="ru" sz="1200"/>
                        <a:t>Standard telephony method, typically 64 kbps</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93950">
                <a:tc>
                  <a:txBody>
                    <a:bodyPr/>
                    <a:lstStyle/>
                    <a:p>
                      <a:pPr indent="0" lvl="0" marL="0" rtl="0" algn="l">
                        <a:lnSpc>
                          <a:spcPct val="100000"/>
                        </a:lnSpc>
                        <a:spcBef>
                          <a:spcPts val="400"/>
                        </a:spcBef>
                        <a:spcAft>
                          <a:spcPts val="0"/>
                        </a:spcAft>
                        <a:buNone/>
                      </a:pPr>
                      <a:r>
                        <a:rPr lang="ru" sz="1200"/>
                        <a:t>ADPCM</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400"/>
                        </a:spcBef>
                        <a:spcAft>
                          <a:spcPts val="0"/>
                        </a:spcAft>
                        <a:buNone/>
                      </a:pPr>
                      <a:r>
                        <a:rPr lang="ru" sz="1200"/>
                        <a:t>40, 32, 24, 16 kbps, using a combination of adaptive quantization and adaptive prediction</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93950">
                <a:tc>
                  <a:txBody>
                    <a:bodyPr/>
                    <a:lstStyle/>
                    <a:p>
                      <a:pPr indent="0" lvl="0" marL="0" rtl="0" algn="l">
                        <a:lnSpc>
                          <a:spcPct val="100000"/>
                        </a:lnSpc>
                        <a:spcBef>
                          <a:spcPts val="400"/>
                        </a:spcBef>
                        <a:spcAft>
                          <a:spcPts val="0"/>
                        </a:spcAft>
                        <a:buNone/>
                      </a:pPr>
                      <a:r>
                        <a:rPr lang="ru" sz="1200"/>
                        <a:t>Vocoders</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400"/>
                        </a:spcBef>
                        <a:spcAft>
                          <a:spcPts val="0"/>
                        </a:spcAft>
                        <a:buNone/>
                      </a:pPr>
                      <a:r>
                        <a:rPr lang="ru" sz="1200"/>
                        <a:t>Compact description of the voice spectrum in several frequency ranges, including tone extraction</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93950">
                <a:tc>
                  <a:txBody>
                    <a:bodyPr/>
                    <a:lstStyle/>
                    <a:p>
                      <a:pPr indent="0" lvl="0" marL="0" rtl="0" algn="l">
                        <a:lnSpc>
                          <a:spcPct val="100000"/>
                        </a:lnSpc>
                        <a:spcBef>
                          <a:spcPts val="400"/>
                        </a:spcBef>
                        <a:spcAft>
                          <a:spcPts val="0"/>
                        </a:spcAft>
                        <a:buNone/>
                      </a:pPr>
                      <a:r>
                        <a:rPr lang="ru" sz="1200"/>
                        <a:t>Adaptive band coding</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400"/>
                        </a:spcBef>
                        <a:spcAft>
                          <a:spcPts val="0"/>
                        </a:spcAft>
                        <a:buNone/>
                      </a:pPr>
                      <a:r>
                        <a:rPr lang="ru" sz="1200"/>
                        <a:t>16.8 kbps, speech is divided into frequency bands, and each is encoded according to hearing properties and spectrum prediction</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68625">
                <a:tc>
                  <a:txBody>
                    <a:bodyPr/>
                    <a:lstStyle/>
                    <a:p>
                      <a:pPr indent="0" lvl="0" marL="0" rtl="0" algn="l">
                        <a:lnSpc>
                          <a:spcPct val="100000"/>
                        </a:lnSpc>
                        <a:spcBef>
                          <a:spcPts val="400"/>
                        </a:spcBef>
                        <a:spcAft>
                          <a:spcPts val="0"/>
                        </a:spcAft>
                        <a:buNone/>
                      </a:pPr>
                      <a:r>
                        <a:rPr lang="ru" sz="1200"/>
                        <a:t>Multipulse Linear Prediction Coding</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400"/>
                        </a:spcBef>
                        <a:spcAft>
                          <a:spcPts val="0"/>
                        </a:spcAft>
                        <a:buNone/>
                      </a:pPr>
                      <a:r>
                        <a:rPr lang="ru" sz="1200"/>
                        <a:t>8, 4 kbps, the required number of pulses is used to optimize the information about excitation of speech segments, linear segment prediction</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68625">
                <a:tc>
                  <a:txBody>
                    <a:bodyPr/>
                    <a:lstStyle/>
                    <a:p>
                      <a:pPr indent="0" lvl="0" marL="0" rtl="0" algn="l">
                        <a:lnSpc>
                          <a:spcPct val="100000"/>
                        </a:lnSpc>
                        <a:spcBef>
                          <a:spcPts val="400"/>
                        </a:spcBef>
                        <a:spcAft>
                          <a:spcPts val="0"/>
                        </a:spcAft>
                        <a:buNone/>
                      </a:pPr>
                      <a:r>
                        <a:rPr lang="ru" sz="1200"/>
                        <a:t>Linear Prediction Coding with stochastic excitation</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400"/>
                        </a:spcBef>
                        <a:spcAft>
                          <a:spcPts val="0"/>
                        </a:spcAft>
                        <a:buNone/>
                      </a:pPr>
                      <a:r>
                        <a:rPr lang="ru" sz="1200"/>
                        <a:t>8 - 2 kbps, the encoder stores a set of candidates for excitation, each consists of a stochastic pulse sequence, the best one is selected</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165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Linear Prediction Coding (LPC)</a:t>
            </a:r>
            <a:endParaRPr/>
          </a:p>
        </p:txBody>
      </p:sp>
      <p:pic>
        <p:nvPicPr>
          <p:cNvPr id="109" name="Google Shape;109;p20"/>
          <p:cNvPicPr preferRelativeResize="0"/>
          <p:nvPr/>
        </p:nvPicPr>
        <p:blipFill>
          <a:blip r:embed="rId3">
            <a:alphaModFix/>
          </a:blip>
          <a:stretch>
            <a:fillRect/>
          </a:stretch>
        </p:blipFill>
        <p:spPr>
          <a:xfrm>
            <a:off x="4973725" y="1509450"/>
            <a:ext cx="4036549" cy="2238150"/>
          </a:xfrm>
          <a:prstGeom prst="rect">
            <a:avLst/>
          </a:prstGeom>
          <a:noFill/>
          <a:ln>
            <a:noFill/>
          </a:ln>
        </p:spPr>
      </p:pic>
      <p:sp>
        <p:nvSpPr>
          <p:cNvPr id="110" name="Google Shape;110;p20"/>
          <p:cNvSpPr txBox="1"/>
          <p:nvPr>
            <p:ph idx="1" type="body"/>
          </p:nvPr>
        </p:nvSpPr>
        <p:spPr>
          <a:xfrm>
            <a:off x="311700" y="617775"/>
            <a:ext cx="4514700" cy="18096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ru"/>
              <a:t>Many modern audio codecs are based on </a:t>
            </a:r>
            <a:r>
              <a:rPr b="1" lang="ru"/>
              <a:t>linear predictive coding </a:t>
            </a:r>
            <a:r>
              <a:rPr lang="ru"/>
              <a:t>(LPC)</a:t>
            </a:r>
            <a:endParaRPr/>
          </a:p>
          <a:p>
            <a:pPr indent="-325755" lvl="0" marL="457200" rtl="0" algn="l">
              <a:spcBef>
                <a:spcPts val="0"/>
              </a:spcBef>
              <a:spcAft>
                <a:spcPts val="0"/>
              </a:spcAft>
              <a:buSzPct val="100000"/>
              <a:buChar char="●"/>
            </a:pPr>
            <a:r>
              <a:rPr lang="ru"/>
              <a:t>A digital voice signal is the output of a digital LPC filter, which receives either pulse trains or white noise patches as input.</a:t>
            </a:r>
            <a:endParaRPr/>
          </a:p>
          <a:p>
            <a:pPr indent="-325755" lvl="0" marL="457200" rtl="0" algn="l">
              <a:spcBef>
                <a:spcPts val="0"/>
              </a:spcBef>
              <a:spcAft>
                <a:spcPts val="0"/>
              </a:spcAft>
              <a:buSzPct val="100000"/>
              <a:buChar char="●"/>
            </a:pPr>
            <a:r>
              <a:rPr lang="ru"/>
              <a:t>Relationship between physical and mathematical models:</a:t>
            </a:r>
            <a:endParaRPr/>
          </a:p>
        </p:txBody>
      </p:sp>
      <p:graphicFrame>
        <p:nvGraphicFramePr>
          <p:cNvPr id="111" name="Google Shape;111;p20"/>
          <p:cNvGraphicFramePr/>
          <p:nvPr/>
        </p:nvGraphicFramePr>
        <p:xfrm>
          <a:off x="502550" y="2468675"/>
          <a:ext cx="3000000" cy="3000000"/>
        </p:xfrm>
        <a:graphic>
          <a:graphicData uri="http://schemas.openxmlformats.org/drawingml/2006/table">
            <a:tbl>
              <a:tblPr>
                <a:noFill/>
                <a:tableStyleId>{22497F80-544D-4928-9134-0B303C51B603}</a:tableStyleId>
              </a:tblPr>
              <a:tblGrid>
                <a:gridCol w="2048200"/>
                <a:gridCol w="1881975"/>
              </a:tblGrid>
              <a:tr h="319725">
                <a:tc>
                  <a:txBody>
                    <a:bodyPr/>
                    <a:lstStyle/>
                    <a:p>
                      <a:pPr indent="0" lvl="0" marL="0" rtl="0" algn="ctr">
                        <a:lnSpc>
                          <a:spcPct val="100000"/>
                        </a:lnSpc>
                        <a:spcBef>
                          <a:spcPts val="0"/>
                        </a:spcBef>
                        <a:spcAft>
                          <a:spcPts val="0"/>
                        </a:spcAft>
                        <a:buNone/>
                      </a:pPr>
                      <a:r>
                        <a:rPr b="1" lang="ru" sz="900">
                          <a:solidFill>
                            <a:schemeClr val="dk1"/>
                          </a:solidFill>
                        </a:rPr>
                        <a:t>Physical model</a:t>
                      </a:r>
                      <a:endParaRPr b="1" sz="9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ru" sz="900">
                          <a:solidFill>
                            <a:schemeClr val="dk1"/>
                          </a:solidFill>
                        </a:rPr>
                        <a:t>Mathematical model</a:t>
                      </a:r>
                      <a:endParaRPr b="1" sz="9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9725">
                <a:tc>
                  <a:txBody>
                    <a:bodyPr/>
                    <a:lstStyle/>
                    <a:p>
                      <a:pPr indent="0" lvl="0" marL="0" rtl="0" algn="ctr">
                        <a:lnSpc>
                          <a:spcPct val="100000"/>
                        </a:lnSpc>
                        <a:spcBef>
                          <a:spcPts val="0"/>
                        </a:spcBef>
                        <a:spcAft>
                          <a:spcPts val="0"/>
                        </a:spcAft>
                        <a:buNone/>
                      </a:pPr>
                      <a:r>
                        <a:rPr lang="ru" sz="900">
                          <a:solidFill>
                            <a:schemeClr val="dk1"/>
                          </a:solidFill>
                        </a:rPr>
                        <a:t>vocal tract</a:t>
                      </a:r>
                      <a:endParaRPr sz="9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i="1" lang="ru" sz="900">
                          <a:solidFill>
                            <a:schemeClr val="dk1"/>
                          </a:solidFill>
                        </a:rPr>
                        <a:t>H(z) </a:t>
                      </a:r>
                      <a:r>
                        <a:rPr lang="ru" sz="900">
                          <a:solidFill>
                            <a:schemeClr val="dk1"/>
                          </a:solidFill>
                        </a:rPr>
                        <a:t>(LPC filter)</a:t>
                      </a:r>
                      <a:endParaRPr sz="9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9725">
                <a:tc>
                  <a:txBody>
                    <a:bodyPr/>
                    <a:lstStyle/>
                    <a:p>
                      <a:pPr indent="0" lvl="0" marL="0" rtl="0" algn="ctr">
                        <a:lnSpc>
                          <a:spcPct val="100000"/>
                        </a:lnSpc>
                        <a:spcBef>
                          <a:spcPts val="0"/>
                        </a:spcBef>
                        <a:spcAft>
                          <a:spcPts val="0"/>
                        </a:spcAft>
                        <a:buNone/>
                      </a:pPr>
                      <a:r>
                        <a:rPr lang="ru" sz="900">
                          <a:solidFill>
                            <a:schemeClr val="dk1"/>
                          </a:solidFill>
                        </a:rPr>
                        <a:t>air</a:t>
                      </a:r>
                      <a:endParaRPr sz="9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i="1" lang="ru" sz="900">
                          <a:solidFill>
                            <a:schemeClr val="dk1"/>
                          </a:solidFill>
                        </a:rPr>
                        <a:t>u(n) </a:t>
                      </a:r>
                      <a:r>
                        <a:rPr lang="ru" sz="900">
                          <a:solidFill>
                            <a:schemeClr val="dk1"/>
                          </a:solidFill>
                        </a:rPr>
                        <a:t>(updates)</a:t>
                      </a:r>
                      <a:endParaRPr sz="9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9725">
                <a:tc>
                  <a:txBody>
                    <a:bodyPr/>
                    <a:lstStyle/>
                    <a:p>
                      <a:pPr indent="0" lvl="0" marL="0" rtl="0" algn="ctr">
                        <a:lnSpc>
                          <a:spcPct val="100000"/>
                        </a:lnSpc>
                        <a:spcBef>
                          <a:spcPts val="0"/>
                        </a:spcBef>
                        <a:spcAft>
                          <a:spcPts val="0"/>
                        </a:spcAft>
                        <a:buNone/>
                      </a:pPr>
                      <a:r>
                        <a:rPr lang="ru" sz="900">
                          <a:solidFill>
                            <a:schemeClr val="dk1"/>
                          </a:solidFill>
                        </a:rPr>
                        <a:t>vibrations of the vocal cords</a:t>
                      </a:r>
                      <a:endParaRPr sz="9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i="1" lang="ru" sz="900">
                          <a:solidFill>
                            <a:schemeClr val="dk1"/>
                          </a:solidFill>
                        </a:rPr>
                        <a:t>V </a:t>
                      </a:r>
                      <a:r>
                        <a:rPr lang="ru" sz="900">
                          <a:solidFill>
                            <a:schemeClr val="dk1"/>
                          </a:solidFill>
                        </a:rPr>
                        <a:t>(voiced sound)</a:t>
                      </a:r>
                      <a:endParaRPr sz="9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9725">
                <a:tc>
                  <a:txBody>
                    <a:bodyPr/>
                    <a:lstStyle/>
                    <a:p>
                      <a:pPr indent="0" lvl="0" marL="0" rtl="0" algn="ctr">
                        <a:lnSpc>
                          <a:spcPct val="100000"/>
                        </a:lnSpc>
                        <a:spcBef>
                          <a:spcPts val="0"/>
                        </a:spcBef>
                        <a:spcAft>
                          <a:spcPts val="0"/>
                        </a:spcAft>
                        <a:buNone/>
                      </a:pPr>
                      <a:r>
                        <a:rPr lang="ru" sz="900">
                          <a:solidFill>
                            <a:schemeClr val="dk1"/>
                          </a:solidFill>
                        </a:rPr>
                        <a:t>period of vibrations</a:t>
                      </a:r>
                      <a:endParaRPr sz="9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i="1" lang="ru" sz="900">
                          <a:solidFill>
                            <a:schemeClr val="dk1"/>
                          </a:solidFill>
                        </a:rPr>
                        <a:t>T </a:t>
                      </a:r>
                      <a:r>
                        <a:rPr lang="ru" sz="900">
                          <a:solidFill>
                            <a:schemeClr val="dk1"/>
                          </a:solidFill>
                        </a:rPr>
                        <a:t>(fundamental pitch period)</a:t>
                      </a:r>
                      <a:endParaRPr sz="9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9725">
                <a:tc>
                  <a:txBody>
                    <a:bodyPr/>
                    <a:lstStyle/>
                    <a:p>
                      <a:pPr indent="0" lvl="0" marL="0" rtl="0" algn="ctr">
                        <a:lnSpc>
                          <a:spcPct val="100000"/>
                        </a:lnSpc>
                        <a:spcBef>
                          <a:spcPts val="0"/>
                        </a:spcBef>
                        <a:spcAft>
                          <a:spcPts val="0"/>
                        </a:spcAft>
                        <a:buNone/>
                      </a:pPr>
                      <a:r>
                        <a:rPr lang="ru" sz="900">
                          <a:solidFill>
                            <a:schemeClr val="dk1"/>
                          </a:solidFill>
                        </a:rPr>
                        <a:t>unvoiced sounds</a:t>
                      </a:r>
                      <a:endParaRPr sz="9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i="1" lang="ru" sz="900">
                          <a:solidFill>
                            <a:schemeClr val="dk1"/>
                          </a:solidFill>
                        </a:rPr>
                        <a:t>UV </a:t>
                      </a:r>
                      <a:r>
                        <a:rPr lang="ru" sz="900">
                          <a:solidFill>
                            <a:schemeClr val="dk1"/>
                          </a:solidFill>
                        </a:rPr>
                        <a:t>(unvoiced sound)</a:t>
                      </a:r>
                      <a:endParaRPr sz="9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9725">
                <a:tc>
                  <a:txBody>
                    <a:bodyPr/>
                    <a:lstStyle/>
                    <a:p>
                      <a:pPr indent="0" lvl="0" marL="0" rtl="0" algn="ctr">
                        <a:lnSpc>
                          <a:spcPct val="100000"/>
                        </a:lnSpc>
                        <a:spcBef>
                          <a:spcPts val="0"/>
                        </a:spcBef>
                        <a:spcAft>
                          <a:spcPts val="0"/>
                        </a:spcAft>
                        <a:buNone/>
                      </a:pPr>
                      <a:r>
                        <a:rPr lang="ru" sz="900">
                          <a:solidFill>
                            <a:schemeClr val="dk1"/>
                          </a:solidFill>
                        </a:rPr>
                        <a:t>air volume</a:t>
                      </a:r>
                      <a:endParaRPr sz="9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i="1" lang="ru" sz="900">
                          <a:solidFill>
                            <a:schemeClr val="dk1"/>
                          </a:solidFill>
                        </a:rPr>
                        <a:t>G </a:t>
                      </a:r>
                      <a:r>
                        <a:rPr lang="ru" sz="900">
                          <a:solidFill>
                            <a:schemeClr val="dk1"/>
                          </a:solidFill>
                        </a:rPr>
                        <a:t>(gain)</a:t>
                      </a:r>
                      <a:endParaRPr sz="9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165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Linear Prediction Coding (LPC)</a:t>
            </a:r>
            <a:endParaRPr/>
          </a:p>
        </p:txBody>
      </p:sp>
      <p:pic>
        <p:nvPicPr>
          <p:cNvPr id="117" name="Google Shape;117;p21"/>
          <p:cNvPicPr preferRelativeResize="0"/>
          <p:nvPr/>
        </p:nvPicPr>
        <p:blipFill>
          <a:blip r:embed="rId3">
            <a:alphaModFix/>
          </a:blip>
          <a:stretch>
            <a:fillRect/>
          </a:stretch>
        </p:blipFill>
        <p:spPr>
          <a:xfrm>
            <a:off x="4973725" y="790200"/>
            <a:ext cx="4036549" cy="2238150"/>
          </a:xfrm>
          <a:prstGeom prst="rect">
            <a:avLst/>
          </a:prstGeom>
          <a:noFill/>
          <a:ln>
            <a:noFill/>
          </a:ln>
        </p:spPr>
      </p:pic>
      <p:sp>
        <p:nvSpPr>
          <p:cNvPr id="118" name="Google Shape;118;p21"/>
          <p:cNvSpPr txBox="1"/>
          <p:nvPr>
            <p:ph idx="1" type="body"/>
          </p:nvPr>
        </p:nvSpPr>
        <p:spPr>
          <a:xfrm>
            <a:off x="311700" y="738075"/>
            <a:ext cx="4226100" cy="41973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ru" sz="1300"/>
              <a:t>LPC filter is defined by</a:t>
            </a:r>
            <a:endParaRPr sz="1300"/>
          </a:p>
          <a:p>
            <a:pPr indent="0" lvl="0" marL="457200" rtl="0" algn="l">
              <a:spcBef>
                <a:spcPts val="1200"/>
              </a:spcBef>
              <a:spcAft>
                <a:spcPts val="0"/>
              </a:spcAft>
              <a:buNone/>
            </a:pPr>
            <a:r>
              <a:rPr lang="ru" sz="1300"/>
              <a:t> </a:t>
            </a:r>
            <a:endParaRPr sz="1300"/>
          </a:p>
          <a:p>
            <a:pPr indent="0" lvl="0" marL="457200" rtl="0" algn="l">
              <a:spcBef>
                <a:spcPts val="1200"/>
              </a:spcBef>
              <a:spcAft>
                <a:spcPts val="0"/>
              </a:spcAft>
              <a:buNone/>
            </a:pPr>
            <a:r>
              <a:rPr lang="ru" sz="1300"/>
              <a:t>which is equivalent to the following filter input and output connection:</a:t>
            </a:r>
            <a:endParaRPr sz="1300"/>
          </a:p>
          <a:p>
            <a:pPr indent="0" lvl="0" marL="457200" rtl="0" algn="l">
              <a:spcBef>
                <a:spcPts val="1200"/>
              </a:spcBef>
              <a:spcAft>
                <a:spcPts val="0"/>
              </a:spcAft>
              <a:buNone/>
            </a:pPr>
            <a:r>
              <a:t/>
            </a:r>
            <a:endParaRPr sz="1300"/>
          </a:p>
          <a:p>
            <a:pPr indent="-311150" lvl="0" marL="457200" rtl="0" algn="l">
              <a:spcBef>
                <a:spcPts val="1200"/>
              </a:spcBef>
              <a:spcAft>
                <a:spcPts val="0"/>
              </a:spcAft>
              <a:buSzPts val="1300"/>
              <a:buChar char="●"/>
            </a:pPr>
            <a:r>
              <a:rPr lang="ru" sz="1300"/>
              <a:t>LPC model defined as vector</a:t>
            </a:r>
            <a:endParaRPr sz="1300"/>
          </a:p>
          <a:p>
            <a:pPr indent="0" lvl="0" marL="0" rtl="0" algn="l">
              <a:spcBef>
                <a:spcPts val="1200"/>
              </a:spcBef>
              <a:spcAft>
                <a:spcPts val="0"/>
              </a:spcAft>
              <a:buNone/>
            </a:pPr>
            <a:r>
              <a:t/>
            </a:r>
            <a:endParaRPr sz="1300"/>
          </a:p>
          <a:p>
            <a:pPr indent="-311150" lvl="0" marL="457200" rtl="0" algn="l">
              <a:spcBef>
                <a:spcPts val="1200"/>
              </a:spcBef>
              <a:spcAft>
                <a:spcPts val="0"/>
              </a:spcAft>
              <a:buSzPts val="1300"/>
              <a:buChar char="●"/>
            </a:pPr>
            <a:r>
              <a:rPr lang="ru" sz="1300"/>
              <a:t>Vector </a:t>
            </a:r>
            <a:r>
              <a:rPr b="1" lang="ru" sz="1300"/>
              <a:t>A</a:t>
            </a:r>
            <a:r>
              <a:rPr lang="ru" sz="1300"/>
              <a:t> changes approximately every 20 ms, which corresponds to 160 samples at a sampling rate of 8 kHz</a:t>
            </a:r>
            <a:endParaRPr sz="1300"/>
          </a:p>
          <a:p>
            <a:pPr indent="-311150" lvl="0" marL="457200" rtl="0" algn="l">
              <a:spcBef>
                <a:spcPts val="0"/>
              </a:spcBef>
              <a:spcAft>
                <a:spcPts val="0"/>
              </a:spcAft>
              <a:buSzPts val="1300"/>
              <a:buChar char="●"/>
            </a:pPr>
            <a:r>
              <a:rPr lang="ru" sz="1300"/>
              <a:t>The digital voice signal is divided into 20 ms frames</a:t>
            </a:r>
            <a:endParaRPr sz="1300"/>
          </a:p>
          <a:p>
            <a:pPr indent="-311150" lvl="0" marL="457200" rtl="0" algn="l">
              <a:spcBef>
                <a:spcPts val="0"/>
              </a:spcBef>
              <a:spcAft>
                <a:spcPts val="0"/>
              </a:spcAft>
              <a:buSzPts val="1300"/>
              <a:buChar char="●"/>
            </a:pPr>
            <a:r>
              <a:rPr lang="ru" sz="1300"/>
              <a:t>160 samples of the signal </a:t>
            </a:r>
            <a:r>
              <a:rPr b="1" lang="ru" sz="1300"/>
              <a:t>S</a:t>
            </a:r>
            <a:r>
              <a:rPr lang="ru" sz="1300"/>
              <a:t> are compactly represented by 13 values of the vector </a:t>
            </a:r>
            <a:r>
              <a:rPr b="1" lang="ru" sz="1300"/>
              <a:t>A</a:t>
            </a:r>
            <a:endParaRPr b="1" sz="1300"/>
          </a:p>
        </p:txBody>
      </p:sp>
      <p:pic>
        <p:nvPicPr>
          <p:cNvPr id="119" name="Google Shape;119;p21"/>
          <p:cNvPicPr preferRelativeResize="0"/>
          <p:nvPr/>
        </p:nvPicPr>
        <p:blipFill>
          <a:blip r:embed="rId4">
            <a:alphaModFix/>
          </a:blip>
          <a:stretch>
            <a:fillRect/>
          </a:stretch>
        </p:blipFill>
        <p:spPr>
          <a:xfrm>
            <a:off x="845425" y="1111150"/>
            <a:ext cx="2508575" cy="374650"/>
          </a:xfrm>
          <a:prstGeom prst="rect">
            <a:avLst/>
          </a:prstGeom>
          <a:noFill/>
          <a:ln>
            <a:noFill/>
          </a:ln>
        </p:spPr>
      </p:pic>
      <p:pic>
        <p:nvPicPr>
          <p:cNvPr id="120" name="Google Shape;120;p21"/>
          <p:cNvPicPr preferRelativeResize="0"/>
          <p:nvPr/>
        </p:nvPicPr>
        <p:blipFill>
          <a:blip r:embed="rId5">
            <a:alphaModFix/>
          </a:blip>
          <a:stretch>
            <a:fillRect/>
          </a:stretch>
        </p:blipFill>
        <p:spPr>
          <a:xfrm>
            <a:off x="845425" y="2023375"/>
            <a:ext cx="1560850" cy="452525"/>
          </a:xfrm>
          <a:prstGeom prst="rect">
            <a:avLst/>
          </a:prstGeom>
          <a:noFill/>
          <a:ln>
            <a:noFill/>
          </a:ln>
        </p:spPr>
      </p:pic>
      <p:pic>
        <p:nvPicPr>
          <p:cNvPr id="121" name="Google Shape;121;p21"/>
          <p:cNvPicPr preferRelativeResize="0"/>
          <p:nvPr/>
        </p:nvPicPr>
        <p:blipFill>
          <a:blip r:embed="rId6">
            <a:alphaModFix/>
          </a:blip>
          <a:stretch>
            <a:fillRect/>
          </a:stretch>
        </p:blipFill>
        <p:spPr>
          <a:xfrm>
            <a:off x="689227" y="2771377"/>
            <a:ext cx="3471050" cy="256975"/>
          </a:xfrm>
          <a:prstGeom prst="rect">
            <a:avLst/>
          </a:prstGeom>
          <a:noFill/>
          <a:ln>
            <a:noFill/>
          </a:ln>
        </p:spPr>
      </p:pic>
      <p:sp>
        <p:nvSpPr>
          <p:cNvPr id="122" name="Google Shape;122;p21"/>
          <p:cNvSpPr txBox="1"/>
          <p:nvPr/>
        </p:nvSpPr>
        <p:spPr>
          <a:xfrm>
            <a:off x="4925825" y="3080475"/>
            <a:ext cx="3766500" cy="17856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dk2"/>
              </a:buClr>
              <a:buSzPts val="1300"/>
              <a:buChar char="●"/>
            </a:pPr>
            <a:r>
              <a:rPr lang="ru" sz="1300">
                <a:solidFill>
                  <a:schemeClr val="dk2"/>
                </a:solidFill>
              </a:rPr>
              <a:t>Perception features:</a:t>
            </a:r>
            <a:endParaRPr sz="1300">
              <a:solidFill>
                <a:schemeClr val="dk2"/>
              </a:solidFill>
            </a:endParaRPr>
          </a:p>
          <a:p>
            <a:pPr indent="-311150" lvl="1" marL="914400" rtl="0" algn="l">
              <a:spcBef>
                <a:spcPts val="0"/>
              </a:spcBef>
              <a:spcAft>
                <a:spcPts val="0"/>
              </a:spcAft>
              <a:buClr>
                <a:schemeClr val="dk2"/>
              </a:buClr>
              <a:buSzPts val="1300"/>
              <a:buChar char="○"/>
            </a:pPr>
            <a:r>
              <a:rPr lang="ru" sz="1300">
                <a:solidFill>
                  <a:schemeClr val="dk2"/>
                </a:solidFill>
              </a:rPr>
              <a:t>For voiced sounds - pulse shift (phase insensitivity)</a:t>
            </a:r>
            <a:endParaRPr sz="1300">
              <a:solidFill>
                <a:schemeClr val="dk2"/>
              </a:solidFill>
            </a:endParaRPr>
          </a:p>
          <a:p>
            <a:pPr indent="-311150" lvl="1" marL="914400" rtl="0" algn="l">
              <a:spcBef>
                <a:spcPts val="0"/>
              </a:spcBef>
              <a:spcAft>
                <a:spcPts val="0"/>
              </a:spcAft>
              <a:buClr>
                <a:schemeClr val="dk2"/>
              </a:buClr>
              <a:buSzPts val="1300"/>
              <a:buChar char="○"/>
            </a:pPr>
            <a:r>
              <a:rPr lang="ru" sz="1300">
                <a:solidFill>
                  <a:schemeClr val="dk2"/>
                </a:solidFill>
              </a:rPr>
              <a:t>For unvoiced sounds - different noise sequences are used</a:t>
            </a:r>
            <a:endParaRPr sz="1300">
              <a:solidFill>
                <a:schemeClr val="dk2"/>
              </a:solidFill>
            </a:endParaRPr>
          </a:p>
          <a:p>
            <a:pPr indent="-311150" lvl="0" marL="457200" rtl="0" algn="l">
              <a:spcBef>
                <a:spcPts val="0"/>
              </a:spcBef>
              <a:spcAft>
                <a:spcPts val="0"/>
              </a:spcAft>
              <a:buClr>
                <a:schemeClr val="dk2"/>
              </a:buClr>
              <a:buSzPts val="1300"/>
              <a:buChar char="●"/>
            </a:pPr>
            <a:r>
              <a:rPr lang="ru" sz="1300">
                <a:solidFill>
                  <a:schemeClr val="dk2"/>
                </a:solidFill>
              </a:rPr>
              <a:t>LPC synthesis: obtaining S from A (filtration)</a:t>
            </a:r>
            <a:endParaRPr sz="1300">
              <a:solidFill>
                <a:schemeClr val="dk2"/>
              </a:solidFill>
            </a:endParaRPr>
          </a:p>
          <a:p>
            <a:pPr indent="-311150" lvl="0" marL="457200" rtl="0" algn="l">
              <a:spcBef>
                <a:spcPts val="0"/>
              </a:spcBef>
              <a:spcAft>
                <a:spcPts val="0"/>
              </a:spcAft>
              <a:buClr>
                <a:schemeClr val="dk2"/>
              </a:buClr>
              <a:buSzPts val="1300"/>
              <a:buChar char="●"/>
            </a:pPr>
            <a:r>
              <a:rPr lang="ru" sz="1300">
                <a:solidFill>
                  <a:schemeClr val="dk2"/>
                </a:solidFill>
              </a:rPr>
              <a:t>LPC analysis: evaluation of A from S</a:t>
            </a:r>
            <a:endParaRPr sz="13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