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e51227cc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e51227cc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e51227c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e51227c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e51227cc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e51227cc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e51227c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e51227c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e51227c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e51227c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e51227cc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e51227cc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51227cc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51227cc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51227cc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51227cc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e51227cc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e51227cc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e51227cc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e51227cc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e51227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e51227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e51227c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e51227c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e51227c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e51227c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e51227c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e51227c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e51227c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e51227c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e51227cc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e51227cc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e51227cc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e51227cc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e51227c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e51227c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Theme 5. Audio coding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Basic parameters: samplerate</a:t>
            </a:r>
            <a:endParaRPr/>
          </a:p>
        </p:txBody>
      </p:sp>
      <p:sp>
        <p:nvSpPr>
          <p:cNvPr id="110" name="Google Shape;110;p22"/>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ru"/>
              <a:t>Sampling frequency (or samplerate)</a:t>
            </a:r>
            <a:r>
              <a:rPr lang="ru"/>
              <a:t> - the frequency with which the signal is digitized, stored, processed or converted from analog to digital. Time discretization means that the signal is represented by a number of its samples (samples) taken at regular intervals.</a:t>
            </a:r>
            <a:endParaRPr/>
          </a:p>
          <a:p>
            <a:pPr indent="-342900" lvl="0" marL="457200" rtl="0" algn="l">
              <a:spcBef>
                <a:spcPts val="0"/>
              </a:spcBef>
              <a:spcAft>
                <a:spcPts val="0"/>
              </a:spcAft>
              <a:buSzPts val="1800"/>
              <a:buChar char="●"/>
            </a:pPr>
            <a:r>
              <a:rPr lang="ru"/>
              <a:t>The selected sampling frequency will determine the maximum playback frequency, and, as follows from the Kotelnikov theorem, in order to completely restore the original signal, the sampling frequency must be twice the highest frequency in the signal spectrum.</a:t>
            </a:r>
            <a:endParaRPr/>
          </a:p>
          <a:p>
            <a:pPr indent="-342900" lvl="0" marL="457200" rtl="0" algn="l">
              <a:spcBef>
                <a:spcPts val="0"/>
              </a:spcBef>
              <a:spcAft>
                <a:spcPts val="0"/>
              </a:spcAft>
              <a:buSzPts val="1800"/>
              <a:buChar char="●"/>
            </a:pPr>
            <a:r>
              <a:rPr lang="ru"/>
              <a:t>There are a number of reasons for choosing a higher sampling rate, although it may seem like a waste of time and effort to reproduce sound outside the range of human hearing. At the same time, </a:t>
            </a:r>
            <a:r>
              <a:rPr b="1" lang="ru"/>
              <a:t>44.1</a:t>
            </a:r>
            <a:r>
              <a:rPr lang="ru"/>
              <a:t> - 48 kHz will be quite enough for the average listener for a high-quality solution to most problems.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Intermission: why 44100?</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The 44.1kHz frequency originated in the late 70s with PCM adapters that recorded sound on video cassettes (U-Matic), notably the Sony PCM-1600 (1979) and subsequent models in the series. This later became the basis for the CD-DA described in the Red Book standard </a:t>
            </a:r>
            <a:r>
              <a:rPr lang="ru"/>
              <a:t>(1980)</a:t>
            </a:r>
            <a:r>
              <a:rPr lang="ru"/>
              <a:t>. In the future, this frequency value was also included in other standards of the 90s / 2000s, such as DVD, HDMI. This frequency is typically used when encoding to MP3 (and other consumer audio formats) audio extracted from an Audio CD.</a:t>
            </a:r>
            <a:endParaRPr/>
          </a:p>
          <a:p>
            <a:pPr indent="-325755" lvl="0" marL="457200" rtl="0" algn="l">
              <a:spcBef>
                <a:spcPts val="0"/>
              </a:spcBef>
              <a:spcAft>
                <a:spcPts val="0"/>
              </a:spcAft>
              <a:buSzPct val="100000"/>
              <a:buChar char="●"/>
            </a:pPr>
            <a:r>
              <a:rPr lang="ru"/>
              <a:t>The sample rate was chosen during a debate between developers, especially Sony and Philips, and also thanks to Sony, which, as a result of its active use of this frequency, has practically made it a de facto standard. Of course, the choice had a certain technical justification.</a:t>
            </a:r>
            <a:endParaRPr/>
          </a:p>
          <a:p>
            <a:pPr indent="-325755" lvl="0" marL="457200" rtl="0" algn="l">
              <a:spcBef>
                <a:spcPts val="0"/>
              </a:spcBef>
              <a:spcAft>
                <a:spcPts val="0"/>
              </a:spcAft>
              <a:buSzPct val="100000"/>
              <a:buChar char="●"/>
            </a:pPr>
            <a:r>
              <a:rPr lang="ru"/>
              <a:t>The audible range for the human ear lies in the range of 20-20000 Hz, according to the Kotelnikov theorem, the sampling frequency must be at least twice the maximum frequency that may need to be transmitted - more than 40 kHz.</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Intermission: why 44100?</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ru"/>
              <a:t>In addition, the signal must pass through a low-pass filter before sampling (otherwise aliasing will occur) </a:t>
            </a:r>
            <a:endParaRPr/>
          </a:p>
          <a:p>
            <a:pPr indent="-334327" lvl="0" marL="457200" rtl="0" algn="l">
              <a:spcBef>
                <a:spcPts val="0"/>
              </a:spcBef>
              <a:spcAft>
                <a:spcPts val="0"/>
              </a:spcAft>
              <a:buSzPct val="100000"/>
              <a:buChar char="●"/>
            </a:pPr>
            <a:r>
              <a:rPr lang="ru"/>
              <a:t>An ideal low-pass filter would absolutely not pass frequencies above 20 kHz, it would completely pass everything below 20 kHz.</a:t>
            </a:r>
            <a:endParaRPr/>
          </a:p>
          <a:p>
            <a:pPr indent="-334327" lvl="0" marL="457200" rtl="0" algn="l">
              <a:spcBef>
                <a:spcPts val="0"/>
              </a:spcBef>
              <a:spcAft>
                <a:spcPts val="0"/>
              </a:spcAft>
              <a:buSzPct val="100000"/>
              <a:buChar char="●"/>
            </a:pPr>
            <a:r>
              <a:rPr lang="ru"/>
              <a:t>In practice a transitional band is needed in which the frequency response declines (frequency components are only partially suppressed). The wider this band, the easier it is to create an anti-aliasing filter. The 44.1 kHz frequency provides a 2.05 kHz transition bandwidth.</a:t>
            </a:r>
            <a:endParaRPr/>
          </a:p>
          <a:p>
            <a:pPr indent="-334327" lvl="0" marL="457200" rtl="0" algn="l">
              <a:spcBef>
                <a:spcPts val="0"/>
              </a:spcBef>
              <a:spcAft>
                <a:spcPts val="0"/>
              </a:spcAft>
              <a:buSzPct val="100000"/>
              <a:buChar char="●"/>
            </a:pPr>
            <a:r>
              <a:rPr lang="ru"/>
              <a:t>In the early years, digital sound was recorded on videocassette tape, as it was the only medium available with sufficient capacity for more or less continuous sound recording. To minimize the necessary hardware modifications, the audio was played at the same speed as the video; almost identical circuitry was also used. The frequency of 44.1 kHz was recognized as the highest available.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Intermission: why 44100?</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ru"/>
              <a:t>This frequency is calculated as follows:</a:t>
            </a:r>
            <a:endParaRPr/>
          </a:p>
          <a:p>
            <a:pPr indent="-325755" lvl="0" marL="457200" rtl="0" algn="l">
              <a:spcBef>
                <a:spcPts val="1200"/>
              </a:spcBef>
              <a:spcAft>
                <a:spcPts val="0"/>
              </a:spcAft>
              <a:buSzPct val="100000"/>
              <a:buChar char="●"/>
            </a:pPr>
            <a:r>
              <a:rPr lang="ru"/>
              <a:t>NTSC: 245 × 60 × 3 = 44100 </a:t>
            </a:r>
            <a:endParaRPr/>
          </a:p>
          <a:p>
            <a:pPr indent="0" lvl="0" marL="457200" rtl="0" algn="l">
              <a:spcBef>
                <a:spcPts val="1200"/>
              </a:spcBef>
              <a:spcAft>
                <a:spcPts val="0"/>
              </a:spcAft>
              <a:buNone/>
            </a:pPr>
            <a:r>
              <a:rPr lang="ru"/>
              <a:t>245 active lines/field × 60 fields/s × 3 samples/line = 44100 samples/s </a:t>
            </a:r>
            <a:endParaRPr/>
          </a:p>
          <a:p>
            <a:pPr indent="0" lvl="0" marL="457200" rtl="0" algn="l">
              <a:spcBef>
                <a:spcPts val="1200"/>
              </a:spcBef>
              <a:spcAft>
                <a:spcPts val="0"/>
              </a:spcAft>
              <a:buNone/>
            </a:pPr>
            <a:r>
              <a:rPr lang="ru"/>
              <a:t>(490 active lines per frame out of 525 lines in total)</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ru"/>
              <a:t>PAL: 294 × 50 × 3 = 44100 </a:t>
            </a:r>
            <a:endParaRPr/>
          </a:p>
          <a:p>
            <a:pPr indent="0" lvl="0" marL="457200" rtl="0" algn="l">
              <a:spcBef>
                <a:spcPts val="1200"/>
              </a:spcBef>
              <a:spcAft>
                <a:spcPts val="0"/>
              </a:spcAft>
              <a:buNone/>
            </a:pPr>
            <a:r>
              <a:rPr lang="ru"/>
              <a:t>294 active lines/field × 50 fields/s × 3 samples/line = 44100 samples/s </a:t>
            </a:r>
            <a:endParaRPr/>
          </a:p>
          <a:p>
            <a:pPr indent="0" lvl="0" marL="457200" rtl="0" algn="l">
              <a:spcBef>
                <a:spcPts val="1200"/>
              </a:spcBef>
              <a:spcAft>
                <a:spcPts val="0"/>
              </a:spcAft>
              <a:buNone/>
            </a:pPr>
            <a:r>
              <a:rPr lang="ru"/>
              <a:t>(588 active lines per frame out of 625 lines in total)</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Bit depth</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ru"/>
              <a:t>Bit depth</a:t>
            </a:r>
            <a:r>
              <a:rPr lang="ru"/>
              <a:t> is the number of bits of digital information to encode each sample. Simply put, the bit depth determines the "accuracy" of the measurement of the input signal. The greater the bit depth, the smaller the error of each individual conversion of the magnitude of the electrical signal. With the smallest bit depth possible, there are only two options for measuring audio fidelity: 0 for complete silence and 1 for full volume. If the bit depth is 8, then 2</a:t>
            </a:r>
            <a:r>
              <a:rPr baseline="30000" lang="ru"/>
              <a:t>8</a:t>
            </a:r>
            <a:r>
              <a:rPr lang="ru"/>
              <a:t> = 256 different values can be obtained.</a:t>
            </a:r>
            <a:endParaRPr/>
          </a:p>
          <a:p>
            <a:pPr indent="-342900" lvl="0" marL="457200" rtl="0" algn="l">
              <a:spcBef>
                <a:spcPts val="0"/>
              </a:spcBef>
              <a:spcAft>
                <a:spcPts val="0"/>
              </a:spcAft>
              <a:buSzPts val="1800"/>
              <a:buChar char="●"/>
            </a:pPr>
            <a:r>
              <a:rPr lang="ru"/>
              <a:t>The bit depth is fixed in the PCM codec, but for codecs that require compression (for example, MP3 and AAC), this parameter is calculated during encoding and may vary from sample to sample.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Bitrate</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Bitrate is an indicator of the amount of information that encodes one second of sound. The higher it is, the less distortion and the closer the encoded composition is to the original. For linear PCM, the bitrate is calculated as</a:t>
            </a:r>
            <a:endParaRPr/>
          </a:p>
          <a:p>
            <a:pPr indent="457200" lvl="0" marL="0" rtl="0" algn="l">
              <a:spcBef>
                <a:spcPts val="1200"/>
              </a:spcBef>
              <a:spcAft>
                <a:spcPts val="0"/>
              </a:spcAft>
              <a:buClr>
                <a:schemeClr val="dk1"/>
              </a:buClr>
              <a:buSzPct val="61111"/>
              <a:buFont typeface="Arial"/>
              <a:buNone/>
            </a:pPr>
            <a:r>
              <a:rPr b="1" lang="ru"/>
              <a:t>bitrate = sample rate x bit depth x channels</a:t>
            </a:r>
            <a:endParaRPr b="1"/>
          </a:p>
          <a:p>
            <a:pPr indent="-317182" lvl="0" marL="457200" rtl="0" algn="l">
              <a:spcBef>
                <a:spcPts val="1200"/>
              </a:spcBef>
              <a:spcAft>
                <a:spcPts val="0"/>
              </a:spcAft>
              <a:buSzPct val="100000"/>
              <a:buChar char="●"/>
            </a:pPr>
            <a:r>
              <a:rPr lang="ru"/>
              <a:t>For some systems that encode linear PCM 16-bit , this calculation can be used to determine how much additional bandwidth may be required for PCM audio. For example, for stereo (two channels), the signal is digitized at a frequency of 44.1 kHz at 16-bit, and the bit rate is calculated as follows:</a:t>
            </a:r>
            <a:endParaRPr/>
          </a:p>
          <a:p>
            <a:pPr indent="457200" lvl="0" marL="0" rtl="0" algn="l">
              <a:spcBef>
                <a:spcPts val="1200"/>
              </a:spcBef>
              <a:spcAft>
                <a:spcPts val="0"/>
              </a:spcAft>
              <a:buClr>
                <a:schemeClr val="dk1"/>
              </a:buClr>
              <a:buSzPct val="61111"/>
              <a:buFont typeface="Arial"/>
              <a:buNone/>
            </a:pPr>
            <a:r>
              <a:rPr b="1" lang="ru"/>
              <a:t>44.1 kHz x 16 bits x 2 = 1411.2 kbps</a:t>
            </a:r>
            <a:endParaRPr b="1"/>
          </a:p>
          <a:p>
            <a:pPr indent="-317182" lvl="0" marL="457200" rtl="0" algn="l">
              <a:spcBef>
                <a:spcPts val="1200"/>
              </a:spcBef>
              <a:spcAft>
                <a:spcPts val="0"/>
              </a:spcAft>
              <a:buSzPct val="100000"/>
              <a:buChar char="●"/>
            </a:pPr>
            <a:r>
              <a:rPr lang="ru"/>
              <a:t>Meanwhile, audio compression algorithms such as AAC and MP3 have fewer bits to transmit the signal, so they use low bit rates. Usually the values ​​are in the range from 96 kbps to 320 kbps. For these codecs, the higher the bitrate you select, the more audio bits you get per sample, and the higher the sound quality will be.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Sample rate, bit depth and bit rates in real life.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Audio CDs, one of the first most popular inventions for the general public to store digital audio, used a frequency of 44.1 kHz (20 Hz - 20 kHz, the range of the human ear) and a 16-bit bit depth. These values ​​were chosen in order to be able to store as much audio as possible on the disc with good sound quality.</a:t>
            </a:r>
            <a:endParaRPr/>
          </a:p>
          <a:p>
            <a:pPr indent="-342900" lvl="0" marL="457200" rtl="0" algn="l">
              <a:spcBef>
                <a:spcPts val="0"/>
              </a:spcBef>
              <a:spcAft>
                <a:spcPts val="0"/>
              </a:spcAft>
              <a:buSzPts val="1800"/>
              <a:buChar char="●"/>
            </a:pPr>
            <a:r>
              <a:rPr lang="ru"/>
              <a:t>When video was added to audio and DVDs and later Blu-ray discs appeared, a new standard was created. Recordings for DVD and Blu-rays typically use linear PCM at 48kHz (stereo) or 96kHz (5.1 surround) and 24 bits. get the best possible quality using the additional available disk space.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400"/>
              <a:t>Pulse-Code Modulation (PCM) - WAV container</a:t>
            </a:r>
            <a:endParaRPr/>
          </a:p>
        </p:txBody>
      </p:sp>
      <p:sp>
        <p:nvSpPr>
          <p:cNvPr id="152" name="Google Shape;152;p29"/>
          <p:cNvSpPr txBox="1"/>
          <p:nvPr>
            <p:ph idx="1" type="body"/>
          </p:nvPr>
        </p:nvSpPr>
        <p:spPr>
          <a:xfrm>
            <a:off x="311700" y="1152475"/>
            <a:ext cx="8520600" cy="3513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ru"/>
              <a:t>PCM is a codec used by computers, CDs, digital phones, and sometimes SACDs. The signal source for PCM is sampled at regular intervals, and each sample represents the amplitude of the analog signal in a digital value. PCM is the simplest option for digitizing an analog signal.</a:t>
            </a:r>
            <a:endParaRPr/>
          </a:p>
          <a:p>
            <a:pPr indent="-342900" lvl="0" marL="457200" rtl="0" algn="l">
              <a:spcBef>
                <a:spcPts val="0"/>
              </a:spcBef>
              <a:spcAft>
                <a:spcPts val="0"/>
              </a:spcAft>
              <a:buSzPts val="1800"/>
              <a:buChar char="●"/>
            </a:pPr>
            <a:r>
              <a:rPr lang="ru"/>
              <a:t>With the right parameters, this digitized signal can be fully reconstructed back to analog without any loss. But this codec, which provides almost complete identity to the original audio, is unfortunately not very economical, which translates into very large file volumes, and such files are not suitable for streaming.</a:t>
            </a:r>
            <a:endParaRPr/>
          </a:p>
          <a:p>
            <a:pPr indent="-342900" lvl="0" marL="457200" rtl="0" algn="l">
              <a:spcBef>
                <a:spcPts val="0"/>
              </a:spcBef>
              <a:spcAft>
                <a:spcPts val="0"/>
              </a:spcAft>
              <a:buSzPts val="1800"/>
              <a:buChar char="●"/>
            </a:pPr>
            <a:r>
              <a:rPr lang="ru"/>
              <a:t>It should be noted that WAV, as a container, also supports other ways of storing audio information: for example, ADPCM, which is capable of encoding audio data with a variable sampling rate (depending on the bandwidth)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400"/>
              <a:t>FLAC  (Free Lossless Audio Codec)</a:t>
            </a:r>
            <a:endParaRPr/>
          </a:p>
        </p:txBody>
      </p:sp>
      <p:sp>
        <p:nvSpPr>
          <p:cNvPr id="158" name="Google Shape;158;p30"/>
          <p:cNvSpPr txBox="1"/>
          <p:nvPr>
            <p:ph idx="1" type="body"/>
          </p:nvPr>
        </p:nvSpPr>
        <p:spPr>
          <a:xfrm>
            <a:off x="311700" y="1152475"/>
            <a:ext cx="8520600" cy="351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a:t>
            </a:r>
            <a:r>
              <a:rPr lang="ru"/>
              <a:t>he algorithm tries to describe the signal with such a function that the result obtained after subtracting it from the original (called the difference/remainder/error) can be encoded with a minimum of bits.</a:t>
            </a:r>
            <a:endParaRPr/>
          </a:p>
          <a:p>
            <a:pPr indent="-342900" lvl="0" marL="457200" rtl="0" algn="l">
              <a:spcBef>
                <a:spcPts val="0"/>
              </a:spcBef>
              <a:spcAft>
                <a:spcPts val="0"/>
              </a:spcAft>
              <a:buSzPts val="1800"/>
              <a:buChar char="●"/>
            </a:pPr>
            <a:r>
              <a:rPr lang="ru"/>
              <a:t>When the model is fitted, the algorithm subtracts the approximation from the original to obtain a residual (erroneous) signal, which is then losslessly encoded.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400"/>
              <a:t>Lossy compression (MP3, AAC, WMA, OGG)</a:t>
            </a:r>
            <a:endParaRPr/>
          </a:p>
        </p:txBody>
      </p:sp>
      <p:sp>
        <p:nvSpPr>
          <p:cNvPr id="164" name="Google Shape;164;p31"/>
          <p:cNvSpPr txBox="1"/>
          <p:nvPr>
            <p:ph idx="1" type="body"/>
          </p:nvPr>
        </p:nvSpPr>
        <p:spPr>
          <a:xfrm>
            <a:off x="311700" y="1152475"/>
            <a:ext cx="8520600" cy="35130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ru"/>
              <a:t>Using a lossy compression algorithm, the size of an MP3 file with an average bitrate of 128 kbps is approximately 1/11 of the original audio CD file (uncompressed CD-Audio has a bit rate of 1411.2 kbps). MP3 files can be created at high or low bitrate, which affects the quality of the result.</a:t>
            </a:r>
            <a:endParaRPr/>
          </a:p>
          <a:p>
            <a:pPr indent="-317182" lvl="0" marL="457200" rtl="0" algn="l">
              <a:spcBef>
                <a:spcPts val="0"/>
              </a:spcBef>
              <a:spcAft>
                <a:spcPts val="0"/>
              </a:spcAft>
              <a:buSzPct val="100000"/>
              <a:buChar char="●"/>
            </a:pPr>
            <a:r>
              <a:rPr lang="ru"/>
              <a:t>The audio signal is divided into segments of equal duration, each of which, after processing, is packed into its own frame. Decomposition into a spectrum requires the continuity of the input signal, therefore, the previous and next frames are also used for calculations.</a:t>
            </a:r>
            <a:endParaRPr/>
          </a:p>
          <a:p>
            <a:pPr indent="-317182" lvl="0" marL="457200" rtl="0" algn="l">
              <a:spcBef>
                <a:spcPts val="0"/>
              </a:spcBef>
              <a:spcAft>
                <a:spcPts val="0"/>
              </a:spcAft>
              <a:buSzPct val="100000"/>
              <a:buChar char="●"/>
            </a:pPr>
            <a:r>
              <a:rPr lang="ru"/>
              <a:t>There are harmonics i</a:t>
            </a:r>
            <a:r>
              <a:rPr lang="ru"/>
              <a:t>n the audio signal</a:t>
            </a:r>
            <a:r>
              <a:rPr lang="ru"/>
              <a:t> with a smaller amplitude and harmonics lying near more intense ones - such harmonics are cut off, since the average human ear cannot always determine the presence or absence of such harmonics.</a:t>
            </a:r>
            <a:endParaRPr/>
          </a:p>
          <a:p>
            <a:pPr indent="-317182" lvl="0" marL="457200" rtl="0" algn="l">
              <a:spcBef>
                <a:spcPts val="0"/>
              </a:spcBef>
              <a:spcAft>
                <a:spcPts val="0"/>
              </a:spcAft>
              <a:buSzPct val="100000"/>
              <a:buChar char="●"/>
            </a:pPr>
            <a:r>
              <a:rPr lang="ru"/>
              <a:t>It is also possible to replace two or more nearby peaks with one averaged one (which, as a rule, leads to sound distortion). The cutoff criterion is determined by the output stream requirement.</a:t>
            </a:r>
            <a:endParaRPr/>
          </a:p>
          <a:p>
            <a:pPr indent="-317182" lvl="0" marL="457200" rtl="0" algn="l">
              <a:spcBef>
                <a:spcPts val="0"/>
              </a:spcBef>
              <a:spcAft>
                <a:spcPts val="0"/>
              </a:spcAft>
              <a:buSzPct val="100000"/>
              <a:buChar char="●"/>
            </a:pPr>
            <a:r>
              <a:rPr lang="ru"/>
              <a:t>Since the entire spectrum is relevant, high-frequency harmonics are not cut off, but only selectively removed to reduce the flow of information due to the rarefaction of the spectrum. After spectral "sweeping", mathematical methods of compression and packing into frames are applied.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Principles of audio information coding</a:t>
            </a:r>
            <a:endParaRPr/>
          </a:p>
        </p:txBody>
      </p:sp>
      <p:sp>
        <p:nvSpPr>
          <p:cNvPr id="61" name="Google Shape;61;p14"/>
          <p:cNvSpPr txBox="1"/>
          <p:nvPr>
            <p:ph idx="1" type="body"/>
          </p:nvPr>
        </p:nvSpPr>
        <p:spPr>
          <a:xfrm>
            <a:off x="311700" y="1152475"/>
            <a:ext cx="8520600" cy="36741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Here we look at</a:t>
            </a:r>
            <a:r>
              <a:rPr lang="ru"/>
              <a:t> wideband audio signals that implement technologies for musical creativity.</a:t>
            </a:r>
            <a:endParaRPr/>
          </a:p>
          <a:p>
            <a:pPr indent="-325755" lvl="0" marL="457200" rtl="0" algn="l">
              <a:spcBef>
                <a:spcPts val="0"/>
              </a:spcBef>
              <a:spcAft>
                <a:spcPts val="0"/>
              </a:spcAft>
              <a:buSzPct val="100000"/>
              <a:buChar char="●"/>
            </a:pPr>
            <a:r>
              <a:rPr lang="ru"/>
              <a:t>During primary coding in the studio path, uniform quantization of audio signal samples is usually implemented with a resolution of 16 to 24 (and even 32) bits / sample at sampling rates of 44.1, 48, 96 (and even 192) kHz</a:t>
            </a:r>
            <a:endParaRPr/>
          </a:p>
          <a:p>
            <a:pPr indent="-325755" lvl="0" marL="457200" rtl="0" algn="l">
              <a:spcBef>
                <a:spcPts val="0"/>
              </a:spcBef>
              <a:spcAft>
                <a:spcPts val="0"/>
              </a:spcAft>
              <a:buSzPct val="100000"/>
              <a:buChar char="●"/>
            </a:pPr>
            <a:r>
              <a:rPr lang="ru"/>
              <a:t>In codecs with 16-bit linear sample quantization at a sampling rate of 48 kHz, it is possible to almost “perfectly” convert an audio signal with a spectrum range from 20 Hz to 20 kHz and a dynamic range of up to 54 dB. The transmission rate of such signal is 48•16=768 kbit/s. With stereo or 5.1 audio (or 3/2 + an ultra-low frequency channel), the bit rate can be 1.536 or 3.840 Mbps, respectively. Entropy coding of such information makes it possible to reduce the statistical redundancy of the digital stream. However, even when using fairly complex information processing algorithms, reducing the statistical redundancy of audio signals can reduce the digital flow by only 20-50% compared to its original value.</a:t>
            </a:r>
            <a:endParaRPr/>
          </a:p>
          <a:p>
            <a:pPr indent="-325755" lvl="0" marL="457200" rtl="0" algn="l">
              <a:spcBef>
                <a:spcPts val="0"/>
              </a:spcBef>
              <a:spcAft>
                <a:spcPts val="0"/>
              </a:spcAft>
              <a:buSzPct val="100000"/>
              <a:buChar char="●"/>
            </a:pPr>
            <a:r>
              <a:rPr b="1" lang="ru"/>
              <a:t>Lossless encoding</a:t>
            </a:r>
            <a:r>
              <a:rPr lang="ru"/>
              <a:t> of audio information is often used during its storage, but is not able to provide a high level of compression.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Principles of audio information coding</a:t>
            </a:r>
            <a:endParaRPr/>
          </a:p>
        </p:txBody>
      </p:sp>
      <p:sp>
        <p:nvSpPr>
          <p:cNvPr id="67" name="Google Shape;67;p15"/>
          <p:cNvSpPr txBox="1"/>
          <p:nvPr>
            <p:ph idx="1" type="body"/>
          </p:nvPr>
        </p:nvSpPr>
        <p:spPr>
          <a:xfrm>
            <a:off x="311700" y="1152475"/>
            <a:ext cx="8520600" cy="36741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The human hearing organs are capable of perceiving information at the speed of &lt;100 bit/s so there is a significant redundancy of lossless encoded audio digital signals. This indicates a significant psychoacoustic redundancy of digital audio signals and the possibility of reducing it.</a:t>
            </a:r>
            <a:endParaRPr/>
          </a:p>
          <a:p>
            <a:pPr indent="-325755" lvl="0" marL="457200" rtl="0" algn="l">
              <a:spcBef>
                <a:spcPts val="0"/>
              </a:spcBef>
              <a:spcAft>
                <a:spcPts val="0"/>
              </a:spcAft>
              <a:buSzPct val="100000"/>
              <a:buChar char="●"/>
            </a:pPr>
            <a:r>
              <a:rPr lang="ru"/>
              <a:t>The goal of </a:t>
            </a:r>
            <a:r>
              <a:rPr b="1" lang="ru"/>
              <a:t>lossy audio compression</a:t>
            </a:r>
            <a:r>
              <a:rPr lang="ru"/>
              <a:t> (Lossy Coding) is to achieve the highest possible data compression ratio while maintaining sound quality at an acceptable level. Lossy coding results in the loss of some information. The decoded signal during playback sounds similar to the original, but in fact is not identical to it.</a:t>
            </a:r>
            <a:endParaRPr/>
          </a:p>
          <a:p>
            <a:pPr indent="-325755" lvl="0" marL="457200" rtl="0" algn="l">
              <a:spcBef>
                <a:spcPts val="0"/>
              </a:spcBef>
              <a:spcAft>
                <a:spcPts val="0"/>
              </a:spcAft>
              <a:buSzPct val="100000"/>
              <a:buChar char="●"/>
            </a:pPr>
            <a:r>
              <a:rPr lang="ru"/>
              <a:t>Most lossy encoding methods are based on the use of the psychoacoustic properties of the human auditory system. In particular, the most promising are algorithms that take into account such properties of hearing as various kinds of masking, identifying various details of sound that can be neglected, efficient algorithms for requantization and resampling, etc.</a:t>
            </a:r>
            <a:endParaRPr/>
          </a:p>
          <a:p>
            <a:pPr indent="-325755" lvl="0" marL="457200" rtl="0" algn="l">
              <a:spcBef>
                <a:spcPts val="0"/>
              </a:spcBef>
              <a:spcAft>
                <a:spcPts val="0"/>
              </a:spcAft>
              <a:buSzPct val="100000"/>
              <a:buChar char="●"/>
            </a:pPr>
            <a:r>
              <a:rPr lang="ru"/>
              <a:t>When encoding audio signals, the most widely used are </a:t>
            </a:r>
            <a:r>
              <a:rPr b="1" lang="ru"/>
              <a:t>three psychoacoustic models</a:t>
            </a:r>
            <a:r>
              <a:rPr lang="ru"/>
              <a:t> that use different algorithms for processing PCM audio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6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Psychoacoustic Model №1 (MPEG-1, MPEG-2 Layer I, II) - MP2</a:t>
            </a:r>
            <a:endParaRPr sz="22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ru"/>
              <a:t>Calculation of the energy spectrum of the audio signal sample and its normalization (frames of 1024 or 512 samples, 24 or 12 ms)</a:t>
            </a:r>
            <a:endParaRPr/>
          </a:p>
          <a:p>
            <a:pPr indent="-342900" lvl="0" marL="457200" rtl="0" algn="l">
              <a:spcBef>
                <a:spcPts val="0"/>
              </a:spcBef>
              <a:spcAft>
                <a:spcPts val="0"/>
              </a:spcAft>
              <a:buSzPts val="1800"/>
              <a:buChar char="●"/>
            </a:pPr>
            <a:r>
              <a:rPr lang="ru"/>
              <a:t>Calculation of sample signal energy in coding subbands</a:t>
            </a:r>
            <a:endParaRPr/>
          </a:p>
          <a:p>
            <a:pPr indent="-342900" lvl="0" marL="457200" rtl="0" algn="l">
              <a:spcBef>
                <a:spcPts val="0"/>
              </a:spcBef>
              <a:spcAft>
                <a:spcPts val="0"/>
              </a:spcAft>
              <a:buSzPts val="1800"/>
              <a:buChar char="●"/>
            </a:pPr>
            <a:r>
              <a:rPr lang="ru"/>
              <a:t>Isolation of local maxima of the sample signal spectrum</a:t>
            </a:r>
            <a:endParaRPr/>
          </a:p>
          <a:p>
            <a:pPr indent="-342900" lvl="0" marL="457200" rtl="0" algn="l">
              <a:spcBef>
                <a:spcPts val="0"/>
              </a:spcBef>
              <a:spcAft>
                <a:spcPts val="0"/>
              </a:spcAft>
              <a:buSzPts val="1800"/>
              <a:buChar char="●"/>
            </a:pPr>
            <a:r>
              <a:rPr lang="ru"/>
              <a:t>Formation of lists of tonal and noise components</a:t>
            </a:r>
            <a:endParaRPr/>
          </a:p>
          <a:p>
            <a:pPr indent="-342900" lvl="0" marL="457200" rtl="0" algn="l">
              <a:spcBef>
                <a:spcPts val="0"/>
              </a:spcBef>
              <a:spcAft>
                <a:spcPts val="0"/>
              </a:spcAft>
              <a:buSzPts val="1800"/>
              <a:buChar char="●"/>
            </a:pPr>
            <a:r>
              <a:rPr lang="ru"/>
              <a:t>Decimation of the spectrum of tonal and noise components</a:t>
            </a:r>
            <a:endParaRPr/>
          </a:p>
          <a:p>
            <a:pPr indent="-342900" lvl="0" marL="457200" rtl="0" algn="l">
              <a:spcBef>
                <a:spcPts val="0"/>
              </a:spcBef>
              <a:spcAft>
                <a:spcPts val="0"/>
              </a:spcAft>
              <a:buSzPts val="1800"/>
              <a:buChar char="●"/>
            </a:pPr>
            <a:r>
              <a:rPr lang="ru"/>
              <a:t>Calculation of masking coefficients and individual masking curves for tonal and noise spectrum components of a sampled signal</a:t>
            </a:r>
            <a:endParaRPr/>
          </a:p>
          <a:p>
            <a:pPr indent="-342900" lvl="0" marL="457200" rtl="0" algn="l">
              <a:spcBef>
                <a:spcPts val="0"/>
              </a:spcBef>
              <a:spcAft>
                <a:spcPts val="0"/>
              </a:spcAft>
              <a:buSzPts val="1800"/>
              <a:buChar char="●"/>
            </a:pPr>
            <a:r>
              <a:rPr lang="ru"/>
              <a:t>Calculation of masking thresholds for tonal and noise-like spectrum components of a sample signal</a:t>
            </a:r>
            <a:endParaRPr/>
          </a:p>
          <a:p>
            <a:pPr indent="-342900" lvl="0" marL="457200" rtl="0" algn="l">
              <a:spcBef>
                <a:spcPts val="0"/>
              </a:spcBef>
              <a:spcAft>
                <a:spcPts val="0"/>
              </a:spcAft>
              <a:buSzPts val="1800"/>
              <a:buChar char="●"/>
            </a:pPr>
            <a:r>
              <a:rPr lang="ru"/>
              <a:t>Calculation of the global masking threshold and signal-to-mask ratio SMR in coding subbands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6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Psychoacoustic Model №2 (MPEG-1, MPEG-2 Layer III) - MP3</a:t>
            </a:r>
            <a:endParaRPr sz="2220"/>
          </a:p>
        </p:txBody>
      </p:sp>
      <p:sp>
        <p:nvSpPr>
          <p:cNvPr id="79" name="Google Shape;79;p17"/>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ru"/>
              <a:t>Calculation of the audio sample spectrum</a:t>
            </a:r>
            <a:endParaRPr/>
          </a:p>
          <a:p>
            <a:pPr indent="-317182" lvl="0" marL="457200" rtl="0" algn="l">
              <a:spcBef>
                <a:spcPts val="0"/>
              </a:spcBef>
              <a:spcAft>
                <a:spcPts val="0"/>
              </a:spcAft>
              <a:buSzPct val="100000"/>
              <a:buChar char="●"/>
            </a:pPr>
            <a:r>
              <a:rPr lang="ru"/>
              <a:t>Calculation of the predicted values ​​of the amplitude and phase of the spectral components of the current sample</a:t>
            </a:r>
            <a:endParaRPr/>
          </a:p>
          <a:p>
            <a:pPr indent="-317182" lvl="0" marL="457200" rtl="0" algn="l">
              <a:spcBef>
                <a:spcPts val="0"/>
              </a:spcBef>
              <a:spcAft>
                <a:spcPts val="0"/>
              </a:spcAft>
              <a:buSzPct val="100000"/>
              <a:buChar char="●"/>
            </a:pPr>
            <a:r>
              <a:rPr lang="ru"/>
              <a:t>Calculation of the measure of unpredictability of the spectral components of the current sample</a:t>
            </a:r>
            <a:endParaRPr/>
          </a:p>
          <a:p>
            <a:pPr indent="-317182" lvl="0" marL="457200" rtl="0" algn="l">
              <a:spcBef>
                <a:spcPts val="0"/>
              </a:spcBef>
              <a:spcAft>
                <a:spcPts val="0"/>
              </a:spcAft>
              <a:buSzPct val="100000"/>
              <a:buChar char="●"/>
            </a:pPr>
            <a:r>
              <a:rPr lang="ru"/>
              <a:t>Calculation of the signal energy and the weighted value of the measure of unpredictability in the bands of psychoacoustic analysis</a:t>
            </a:r>
            <a:endParaRPr/>
          </a:p>
          <a:p>
            <a:pPr indent="-317182" lvl="0" marL="457200" rtl="0" algn="l">
              <a:spcBef>
                <a:spcPts val="0"/>
              </a:spcBef>
              <a:spcAft>
                <a:spcPts val="0"/>
              </a:spcAft>
              <a:buSzPct val="100000"/>
              <a:buChar char="●"/>
            </a:pPr>
            <a:r>
              <a:rPr lang="ru"/>
              <a:t>Convolution of Signal Energy and Unpredictability Measure Weighted Value with Sweeping Function</a:t>
            </a:r>
            <a:endParaRPr/>
          </a:p>
          <a:p>
            <a:pPr indent="-317182" lvl="0" marL="457200" rtl="0" algn="l">
              <a:spcBef>
                <a:spcPts val="0"/>
              </a:spcBef>
              <a:spcAft>
                <a:spcPts val="0"/>
              </a:spcAft>
              <a:buSzPct val="100000"/>
              <a:buChar char="●"/>
            </a:pPr>
            <a:r>
              <a:rPr lang="ru"/>
              <a:t>Calculation of the coefficient of chaos and the index of tonality in the bands of psychoacoustic analysis</a:t>
            </a:r>
            <a:endParaRPr/>
          </a:p>
          <a:p>
            <a:pPr indent="-317182" lvl="0" marL="457200" rtl="0" algn="l">
              <a:spcBef>
                <a:spcPts val="0"/>
              </a:spcBef>
              <a:spcAft>
                <a:spcPts val="0"/>
              </a:spcAft>
              <a:buSzPct val="100000"/>
              <a:buChar char="●"/>
            </a:pPr>
            <a:r>
              <a:rPr lang="ru"/>
              <a:t>Calculation of the signal-to-noise ratio in the bands of psychoacoustic analysis</a:t>
            </a:r>
            <a:endParaRPr/>
          </a:p>
          <a:p>
            <a:pPr indent="-317182" lvl="0" marL="457200" rtl="0" algn="l">
              <a:spcBef>
                <a:spcPts val="0"/>
              </a:spcBef>
              <a:spcAft>
                <a:spcPts val="0"/>
              </a:spcAft>
              <a:buSzPct val="100000"/>
              <a:buChar char="●"/>
            </a:pPr>
            <a:r>
              <a:rPr lang="ru"/>
              <a:t>Calculation of noise energy at the threshold of its hearing, per one MDCT coefficient in the band of psychoacoustic analysis</a:t>
            </a:r>
            <a:endParaRPr/>
          </a:p>
          <a:p>
            <a:pPr indent="-317182" lvl="0" marL="457200" rtl="0" algn="l">
              <a:spcBef>
                <a:spcPts val="0"/>
              </a:spcBef>
              <a:spcAft>
                <a:spcPts val="0"/>
              </a:spcAft>
              <a:buSzPct val="100000"/>
              <a:buChar char="●"/>
            </a:pPr>
            <a:r>
              <a:rPr lang="ru"/>
              <a:t>Calculation of the global masking threshold (allowable noise energy) in coding bands</a:t>
            </a:r>
            <a:endParaRPr/>
          </a:p>
          <a:p>
            <a:pPr indent="-317182" lvl="0" marL="457200" rtl="0" algn="l">
              <a:spcBef>
                <a:spcPts val="0"/>
              </a:spcBef>
              <a:spcAft>
                <a:spcPts val="0"/>
              </a:spcAft>
              <a:buSzPct val="100000"/>
              <a:buChar char="●"/>
            </a:pPr>
            <a:r>
              <a:rPr lang="ru"/>
              <a:t>Calculation of the energy of an audio signal in coding bands</a:t>
            </a:r>
            <a:endParaRPr/>
          </a:p>
          <a:p>
            <a:pPr indent="-317182" lvl="0" marL="457200" rtl="0" algn="l">
              <a:spcBef>
                <a:spcPts val="0"/>
              </a:spcBef>
              <a:spcAft>
                <a:spcPts val="0"/>
              </a:spcAft>
              <a:buSzPct val="100000"/>
              <a:buChar char="●"/>
            </a:pPr>
            <a:r>
              <a:rPr lang="ru"/>
              <a:t>Calculation of signal/mask ratio SMR in coding bands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6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Psychoacoustic Model №3 (Dolby AC-3)</a:t>
            </a:r>
            <a:endParaRPr sz="2220"/>
          </a:p>
        </p:txBody>
      </p:sp>
      <p:sp>
        <p:nvSpPr>
          <p:cNvPr id="85" name="Google Shape;85;p18"/>
          <p:cNvSpPr txBox="1"/>
          <p:nvPr>
            <p:ph idx="1" type="body"/>
          </p:nvPr>
        </p:nvSpPr>
        <p:spPr>
          <a:xfrm>
            <a:off x="311700" y="1152475"/>
            <a:ext cx="8520600" cy="362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Calculation of MDCT for audio signal sampling and formation of psychoacoustic analysis bands</a:t>
            </a:r>
            <a:endParaRPr/>
          </a:p>
          <a:p>
            <a:pPr indent="-342900" lvl="0" marL="457200" rtl="0" algn="l">
              <a:spcBef>
                <a:spcPts val="0"/>
              </a:spcBef>
              <a:spcAft>
                <a:spcPts val="0"/>
              </a:spcAft>
              <a:buSzPts val="1800"/>
              <a:buChar char="●"/>
            </a:pPr>
            <a:r>
              <a:rPr lang="ru"/>
              <a:t>Calculation of the energy of a sound signal in the bands of psychoacoustic analysis</a:t>
            </a:r>
            <a:endParaRPr/>
          </a:p>
          <a:p>
            <a:pPr indent="-342900" lvl="0" marL="457200" rtl="0" algn="l">
              <a:spcBef>
                <a:spcPts val="0"/>
              </a:spcBef>
              <a:spcAft>
                <a:spcPts val="0"/>
              </a:spcAft>
              <a:buSzPts val="1800"/>
              <a:buChar char="●"/>
            </a:pPr>
            <a:r>
              <a:rPr lang="ru"/>
              <a:t>Formation of a generalized masking curve</a:t>
            </a:r>
            <a:endParaRPr/>
          </a:p>
          <a:p>
            <a:pPr indent="-342900" lvl="0" marL="457200" rtl="0" algn="l">
              <a:spcBef>
                <a:spcPts val="0"/>
              </a:spcBef>
              <a:spcAft>
                <a:spcPts val="0"/>
              </a:spcAft>
              <a:buSzPts val="1800"/>
              <a:buChar char="●"/>
            </a:pPr>
            <a:r>
              <a:rPr lang="ru"/>
              <a:t>Calculation of the global masking threshold curve and SMR signal-to-mask ratio</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6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Perceptual coding of audio signals</a:t>
            </a:r>
            <a:endParaRPr sz="2220"/>
          </a:p>
        </p:txBody>
      </p:sp>
      <p:sp>
        <p:nvSpPr>
          <p:cNvPr id="91" name="Google Shape;91;p19"/>
          <p:cNvSpPr txBox="1"/>
          <p:nvPr>
            <p:ph idx="1" type="body"/>
          </p:nvPr>
        </p:nvSpPr>
        <p:spPr>
          <a:xfrm>
            <a:off x="311700" y="1152475"/>
            <a:ext cx="8520600" cy="3778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400"/>
              </a:spcBef>
              <a:spcAft>
                <a:spcPts val="0"/>
              </a:spcAft>
              <a:buClr>
                <a:schemeClr val="dk1"/>
              </a:buClr>
              <a:buSzPct val="100000"/>
              <a:buChar char="●"/>
            </a:pPr>
            <a:r>
              <a:rPr lang="ru">
                <a:solidFill>
                  <a:schemeClr val="dk1"/>
                </a:solidFill>
              </a:rPr>
              <a:t>The general scheme of the perceptual audio encoder:</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t/>
            </a:r>
            <a:endParaRPr>
              <a:solidFill>
                <a:schemeClr val="dk1"/>
              </a:solidFill>
            </a:endParaRPr>
          </a:p>
          <a:p>
            <a:pPr indent="-334327" lvl="0" marL="457200" rtl="0" algn="l">
              <a:spcBef>
                <a:spcPts val="400"/>
              </a:spcBef>
              <a:spcAft>
                <a:spcPts val="0"/>
              </a:spcAft>
              <a:buClr>
                <a:schemeClr val="dk1"/>
              </a:buClr>
              <a:buSzPct val="100000"/>
              <a:buChar char="●"/>
            </a:pPr>
            <a:r>
              <a:rPr lang="ru">
                <a:solidFill>
                  <a:schemeClr val="dk1"/>
                </a:solidFill>
              </a:rPr>
              <a:t>Frame size typically 2 to 50 ms</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Time-frequency analysis approximates the temporal and spectral capabilities of human hearing analysis</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The sound frame is transformed into a set of parameters that can be quantized and encoded in accordance with the perceptual distortion metric</a:t>
            </a:r>
            <a:endParaRPr>
              <a:solidFill>
                <a:schemeClr val="dk1"/>
              </a:solidFill>
            </a:endParaRPr>
          </a:p>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544175" y="1568227"/>
            <a:ext cx="7710224" cy="171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5300"/>
            <a:ext cx="86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Perceptual coding of audio signals</a:t>
            </a:r>
            <a:endParaRPr sz="2220"/>
          </a:p>
        </p:txBody>
      </p:sp>
      <p:sp>
        <p:nvSpPr>
          <p:cNvPr id="98" name="Google Shape;98;p20"/>
          <p:cNvSpPr txBox="1"/>
          <p:nvPr>
            <p:ph idx="1" type="body"/>
          </p:nvPr>
        </p:nvSpPr>
        <p:spPr>
          <a:xfrm>
            <a:off x="311700" y="804400"/>
            <a:ext cx="8520600" cy="4126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ru">
                <a:solidFill>
                  <a:schemeClr val="dk1"/>
                </a:solidFill>
              </a:rPr>
              <a:t>Depending on the goals and design of the coding system, the time-frequency analysis section may contain: </a:t>
            </a:r>
            <a:endParaRPr>
              <a:solidFill>
                <a:schemeClr val="dk1"/>
              </a:solidFill>
            </a:endParaRPr>
          </a:p>
          <a:p>
            <a:pPr indent="-310832" lvl="1" marL="914400" rtl="0" algn="l">
              <a:spcBef>
                <a:spcPts val="0"/>
              </a:spcBef>
              <a:spcAft>
                <a:spcPts val="0"/>
              </a:spcAft>
              <a:buClr>
                <a:schemeClr val="dk1"/>
              </a:buClr>
              <a:buSzPct val="100000"/>
              <a:buChar char="○"/>
            </a:pPr>
            <a:r>
              <a:rPr lang="ru">
                <a:solidFill>
                  <a:schemeClr val="dk1"/>
                </a:solidFill>
              </a:rPr>
              <a:t> unitary transformation </a:t>
            </a:r>
            <a:endParaRPr>
              <a:solidFill>
                <a:schemeClr val="dk1"/>
              </a:solidFill>
            </a:endParaRPr>
          </a:p>
          <a:p>
            <a:pPr indent="-310832" lvl="1" marL="914400" rtl="0" algn="l">
              <a:spcBef>
                <a:spcPts val="0"/>
              </a:spcBef>
              <a:spcAft>
                <a:spcPts val="0"/>
              </a:spcAft>
              <a:buClr>
                <a:schemeClr val="dk1"/>
              </a:buClr>
              <a:buSzPct val="100000"/>
              <a:buChar char="○"/>
            </a:pPr>
            <a:r>
              <a:rPr lang="ru">
                <a:solidFill>
                  <a:schemeClr val="dk1"/>
                </a:solidFill>
              </a:rPr>
              <a:t> time-invariant homogeneous band-pass filter bank </a:t>
            </a:r>
            <a:endParaRPr>
              <a:solidFill>
                <a:schemeClr val="dk1"/>
              </a:solidFill>
            </a:endParaRPr>
          </a:p>
          <a:p>
            <a:pPr indent="-310832" lvl="1" marL="914400" rtl="0" algn="l">
              <a:spcBef>
                <a:spcPts val="0"/>
              </a:spcBef>
              <a:spcAft>
                <a:spcPts val="0"/>
              </a:spcAft>
              <a:buClr>
                <a:schemeClr val="dk1"/>
              </a:buClr>
              <a:buSzPct val="100000"/>
              <a:buChar char="○"/>
            </a:pPr>
            <a:r>
              <a:rPr lang="ru">
                <a:solidFill>
                  <a:schemeClr val="dk1"/>
                </a:solidFill>
              </a:rPr>
              <a:t> signal-adaptive (duration-varying) non-uniform band-pass filter bank </a:t>
            </a:r>
            <a:endParaRPr>
              <a:solidFill>
                <a:schemeClr val="dk1"/>
              </a:solidFill>
            </a:endParaRPr>
          </a:p>
          <a:p>
            <a:pPr indent="-310832" lvl="1" marL="914400" rtl="0" algn="l">
              <a:spcBef>
                <a:spcPts val="0"/>
              </a:spcBef>
              <a:spcAft>
                <a:spcPts val="0"/>
              </a:spcAft>
              <a:buClr>
                <a:schemeClr val="dk1"/>
              </a:buClr>
              <a:buSzPct val="100000"/>
              <a:buChar char="○"/>
            </a:pPr>
            <a:r>
              <a:rPr lang="ru">
                <a:solidFill>
                  <a:schemeClr val="dk1"/>
                </a:solidFill>
              </a:rPr>
              <a:t> hybrid signal analyzer (transform/filter bank) </a:t>
            </a:r>
            <a:endParaRPr>
              <a:solidFill>
                <a:schemeClr val="dk1"/>
              </a:solidFill>
            </a:endParaRPr>
          </a:p>
          <a:p>
            <a:pPr indent="-310832" lvl="1" marL="914400" rtl="0" algn="l">
              <a:spcBef>
                <a:spcPts val="0"/>
              </a:spcBef>
              <a:spcAft>
                <a:spcPts val="0"/>
              </a:spcAft>
              <a:buClr>
                <a:schemeClr val="dk1"/>
              </a:buClr>
              <a:buSzPct val="100000"/>
              <a:buChar char="○"/>
            </a:pPr>
            <a:r>
              <a:rPr lang="ru">
                <a:solidFill>
                  <a:schemeClr val="dk1"/>
                </a:solidFill>
              </a:rPr>
              <a:t> harmonic analyzer </a:t>
            </a:r>
            <a:endParaRPr>
              <a:solidFill>
                <a:schemeClr val="dk1"/>
              </a:solidFill>
            </a:endParaRPr>
          </a:p>
          <a:p>
            <a:pPr indent="-310832" lvl="1" marL="914400" rtl="0" algn="l">
              <a:spcBef>
                <a:spcPts val="0"/>
              </a:spcBef>
              <a:spcAft>
                <a:spcPts val="0"/>
              </a:spcAft>
              <a:buClr>
                <a:schemeClr val="dk1"/>
              </a:buClr>
              <a:buSzPct val="100000"/>
              <a:buChar char="○"/>
            </a:pPr>
            <a:r>
              <a:rPr lang="ru">
                <a:solidFill>
                  <a:schemeClr val="dk1"/>
                </a:solidFill>
              </a:rPr>
              <a:t> signal source analyzer (LPC/multipulse excitation)</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Time-frequency analysis methodology always involves a choice between frequency and time resolution</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The psychoacoustic model allows you to determine the masking thresholds</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Thresholds quantify the maximum degree of signal distortion that can be introduced at each point in the time-frequency plane during quantization and encoding.</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Quantization and coding can also use statistical redundancy using classical methods - DPCM, ADPCM</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Quantization can be uniform, optimal (Lloyd-Max), vector</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75300"/>
            <a:ext cx="86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Perceptual coding of audio signals</a:t>
            </a:r>
            <a:endParaRPr sz="2220"/>
          </a:p>
        </p:txBody>
      </p:sp>
      <p:sp>
        <p:nvSpPr>
          <p:cNvPr id="104" name="Google Shape;104;p21"/>
          <p:cNvSpPr txBox="1"/>
          <p:nvPr>
            <p:ph idx="1" type="body"/>
          </p:nvPr>
        </p:nvSpPr>
        <p:spPr>
          <a:xfrm>
            <a:off x="311700" y="804400"/>
            <a:ext cx="8520600" cy="412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Quantized parameter values ​​are encoded by statistical entropy encoders</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Since the psychoacoustic distortion control model is signal adaptive, audio coding algorithms commonly have variable output bit rates.</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A constant rate is usually achieved by buffering and feedback, which leads to additional encoding delay.</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Perceptual entropy (PE) research has shown that near distortion-free encoding is possible at around 2 bits per audio sample for most high quality audio sources (about 88 kbps at 44.1 kHz sampling rate)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