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f7fdde01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f7fdde01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7fdde0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f7fdde0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f7fdde01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f7fdde01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f7fdde01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f7fdde0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f7fdde01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f7fdde01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f7fdde01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f7fdde01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f7fdde01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f7fdde01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f7fdde01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f7fdde01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f7fdde01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f7fdde01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ed3a21b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ed3a21b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f184da8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f184da8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f184da8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f184da8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f184da8b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f184da8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f184da8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f184da8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f184da8b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f184da8b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f184da8b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f184da8b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f7fdde0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f7fdde0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28.png"/><Relationship Id="rId6"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38.png"/><Relationship Id="rId5"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36.png"/><Relationship Id="rId6" Type="http://schemas.openxmlformats.org/officeDocument/2006/relationships/image" Target="../media/image39.png"/><Relationship Id="rId7"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45.png"/><Relationship Id="rId6" Type="http://schemas.openxmlformats.org/officeDocument/2006/relationships/image" Target="../media/image40.png"/><Relationship Id="rId7"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8.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sz="3700"/>
              <a:t>Theme 6. </a:t>
            </a:r>
            <a:r>
              <a:rPr lang="ru" sz="3700"/>
              <a:t>Conventional methods of speech processing: beamforming</a:t>
            </a:r>
            <a:endParaRPr sz="37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97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320"/>
              <a:t>B</a:t>
            </a:r>
            <a:r>
              <a:rPr lang="ru" sz="2320"/>
              <a:t>lind MVDR beamformer</a:t>
            </a:r>
            <a:endParaRPr sz="2320"/>
          </a:p>
        </p:txBody>
      </p:sp>
      <p:sp>
        <p:nvSpPr>
          <p:cNvPr id="122" name="Google Shape;122;p22"/>
          <p:cNvSpPr txBox="1"/>
          <p:nvPr>
            <p:ph idx="1" type="body"/>
          </p:nvPr>
        </p:nvSpPr>
        <p:spPr>
          <a:xfrm>
            <a:off x="311700" y="970375"/>
            <a:ext cx="8520600" cy="437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u" sz="1300"/>
              <a:t>Instead of using the steering vector </a:t>
            </a:r>
            <a:r>
              <a:rPr b="1" lang="ru" sz="1300"/>
              <a:t>h</a:t>
            </a:r>
            <a:r>
              <a:rPr baseline="-25000" i="1" lang="ru" sz="1300"/>
              <a:t>f</a:t>
            </a:r>
            <a:r>
              <a:rPr lang="ru" sz="1300"/>
              <a:t> , we can parameterize the MVDR beamformer coefficients by using the covariance matrix of the target signal</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ru" sz="1300"/>
              <a:t>where </a:t>
            </a:r>
            <a:r>
              <a:rPr b="1" lang="ru" sz="1300"/>
              <a:t>d</a:t>
            </a:r>
            <a:r>
              <a:rPr lang="ru" sz="1300"/>
              <a:t> denotes a one-hot vector whose </a:t>
            </a:r>
            <a:r>
              <a:rPr i="1" lang="ru" sz="1300"/>
              <a:t>m</a:t>
            </a:r>
            <a:r>
              <a:rPr baseline="-25000" i="1" lang="ru" sz="1300"/>
              <a:t>ref</a:t>
            </a:r>
            <a:r>
              <a:rPr lang="ru" sz="1300"/>
              <a:t>-th component is one and the other components are zero. </a:t>
            </a:r>
            <a:r>
              <a:rPr b="1" lang="ru" sz="1300"/>
              <a:t>R</a:t>
            </a:r>
            <a:r>
              <a:rPr baseline="30000" i="1" lang="ru" sz="1300"/>
              <a:t>(s)</a:t>
            </a:r>
            <a:r>
              <a:rPr baseline="-25000" i="1" lang="ru" sz="1300"/>
              <a:t>f</a:t>
            </a:r>
            <a:r>
              <a:rPr lang="ru" sz="1300"/>
              <a:t> denotes the covariance matrix of the target signal:</a:t>
            </a:r>
            <a:endParaRPr sz="1300"/>
          </a:p>
          <a:p>
            <a:pPr indent="-311150" lvl="0" marL="457200" rtl="0" algn="l">
              <a:spcBef>
                <a:spcPts val="1200"/>
              </a:spcBef>
              <a:spcAft>
                <a:spcPts val="0"/>
              </a:spcAft>
              <a:buSzPts val="1300"/>
              <a:buChar char="●"/>
            </a:pPr>
            <a:r>
              <a:rPr lang="ru" sz="1300"/>
              <a:t>When we assume the sparsity of the target signal and interference, the covariance matrix of the target speech signal </a:t>
            </a:r>
            <a:r>
              <a:rPr b="1" lang="ru" sz="1300"/>
              <a:t>R</a:t>
            </a:r>
            <a:r>
              <a:rPr baseline="30000" i="1" lang="ru" sz="1300"/>
              <a:t>(s)</a:t>
            </a:r>
            <a:r>
              <a:rPr baseline="-25000" i="1" lang="ru" sz="1300"/>
              <a:t>f</a:t>
            </a:r>
            <a:r>
              <a:rPr lang="ru" sz="1300"/>
              <a:t>  can be obtained by </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ru" sz="1300"/>
              <a:t>where </a:t>
            </a:r>
            <a:r>
              <a:rPr b="1" lang="ru" sz="1300"/>
              <a:t>M</a:t>
            </a:r>
            <a:r>
              <a:rPr baseline="30000" i="1" lang="ru" sz="1300"/>
              <a:t>(s)</a:t>
            </a:r>
            <a:r>
              <a:rPr baseline="-25000" i="1" lang="ru" sz="1300"/>
              <a:t>f,t</a:t>
            </a:r>
            <a:r>
              <a:rPr lang="ru" sz="1300"/>
              <a:t> denotes the time-frequency mask for the target signal</a:t>
            </a:r>
            <a:r>
              <a:rPr lang="ru" sz="1300"/>
              <a:t> </a:t>
            </a:r>
            <a:endParaRPr sz="1300"/>
          </a:p>
        </p:txBody>
      </p:sp>
      <p:pic>
        <p:nvPicPr>
          <p:cNvPr id="123" name="Google Shape;123;p22"/>
          <p:cNvPicPr preferRelativeResize="0"/>
          <p:nvPr/>
        </p:nvPicPr>
        <p:blipFill>
          <a:blip r:embed="rId3">
            <a:alphaModFix/>
          </a:blip>
          <a:stretch>
            <a:fillRect/>
          </a:stretch>
        </p:blipFill>
        <p:spPr>
          <a:xfrm>
            <a:off x="3170995" y="1510605"/>
            <a:ext cx="1840000" cy="762350"/>
          </a:xfrm>
          <a:prstGeom prst="rect">
            <a:avLst/>
          </a:prstGeom>
          <a:noFill/>
          <a:ln>
            <a:noFill/>
          </a:ln>
        </p:spPr>
      </p:pic>
      <p:pic>
        <p:nvPicPr>
          <p:cNvPr id="124" name="Google Shape;124;p22"/>
          <p:cNvPicPr preferRelativeResize="0"/>
          <p:nvPr/>
        </p:nvPicPr>
        <p:blipFill>
          <a:blip r:embed="rId4">
            <a:alphaModFix/>
          </a:blip>
          <a:stretch>
            <a:fillRect/>
          </a:stretch>
        </p:blipFill>
        <p:spPr>
          <a:xfrm>
            <a:off x="4067150" y="2598169"/>
            <a:ext cx="1009692" cy="300050"/>
          </a:xfrm>
          <a:prstGeom prst="rect">
            <a:avLst/>
          </a:prstGeom>
          <a:noFill/>
          <a:ln>
            <a:noFill/>
          </a:ln>
        </p:spPr>
      </p:pic>
      <p:pic>
        <p:nvPicPr>
          <p:cNvPr id="125" name="Google Shape;125;p22"/>
          <p:cNvPicPr preferRelativeResize="0"/>
          <p:nvPr/>
        </p:nvPicPr>
        <p:blipFill rotWithShape="1">
          <a:blip r:embed="rId5">
            <a:alphaModFix/>
          </a:blip>
          <a:srcRect b="0" l="0" r="0" t="17334"/>
          <a:stretch/>
        </p:blipFill>
        <p:spPr>
          <a:xfrm>
            <a:off x="2848075" y="3553574"/>
            <a:ext cx="2552150" cy="49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9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ru" sz="2320"/>
              <a:t>Frame-by-frame update rule for blind MVDR beamformer</a:t>
            </a:r>
            <a:endParaRPr sz="2320"/>
          </a:p>
          <a:p>
            <a:pPr indent="0" lvl="0" marL="0" rtl="0" algn="l">
              <a:spcBef>
                <a:spcPts val="0"/>
              </a:spcBef>
              <a:spcAft>
                <a:spcPts val="0"/>
              </a:spcAft>
              <a:buSzPts val="990"/>
              <a:buNone/>
            </a:pPr>
            <a:r>
              <a:t/>
            </a:r>
            <a:endParaRPr sz="2320"/>
          </a:p>
        </p:txBody>
      </p:sp>
      <p:sp>
        <p:nvSpPr>
          <p:cNvPr id="131" name="Google Shape;131;p23"/>
          <p:cNvSpPr txBox="1"/>
          <p:nvPr>
            <p:ph idx="1" type="body"/>
          </p:nvPr>
        </p:nvSpPr>
        <p:spPr>
          <a:xfrm>
            <a:off x="311700" y="766800"/>
            <a:ext cx="8520600" cy="437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u" sz="1300"/>
              <a:t>We derive an update rule for the coefficients frame-by-frame based on the Woodbury matrix identity, which allows us to obtain the closed-form solution of the MVDR beamformer at every time frame.</a:t>
            </a:r>
            <a:endParaRPr sz="1300"/>
          </a:p>
          <a:p>
            <a:pPr indent="-311150" lvl="0" marL="457200" rtl="0" algn="l">
              <a:spcBef>
                <a:spcPts val="0"/>
              </a:spcBef>
              <a:spcAft>
                <a:spcPts val="0"/>
              </a:spcAft>
              <a:buSzPts val="1300"/>
              <a:buChar char="●"/>
            </a:pPr>
            <a:r>
              <a:rPr lang="ru" sz="1300"/>
              <a:t>To obtain the MVDR beamformer at time t, we compute the inverse matrix of </a:t>
            </a:r>
            <a:r>
              <a:rPr b="1" lang="ru" sz="1300"/>
              <a:t>Y</a:t>
            </a:r>
            <a:r>
              <a:rPr baseline="-25000" i="1" lang="ru" sz="1300"/>
              <a:t>f,t </a:t>
            </a:r>
            <a:r>
              <a:rPr lang="ru" sz="1300"/>
              <a:t>based on the Woodbury matrix identity. A recursive update rule for the covariance matrix:</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ru" sz="1300"/>
              <a:t>The inverse of the covariance matrix at time t can be obtained based on this and the Woodbury matrix identity</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ru" sz="1300"/>
              <a:t>The covariance matrix of the target signal at time </a:t>
            </a:r>
            <a:r>
              <a:rPr i="1" lang="ru" sz="1300"/>
              <a:t>t</a:t>
            </a:r>
            <a:r>
              <a:rPr lang="ru" sz="1300"/>
              <a:t> can also be obtained recursively as </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ru" sz="1300"/>
              <a:t>The beamformer coefficients can be updated at every time frame by</a:t>
            </a:r>
            <a:endParaRPr sz="1300"/>
          </a:p>
          <a:p>
            <a:pPr indent="0" lvl="0" marL="0" rtl="0" algn="l">
              <a:spcBef>
                <a:spcPts val="1200"/>
              </a:spcBef>
              <a:spcAft>
                <a:spcPts val="1200"/>
              </a:spcAft>
              <a:buNone/>
            </a:pPr>
            <a:r>
              <a:t/>
            </a:r>
            <a:endParaRPr sz="1300"/>
          </a:p>
        </p:txBody>
      </p:sp>
      <p:pic>
        <p:nvPicPr>
          <p:cNvPr id="132" name="Google Shape;132;p23"/>
          <p:cNvPicPr preferRelativeResize="0"/>
          <p:nvPr/>
        </p:nvPicPr>
        <p:blipFill>
          <a:blip r:embed="rId3">
            <a:alphaModFix/>
          </a:blip>
          <a:stretch>
            <a:fillRect/>
          </a:stretch>
        </p:blipFill>
        <p:spPr>
          <a:xfrm>
            <a:off x="3508526" y="1753875"/>
            <a:ext cx="2126950" cy="341825"/>
          </a:xfrm>
          <a:prstGeom prst="rect">
            <a:avLst/>
          </a:prstGeom>
          <a:noFill/>
          <a:ln>
            <a:noFill/>
          </a:ln>
        </p:spPr>
      </p:pic>
      <p:pic>
        <p:nvPicPr>
          <p:cNvPr id="133" name="Google Shape;133;p23"/>
          <p:cNvPicPr preferRelativeResize="0"/>
          <p:nvPr/>
        </p:nvPicPr>
        <p:blipFill>
          <a:blip r:embed="rId4">
            <a:alphaModFix/>
          </a:blip>
          <a:stretch>
            <a:fillRect/>
          </a:stretch>
        </p:blipFill>
        <p:spPr>
          <a:xfrm>
            <a:off x="2911450" y="2516300"/>
            <a:ext cx="3321100" cy="622050"/>
          </a:xfrm>
          <a:prstGeom prst="rect">
            <a:avLst/>
          </a:prstGeom>
          <a:noFill/>
          <a:ln>
            <a:noFill/>
          </a:ln>
        </p:spPr>
      </p:pic>
      <p:pic>
        <p:nvPicPr>
          <p:cNvPr id="134" name="Google Shape;134;p23"/>
          <p:cNvPicPr preferRelativeResize="0"/>
          <p:nvPr/>
        </p:nvPicPr>
        <p:blipFill>
          <a:blip r:embed="rId5">
            <a:alphaModFix/>
          </a:blip>
          <a:stretch>
            <a:fillRect/>
          </a:stretch>
        </p:blipFill>
        <p:spPr>
          <a:xfrm>
            <a:off x="3169262" y="3511650"/>
            <a:ext cx="2805475" cy="396625"/>
          </a:xfrm>
          <a:prstGeom prst="rect">
            <a:avLst/>
          </a:prstGeom>
          <a:noFill/>
          <a:ln>
            <a:noFill/>
          </a:ln>
        </p:spPr>
      </p:pic>
      <p:pic>
        <p:nvPicPr>
          <p:cNvPr id="135" name="Google Shape;135;p23"/>
          <p:cNvPicPr preferRelativeResize="0"/>
          <p:nvPr/>
        </p:nvPicPr>
        <p:blipFill>
          <a:blip r:embed="rId6">
            <a:alphaModFix/>
          </a:blip>
          <a:stretch>
            <a:fillRect/>
          </a:stretch>
        </p:blipFill>
        <p:spPr>
          <a:xfrm>
            <a:off x="3561550" y="4281575"/>
            <a:ext cx="2020875" cy="71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184775"/>
            <a:ext cx="8520600" cy="46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SzPts val="990"/>
              <a:buNone/>
            </a:pPr>
            <a:r>
              <a:rPr lang="ru" sz="1820"/>
              <a:t>Source localization: time of arrival (TOA) and time-difference of arrival (TDOA)</a:t>
            </a:r>
            <a:endParaRPr sz="1820"/>
          </a:p>
        </p:txBody>
      </p:sp>
      <p:sp>
        <p:nvSpPr>
          <p:cNvPr id="141" name="Google Shape;141;p24"/>
          <p:cNvSpPr txBox="1"/>
          <p:nvPr>
            <p:ph idx="1" type="body"/>
          </p:nvPr>
        </p:nvSpPr>
        <p:spPr>
          <a:xfrm>
            <a:off x="311700" y="649475"/>
            <a:ext cx="8520600" cy="415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i="1" lang="ru" sz="1400"/>
              <a:t>m</a:t>
            </a:r>
            <a:r>
              <a:rPr baseline="-25000" i="1" lang="ru" sz="1400"/>
              <a:t>i</a:t>
            </a:r>
            <a:r>
              <a:rPr lang="ru" sz="1400"/>
              <a:t>, </a:t>
            </a:r>
            <a:r>
              <a:rPr i="1" lang="ru" sz="1400"/>
              <a:t>1&lt;i&lt;M</a:t>
            </a:r>
            <a:r>
              <a:rPr lang="ru" sz="1400"/>
              <a:t> - microphones location. The direct path signal at microphone </a:t>
            </a:r>
            <a:r>
              <a:rPr i="1" lang="ru" sz="1400"/>
              <a:t>i</a:t>
            </a:r>
            <a:r>
              <a:rPr lang="ru" sz="1400"/>
              <a:t> at time </a:t>
            </a:r>
            <a:r>
              <a:rPr i="1" lang="ru" sz="1400"/>
              <a:t>t</a:t>
            </a:r>
            <a:r>
              <a:rPr lang="ru" sz="1400"/>
              <a:t> can be modelled as a time-shifted version of the source signal</a:t>
            </a:r>
            <a:endParaRPr sz="1400"/>
          </a:p>
          <a:p>
            <a:pPr indent="0" lvl="0" marL="0" rtl="0" algn="l">
              <a:spcBef>
                <a:spcPts val="1200"/>
              </a:spcBef>
              <a:spcAft>
                <a:spcPts val="0"/>
              </a:spcAft>
              <a:buNone/>
            </a:pPr>
            <a:r>
              <a:rPr i="1" lang="ru" sz="1400"/>
              <a:t>δ</a:t>
            </a:r>
            <a:r>
              <a:rPr lang="ru" sz="1400"/>
              <a:t> - Dirac’s delta function, </a:t>
            </a:r>
            <a:r>
              <a:rPr i="1" lang="ru" sz="1400"/>
              <a:t>τ</a:t>
            </a:r>
            <a:r>
              <a:rPr baseline="-25000" i="1" lang="ru" sz="1400"/>
              <a:t>i</a:t>
            </a:r>
            <a:r>
              <a:rPr lang="ru" sz="1400"/>
              <a:t> - TOA in the </a:t>
            </a:r>
            <a:r>
              <a:rPr i="1" lang="ru" sz="1400"/>
              <a:t>i</a:t>
            </a:r>
            <a:r>
              <a:rPr lang="ru" sz="1400"/>
              <a:t>th microphone</a:t>
            </a:r>
            <a:endParaRPr sz="1400"/>
          </a:p>
          <a:p>
            <a:pPr indent="-317500" lvl="0" marL="457200" marR="25400" rtl="0" algn="just">
              <a:lnSpc>
                <a:spcPct val="95000"/>
              </a:lnSpc>
              <a:spcBef>
                <a:spcPts val="1200"/>
              </a:spcBef>
              <a:spcAft>
                <a:spcPts val="0"/>
              </a:spcAft>
              <a:buSzPts val="1400"/>
              <a:buChar char="●"/>
            </a:pPr>
            <a:r>
              <a:rPr lang="ru" sz="1400"/>
              <a:t>The TOA consists of the propagation delay and an unknown time offset of the </a:t>
            </a:r>
            <a:r>
              <a:rPr i="1" lang="ru" sz="1400"/>
              <a:t>i</a:t>
            </a:r>
            <a:r>
              <a:rPr lang="ru" sz="1400"/>
              <a:t>th microphone denoted here as ∆</a:t>
            </a:r>
            <a:r>
              <a:rPr baseline="-25000" i="1" lang="ru" sz="1400"/>
              <a:t>i </a:t>
            </a:r>
            <a:endParaRPr baseline="-25000" i="1" sz="1400"/>
          </a:p>
          <a:p>
            <a:pPr indent="0" lvl="0" marL="457200" rtl="0" algn="l">
              <a:spcBef>
                <a:spcPts val="0"/>
              </a:spcBef>
              <a:spcAft>
                <a:spcPts val="0"/>
              </a:spcAft>
              <a:buNone/>
            </a:pPr>
            <a:r>
              <a:t/>
            </a:r>
            <a:endParaRPr sz="1400"/>
          </a:p>
          <a:p>
            <a:pPr indent="0" lvl="0" marL="127000" rtl="0" algn="l">
              <a:lnSpc>
                <a:spcPct val="118636"/>
              </a:lnSpc>
              <a:spcBef>
                <a:spcPts val="1200"/>
              </a:spcBef>
              <a:spcAft>
                <a:spcPts val="0"/>
              </a:spcAft>
              <a:buNone/>
            </a:pPr>
            <a:r>
              <a:rPr lang="ru" sz="1400"/>
              <a:t>s ∈ R</a:t>
            </a:r>
            <a:r>
              <a:rPr baseline="30000" lang="ru" sz="1400"/>
              <a:t>3</a:t>
            </a:r>
            <a:r>
              <a:rPr lang="ru" sz="1400"/>
              <a:t> denotes source position  in  Cartesian  coordinates.</a:t>
            </a:r>
            <a:endParaRPr sz="1400"/>
          </a:p>
          <a:p>
            <a:pPr indent="-317500" lvl="0" marL="457200" rtl="0" algn="l">
              <a:lnSpc>
                <a:spcPct val="88636"/>
              </a:lnSpc>
              <a:spcBef>
                <a:spcPts val="1200"/>
              </a:spcBef>
              <a:spcAft>
                <a:spcPts val="0"/>
              </a:spcAft>
              <a:buSzPts val="1400"/>
              <a:buChar char="●"/>
            </a:pPr>
            <a:r>
              <a:rPr lang="ru" sz="1400"/>
              <a:t>The time difference of arrival (TDOA) between the source and microphones </a:t>
            </a:r>
            <a:r>
              <a:rPr i="1" lang="ru" sz="1400"/>
              <a:t>i, j </a:t>
            </a:r>
            <a:r>
              <a:rPr lang="ru" sz="1400"/>
              <a:t>is</a:t>
            </a:r>
            <a:endParaRPr sz="1400"/>
          </a:p>
          <a:p>
            <a:pPr indent="0" lvl="0" marL="0" rtl="0" algn="l">
              <a:lnSpc>
                <a:spcPct val="88636"/>
              </a:lnSpc>
              <a:spcBef>
                <a:spcPts val="1200"/>
              </a:spcBef>
              <a:spcAft>
                <a:spcPts val="0"/>
              </a:spcAft>
              <a:buNone/>
            </a:pPr>
            <a:r>
              <a:t/>
            </a:r>
            <a:endParaRPr sz="1400"/>
          </a:p>
          <a:p>
            <a:pPr indent="0" lvl="0" marL="127000" rtl="0" algn="just">
              <a:lnSpc>
                <a:spcPct val="119545"/>
              </a:lnSpc>
              <a:spcBef>
                <a:spcPts val="1200"/>
              </a:spcBef>
              <a:spcAft>
                <a:spcPts val="0"/>
              </a:spcAft>
              <a:buClr>
                <a:schemeClr val="dk1"/>
              </a:buClr>
              <a:buSzPts val="1100"/>
              <a:buFont typeface="Arial"/>
              <a:buNone/>
            </a:pPr>
            <a:r>
              <a:rPr lang="ru" sz="1400"/>
              <a:t>where </a:t>
            </a:r>
            <a:r>
              <a:rPr i="1" lang="ru" sz="1400"/>
              <a:t>y</a:t>
            </a:r>
            <a:r>
              <a:rPr baseline="-25000" i="1" lang="ru" sz="1400"/>
              <a:t>ij</a:t>
            </a:r>
            <a:r>
              <a:rPr i="1" lang="ru" sz="1400"/>
              <a:t>  </a:t>
            </a:r>
            <a:r>
              <a:rPr lang="ru" sz="1400"/>
              <a:t>= ∆</a:t>
            </a:r>
            <a:r>
              <a:rPr baseline="-25000" i="1" lang="ru" sz="1400"/>
              <a:t>i</a:t>
            </a:r>
            <a:r>
              <a:rPr i="1" lang="ru" sz="1400"/>
              <a:t> </a:t>
            </a:r>
            <a:r>
              <a:rPr lang="ru" sz="1400"/>
              <a:t>− ∆</a:t>
            </a:r>
            <a:r>
              <a:rPr baseline="-25000" i="1" lang="ru" sz="1400"/>
              <a:t>j</a:t>
            </a:r>
            <a:r>
              <a:rPr i="1" lang="ru" sz="1400"/>
              <a:t>  </a:t>
            </a:r>
            <a:r>
              <a:rPr lang="ru" sz="1400"/>
              <a:t>is the pairwise time offset.</a:t>
            </a:r>
            <a:endParaRPr sz="1400"/>
          </a:p>
          <a:p>
            <a:pPr indent="0" lvl="0" marL="0" rtl="0" algn="l">
              <a:lnSpc>
                <a:spcPct val="88636"/>
              </a:lnSpc>
              <a:spcBef>
                <a:spcPts val="1200"/>
              </a:spcBef>
              <a:spcAft>
                <a:spcPts val="0"/>
              </a:spcAft>
              <a:buNone/>
            </a:pPr>
            <a:r>
              <a:t/>
            </a:r>
            <a:endParaRPr sz="1400"/>
          </a:p>
          <a:p>
            <a:pPr indent="0" lvl="0" marL="127000" rtl="0" algn="l">
              <a:lnSpc>
                <a:spcPct val="118636"/>
              </a:lnSpc>
              <a:spcBef>
                <a:spcPts val="1200"/>
              </a:spcBef>
              <a:spcAft>
                <a:spcPts val="1200"/>
              </a:spcAft>
              <a:buNone/>
            </a:pPr>
            <a:r>
              <a:t/>
            </a:r>
            <a:endParaRPr sz="1400"/>
          </a:p>
        </p:txBody>
      </p:sp>
      <p:pic>
        <p:nvPicPr>
          <p:cNvPr id="142" name="Google Shape;142;p24"/>
          <p:cNvPicPr preferRelativeResize="0"/>
          <p:nvPr/>
        </p:nvPicPr>
        <p:blipFill rotWithShape="1">
          <a:blip r:embed="rId3">
            <a:alphaModFix/>
          </a:blip>
          <a:srcRect b="0" l="0" r="0" t="21820"/>
          <a:stretch/>
        </p:blipFill>
        <p:spPr>
          <a:xfrm>
            <a:off x="4472225" y="984125"/>
            <a:ext cx="1718925" cy="257100"/>
          </a:xfrm>
          <a:prstGeom prst="rect">
            <a:avLst/>
          </a:prstGeom>
          <a:noFill/>
          <a:ln>
            <a:noFill/>
          </a:ln>
        </p:spPr>
      </p:pic>
      <p:pic>
        <p:nvPicPr>
          <p:cNvPr id="143" name="Google Shape;143;p24"/>
          <p:cNvPicPr preferRelativeResize="0"/>
          <p:nvPr/>
        </p:nvPicPr>
        <p:blipFill rotWithShape="1">
          <a:blip r:embed="rId4">
            <a:alphaModFix/>
          </a:blip>
          <a:srcRect b="-7" l="0" r="0" t="21699"/>
          <a:stretch/>
        </p:blipFill>
        <p:spPr>
          <a:xfrm>
            <a:off x="3365442" y="2176625"/>
            <a:ext cx="2602400" cy="342300"/>
          </a:xfrm>
          <a:prstGeom prst="rect">
            <a:avLst/>
          </a:prstGeom>
          <a:noFill/>
          <a:ln>
            <a:noFill/>
          </a:ln>
        </p:spPr>
      </p:pic>
      <p:pic>
        <p:nvPicPr>
          <p:cNvPr id="144" name="Google Shape;144;p24"/>
          <p:cNvPicPr preferRelativeResize="0"/>
          <p:nvPr/>
        </p:nvPicPr>
        <p:blipFill>
          <a:blip r:embed="rId5">
            <a:alphaModFix/>
          </a:blip>
          <a:stretch>
            <a:fillRect/>
          </a:stretch>
        </p:blipFill>
        <p:spPr>
          <a:xfrm>
            <a:off x="2434688" y="3283875"/>
            <a:ext cx="4463925" cy="39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GCC-PHAT and SRP-PHAT</a:t>
            </a:r>
            <a:endParaRPr/>
          </a:p>
        </p:txBody>
      </p:sp>
      <p:sp>
        <p:nvSpPr>
          <p:cNvPr id="150" name="Google Shape;150;p25"/>
          <p:cNvSpPr txBox="1"/>
          <p:nvPr>
            <p:ph idx="1" type="body"/>
          </p:nvPr>
        </p:nvSpPr>
        <p:spPr>
          <a:xfrm>
            <a:off x="311700" y="1152475"/>
            <a:ext cx="8520600" cy="3901200"/>
          </a:xfrm>
          <a:prstGeom prst="rect">
            <a:avLst/>
          </a:prstGeom>
        </p:spPr>
        <p:txBody>
          <a:bodyPr anchorCtr="0" anchor="t" bIns="91425" lIns="91425" spcFirstLastPara="1" rIns="91425" wrap="square" tIns="91425">
            <a:normAutofit/>
          </a:bodyPr>
          <a:lstStyle/>
          <a:p>
            <a:pPr indent="-304800" lvl="0" marL="457200" rtl="0" algn="l">
              <a:lnSpc>
                <a:spcPct val="88181"/>
              </a:lnSpc>
              <a:spcBef>
                <a:spcPts val="1200"/>
              </a:spcBef>
              <a:spcAft>
                <a:spcPts val="0"/>
              </a:spcAft>
              <a:buSzPts val="1200"/>
              <a:buChar char="●"/>
            </a:pPr>
            <a:r>
              <a:rPr b="1" lang="ru" sz="1200"/>
              <a:t>Generalized cross-correlation</a:t>
            </a:r>
            <a:r>
              <a:rPr lang="ru" sz="1200"/>
              <a:t> (GCC) can be used to measure the TDOA values, and PHAT-weighting is often applied in indoor audio applications due to its robustness</a:t>
            </a:r>
            <a:endParaRPr sz="1200"/>
          </a:p>
          <a:p>
            <a:pPr indent="-304800" lvl="0" marL="457200" rtl="0" algn="l">
              <a:lnSpc>
                <a:spcPct val="88181"/>
              </a:lnSpc>
              <a:spcBef>
                <a:spcPts val="0"/>
              </a:spcBef>
              <a:spcAft>
                <a:spcPts val="0"/>
              </a:spcAft>
              <a:buSzPts val="1200"/>
              <a:buChar char="●"/>
            </a:pPr>
            <a:r>
              <a:rPr lang="ru" sz="1200"/>
              <a:t>The PHAT weighted cross-spectrum between two microphone signals </a:t>
            </a:r>
            <a:r>
              <a:rPr i="1" lang="ru" sz="1200"/>
              <a:t>i, j:</a:t>
            </a:r>
            <a:endParaRPr i="1" sz="1200"/>
          </a:p>
          <a:p>
            <a:pPr indent="0" lvl="0" marL="0" rtl="0" algn="l">
              <a:lnSpc>
                <a:spcPct val="88181"/>
              </a:lnSpc>
              <a:spcBef>
                <a:spcPts val="1200"/>
              </a:spcBef>
              <a:spcAft>
                <a:spcPts val="0"/>
              </a:spcAft>
              <a:buNone/>
            </a:pPr>
            <a:r>
              <a:t/>
            </a:r>
            <a:endParaRPr i="1" sz="1200"/>
          </a:p>
          <a:p>
            <a:pPr indent="0" lvl="0" marL="0" rtl="0" algn="l">
              <a:lnSpc>
                <a:spcPct val="88181"/>
              </a:lnSpc>
              <a:spcBef>
                <a:spcPts val="1200"/>
              </a:spcBef>
              <a:spcAft>
                <a:spcPts val="0"/>
              </a:spcAft>
              <a:buNone/>
            </a:pPr>
            <a:r>
              <a:t/>
            </a:r>
            <a:endParaRPr i="1" sz="1200"/>
          </a:p>
          <a:p>
            <a:pPr indent="0" lvl="0" marL="0" rtl="0" algn="l">
              <a:lnSpc>
                <a:spcPct val="88181"/>
              </a:lnSpc>
              <a:spcBef>
                <a:spcPts val="1200"/>
              </a:spcBef>
              <a:spcAft>
                <a:spcPts val="0"/>
              </a:spcAft>
              <a:buNone/>
            </a:pPr>
            <a:r>
              <a:rPr lang="ru" sz="1200"/>
              <a:t>where  </a:t>
            </a:r>
            <a:r>
              <a:rPr i="1" lang="ru" sz="1200"/>
              <a:t>X</a:t>
            </a:r>
            <a:r>
              <a:rPr baseline="-25000" i="1" lang="ru" sz="1200"/>
              <a:t>j</a:t>
            </a:r>
            <a:r>
              <a:rPr lang="ru" sz="1200"/>
              <a:t>(ω)  is  the  </a:t>
            </a:r>
            <a:r>
              <a:rPr i="1" lang="ru" sz="1200"/>
              <a:t>i</a:t>
            </a:r>
            <a:r>
              <a:rPr lang="ru" sz="1200"/>
              <a:t>th  input  signal  spectrum  from  a  time frame, and ω is angular frequency</a:t>
            </a:r>
            <a:endParaRPr i="1" sz="1200"/>
          </a:p>
          <a:p>
            <a:pPr indent="-304800" lvl="0" marL="457200" rtl="0" algn="just">
              <a:lnSpc>
                <a:spcPct val="105000"/>
              </a:lnSpc>
              <a:spcBef>
                <a:spcPts val="1200"/>
              </a:spcBef>
              <a:spcAft>
                <a:spcPts val="0"/>
              </a:spcAft>
              <a:buSzPts val="1200"/>
              <a:buChar char="●"/>
            </a:pPr>
            <a:r>
              <a:rPr lang="ru" sz="1200"/>
              <a:t>The time domain cross- correlation signal is the inverse Fourier transform of </a:t>
            </a:r>
            <a:r>
              <a:rPr i="1" lang="ru" sz="1200"/>
              <a:t>G</a:t>
            </a:r>
            <a:r>
              <a:rPr baseline="-25000" i="1" lang="ru" sz="1200"/>
              <a:t>ij</a:t>
            </a:r>
            <a:r>
              <a:rPr lang="ru" sz="1200"/>
              <a:t>(ω)</a:t>
            </a:r>
            <a:endParaRPr sz="1200"/>
          </a:p>
          <a:p>
            <a:pPr indent="0" lvl="0" marL="127000" rtl="0" algn="just">
              <a:lnSpc>
                <a:spcPct val="105000"/>
              </a:lnSpc>
              <a:spcBef>
                <a:spcPts val="400"/>
              </a:spcBef>
              <a:spcAft>
                <a:spcPts val="0"/>
              </a:spcAft>
              <a:buNone/>
            </a:pPr>
            <a:r>
              <a:t/>
            </a:r>
            <a:endParaRPr sz="1200"/>
          </a:p>
          <a:p>
            <a:pPr indent="0" lvl="0" marL="127000" rtl="0" algn="just">
              <a:lnSpc>
                <a:spcPct val="105000"/>
              </a:lnSpc>
              <a:spcBef>
                <a:spcPts val="400"/>
              </a:spcBef>
              <a:spcAft>
                <a:spcPts val="0"/>
              </a:spcAft>
              <a:buNone/>
            </a:pPr>
            <a:r>
              <a:t/>
            </a:r>
            <a:endParaRPr sz="1200"/>
          </a:p>
          <a:p>
            <a:pPr indent="0" lvl="0" marL="127000" rtl="0" algn="just">
              <a:lnSpc>
                <a:spcPct val="105000"/>
              </a:lnSpc>
              <a:spcBef>
                <a:spcPts val="400"/>
              </a:spcBef>
              <a:spcAft>
                <a:spcPts val="0"/>
              </a:spcAft>
              <a:buNone/>
            </a:pPr>
            <a:r>
              <a:t/>
            </a:r>
            <a:endParaRPr sz="1200"/>
          </a:p>
          <a:p>
            <a:pPr indent="-304800" lvl="0" marL="457200" rtl="0" algn="l">
              <a:lnSpc>
                <a:spcPct val="102000"/>
              </a:lnSpc>
              <a:spcBef>
                <a:spcPts val="0"/>
              </a:spcBef>
              <a:spcAft>
                <a:spcPts val="0"/>
              </a:spcAft>
              <a:buSzPts val="1200"/>
              <a:buChar char="●"/>
            </a:pPr>
            <a:r>
              <a:rPr lang="ru" sz="1200"/>
              <a:t>Peak  location  of  </a:t>
            </a:r>
            <a:r>
              <a:rPr i="1" lang="ru" sz="1200"/>
              <a:t>r</a:t>
            </a:r>
            <a:r>
              <a:rPr baseline="-25000" i="1" lang="ru" sz="1200"/>
              <a:t>ij</a:t>
            </a:r>
            <a:r>
              <a:rPr lang="ru" sz="1200"/>
              <a:t>(τ)  then  is  used  to  obtain  a  TDOA estimate</a:t>
            </a:r>
            <a:endParaRPr sz="1200"/>
          </a:p>
          <a:p>
            <a:pPr indent="0" lvl="0" marL="241300" rtl="0" algn="l">
              <a:lnSpc>
                <a:spcPct val="88181"/>
              </a:lnSpc>
              <a:spcBef>
                <a:spcPts val="1200"/>
              </a:spcBef>
              <a:spcAft>
                <a:spcPts val="1200"/>
              </a:spcAft>
              <a:buNone/>
            </a:pPr>
            <a:r>
              <a:t/>
            </a:r>
            <a:endParaRPr i="1" sz="1200"/>
          </a:p>
        </p:txBody>
      </p:sp>
      <p:pic>
        <p:nvPicPr>
          <p:cNvPr id="151" name="Google Shape;151;p25"/>
          <p:cNvPicPr preferRelativeResize="0"/>
          <p:nvPr/>
        </p:nvPicPr>
        <p:blipFill>
          <a:blip r:embed="rId3">
            <a:alphaModFix/>
          </a:blip>
          <a:stretch>
            <a:fillRect/>
          </a:stretch>
        </p:blipFill>
        <p:spPr>
          <a:xfrm>
            <a:off x="3539949" y="2001025"/>
            <a:ext cx="2064100" cy="598850"/>
          </a:xfrm>
          <a:prstGeom prst="rect">
            <a:avLst/>
          </a:prstGeom>
          <a:noFill/>
          <a:ln>
            <a:noFill/>
          </a:ln>
        </p:spPr>
      </p:pic>
      <p:pic>
        <p:nvPicPr>
          <p:cNvPr id="152" name="Google Shape;152;p25"/>
          <p:cNvPicPr preferRelativeResize="0"/>
          <p:nvPr/>
        </p:nvPicPr>
        <p:blipFill>
          <a:blip r:embed="rId4">
            <a:alphaModFix/>
          </a:blip>
          <a:stretch>
            <a:fillRect/>
          </a:stretch>
        </p:blipFill>
        <p:spPr>
          <a:xfrm>
            <a:off x="3539947" y="3276782"/>
            <a:ext cx="2064100" cy="475240"/>
          </a:xfrm>
          <a:prstGeom prst="rect">
            <a:avLst/>
          </a:prstGeom>
          <a:noFill/>
          <a:ln>
            <a:noFill/>
          </a:ln>
        </p:spPr>
      </p:pic>
      <p:pic>
        <p:nvPicPr>
          <p:cNvPr id="153" name="Google Shape;153;p25"/>
          <p:cNvPicPr preferRelativeResize="0"/>
          <p:nvPr/>
        </p:nvPicPr>
        <p:blipFill>
          <a:blip r:embed="rId5">
            <a:alphaModFix/>
          </a:blip>
          <a:stretch>
            <a:fillRect/>
          </a:stretch>
        </p:blipFill>
        <p:spPr>
          <a:xfrm>
            <a:off x="3586597" y="4147875"/>
            <a:ext cx="1970800" cy="446225"/>
          </a:xfrm>
          <a:prstGeom prst="rect">
            <a:avLst/>
          </a:prstGeom>
          <a:noFill/>
          <a:ln>
            <a:noFill/>
          </a:ln>
        </p:spPr>
      </p:pic>
      <p:sp>
        <p:nvSpPr>
          <p:cNvPr id="154" name="Google Shape;154;p25"/>
          <p:cNvSpPr txBox="1"/>
          <p:nvPr/>
        </p:nvSpPr>
        <p:spPr>
          <a:xfrm>
            <a:off x="6151375" y="3378525"/>
            <a:ext cx="2735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t>Not the best algorithm, but fast and simple; the maximum correlation may be due to external noise, plus it tends to switch speakers (because the maximum is not always the same), plus it triggers on any disturbances of the acoustic field in general</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GCC-PHAT and SRP-PHAT</a:t>
            </a:r>
            <a:endParaRPr/>
          </a:p>
        </p:txBody>
      </p:sp>
      <p:sp>
        <p:nvSpPr>
          <p:cNvPr id="160" name="Google Shape;160;p26"/>
          <p:cNvSpPr txBox="1"/>
          <p:nvPr>
            <p:ph idx="1" type="body"/>
          </p:nvPr>
        </p:nvSpPr>
        <p:spPr>
          <a:xfrm>
            <a:off x="311700" y="1152475"/>
            <a:ext cx="8520600" cy="3901200"/>
          </a:xfrm>
          <a:prstGeom prst="rect">
            <a:avLst/>
          </a:prstGeom>
        </p:spPr>
        <p:txBody>
          <a:bodyPr anchorCtr="0" anchor="t" bIns="91425" lIns="91425" spcFirstLastPara="1" rIns="91425" wrap="square" tIns="91425">
            <a:normAutofit/>
          </a:bodyPr>
          <a:lstStyle/>
          <a:p>
            <a:pPr indent="0" lvl="0" marL="457200" rtl="0" algn="l">
              <a:lnSpc>
                <a:spcPct val="88181"/>
              </a:lnSpc>
              <a:spcBef>
                <a:spcPts val="1200"/>
              </a:spcBef>
              <a:spcAft>
                <a:spcPts val="0"/>
              </a:spcAft>
              <a:buNone/>
            </a:pPr>
            <a:r>
              <a:rPr b="1" lang="ru" sz="1200"/>
              <a:t>TL;DR: Steered-responce power phase transform</a:t>
            </a:r>
            <a:r>
              <a:rPr lang="ru" sz="1200"/>
              <a:t> </a:t>
            </a:r>
            <a:r>
              <a:rPr b="1" lang="ru" sz="1200"/>
              <a:t>creates the virtual grid in space, then choose the cell with maximum value </a:t>
            </a:r>
            <a:endParaRPr b="1" sz="1200"/>
          </a:p>
          <a:p>
            <a:pPr indent="-304800" lvl="0" marL="457200" rtl="0" algn="l">
              <a:lnSpc>
                <a:spcPct val="88181"/>
              </a:lnSpc>
              <a:spcBef>
                <a:spcPts val="1200"/>
              </a:spcBef>
              <a:spcAft>
                <a:spcPts val="0"/>
              </a:spcAft>
              <a:buSzPts val="1200"/>
              <a:buChar char="●"/>
            </a:pPr>
            <a:r>
              <a:rPr lang="ru" sz="1200">
                <a:highlight>
                  <a:srgbClr val="FFFFFF"/>
                </a:highlight>
              </a:rPr>
              <a:t>SRP objective function can be expressed as a sum of Generalized Cross-Correlations (GCCs) for the different microphone pairs at the time-lag corresponding to their TDOA</a:t>
            </a:r>
            <a:endParaRPr sz="1200">
              <a:highlight>
                <a:srgbClr val="FFFFFF"/>
              </a:highlight>
            </a:endParaRPr>
          </a:p>
          <a:p>
            <a:pPr indent="0" lvl="0" marL="0" rtl="0" algn="l">
              <a:lnSpc>
                <a:spcPct val="88181"/>
              </a:lnSpc>
              <a:spcBef>
                <a:spcPts val="1200"/>
              </a:spcBef>
              <a:spcAft>
                <a:spcPts val="0"/>
              </a:spcAft>
              <a:buNone/>
            </a:pPr>
            <a:r>
              <a:t/>
            </a:r>
            <a:endParaRPr sz="1200">
              <a:highlight>
                <a:srgbClr val="FFFFFF"/>
              </a:highlight>
            </a:endParaRPr>
          </a:p>
          <a:p>
            <a:pPr indent="0" lvl="0" marL="0" rtl="0" algn="l">
              <a:lnSpc>
                <a:spcPct val="88181"/>
              </a:lnSpc>
              <a:spcBef>
                <a:spcPts val="1200"/>
              </a:spcBef>
              <a:spcAft>
                <a:spcPts val="0"/>
              </a:spcAft>
              <a:buNone/>
            </a:pPr>
            <a:r>
              <a:t/>
            </a:r>
            <a:endParaRPr sz="1200">
              <a:highlight>
                <a:srgbClr val="FFFFFF"/>
              </a:highlight>
            </a:endParaRPr>
          </a:p>
          <a:p>
            <a:pPr indent="-304800" lvl="0" marL="457200" rtl="0" algn="l">
              <a:lnSpc>
                <a:spcPct val="88181"/>
              </a:lnSpc>
              <a:spcBef>
                <a:spcPts val="1200"/>
              </a:spcBef>
              <a:spcAft>
                <a:spcPts val="0"/>
              </a:spcAft>
              <a:buSzPts val="1200"/>
              <a:buChar char="●"/>
            </a:pPr>
            <a:r>
              <a:rPr lang="ru" sz="1200">
                <a:highlight>
                  <a:srgbClr val="FFFFFF"/>
                </a:highlight>
              </a:rPr>
              <a:t>We can obtain TDOA of a signal emitted at position x to microphones m</a:t>
            </a:r>
            <a:r>
              <a:rPr baseline="-25000" lang="ru" sz="1200">
                <a:highlight>
                  <a:srgbClr val="FFFFFF"/>
                </a:highlight>
              </a:rPr>
              <a:t>1</a:t>
            </a:r>
            <a:r>
              <a:rPr lang="ru" sz="1200">
                <a:highlight>
                  <a:srgbClr val="FFFFFF"/>
                </a:highlight>
              </a:rPr>
              <a:t> and m</a:t>
            </a:r>
            <a:r>
              <a:rPr baseline="-25000" lang="ru" sz="1200">
                <a:highlight>
                  <a:srgbClr val="FFFFFF"/>
                </a:highlight>
              </a:rPr>
              <a:t>2</a:t>
            </a:r>
            <a:endParaRPr baseline="-25000" sz="1200">
              <a:highlight>
                <a:srgbClr val="FFFFFF"/>
              </a:highlight>
            </a:endParaRPr>
          </a:p>
          <a:p>
            <a:pPr indent="0" lvl="0" marL="0" rtl="0" algn="l">
              <a:lnSpc>
                <a:spcPct val="88181"/>
              </a:lnSpc>
              <a:spcBef>
                <a:spcPts val="1200"/>
              </a:spcBef>
              <a:spcAft>
                <a:spcPts val="0"/>
              </a:spcAft>
              <a:buNone/>
            </a:pPr>
            <a:r>
              <a:t/>
            </a:r>
            <a:endParaRPr baseline="-25000" sz="1200">
              <a:highlight>
                <a:srgbClr val="FFFFFF"/>
              </a:highlight>
            </a:endParaRPr>
          </a:p>
          <a:p>
            <a:pPr indent="-304800" lvl="0" marL="457200" rtl="0" algn="l">
              <a:lnSpc>
                <a:spcPct val="88181"/>
              </a:lnSpc>
              <a:spcBef>
                <a:spcPts val="1200"/>
              </a:spcBef>
              <a:spcAft>
                <a:spcPts val="0"/>
              </a:spcAft>
              <a:buSzPts val="1200"/>
              <a:buChar char="●"/>
            </a:pPr>
            <a:r>
              <a:rPr lang="ru" sz="1200">
                <a:highlight>
                  <a:srgbClr val="FFFFFF"/>
                </a:highlight>
              </a:rPr>
              <a:t>Grid-search procedure evaluates the objective function P(x) on a grid of candidate source locations to estimate the spatial location of the sound source x</a:t>
            </a:r>
            <a:r>
              <a:rPr baseline="-25000" lang="ru" sz="1200">
                <a:highlight>
                  <a:srgbClr val="FFFFFF"/>
                </a:highlight>
              </a:rPr>
              <a:t>s</a:t>
            </a:r>
            <a:r>
              <a:rPr lang="ru" sz="1200">
                <a:highlight>
                  <a:srgbClr val="FFFFFF"/>
                </a:highlight>
              </a:rPr>
              <a:t> as the point of the grid that provides the maximum SRP</a:t>
            </a:r>
            <a:endParaRPr sz="1200">
              <a:highlight>
                <a:srgbClr val="FFFFFF"/>
              </a:highlight>
            </a:endParaRPr>
          </a:p>
          <a:p>
            <a:pPr indent="0" lvl="0" marL="457200" rtl="0" algn="l">
              <a:lnSpc>
                <a:spcPct val="88181"/>
              </a:lnSpc>
              <a:spcBef>
                <a:spcPts val="1200"/>
              </a:spcBef>
              <a:spcAft>
                <a:spcPts val="1200"/>
              </a:spcAft>
              <a:buNone/>
            </a:pPr>
            <a:r>
              <a:t/>
            </a:r>
            <a:endParaRPr sz="1200"/>
          </a:p>
        </p:txBody>
      </p:sp>
      <p:pic>
        <p:nvPicPr>
          <p:cNvPr id="161" name="Google Shape;161;p26"/>
          <p:cNvPicPr preferRelativeResize="0"/>
          <p:nvPr/>
        </p:nvPicPr>
        <p:blipFill>
          <a:blip r:embed="rId3">
            <a:alphaModFix/>
          </a:blip>
          <a:stretch>
            <a:fillRect/>
          </a:stretch>
        </p:blipFill>
        <p:spPr>
          <a:xfrm>
            <a:off x="1767425" y="2161450"/>
            <a:ext cx="2287400" cy="653550"/>
          </a:xfrm>
          <a:prstGeom prst="rect">
            <a:avLst/>
          </a:prstGeom>
          <a:noFill/>
          <a:ln>
            <a:noFill/>
          </a:ln>
        </p:spPr>
      </p:pic>
      <p:pic>
        <p:nvPicPr>
          <p:cNvPr id="162" name="Google Shape;162;p26"/>
          <p:cNvPicPr preferRelativeResize="0"/>
          <p:nvPr/>
        </p:nvPicPr>
        <p:blipFill rotWithShape="1">
          <a:blip r:embed="rId4">
            <a:alphaModFix/>
          </a:blip>
          <a:srcRect b="0" l="0" r="0" t="20223"/>
          <a:stretch/>
        </p:blipFill>
        <p:spPr>
          <a:xfrm>
            <a:off x="4217950" y="2222688"/>
            <a:ext cx="2657988" cy="694725"/>
          </a:xfrm>
          <a:prstGeom prst="rect">
            <a:avLst/>
          </a:prstGeom>
          <a:noFill/>
          <a:ln>
            <a:noFill/>
          </a:ln>
        </p:spPr>
      </p:pic>
      <p:pic>
        <p:nvPicPr>
          <p:cNvPr id="163" name="Google Shape;163;p26"/>
          <p:cNvPicPr preferRelativeResize="0"/>
          <p:nvPr/>
        </p:nvPicPr>
        <p:blipFill>
          <a:blip r:embed="rId5">
            <a:alphaModFix/>
          </a:blip>
          <a:stretch>
            <a:fillRect/>
          </a:stretch>
        </p:blipFill>
        <p:spPr>
          <a:xfrm>
            <a:off x="2914725" y="3218486"/>
            <a:ext cx="2820250" cy="416900"/>
          </a:xfrm>
          <a:prstGeom prst="rect">
            <a:avLst/>
          </a:prstGeom>
          <a:noFill/>
          <a:ln>
            <a:noFill/>
          </a:ln>
        </p:spPr>
      </p:pic>
      <p:pic>
        <p:nvPicPr>
          <p:cNvPr id="164" name="Google Shape;164;p26"/>
          <p:cNvPicPr preferRelativeResize="0"/>
          <p:nvPr/>
        </p:nvPicPr>
        <p:blipFill>
          <a:blip r:embed="rId6">
            <a:alphaModFix/>
          </a:blip>
          <a:stretch>
            <a:fillRect/>
          </a:stretch>
        </p:blipFill>
        <p:spPr>
          <a:xfrm>
            <a:off x="3909475" y="4122400"/>
            <a:ext cx="1139400" cy="25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Remember DAS beamformer?</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14300" lvl="0" marL="127000" rtl="0" algn="l">
              <a:lnSpc>
                <a:spcPct val="88000"/>
              </a:lnSpc>
              <a:spcBef>
                <a:spcPts val="300"/>
              </a:spcBef>
              <a:spcAft>
                <a:spcPts val="0"/>
              </a:spcAft>
              <a:buClr>
                <a:schemeClr val="dk1"/>
              </a:buClr>
              <a:buSzPts val="1100"/>
              <a:buFont typeface="Arial"/>
              <a:buNone/>
            </a:pPr>
            <a:r>
              <a:rPr lang="ru"/>
              <a:t>A TOA vector </a:t>
            </a:r>
            <a:r>
              <a:rPr i="1" lang="ru"/>
              <a:t>τ = [τ</a:t>
            </a:r>
            <a:r>
              <a:rPr baseline="-25000" i="1" lang="ru"/>
              <a:t>1</a:t>
            </a:r>
            <a:r>
              <a:rPr i="1" lang="ru"/>
              <a:t>,... , τ</a:t>
            </a:r>
            <a:r>
              <a:rPr baseline="-25000" i="1" lang="ru"/>
              <a:t>M</a:t>
            </a:r>
            <a:r>
              <a:rPr i="1" lang="ru"/>
              <a:t> ]</a:t>
            </a:r>
            <a:r>
              <a:rPr baseline="30000" i="1" lang="ru"/>
              <a:t>T</a:t>
            </a:r>
            <a:r>
              <a:rPr lang="ru"/>
              <a:t> can be used to form the steering vector of a beamformer at time </a:t>
            </a:r>
            <a:r>
              <a:rPr i="1" lang="ru"/>
              <a:t>t</a:t>
            </a:r>
            <a:endParaRPr i="1"/>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127000" rtl="0" algn="just">
              <a:lnSpc>
                <a:spcPct val="107000"/>
              </a:lnSpc>
              <a:spcBef>
                <a:spcPts val="1200"/>
              </a:spcBef>
              <a:spcAft>
                <a:spcPts val="0"/>
              </a:spcAft>
              <a:buClr>
                <a:schemeClr val="dk1"/>
              </a:buClr>
              <a:buSzPts val="1100"/>
              <a:buFont typeface="Arial"/>
              <a:buNone/>
            </a:pPr>
            <a:r>
              <a:rPr lang="ru"/>
              <a:t>Typically, the TOA values for the microphones are given as a relative delay to a reference microphone with zero delay. The DAS beamformer aligns the desired signal component in the input channels before summation</a:t>
            </a:r>
            <a:endParaRPr/>
          </a:p>
          <a:p>
            <a:pPr indent="0" lvl="0" marL="0" rtl="0" algn="l">
              <a:spcBef>
                <a:spcPts val="0"/>
              </a:spcBef>
              <a:spcAft>
                <a:spcPts val="1200"/>
              </a:spcAft>
              <a:buNone/>
            </a:pPr>
            <a:r>
              <a:t/>
            </a:r>
            <a:endParaRPr/>
          </a:p>
        </p:txBody>
      </p:sp>
      <p:pic>
        <p:nvPicPr>
          <p:cNvPr id="171" name="Google Shape;171;p27"/>
          <p:cNvPicPr preferRelativeResize="0"/>
          <p:nvPr/>
        </p:nvPicPr>
        <p:blipFill>
          <a:blip r:embed="rId3">
            <a:alphaModFix/>
          </a:blip>
          <a:stretch>
            <a:fillRect/>
          </a:stretch>
        </p:blipFill>
        <p:spPr>
          <a:xfrm>
            <a:off x="3538600" y="1988750"/>
            <a:ext cx="2066800" cy="429100"/>
          </a:xfrm>
          <a:prstGeom prst="rect">
            <a:avLst/>
          </a:prstGeom>
          <a:noFill/>
          <a:ln>
            <a:noFill/>
          </a:ln>
        </p:spPr>
      </p:pic>
      <p:pic>
        <p:nvPicPr>
          <p:cNvPr id="172" name="Google Shape;172;p27"/>
          <p:cNvPicPr preferRelativeResize="0"/>
          <p:nvPr/>
        </p:nvPicPr>
        <p:blipFill>
          <a:blip r:embed="rId4">
            <a:alphaModFix/>
          </a:blip>
          <a:stretch>
            <a:fillRect/>
          </a:stretch>
        </p:blipFill>
        <p:spPr>
          <a:xfrm>
            <a:off x="2899888" y="3692575"/>
            <a:ext cx="3495675" cy="87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17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TOA vector estimation</a:t>
            </a:r>
            <a:endParaRPr/>
          </a:p>
        </p:txBody>
      </p:sp>
      <p:sp>
        <p:nvSpPr>
          <p:cNvPr id="178" name="Google Shape;178;p28"/>
          <p:cNvSpPr txBox="1"/>
          <p:nvPr>
            <p:ph idx="1" type="body"/>
          </p:nvPr>
        </p:nvSpPr>
        <p:spPr>
          <a:xfrm>
            <a:off x="311700" y="748000"/>
            <a:ext cx="8520600" cy="3820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ru" sz="1400"/>
              <a:t>TDOA vector is generated from the TOA values vector τ by the observation matrix H</a:t>
            </a:r>
            <a:endParaRPr sz="1400"/>
          </a:p>
          <a:p>
            <a:pPr indent="0" lvl="0" marL="0" rtl="0" algn="l">
              <a:spcBef>
                <a:spcPts val="1200"/>
              </a:spcBef>
              <a:spcAft>
                <a:spcPts val="0"/>
              </a:spcAft>
              <a:buNone/>
            </a:pPr>
            <a:r>
              <a:t/>
            </a:r>
            <a:endParaRPr sz="1400"/>
          </a:p>
          <a:p>
            <a:pPr indent="0" lvl="0" marL="127000" marR="0" rtl="0" algn="l">
              <a:lnSpc>
                <a:spcPct val="88000"/>
              </a:lnSpc>
              <a:spcBef>
                <a:spcPts val="1200"/>
              </a:spcBef>
              <a:spcAft>
                <a:spcPts val="0"/>
              </a:spcAft>
              <a:buNone/>
            </a:pPr>
            <a:r>
              <a:rPr lang="ru" sz="1400"/>
              <a:t>where the TDOA values are stacked into a vector </a:t>
            </a:r>
            <a:r>
              <a:rPr i="1" lang="ru" sz="1400"/>
              <a:t>y</a:t>
            </a:r>
            <a:r>
              <a:rPr lang="ru" sz="1400"/>
              <a:t>, and TOA values are stacked into vector </a:t>
            </a:r>
            <a:r>
              <a:rPr i="1" lang="ru" sz="1400"/>
              <a:t>τ</a:t>
            </a:r>
            <a:endParaRPr i="1" sz="1400"/>
          </a:p>
          <a:p>
            <a:pPr indent="0" lvl="0" marL="127000" marR="0" rtl="0" algn="l">
              <a:lnSpc>
                <a:spcPct val="88000"/>
              </a:lnSpc>
              <a:spcBef>
                <a:spcPts val="500"/>
              </a:spcBef>
              <a:spcAft>
                <a:spcPts val="0"/>
              </a:spcAft>
              <a:buNone/>
            </a:pPr>
            <a:r>
              <a:t/>
            </a:r>
            <a:endParaRPr sz="1400"/>
          </a:p>
          <a:p>
            <a:pPr indent="0" lvl="0" marL="127000" marR="0" rtl="0" algn="l">
              <a:lnSpc>
                <a:spcPct val="88000"/>
              </a:lnSpc>
              <a:spcBef>
                <a:spcPts val="500"/>
              </a:spcBef>
              <a:spcAft>
                <a:spcPts val="0"/>
              </a:spcAft>
              <a:buNone/>
            </a:pPr>
            <a:r>
              <a:t/>
            </a:r>
            <a:endParaRPr sz="1400"/>
          </a:p>
          <a:p>
            <a:pPr indent="0" lvl="0" marL="127000" marR="0" rtl="0" algn="l">
              <a:lnSpc>
                <a:spcPct val="88000"/>
              </a:lnSpc>
              <a:spcBef>
                <a:spcPts val="500"/>
              </a:spcBef>
              <a:spcAft>
                <a:spcPts val="0"/>
              </a:spcAft>
              <a:buNone/>
            </a:pPr>
            <a:r>
              <a:t/>
            </a:r>
            <a:endParaRPr sz="1400"/>
          </a:p>
          <a:p>
            <a:pPr indent="0" lvl="0" marL="127000" marR="0" rtl="0" algn="l">
              <a:lnSpc>
                <a:spcPct val="88000"/>
              </a:lnSpc>
              <a:spcBef>
                <a:spcPts val="500"/>
              </a:spcBef>
              <a:spcAft>
                <a:spcPts val="0"/>
              </a:spcAft>
              <a:buNone/>
            </a:pPr>
            <a:r>
              <a:t/>
            </a:r>
            <a:endParaRPr sz="1400"/>
          </a:p>
          <a:p>
            <a:pPr indent="0" lvl="0" marL="127000" marR="0" rtl="0" algn="l">
              <a:lnSpc>
                <a:spcPct val="88000"/>
              </a:lnSpc>
              <a:spcBef>
                <a:spcPts val="500"/>
              </a:spcBef>
              <a:spcAft>
                <a:spcPts val="0"/>
              </a:spcAft>
              <a:buNone/>
            </a:pPr>
            <a:r>
              <a:t/>
            </a:r>
            <a:endParaRPr sz="1400"/>
          </a:p>
          <a:p>
            <a:pPr indent="0" lvl="0" marL="127000" marR="0" rtl="0" algn="l">
              <a:lnSpc>
                <a:spcPct val="88000"/>
              </a:lnSpc>
              <a:spcBef>
                <a:spcPts val="500"/>
              </a:spcBef>
              <a:spcAft>
                <a:spcPts val="0"/>
              </a:spcAft>
              <a:buNone/>
            </a:pPr>
            <a:r>
              <a:t/>
            </a:r>
            <a:endParaRPr sz="1400"/>
          </a:p>
          <a:p>
            <a:pPr indent="0" lvl="0" marL="127000" marR="0" rtl="0" algn="l">
              <a:lnSpc>
                <a:spcPct val="88000"/>
              </a:lnSpc>
              <a:spcBef>
                <a:spcPts val="500"/>
              </a:spcBef>
              <a:spcAft>
                <a:spcPts val="0"/>
              </a:spcAft>
              <a:buClr>
                <a:schemeClr val="dk1"/>
              </a:buClr>
              <a:buSzPts val="1100"/>
              <a:buFont typeface="Arial"/>
              <a:buNone/>
            </a:pPr>
            <a:r>
              <a:rPr lang="ru" sz="1400"/>
              <a:t> </a:t>
            </a:r>
            <a:endParaRPr sz="1400"/>
          </a:p>
          <a:p>
            <a:pPr indent="0" lvl="0" marL="127000" rtl="0" algn="l">
              <a:lnSpc>
                <a:spcPct val="93181"/>
              </a:lnSpc>
              <a:spcBef>
                <a:spcPts val="600"/>
              </a:spcBef>
              <a:spcAft>
                <a:spcPts val="0"/>
              </a:spcAft>
              <a:buClr>
                <a:schemeClr val="dk1"/>
              </a:buClr>
              <a:buSzPts val="1100"/>
              <a:buFont typeface="Arial"/>
              <a:buNone/>
            </a:pPr>
            <a:r>
              <a:rPr lang="ru" sz="1400"/>
              <a:t>where </a:t>
            </a:r>
            <a:r>
              <a:rPr b="1" lang="ru" sz="1400"/>
              <a:t>e</a:t>
            </a:r>
            <a:r>
              <a:rPr baseline="-25000" i="1" lang="ru" sz="1400"/>
              <a:t>i</a:t>
            </a:r>
            <a:r>
              <a:rPr lang="ru" sz="1400"/>
              <a:t> are orthogonal unit vectors </a:t>
            </a:r>
            <a:endParaRPr sz="1400"/>
          </a:p>
          <a:p>
            <a:pPr indent="0" lvl="0" marL="0" rtl="0" algn="l">
              <a:spcBef>
                <a:spcPts val="0"/>
              </a:spcBef>
              <a:spcAft>
                <a:spcPts val="1200"/>
              </a:spcAft>
              <a:buNone/>
            </a:pPr>
            <a:r>
              <a:t/>
            </a:r>
            <a:endParaRPr sz="1400"/>
          </a:p>
        </p:txBody>
      </p:sp>
      <p:pic>
        <p:nvPicPr>
          <p:cNvPr id="179" name="Google Shape;179;p28"/>
          <p:cNvPicPr preferRelativeResize="0"/>
          <p:nvPr/>
        </p:nvPicPr>
        <p:blipFill>
          <a:blip r:embed="rId3">
            <a:alphaModFix/>
          </a:blip>
          <a:stretch>
            <a:fillRect/>
          </a:stretch>
        </p:blipFill>
        <p:spPr>
          <a:xfrm>
            <a:off x="4173288" y="1200725"/>
            <a:ext cx="797432" cy="269900"/>
          </a:xfrm>
          <a:prstGeom prst="rect">
            <a:avLst/>
          </a:prstGeom>
          <a:noFill/>
          <a:ln>
            <a:noFill/>
          </a:ln>
        </p:spPr>
      </p:pic>
      <p:pic>
        <p:nvPicPr>
          <p:cNvPr id="180" name="Google Shape;180;p28"/>
          <p:cNvPicPr preferRelativeResize="0"/>
          <p:nvPr/>
        </p:nvPicPr>
        <p:blipFill>
          <a:blip r:embed="rId4">
            <a:alphaModFix/>
          </a:blip>
          <a:stretch>
            <a:fillRect/>
          </a:stretch>
        </p:blipFill>
        <p:spPr>
          <a:xfrm>
            <a:off x="2715500" y="2059050"/>
            <a:ext cx="3712975" cy="1382125"/>
          </a:xfrm>
          <a:prstGeom prst="rect">
            <a:avLst/>
          </a:prstGeom>
          <a:noFill/>
          <a:ln>
            <a:noFill/>
          </a:ln>
        </p:spPr>
      </p:pic>
      <p:pic>
        <p:nvPicPr>
          <p:cNvPr id="181" name="Google Shape;181;p28"/>
          <p:cNvPicPr preferRelativeResize="0"/>
          <p:nvPr/>
        </p:nvPicPr>
        <p:blipFill>
          <a:blip r:embed="rId5">
            <a:alphaModFix/>
          </a:blip>
          <a:stretch>
            <a:fillRect/>
          </a:stretch>
        </p:blipFill>
        <p:spPr>
          <a:xfrm>
            <a:off x="3412650" y="3855275"/>
            <a:ext cx="2442595" cy="26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17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TOA vector estimation</a:t>
            </a:r>
            <a:endParaRPr/>
          </a:p>
          <a:p>
            <a:pPr indent="0" lvl="0" marL="0" rtl="0" algn="l">
              <a:spcBef>
                <a:spcPts val="0"/>
              </a:spcBef>
              <a:spcAft>
                <a:spcPts val="0"/>
              </a:spcAft>
              <a:buNone/>
            </a:pPr>
            <a:r>
              <a:t/>
            </a:r>
            <a:endParaRPr/>
          </a:p>
        </p:txBody>
      </p:sp>
      <p:sp>
        <p:nvSpPr>
          <p:cNvPr id="187" name="Google Shape;187;p29"/>
          <p:cNvSpPr txBox="1"/>
          <p:nvPr>
            <p:ph idx="1" type="body"/>
          </p:nvPr>
        </p:nvSpPr>
        <p:spPr>
          <a:xfrm>
            <a:off x="311700" y="748000"/>
            <a:ext cx="8520600" cy="430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ru" sz="1400"/>
              <a:t>The most simple estimator for relative TOA is </a:t>
            </a:r>
            <a:r>
              <a:rPr b="1" lang="ru" sz="1400"/>
              <a:t>to use the pairwise TDOA values</a:t>
            </a:r>
            <a:r>
              <a:rPr lang="ru" sz="1400"/>
              <a:t> </a:t>
            </a:r>
            <a:r>
              <a:rPr i="1" lang="ru" sz="1400"/>
              <a:t>τ</a:t>
            </a:r>
            <a:r>
              <a:rPr baseline="-25000" i="1" lang="ru" sz="1400"/>
              <a:t>ij </a:t>
            </a:r>
            <a:r>
              <a:rPr i="1" lang="ru" sz="1400"/>
              <a:t> </a:t>
            </a:r>
            <a:r>
              <a:rPr lang="ru" sz="1400"/>
              <a:t>between the first sensor and the others</a:t>
            </a:r>
            <a:endParaRPr sz="1400"/>
          </a:p>
          <a:p>
            <a:pPr indent="-317500" lvl="0" marL="457200" rtl="0" algn="l">
              <a:spcBef>
                <a:spcPts val="0"/>
              </a:spcBef>
              <a:spcAft>
                <a:spcPts val="0"/>
              </a:spcAft>
              <a:buSzPts val="1400"/>
              <a:buChar char="●"/>
            </a:pPr>
            <a:r>
              <a:rPr lang="ru" sz="1400"/>
              <a:t>The first sensor delay is arbitrary - </a:t>
            </a:r>
            <a:r>
              <a:rPr i="1" lang="ru" sz="1400"/>
              <a:t>τ</a:t>
            </a:r>
            <a:r>
              <a:rPr baseline="-25000" i="1" lang="ru" sz="1400"/>
              <a:t>1 </a:t>
            </a:r>
            <a:r>
              <a:rPr lang="ru" sz="1400"/>
              <a:t>= 0. In summary the TOA vector is</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rPr lang="ru" sz="1400"/>
              <a:t>Downside - all the information between sensor pairs that do not involve reference sensor is omitted</a:t>
            </a:r>
            <a:endParaRPr sz="1400"/>
          </a:p>
          <a:p>
            <a:pPr indent="-317500" lvl="0" marL="457200" marR="63500" rtl="0" algn="just">
              <a:lnSpc>
                <a:spcPct val="91000"/>
              </a:lnSpc>
              <a:spcBef>
                <a:spcPts val="1200"/>
              </a:spcBef>
              <a:spcAft>
                <a:spcPts val="0"/>
              </a:spcAft>
              <a:buSzPts val="1400"/>
              <a:buChar char="●"/>
            </a:pPr>
            <a:r>
              <a:rPr lang="ru" sz="1400"/>
              <a:t>The TOA vector τ can be solved </a:t>
            </a:r>
            <a:r>
              <a:rPr b="1" lang="ru" sz="1400"/>
              <a:t>using the Moore-Penrose inverse</a:t>
            </a:r>
            <a:r>
              <a:rPr lang="ru" sz="1400"/>
              <a:t> and thus utilizing all TDOA measurements. The columns of H are linearly dependent with rank(</a:t>
            </a:r>
            <a:r>
              <a:rPr b="1" lang="ru" sz="1400"/>
              <a:t>H</a:t>
            </a:r>
            <a:r>
              <a:rPr lang="ru" sz="1400"/>
              <a:t>) equal to </a:t>
            </a:r>
            <a:r>
              <a:rPr i="1" lang="ru" sz="1400"/>
              <a:t>M </a:t>
            </a:r>
            <a:r>
              <a:rPr lang="ru" sz="1400"/>
              <a:t>− 1. Therefore, as in the subset TDOA estimator the absolute offset of each channel is not solvable.</a:t>
            </a:r>
            <a:endParaRPr sz="1400"/>
          </a:p>
          <a:p>
            <a:pPr indent="-317500" lvl="0" marL="457200" marR="63500" rtl="0" algn="just">
              <a:spcBef>
                <a:spcPts val="0"/>
              </a:spcBef>
              <a:spcAft>
                <a:spcPts val="0"/>
              </a:spcAft>
              <a:buSzPts val="1400"/>
              <a:buChar char="●"/>
            </a:pPr>
            <a:r>
              <a:rPr lang="ru" sz="1400"/>
              <a:t>Instead, the relative channel offset is solvable with respect to a reference channel. </a:t>
            </a:r>
            <a:endParaRPr sz="1400"/>
          </a:p>
          <a:p>
            <a:pPr indent="-317500" lvl="0" marL="457200" marR="63500" rtl="0" algn="just">
              <a:spcBef>
                <a:spcPts val="0"/>
              </a:spcBef>
              <a:spcAft>
                <a:spcPts val="0"/>
              </a:spcAft>
              <a:buSzPts val="1400"/>
              <a:buChar char="●"/>
            </a:pPr>
            <a:r>
              <a:rPr lang="ru" sz="1400"/>
              <a:t>Without losing generality the first channel is set as the reference with zero offset value </a:t>
            </a:r>
            <a:r>
              <a:rPr i="1" lang="ru" sz="1400"/>
              <a:t>τ</a:t>
            </a:r>
            <a:r>
              <a:rPr baseline="-25000" i="1" lang="ru" sz="1400"/>
              <a:t>1</a:t>
            </a:r>
            <a:r>
              <a:rPr lang="ru" sz="1400"/>
              <a:t> = 0. The corresponding first column of the matrix </a:t>
            </a:r>
            <a:r>
              <a:rPr b="1" lang="ru" sz="1400"/>
              <a:t>H</a:t>
            </a:r>
            <a:r>
              <a:rPr lang="ru" sz="1400"/>
              <a:t> is removed and the resulting matrix is denoted as </a:t>
            </a:r>
            <a:r>
              <a:rPr b="1" lang="ru" sz="1400"/>
              <a:t>H</a:t>
            </a:r>
            <a:r>
              <a:rPr b="1" baseline="-25000" lang="ru" sz="1400"/>
              <a:t>0</a:t>
            </a:r>
            <a:r>
              <a:rPr lang="ru" sz="1400"/>
              <a:t>. The TOA estimator is </a:t>
            </a:r>
            <a:endParaRPr sz="1400"/>
          </a:p>
          <a:p>
            <a:pPr indent="0" lvl="0" marL="457200" rtl="0" algn="l">
              <a:spcBef>
                <a:spcPts val="0"/>
              </a:spcBef>
              <a:spcAft>
                <a:spcPts val="0"/>
              </a:spcAft>
              <a:buNone/>
            </a:pPr>
            <a:r>
              <a:t/>
            </a:r>
            <a:endParaRPr sz="1400"/>
          </a:p>
          <a:p>
            <a:pPr indent="0" lvl="0" marL="457200" rtl="0" algn="l">
              <a:spcBef>
                <a:spcPts val="1200"/>
              </a:spcBef>
              <a:spcAft>
                <a:spcPts val="1200"/>
              </a:spcAft>
              <a:buNone/>
            </a:pPr>
            <a:r>
              <a:rPr lang="ru" sz="1400"/>
              <a:t>The  resulting  TOA  values  </a:t>
            </a:r>
            <a:r>
              <a:rPr i="1" lang="ru" sz="1400"/>
              <a:t>                                 </a:t>
            </a:r>
            <a:r>
              <a:rPr lang="ru" sz="1400"/>
              <a:t> are  relative to  the  first  sensor  offset  </a:t>
            </a:r>
            <a:r>
              <a:rPr i="1" lang="ru" sz="1400"/>
              <a:t>τ</a:t>
            </a:r>
            <a:r>
              <a:rPr baseline="-25000" i="1" lang="ru" sz="1400"/>
              <a:t>1</a:t>
            </a:r>
            <a:r>
              <a:rPr i="1" lang="ru" sz="1400"/>
              <a:t>  =  0</a:t>
            </a:r>
            <a:r>
              <a:rPr lang="ru" sz="1400"/>
              <a:t>.  The  TOA  vector  is  </a:t>
            </a:r>
            <a:endParaRPr sz="1400"/>
          </a:p>
        </p:txBody>
      </p:sp>
      <p:pic>
        <p:nvPicPr>
          <p:cNvPr id="188" name="Google Shape;188;p29"/>
          <p:cNvPicPr preferRelativeResize="0"/>
          <p:nvPr/>
        </p:nvPicPr>
        <p:blipFill>
          <a:blip r:embed="rId3">
            <a:alphaModFix/>
          </a:blip>
          <a:stretch>
            <a:fillRect/>
          </a:stretch>
        </p:blipFill>
        <p:spPr>
          <a:xfrm>
            <a:off x="2859000" y="1613550"/>
            <a:ext cx="3506050" cy="467475"/>
          </a:xfrm>
          <a:prstGeom prst="rect">
            <a:avLst/>
          </a:prstGeom>
          <a:noFill/>
          <a:ln>
            <a:noFill/>
          </a:ln>
        </p:spPr>
      </p:pic>
      <p:pic>
        <p:nvPicPr>
          <p:cNvPr id="189" name="Google Shape;189;p29"/>
          <p:cNvPicPr preferRelativeResize="0"/>
          <p:nvPr/>
        </p:nvPicPr>
        <p:blipFill>
          <a:blip r:embed="rId4">
            <a:alphaModFix/>
          </a:blip>
          <a:stretch>
            <a:fillRect/>
          </a:stretch>
        </p:blipFill>
        <p:spPr>
          <a:xfrm>
            <a:off x="3456525" y="3942075"/>
            <a:ext cx="1876250" cy="439400"/>
          </a:xfrm>
          <a:prstGeom prst="rect">
            <a:avLst/>
          </a:prstGeom>
          <a:noFill/>
          <a:ln>
            <a:noFill/>
          </a:ln>
        </p:spPr>
      </p:pic>
      <p:pic>
        <p:nvPicPr>
          <p:cNvPr id="190" name="Google Shape;190;p29"/>
          <p:cNvPicPr preferRelativeResize="0"/>
          <p:nvPr/>
        </p:nvPicPr>
        <p:blipFill>
          <a:blip r:embed="rId5">
            <a:alphaModFix/>
          </a:blip>
          <a:stretch>
            <a:fillRect/>
          </a:stretch>
        </p:blipFill>
        <p:spPr>
          <a:xfrm>
            <a:off x="3011925" y="4495871"/>
            <a:ext cx="1705700" cy="306000"/>
          </a:xfrm>
          <a:prstGeom prst="rect">
            <a:avLst/>
          </a:prstGeom>
          <a:noFill/>
          <a:ln>
            <a:noFill/>
          </a:ln>
        </p:spPr>
      </p:pic>
      <p:pic>
        <p:nvPicPr>
          <p:cNvPr id="191" name="Google Shape;191;p29"/>
          <p:cNvPicPr preferRelativeResize="0"/>
          <p:nvPr/>
        </p:nvPicPr>
        <p:blipFill>
          <a:blip r:embed="rId6">
            <a:alphaModFix/>
          </a:blip>
          <a:stretch>
            <a:fillRect/>
          </a:stretch>
        </p:blipFill>
        <p:spPr>
          <a:xfrm>
            <a:off x="2673413" y="4733950"/>
            <a:ext cx="657225" cy="381000"/>
          </a:xfrm>
          <a:prstGeom prst="rect">
            <a:avLst/>
          </a:prstGeom>
          <a:noFill/>
          <a:ln>
            <a:noFill/>
          </a:ln>
        </p:spPr>
      </p:pic>
      <p:pic>
        <p:nvPicPr>
          <p:cNvPr id="192" name="Google Shape;192;p29"/>
          <p:cNvPicPr preferRelativeResize="0"/>
          <p:nvPr/>
        </p:nvPicPr>
        <p:blipFill>
          <a:blip r:embed="rId7">
            <a:alphaModFix/>
          </a:blip>
          <a:stretch>
            <a:fillRect/>
          </a:stretch>
        </p:blipFill>
        <p:spPr>
          <a:xfrm>
            <a:off x="3269123" y="4773500"/>
            <a:ext cx="838031" cy="351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113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General eigenvalue (GEV) beamformer</a:t>
            </a:r>
            <a:endParaRPr/>
          </a:p>
        </p:txBody>
      </p:sp>
      <p:sp>
        <p:nvSpPr>
          <p:cNvPr id="198" name="Google Shape;198;p30"/>
          <p:cNvSpPr txBox="1"/>
          <p:nvPr>
            <p:ph idx="1" type="body"/>
          </p:nvPr>
        </p:nvSpPr>
        <p:spPr>
          <a:xfrm>
            <a:off x="311700" y="686475"/>
            <a:ext cx="8520600" cy="441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sz="1100"/>
              <a:t>TL;DR - it’s mask based beamformer which try to maximize the SNR of beamformer output</a:t>
            </a:r>
            <a:endParaRPr b="1" sz="1100"/>
          </a:p>
          <a:p>
            <a:pPr indent="-298450" lvl="0" marL="457200" rtl="0" algn="l">
              <a:spcBef>
                <a:spcPts val="1200"/>
              </a:spcBef>
              <a:spcAft>
                <a:spcPts val="0"/>
              </a:spcAft>
              <a:buSzPts val="1100"/>
              <a:buChar char="●"/>
            </a:pPr>
            <a:r>
              <a:rPr lang="ru" sz="1100"/>
              <a:t>Maximizing the SNR of the beamformer output in each frequency bin separately leading to the GEV beamformer with coefficients</a:t>
            </a:r>
            <a:endParaRPr sz="1100"/>
          </a:p>
          <a:p>
            <a:pPr indent="0" lvl="0" marL="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Non-overlapping masks M</a:t>
            </a:r>
            <a:r>
              <a:rPr baseline="-25000" lang="ru" sz="1100"/>
              <a:t>X</a:t>
            </a:r>
            <a:r>
              <a:rPr lang="ru" sz="1100"/>
              <a:t> and M</a:t>
            </a:r>
            <a:r>
              <a:rPr baseline="-25000" lang="ru" sz="1100"/>
              <a:t>N</a:t>
            </a:r>
            <a:r>
              <a:rPr lang="ru" sz="1100"/>
              <a:t> are used to calculate the weighted sum of products matrices:</a:t>
            </a:r>
            <a:endParaRPr sz="1100"/>
          </a:p>
          <a:p>
            <a:pPr indent="0" lvl="0" marL="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The cost function in first equation is known as the Rayleigh coefficient. The optimization problem leads to the well known solution </a:t>
            </a:r>
            <a:endParaRPr sz="1100"/>
          </a:p>
          <a:p>
            <a:pPr indent="0" lvl="0" marL="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Unlike the MVDR beamformer, the GEV beamformer can introduce arbitrary speech distortions. These, however, can be reduced using a single channel post-filter</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298450" lvl="0" marL="457200" rtl="0" algn="l">
              <a:spcBef>
                <a:spcPts val="1200"/>
              </a:spcBef>
              <a:spcAft>
                <a:spcPts val="0"/>
              </a:spcAft>
              <a:buSzPts val="1100"/>
              <a:buChar char="●"/>
            </a:pPr>
            <a:r>
              <a:rPr lang="ru" sz="1100"/>
              <a:t>We now obtain an estimate for the source signal as:</a:t>
            </a:r>
            <a:endParaRPr sz="1100"/>
          </a:p>
          <a:p>
            <a:pPr indent="0" lvl="0" marL="0" rtl="0" algn="l">
              <a:spcBef>
                <a:spcPts val="1200"/>
              </a:spcBef>
              <a:spcAft>
                <a:spcPts val="1200"/>
              </a:spcAft>
              <a:buNone/>
            </a:pPr>
            <a:r>
              <a:t/>
            </a:r>
            <a:endParaRPr sz="1100"/>
          </a:p>
        </p:txBody>
      </p:sp>
      <p:pic>
        <p:nvPicPr>
          <p:cNvPr id="199" name="Google Shape;199;p30"/>
          <p:cNvPicPr preferRelativeResize="0"/>
          <p:nvPr/>
        </p:nvPicPr>
        <p:blipFill>
          <a:blip r:embed="rId3">
            <a:alphaModFix/>
          </a:blip>
          <a:stretch>
            <a:fillRect/>
          </a:stretch>
        </p:blipFill>
        <p:spPr>
          <a:xfrm>
            <a:off x="2994958" y="1326275"/>
            <a:ext cx="2429699" cy="489450"/>
          </a:xfrm>
          <a:prstGeom prst="rect">
            <a:avLst/>
          </a:prstGeom>
          <a:noFill/>
          <a:ln>
            <a:noFill/>
          </a:ln>
        </p:spPr>
      </p:pic>
      <p:pic>
        <p:nvPicPr>
          <p:cNvPr id="200" name="Google Shape;200;p30"/>
          <p:cNvPicPr preferRelativeResize="0"/>
          <p:nvPr/>
        </p:nvPicPr>
        <p:blipFill>
          <a:blip r:embed="rId4">
            <a:alphaModFix/>
          </a:blip>
          <a:stretch>
            <a:fillRect/>
          </a:stretch>
        </p:blipFill>
        <p:spPr>
          <a:xfrm>
            <a:off x="3049524" y="2032375"/>
            <a:ext cx="2628475" cy="489292"/>
          </a:xfrm>
          <a:prstGeom prst="rect">
            <a:avLst/>
          </a:prstGeom>
          <a:noFill/>
          <a:ln>
            <a:noFill/>
          </a:ln>
        </p:spPr>
      </p:pic>
      <p:pic>
        <p:nvPicPr>
          <p:cNvPr id="201" name="Google Shape;201;p30"/>
          <p:cNvPicPr preferRelativeResize="0"/>
          <p:nvPr/>
        </p:nvPicPr>
        <p:blipFill>
          <a:blip r:embed="rId5">
            <a:alphaModFix/>
          </a:blip>
          <a:stretch>
            <a:fillRect/>
          </a:stretch>
        </p:blipFill>
        <p:spPr>
          <a:xfrm>
            <a:off x="3029162" y="2768575"/>
            <a:ext cx="2429700" cy="441764"/>
          </a:xfrm>
          <a:prstGeom prst="rect">
            <a:avLst/>
          </a:prstGeom>
          <a:noFill/>
          <a:ln>
            <a:noFill/>
          </a:ln>
        </p:spPr>
      </p:pic>
      <p:pic>
        <p:nvPicPr>
          <p:cNvPr id="202" name="Google Shape;202;p30"/>
          <p:cNvPicPr preferRelativeResize="0"/>
          <p:nvPr/>
        </p:nvPicPr>
        <p:blipFill>
          <a:blip r:embed="rId6">
            <a:alphaModFix/>
          </a:blip>
          <a:stretch>
            <a:fillRect/>
          </a:stretch>
        </p:blipFill>
        <p:spPr>
          <a:xfrm>
            <a:off x="2513725" y="3672250"/>
            <a:ext cx="3460550" cy="572700"/>
          </a:xfrm>
          <a:prstGeom prst="rect">
            <a:avLst/>
          </a:prstGeom>
          <a:noFill/>
          <a:ln>
            <a:noFill/>
          </a:ln>
        </p:spPr>
      </p:pic>
      <p:pic>
        <p:nvPicPr>
          <p:cNvPr id="203" name="Google Shape;203;p30"/>
          <p:cNvPicPr preferRelativeResize="0"/>
          <p:nvPr/>
        </p:nvPicPr>
        <p:blipFill>
          <a:blip r:embed="rId7">
            <a:alphaModFix/>
          </a:blip>
          <a:stretch>
            <a:fillRect/>
          </a:stretch>
        </p:blipFill>
        <p:spPr>
          <a:xfrm>
            <a:off x="3115975" y="4598100"/>
            <a:ext cx="2628475" cy="32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Beamforming idea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The beamforming technique is one of the most successful sound localization and quantification approaches able to support designers and engineers to rank and quantify individual sound sources. </a:t>
            </a:r>
            <a:endParaRPr/>
          </a:p>
          <a:p>
            <a:pPr indent="-342900" lvl="0" marL="457200" rtl="0" algn="l">
              <a:spcBef>
                <a:spcPts val="0"/>
              </a:spcBef>
              <a:spcAft>
                <a:spcPts val="0"/>
              </a:spcAft>
              <a:buSzPts val="1800"/>
              <a:buChar char="●"/>
            </a:pPr>
            <a:r>
              <a:rPr lang="ru"/>
              <a:t>This technique is very robust allowing to distinguish sources even in challenging situations when the source intensity is many decibels below the background noise level.</a:t>
            </a:r>
            <a:endParaRPr/>
          </a:p>
          <a:p>
            <a:pPr indent="-342900" lvl="0" marL="457200" rtl="0" algn="l">
              <a:spcBef>
                <a:spcPts val="0"/>
              </a:spcBef>
              <a:spcAft>
                <a:spcPts val="0"/>
              </a:spcAft>
              <a:buSzPts val="1800"/>
              <a:buChar char="●"/>
            </a:pPr>
            <a:r>
              <a:rPr lang="ru"/>
              <a:t>This capacity allows designers and engineers to more precisely evaluate noise reduction solutions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Beamformer’s predecessor - elliptic mirror</a:t>
            </a:r>
            <a:endParaRPr/>
          </a:p>
        </p:txBody>
      </p:sp>
      <p:sp>
        <p:nvSpPr>
          <p:cNvPr id="67" name="Google Shape;67;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ru"/>
              <a:t>From an historical perspective, the beamforming technique is predeceased by elliptic acoustic mirrors. </a:t>
            </a:r>
            <a:endParaRPr/>
          </a:p>
          <a:p>
            <a:pPr indent="-308610" lvl="0" marL="457200" rtl="0" algn="l">
              <a:spcBef>
                <a:spcPts val="0"/>
              </a:spcBef>
              <a:spcAft>
                <a:spcPts val="0"/>
              </a:spcAft>
              <a:buSzPct val="100000"/>
              <a:buChar char="●"/>
            </a:pPr>
            <a:r>
              <a:rPr lang="ru"/>
              <a:t>This approach assumes sound waves propagating as acoustic rays. </a:t>
            </a:r>
            <a:endParaRPr/>
          </a:p>
          <a:p>
            <a:pPr indent="-308610" lvl="0" marL="457200" rtl="0" algn="l">
              <a:spcBef>
                <a:spcPts val="0"/>
              </a:spcBef>
              <a:spcAft>
                <a:spcPts val="0"/>
              </a:spcAft>
              <a:buSzPct val="100000"/>
              <a:buChar char="●"/>
            </a:pPr>
            <a:r>
              <a:rPr lang="ru"/>
              <a:t>Assuming that the sound source is located in the acoustic far-field (in relation to the measurement position), it is possible to focus the acoustic mirror on any point where the sound source is expected to be (acoustic focal point F2). Therefore, the microphone placed in the acoustic focal point F1 will measure the source strictly located in the point F2. </a:t>
            </a:r>
            <a:endParaRPr/>
          </a:p>
          <a:p>
            <a:pPr indent="-308610" lvl="0" marL="457200" rtl="0" algn="l">
              <a:spcBef>
                <a:spcPts val="0"/>
              </a:spcBef>
              <a:spcAft>
                <a:spcPts val="0"/>
              </a:spcAft>
              <a:buSzPct val="100000"/>
              <a:buChar char="●"/>
            </a:pPr>
            <a:r>
              <a:rPr lang="ru"/>
              <a:t>This signal can be Fourier-transformed allowing to quantify the sound source intensity at specific frequency bands. </a:t>
            </a:r>
            <a:endParaRPr/>
          </a:p>
        </p:txBody>
      </p:sp>
      <p:pic>
        <p:nvPicPr>
          <p:cNvPr id="68" name="Google Shape;68;p15"/>
          <p:cNvPicPr preferRelativeResize="0"/>
          <p:nvPr/>
        </p:nvPicPr>
        <p:blipFill>
          <a:blip r:embed="rId3">
            <a:alphaModFix/>
          </a:blip>
          <a:stretch>
            <a:fillRect/>
          </a:stretch>
        </p:blipFill>
        <p:spPr>
          <a:xfrm>
            <a:off x="4724400" y="1170125"/>
            <a:ext cx="3133725" cy="313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Beamformer’s predecessor - elliptic mirror</a:t>
            </a:r>
            <a:endParaRPr/>
          </a:p>
        </p:txBody>
      </p:sp>
      <p:sp>
        <p:nvSpPr>
          <p:cNvPr id="74" name="Google Shape;74;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ru"/>
              <a:t>The elliptic mirror performs “spatial filtering” allowing to efficiently distinguish closely located noise sources practically removing the background noise influence. </a:t>
            </a:r>
            <a:endParaRPr/>
          </a:p>
          <a:p>
            <a:pPr indent="-308610" lvl="0" marL="457200" rtl="0" algn="l">
              <a:spcBef>
                <a:spcPts val="0"/>
              </a:spcBef>
              <a:spcAft>
                <a:spcPts val="0"/>
              </a:spcAft>
              <a:buSzPct val="100000"/>
              <a:buChar char="●"/>
            </a:pPr>
            <a:r>
              <a:rPr lang="ru"/>
              <a:t>This technique was largely applied until the early 90’s in the localization of acoustic sources in academic and industrial environments . </a:t>
            </a:r>
            <a:endParaRPr/>
          </a:p>
          <a:p>
            <a:pPr indent="-308610" lvl="0" marL="457200" rtl="0" algn="l">
              <a:spcBef>
                <a:spcPts val="0"/>
              </a:spcBef>
              <a:spcAft>
                <a:spcPts val="0"/>
              </a:spcAft>
              <a:buSzPct val="100000"/>
              <a:buChar char="●"/>
            </a:pPr>
            <a:r>
              <a:rPr lang="ru"/>
              <a:t>However, the elliptic mirror represents to be an expensive technique to be applied. </a:t>
            </a:r>
            <a:endParaRPr/>
          </a:p>
          <a:p>
            <a:pPr indent="-308610" lvl="0" marL="457200" rtl="0" algn="l">
              <a:spcBef>
                <a:spcPts val="0"/>
              </a:spcBef>
              <a:spcAft>
                <a:spcPts val="0"/>
              </a:spcAft>
              <a:buSzPct val="100000"/>
              <a:buChar char="●"/>
            </a:pPr>
            <a:r>
              <a:rPr lang="ru"/>
              <a:t>The large cost is related with the low-productivity of this technique since, for each measurement point, the mirror has to be mechanically moved with help of an accurate traverse system. After that, data should be sampled for some seconds or minutes (depending the required precision), turning the process long and tedious.</a:t>
            </a:r>
            <a:endParaRPr/>
          </a:p>
        </p:txBody>
      </p:sp>
      <p:pic>
        <p:nvPicPr>
          <p:cNvPr id="75" name="Google Shape;75;p16"/>
          <p:cNvPicPr preferRelativeResize="0"/>
          <p:nvPr/>
        </p:nvPicPr>
        <p:blipFill>
          <a:blip r:embed="rId3">
            <a:alphaModFix/>
          </a:blip>
          <a:stretch>
            <a:fillRect/>
          </a:stretch>
        </p:blipFill>
        <p:spPr>
          <a:xfrm>
            <a:off x="4724400" y="1170125"/>
            <a:ext cx="3133725" cy="313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1152475"/>
            <a:ext cx="7812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After the middle 90’s, advances in digital computers, development of fast data acquisition system, large capacity and fast data storage, turned the microphone array techniques highly attractive to perform acoustic noise source localization and quantification. </a:t>
            </a:r>
            <a:endParaRPr/>
          </a:p>
          <a:p>
            <a:pPr indent="-342900" lvl="0" marL="457200" rtl="0" algn="l">
              <a:spcBef>
                <a:spcPts val="0"/>
              </a:spcBef>
              <a:spcAft>
                <a:spcPts val="0"/>
              </a:spcAft>
              <a:buSzPts val="1800"/>
              <a:buChar char="●"/>
            </a:pPr>
            <a:r>
              <a:rPr lang="ru"/>
              <a:t>Nowadays, the technological development of hardware and software allows experimental researchers to efficiently build (or purchase) very robust microphone arrays equipped with more than a hundred of microphones. </a:t>
            </a:r>
            <a:endParaRPr/>
          </a:p>
          <a:p>
            <a:pPr indent="-342900" lvl="0" marL="457200" rtl="0" algn="l">
              <a:spcBef>
                <a:spcPts val="0"/>
              </a:spcBef>
              <a:spcAft>
                <a:spcPts val="0"/>
              </a:spcAft>
              <a:buSzPts val="1800"/>
              <a:buChar char="●"/>
            </a:pPr>
            <a:r>
              <a:rPr lang="ru"/>
              <a:t>This large technological leap made possible performing very refined noise source localization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Microphone arrays</a:t>
            </a:r>
            <a:endParaRPr/>
          </a:p>
        </p:txBody>
      </p:sp>
      <p:sp>
        <p:nvSpPr>
          <p:cNvPr id="86" name="Google Shape;86;p18"/>
          <p:cNvSpPr txBox="1"/>
          <p:nvPr>
            <p:ph idx="1" type="body"/>
          </p:nvPr>
        </p:nvSpPr>
        <p:spPr>
          <a:xfrm>
            <a:off x="311700" y="1152475"/>
            <a:ext cx="50400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ru"/>
              <a:t>The microphone array is the most complex instrumentation required in the application of the beamforming technique. </a:t>
            </a:r>
            <a:endParaRPr/>
          </a:p>
          <a:p>
            <a:pPr indent="-308610" lvl="0" marL="457200" rtl="0" algn="l">
              <a:spcBef>
                <a:spcPts val="0"/>
              </a:spcBef>
              <a:spcAft>
                <a:spcPts val="0"/>
              </a:spcAft>
              <a:buSzPct val="100000"/>
              <a:buChar char="●"/>
            </a:pPr>
            <a:r>
              <a:rPr lang="ru"/>
              <a:t>With the fast development of the smart phones, nowadays we have increasingly high-quality miniaturized digital microphones. Due to the massive production of those applied to the telecommunication, they are nowadays available in the market for purchase for a very low price. </a:t>
            </a:r>
            <a:endParaRPr/>
          </a:p>
          <a:p>
            <a:pPr indent="-308610" lvl="0" marL="457200" rtl="0" algn="l">
              <a:spcBef>
                <a:spcPts val="0"/>
              </a:spcBef>
              <a:spcAft>
                <a:spcPts val="0"/>
              </a:spcAft>
              <a:buSzPct val="100000"/>
              <a:buChar char="●"/>
            </a:pPr>
            <a:r>
              <a:rPr lang="ru"/>
              <a:t>Furthermore, digital data loggers have currently a more affordable price per channel than analog data acquisition systems. Digital protocols allows perform data multiplexing which significantly reduces the number of physical channels required for data acquisition. </a:t>
            </a:r>
            <a:endParaRPr/>
          </a:p>
          <a:p>
            <a:pPr indent="-308610" lvl="0" marL="457200" rtl="0" algn="l">
              <a:spcBef>
                <a:spcPts val="0"/>
              </a:spcBef>
              <a:spcAft>
                <a:spcPts val="0"/>
              </a:spcAft>
              <a:buSzPct val="100000"/>
              <a:buChar char="●"/>
            </a:pPr>
            <a:r>
              <a:rPr lang="ru"/>
              <a:t>This recent technological innovation allows to reduce the cost per channel of a microphone array by a factor of up to one hundred. Turning, therefore, the beamforming microphone array technique application in product development affordable to small and medium size companies.</a:t>
            </a:r>
            <a:endParaRPr/>
          </a:p>
        </p:txBody>
      </p:sp>
      <p:pic>
        <p:nvPicPr>
          <p:cNvPr id="87" name="Google Shape;87;p18"/>
          <p:cNvPicPr preferRelativeResize="0"/>
          <p:nvPr/>
        </p:nvPicPr>
        <p:blipFill>
          <a:blip r:embed="rId3">
            <a:alphaModFix/>
          </a:blip>
          <a:stretch>
            <a:fillRect/>
          </a:stretch>
        </p:blipFill>
        <p:spPr>
          <a:xfrm>
            <a:off x="5770125" y="25025"/>
            <a:ext cx="2781825" cy="2331425"/>
          </a:xfrm>
          <a:prstGeom prst="rect">
            <a:avLst/>
          </a:prstGeom>
          <a:noFill/>
          <a:ln>
            <a:noFill/>
          </a:ln>
        </p:spPr>
      </p:pic>
      <p:pic>
        <p:nvPicPr>
          <p:cNvPr id="88" name="Google Shape;88;p18"/>
          <p:cNvPicPr preferRelativeResize="0"/>
          <p:nvPr/>
        </p:nvPicPr>
        <p:blipFill>
          <a:blip r:embed="rId4">
            <a:alphaModFix/>
          </a:blip>
          <a:stretch>
            <a:fillRect/>
          </a:stretch>
        </p:blipFill>
        <p:spPr>
          <a:xfrm>
            <a:off x="6063525" y="2406550"/>
            <a:ext cx="2458526" cy="265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36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Delay-and-sum (DAS) beamformer</a:t>
            </a:r>
            <a:endParaRPr/>
          </a:p>
        </p:txBody>
      </p:sp>
      <p:sp>
        <p:nvSpPr>
          <p:cNvPr id="94" name="Google Shape;94;p19"/>
          <p:cNvSpPr txBox="1"/>
          <p:nvPr>
            <p:ph idx="1" type="body"/>
          </p:nvPr>
        </p:nvSpPr>
        <p:spPr>
          <a:xfrm>
            <a:off x="311700" y="1206625"/>
            <a:ext cx="8520600" cy="36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Using the time domain beamforming there is a possibility to listen and auralize the data recorded, since the data in time is not lost. </a:t>
            </a:r>
            <a:endParaRPr/>
          </a:p>
          <a:p>
            <a:pPr indent="-342900" lvl="0" marL="457200" rtl="0" algn="l">
              <a:spcBef>
                <a:spcPts val="0"/>
              </a:spcBef>
              <a:spcAft>
                <a:spcPts val="0"/>
              </a:spcAft>
              <a:buSzPts val="1800"/>
              <a:buChar char="●"/>
            </a:pPr>
            <a:r>
              <a:rPr lang="ru"/>
              <a:t>Time domain processing has no bandwidth limitation, so it can be computationally efficient for wide band processing, especially for a small beamforming grid. </a:t>
            </a:r>
            <a:endParaRPr/>
          </a:p>
          <a:p>
            <a:pPr indent="-342900" lvl="0" marL="457200" rtl="0" algn="l">
              <a:spcBef>
                <a:spcPts val="0"/>
              </a:spcBef>
              <a:spcAft>
                <a:spcPts val="0"/>
              </a:spcAft>
              <a:buSzPts val="1800"/>
              <a:buChar char="●"/>
            </a:pPr>
            <a:r>
              <a:rPr lang="ru"/>
              <a:t>Its major disadvantage is the fact that all of the microphone data must be processed for every grid point, so it is time consuming for large grids and long datasets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9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Delay-and-sum (DAS) beamformer</a:t>
            </a:r>
            <a:endParaRPr/>
          </a:p>
        </p:txBody>
      </p:sp>
      <p:sp>
        <p:nvSpPr>
          <p:cNvPr id="100" name="Google Shape;100;p20"/>
          <p:cNvSpPr txBox="1"/>
          <p:nvPr>
            <p:ph idx="1" type="body"/>
          </p:nvPr>
        </p:nvSpPr>
        <p:spPr>
          <a:xfrm>
            <a:off x="311700" y="672300"/>
            <a:ext cx="4760700" cy="42252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SzPct val="100000"/>
              <a:buChar char="●"/>
            </a:pPr>
            <a:r>
              <a:rPr lang="ru"/>
              <a:t>The sound of each source propagates to the microphones in different directions</a:t>
            </a:r>
            <a:endParaRPr/>
          </a:p>
          <a:p>
            <a:pPr indent="-300037" lvl="0" marL="457200" rtl="0" algn="l">
              <a:spcBef>
                <a:spcPts val="0"/>
              </a:spcBef>
              <a:spcAft>
                <a:spcPts val="0"/>
              </a:spcAft>
              <a:buSzPct val="100000"/>
              <a:buChar char="●"/>
            </a:pPr>
            <a:r>
              <a:rPr lang="ru"/>
              <a:t>The signal on each microphone is the same in waveform, but different in delay and phase. Both are proportional to the distance travelled. Delays can be calculated from the speed of sound, the distance between microphones and sources.</a:t>
            </a:r>
            <a:endParaRPr/>
          </a:p>
          <a:p>
            <a:pPr indent="-300037" lvl="0" marL="457200" rtl="0" algn="l">
              <a:spcBef>
                <a:spcPts val="0"/>
              </a:spcBef>
              <a:spcAft>
                <a:spcPts val="0"/>
              </a:spcAft>
              <a:buSzPct val="100000"/>
              <a:buChar char="●"/>
            </a:pPr>
            <a:r>
              <a:rPr lang="ru"/>
              <a:t>The signal from each microphone is shifted by the appropriate delta depending on the focus point (the source to be focused on). As a result, the red pulses are in phase </a:t>
            </a:r>
            <a:endParaRPr/>
          </a:p>
          <a:p>
            <a:pPr indent="-300037" lvl="0" marL="457200" rtl="0" algn="l">
              <a:spcBef>
                <a:spcPts val="0"/>
              </a:spcBef>
              <a:spcAft>
                <a:spcPts val="0"/>
              </a:spcAft>
              <a:buSzPct val="100000"/>
              <a:buChar char="●"/>
            </a:pPr>
            <a:r>
              <a:rPr lang="ru"/>
              <a:t>Signals from all channels are summed up, the sum is normalized to the number of channels. As a result, the amplitude of the desired source is the same as the original source amplitude, and the amplitude of the rest is insignificant.</a:t>
            </a:r>
            <a:endParaRPr/>
          </a:p>
          <a:p>
            <a:pPr indent="-300037" lvl="0" marL="457200" rtl="0" algn="l">
              <a:spcBef>
                <a:spcPts val="0"/>
              </a:spcBef>
              <a:spcAft>
                <a:spcPts val="0"/>
              </a:spcAft>
              <a:buSzPct val="100000"/>
              <a:buChar char="●"/>
            </a:pPr>
            <a:r>
              <a:rPr lang="ru"/>
              <a:t>Considered an array of M microphones whose locations are given by </a:t>
            </a:r>
            <a:r>
              <a:rPr i="1" lang="ru"/>
              <a:t>{x</a:t>
            </a:r>
            <a:r>
              <a:rPr baseline="-25000" i="1" lang="ru"/>
              <a:t>m</a:t>
            </a:r>
            <a:r>
              <a:rPr i="1" lang="ru"/>
              <a:t>}</a:t>
            </a:r>
            <a:r>
              <a:rPr lang="ru"/>
              <a:t>, </a:t>
            </a:r>
            <a:r>
              <a:rPr i="1" lang="ru"/>
              <a:t>m = 1, 2, ..., M</a:t>
            </a:r>
            <a:r>
              <a:rPr lang="ru"/>
              <a:t>, with its center as the origin of coordinates. The classical delay-and-sum beamforming is given by: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ru"/>
              <a:t>where </a:t>
            </a:r>
            <a:r>
              <a:rPr i="1" lang="ru"/>
              <a:t>w</a:t>
            </a:r>
            <a:r>
              <a:rPr baseline="-25000" i="1" lang="ru"/>
              <a:t>m</a:t>
            </a:r>
            <a:r>
              <a:rPr lang="ru"/>
              <a:t> is a weighting, </a:t>
            </a:r>
            <a:r>
              <a:rPr i="1" lang="ru"/>
              <a:t>∆m</a:t>
            </a:r>
            <a:r>
              <a:rPr lang="ru"/>
              <a:t> is the time delay applied to the mth microphone and </a:t>
            </a:r>
            <a:r>
              <a:rPr i="1" lang="ru"/>
              <a:t>M</a:t>
            </a:r>
            <a:r>
              <a:rPr lang="ru"/>
              <a:t> is the total of microphones. </a:t>
            </a:r>
            <a:endParaRPr/>
          </a:p>
        </p:txBody>
      </p:sp>
      <p:pic>
        <p:nvPicPr>
          <p:cNvPr id="101" name="Google Shape;101;p20"/>
          <p:cNvPicPr preferRelativeResize="0"/>
          <p:nvPr/>
        </p:nvPicPr>
        <p:blipFill>
          <a:blip r:embed="rId3">
            <a:alphaModFix/>
          </a:blip>
          <a:stretch>
            <a:fillRect/>
          </a:stretch>
        </p:blipFill>
        <p:spPr>
          <a:xfrm>
            <a:off x="6217625" y="576250"/>
            <a:ext cx="2065425" cy="1995500"/>
          </a:xfrm>
          <a:prstGeom prst="rect">
            <a:avLst/>
          </a:prstGeom>
          <a:noFill/>
          <a:ln>
            <a:noFill/>
          </a:ln>
        </p:spPr>
      </p:pic>
      <p:pic>
        <p:nvPicPr>
          <p:cNvPr id="102" name="Google Shape;102;p20"/>
          <p:cNvPicPr preferRelativeResize="0"/>
          <p:nvPr/>
        </p:nvPicPr>
        <p:blipFill>
          <a:blip r:embed="rId4">
            <a:alphaModFix/>
          </a:blip>
          <a:stretch>
            <a:fillRect/>
          </a:stretch>
        </p:blipFill>
        <p:spPr>
          <a:xfrm>
            <a:off x="5763402" y="2614200"/>
            <a:ext cx="2792325" cy="2245425"/>
          </a:xfrm>
          <a:prstGeom prst="rect">
            <a:avLst/>
          </a:prstGeom>
          <a:noFill/>
          <a:ln>
            <a:noFill/>
          </a:ln>
        </p:spPr>
      </p:pic>
      <p:pic>
        <p:nvPicPr>
          <p:cNvPr id="103" name="Google Shape;103;p20"/>
          <p:cNvPicPr preferRelativeResize="0"/>
          <p:nvPr/>
        </p:nvPicPr>
        <p:blipFill>
          <a:blip r:embed="rId5">
            <a:alphaModFix/>
          </a:blip>
          <a:stretch>
            <a:fillRect/>
          </a:stretch>
        </p:blipFill>
        <p:spPr>
          <a:xfrm>
            <a:off x="1280650" y="3704425"/>
            <a:ext cx="2315550" cy="52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8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320"/>
              <a:t>Minimum-variance distortionless </a:t>
            </a:r>
            <a:r>
              <a:rPr lang="ru" sz="2320"/>
              <a:t>response</a:t>
            </a:r>
            <a:r>
              <a:rPr lang="ru" sz="2320"/>
              <a:t> (MVDR) beamformer</a:t>
            </a:r>
            <a:endParaRPr sz="2320"/>
          </a:p>
        </p:txBody>
      </p:sp>
      <p:sp>
        <p:nvSpPr>
          <p:cNvPr id="109" name="Google Shape;109;p21"/>
          <p:cNvSpPr txBox="1"/>
          <p:nvPr>
            <p:ph idx="1" type="body"/>
          </p:nvPr>
        </p:nvSpPr>
        <p:spPr>
          <a:xfrm>
            <a:off x="311700" y="610775"/>
            <a:ext cx="8520600" cy="437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u" sz="1300"/>
              <a:t>Assume that a noisy speech signal is recorded with M microphones</a:t>
            </a:r>
            <a:endParaRPr sz="1300"/>
          </a:p>
          <a:p>
            <a:pPr indent="0" lvl="0" marL="0" rtl="0" algn="l">
              <a:spcBef>
                <a:spcPts val="1200"/>
              </a:spcBef>
              <a:spcAft>
                <a:spcPts val="0"/>
              </a:spcAft>
              <a:buNone/>
            </a:pPr>
            <a:r>
              <a:rPr lang="ru" sz="1300"/>
              <a:t>                                         - observation at </a:t>
            </a:r>
            <a:r>
              <a:rPr i="1" lang="ru" sz="1300"/>
              <a:t>(f,t)</a:t>
            </a:r>
            <a:r>
              <a:rPr lang="ru" sz="1300"/>
              <a:t>, </a:t>
            </a:r>
            <a:r>
              <a:rPr i="1" lang="ru" sz="1300"/>
              <a:t>f</a:t>
            </a:r>
            <a:r>
              <a:rPr lang="ru" sz="1300"/>
              <a:t> and </a:t>
            </a:r>
            <a:r>
              <a:rPr i="1" lang="ru" sz="1300"/>
              <a:t>t</a:t>
            </a:r>
            <a:r>
              <a:rPr lang="ru" sz="1300"/>
              <a:t> - frequency and time indices</a:t>
            </a:r>
            <a:endParaRPr sz="1300"/>
          </a:p>
          <a:p>
            <a:pPr indent="0" lvl="0" marL="0" rtl="0" algn="l">
              <a:spcBef>
                <a:spcPts val="1200"/>
              </a:spcBef>
              <a:spcAft>
                <a:spcPts val="0"/>
              </a:spcAft>
              <a:buNone/>
            </a:pPr>
            <a:r>
              <a:rPr lang="ru" sz="1300"/>
              <a:t>                       - enhanced speech signal after beamforming, where </a:t>
            </a:r>
            <a:r>
              <a:rPr b="1" lang="ru" sz="1300"/>
              <a:t>w</a:t>
            </a:r>
            <a:r>
              <a:rPr baseline="-25000" i="1" lang="ru" sz="1300"/>
              <a:t>f</a:t>
            </a:r>
            <a:r>
              <a:rPr lang="ru" sz="1300"/>
              <a:t> - beamformer coefficient at </a:t>
            </a:r>
            <a:r>
              <a:rPr i="1" lang="ru" sz="1300"/>
              <a:t>f</a:t>
            </a:r>
            <a:endParaRPr i="1" sz="1300"/>
          </a:p>
          <a:p>
            <a:pPr indent="-311150" lvl="0" marL="457200" rtl="0" algn="l">
              <a:spcBef>
                <a:spcPts val="1200"/>
              </a:spcBef>
              <a:spcAft>
                <a:spcPts val="0"/>
              </a:spcAft>
              <a:buSzPts val="1300"/>
              <a:buChar char="●"/>
            </a:pPr>
            <a:r>
              <a:rPr lang="ru" sz="1300"/>
              <a:t>The MVDR beamformer can be derived by </a:t>
            </a:r>
            <a:r>
              <a:rPr b="1" lang="ru" sz="1300"/>
              <a:t>minimizing the total power</a:t>
            </a:r>
            <a:r>
              <a:rPr lang="ru" sz="1300"/>
              <a:t> of the beamformer outputs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ru" sz="1300"/>
              <a:t>                                - covariance matrix of the observed signals</a:t>
            </a:r>
            <a:endParaRPr sz="1300"/>
          </a:p>
          <a:p>
            <a:pPr indent="0" lvl="0" marL="0" rtl="0" algn="l">
              <a:spcBef>
                <a:spcPts val="1200"/>
              </a:spcBef>
              <a:spcAft>
                <a:spcPts val="0"/>
              </a:spcAft>
              <a:buNone/>
            </a:pPr>
            <a:r>
              <a:rPr lang="ru" sz="1300"/>
              <a:t>                                - the steering vector of the target signal</a:t>
            </a:r>
            <a:endParaRPr sz="1300"/>
          </a:p>
          <a:p>
            <a:pPr indent="0" lvl="0" marL="0" rtl="0" algn="l">
              <a:spcBef>
                <a:spcPts val="1200"/>
              </a:spcBef>
              <a:spcAft>
                <a:spcPts val="0"/>
              </a:spcAft>
              <a:buNone/>
            </a:pPr>
            <a:r>
              <a:rPr lang="ru" sz="1300"/>
              <a:t>                         - the transfer gain between the reference microphone and the target source. This linear constraint keeps the beamformer coefficients distortionless in the direction parameterized by </a:t>
            </a:r>
            <a:r>
              <a:rPr b="1" lang="ru" sz="1300"/>
              <a:t>h</a:t>
            </a:r>
            <a:r>
              <a:rPr baseline="-25000" i="1" lang="ru" sz="1300"/>
              <a:t>f</a:t>
            </a:r>
            <a:endParaRPr baseline="-25000" i="1" sz="1300"/>
          </a:p>
          <a:p>
            <a:pPr indent="0" lvl="0" marL="0" rtl="0" algn="l">
              <a:spcBef>
                <a:spcPts val="1200"/>
              </a:spcBef>
              <a:spcAft>
                <a:spcPts val="1200"/>
              </a:spcAft>
              <a:buNone/>
            </a:pPr>
            <a:r>
              <a:rPr b="1" lang="ru" sz="1300"/>
              <a:t> </a:t>
            </a:r>
            <a:r>
              <a:rPr lang="ru" sz="1300"/>
              <a:t>A closed-form solution to minimize the objective function with the constraint can be derived as</a:t>
            </a:r>
            <a:endParaRPr sz="1300"/>
          </a:p>
        </p:txBody>
      </p:sp>
      <p:pic>
        <p:nvPicPr>
          <p:cNvPr id="110" name="Google Shape;110;p21"/>
          <p:cNvPicPr preferRelativeResize="0"/>
          <p:nvPr/>
        </p:nvPicPr>
        <p:blipFill>
          <a:blip r:embed="rId3">
            <a:alphaModFix/>
          </a:blip>
          <a:stretch>
            <a:fillRect/>
          </a:stretch>
        </p:blipFill>
        <p:spPr>
          <a:xfrm>
            <a:off x="393725" y="1037650"/>
            <a:ext cx="1862925" cy="239925"/>
          </a:xfrm>
          <a:prstGeom prst="rect">
            <a:avLst/>
          </a:prstGeom>
          <a:noFill/>
          <a:ln>
            <a:noFill/>
          </a:ln>
        </p:spPr>
      </p:pic>
      <p:pic>
        <p:nvPicPr>
          <p:cNvPr id="111" name="Google Shape;111;p21"/>
          <p:cNvPicPr preferRelativeResize="0"/>
          <p:nvPr/>
        </p:nvPicPr>
        <p:blipFill>
          <a:blip r:embed="rId4">
            <a:alphaModFix/>
          </a:blip>
          <a:stretch>
            <a:fillRect/>
          </a:stretch>
        </p:blipFill>
        <p:spPr>
          <a:xfrm>
            <a:off x="393725" y="1472975"/>
            <a:ext cx="1063824" cy="239925"/>
          </a:xfrm>
          <a:prstGeom prst="rect">
            <a:avLst/>
          </a:prstGeom>
          <a:noFill/>
          <a:ln>
            <a:noFill/>
          </a:ln>
        </p:spPr>
      </p:pic>
      <p:pic>
        <p:nvPicPr>
          <p:cNvPr id="112" name="Google Shape;112;p21"/>
          <p:cNvPicPr preferRelativeResize="0"/>
          <p:nvPr/>
        </p:nvPicPr>
        <p:blipFill>
          <a:blip r:embed="rId5">
            <a:alphaModFix/>
          </a:blip>
          <a:stretch>
            <a:fillRect/>
          </a:stretch>
        </p:blipFill>
        <p:spPr>
          <a:xfrm>
            <a:off x="2723099" y="2079724"/>
            <a:ext cx="2486649" cy="823150"/>
          </a:xfrm>
          <a:prstGeom prst="rect">
            <a:avLst/>
          </a:prstGeom>
          <a:noFill/>
          <a:ln>
            <a:noFill/>
          </a:ln>
        </p:spPr>
      </p:pic>
      <p:pic>
        <p:nvPicPr>
          <p:cNvPr id="113" name="Google Shape;113;p21"/>
          <p:cNvPicPr preferRelativeResize="0"/>
          <p:nvPr/>
        </p:nvPicPr>
        <p:blipFill>
          <a:blip r:embed="rId6">
            <a:alphaModFix/>
          </a:blip>
          <a:stretch>
            <a:fillRect/>
          </a:stretch>
        </p:blipFill>
        <p:spPr>
          <a:xfrm>
            <a:off x="311700" y="2920475"/>
            <a:ext cx="1513450" cy="293675"/>
          </a:xfrm>
          <a:prstGeom prst="rect">
            <a:avLst/>
          </a:prstGeom>
          <a:noFill/>
          <a:ln>
            <a:noFill/>
          </a:ln>
        </p:spPr>
      </p:pic>
      <p:pic>
        <p:nvPicPr>
          <p:cNvPr id="114" name="Google Shape;114;p21"/>
          <p:cNvPicPr preferRelativeResize="0"/>
          <p:nvPr/>
        </p:nvPicPr>
        <p:blipFill>
          <a:blip r:embed="rId7">
            <a:alphaModFix/>
          </a:blip>
          <a:stretch>
            <a:fillRect/>
          </a:stretch>
        </p:blipFill>
        <p:spPr>
          <a:xfrm>
            <a:off x="311699" y="3356575"/>
            <a:ext cx="1499526" cy="239925"/>
          </a:xfrm>
          <a:prstGeom prst="rect">
            <a:avLst/>
          </a:prstGeom>
          <a:noFill/>
          <a:ln>
            <a:noFill/>
          </a:ln>
        </p:spPr>
      </p:pic>
      <p:pic>
        <p:nvPicPr>
          <p:cNvPr id="115" name="Google Shape;115;p21"/>
          <p:cNvPicPr preferRelativeResize="0"/>
          <p:nvPr/>
        </p:nvPicPr>
        <p:blipFill>
          <a:blip r:embed="rId8">
            <a:alphaModFix/>
          </a:blip>
          <a:stretch>
            <a:fillRect/>
          </a:stretch>
        </p:blipFill>
        <p:spPr>
          <a:xfrm>
            <a:off x="372263" y="3701075"/>
            <a:ext cx="1106743" cy="239925"/>
          </a:xfrm>
          <a:prstGeom prst="rect">
            <a:avLst/>
          </a:prstGeom>
          <a:noFill/>
          <a:ln>
            <a:noFill/>
          </a:ln>
        </p:spPr>
      </p:pic>
      <p:pic>
        <p:nvPicPr>
          <p:cNvPr id="116" name="Google Shape;116;p21"/>
          <p:cNvPicPr preferRelativeResize="0"/>
          <p:nvPr/>
        </p:nvPicPr>
        <p:blipFill>
          <a:blip r:embed="rId9">
            <a:alphaModFix/>
          </a:blip>
          <a:stretch>
            <a:fillRect/>
          </a:stretch>
        </p:blipFill>
        <p:spPr>
          <a:xfrm>
            <a:off x="3572400" y="4535663"/>
            <a:ext cx="1999200" cy="6078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