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f867214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f867214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30c6d760a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30c6d760a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30c6d760a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30c6d760a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30c6d760a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30c6d760a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30c6d760af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30c6d760a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30c6d760af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30c6d760af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30c6d760af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30c6d760af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30c6d760a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30c6d760a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ru" sz="3880"/>
              <a:t>Theme 7. Conventional methods of speech processing: compressors and AGC</a:t>
            </a:r>
            <a:endParaRPr sz="388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33333"/>
              </a:lnSpc>
              <a:spcBef>
                <a:spcPts val="0"/>
              </a:spcBef>
              <a:spcAft>
                <a:spcPts val="800"/>
              </a:spcAft>
              <a:buNone/>
            </a:pPr>
            <a:r>
              <a:rPr lang="ru" sz="2400">
                <a:solidFill>
                  <a:srgbClr val="132738"/>
                </a:solidFill>
                <a:highlight>
                  <a:srgbClr val="FFFFFF"/>
                </a:highlight>
              </a:rPr>
              <a:t>What is compression?</a:t>
            </a:r>
            <a:endParaRPr sz="2400"/>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9725" lvl="0" marL="457200" rtl="0" algn="l">
              <a:spcBef>
                <a:spcPts val="0"/>
              </a:spcBef>
              <a:spcAft>
                <a:spcPts val="0"/>
              </a:spcAft>
              <a:buSzPts val="1750"/>
              <a:buChar char="●"/>
            </a:pPr>
            <a:r>
              <a:rPr lang="ru" sz="1750">
                <a:solidFill>
                  <a:srgbClr val="132738"/>
                </a:solidFill>
                <a:highlight>
                  <a:srgbClr val="FFFFFF"/>
                </a:highlight>
              </a:rPr>
              <a:t>Dynamic range compression is a process in audio processing used to help even out the loud and quiet parts of a sound in a recorded track.</a:t>
            </a:r>
            <a:endParaRPr sz="1750">
              <a:solidFill>
                <a:srgbClr val="132738"/>
              </a:solidFill>
              <a:highlight>
                <a:srgbClr val="FFFFFF"/>
              </a:highlight>
            </a:endParaRPr>
          </a:p>
          <a:p>
            <a:pPr indent="-339725" lvl="0" marL="457200" rtl="0" algn="l">
              <a:spcBef>
                <a:spcPts val="0"/>
              </a:spcBef>
              <a:spcAft>
                <a:spcPts val="0"/>
              </a:spcAft>
              <a:buSzPts val="1750"/>
              <a:buChar char="●"/>
            </a:pPr>
            <a:r>
              <a:rPr lang="ru" sz="1750">
                <a:solidFill>
                  <a:srgbClr val="132738"/>
                </a:solidFill>
                <a:highlight>
                  <a:srgbClr val="FFFFFF"/>
                </a:highlight>
              </a:rPr>
              <a:t>It’s considered an essential task in mixing music alongside equalization and applying audio effects like reverb and delay.</a:t>
            </a:r>
            <a:endParaRPr sz="1750">
              <a:solidFill>
                <a:srgbClr val="132738"/>
              </a:solidFill>
              <a:highlight>
                <a:srgbClr val="FFFFFF"/>
              </a:highlight>
            </a:endParaRPr>
          </a:p>
          <a:p>
            <a:pPr indent="-339725" lvl="0" marL="457200" rtl="0" algn="l">
              <a:spcBef>
                <a:spcPts val="0"/>
              </a:spcBef>
              <a:spcAft>
                <a:spcPts val="0"/>
              </a:spcAft>
              <a:buSzPts val="1750"/>
              <a:buChar char="●"/>
            </a:pPr>
            <a:r>
              <a:rPr lang="ru" sz="1750">
                <a:solidFill>
                  <a:srgbClr val="132738"/>
                </a:solidFill>
                <a:highlight>
                  <a:srgbClr val="FFFFFF"/>
                </a:highlight>
              </a:rPr>
              <a:t>In fact, compression is an essential skill for all music producers that has a huge impact on everything from drums to modern studio vocals.</a:t>
            </a:r>
            <a:endParaRPr sz="1750">
              <a:solidFill>
                <a:srgbClr val="132738"/>
              </a:solidFill>
              <a:highlight>
                <a:srgbClr val="FFFFFF"/>
              </a:highlight>
            </a:endParaRPr>
          </a:p>
          <a:p>
            <a:pPr indent="-339725" lvl="0" marL="457200" rtl="0" algn="l">
              <a:spcBef>
                <a:spcPts val="0"/>
              </a:spcBef>
              <a:spcAft>
                <a:spcPts val="0"/>
              </a:spcAft>
              <a:buSzPts val="1750"/>
              <a:buChar char="●"/>
            </a:pPr>
            <a:r>
              <a:rPr lang="ru" sz="1750">
                <a:solidFill>
                  <a:srgbClr val="132738"/>
                </a:solidFill>
                <a:highlight>
                  <a:srgbClr val="FFFFFF"/>
                </a:highlight>
              </a:rPr>
              <a:t>Dynamic range compression </a:t>
            </a:r>
            <a:r>
              <a:rPr b="1" lang="ru" sz="1750">
                <a:solidFill>
                  <a:srgbClr val="132738"/>
                </a:solidFill>
                <a:highlight>
                  <a:srgbClr val="FFFFFF"/>
                </a:highlight>
              </a:rPr>
              <a:t>is completely different from the data compression</a:t>
            </a:r>
            <a:r>
              <a:rPr lang="ru" sz="1750">
                <a:solidFill>
                  <a:srgbClr val="132738"/>
                </a:solidFill>
                <a:highlight>
                  <a:srgbClr val="FFFFFF"/>
                </a:highlight>
              </a:rPr>
              <a:t> methods used to make digital files smaller for storage or transmission.</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33333"/>
              </a:lnSpc>
              <a:spcBef>
                <a:spcPts val="0"/>
              </a:spcBef>
              <a:spcAft>
                <a:spcPts val="800"/>
              </a:spcAft>
              <a:buNone/>
            </a:pPr>
            <a:r>
              <a:rPr lang="ru" sz="2400">
                <a:solidFill>
                  <a:srgbClr val="132738"/>
                </a:solidFill>
                <a:highlight>
                  <a:srgbClr val="FFFFFF"/>
                </a:highlight>
              </a:rPr>
              <a:t>Why is audio compression used in processing?</a:t>
            </a:r>
            <a:endParaRPr sz="2400"/>
          </a:p>
        </p:txBody>
      </p:sp>
      <p:sp>
        <p:nvSpPr>
          <p:cNvPr id="67" name="Google Shape;67;p15"/>
          <p:cNvSpPr txBox="1"/>
          <p:nvPr>
            <p:ph idx="1" type="body"/>
          </p:nvPr>
        </p:nvSpPr>
        <p:spPr>
          <a:xfrm>
            <a:off x="311700" y="1152475"/>
            <a:ext cx="4325400" cy="3797100"/>
          </a:xfrm>
          <a:prstGeom prst="rect">
            <a:avLst/>
          </a:prstGeom>
        </p:spPr>
        <p:txBody>
          <a:bodyPr anchorCtr="0" anchor="t" bIns="91425" lIns="91425" spcFirstLastPara="1" rIns="91425" wrap="square" tIns="91425">
            <a:normAutofit fontScale="85000" lnSpcReduction="20000"/>
          </a:bodyPr>
          <a:lstStyle/>
          <a:p>
            <a:pPr indent="-301466" lvl="0" marL="457200" rtl="0" algn="l">
              <a:spcBef>
                <a:spcPts val="0"/>
              </a:spcBef>
              <a:spcAft>
                <a:spcPts val="0"/>
              </a:spcAft>
              <a:buClr>
                <a:srgbClr val="132738"/>
              </a:buClr>
              <a:buSzPct val="100000"/>
              <a:buChar char="●"/>
            </a:pPr>
            <a:r>
              <a:rPr lang="ru" sz="1350">
                <a:solidFill>
                  <a:srgbClr val="132738"/>
                </a:solidFill>
                <a:highlight>
                  <a:srgbClr val="FFFFFF"/>
                </a:highlight>
              </a:rPr>
              <a:t>Compression is used in music to reduce the dynamic range of signals with loud and quiet elements so that both can be heard clearly.</a:t>
            </a:r>
            <a:endParaRPr sz="1350">
              <a:solidFill>
                <a:srgbClr val="132738"/>
              </a:solidFill>
              <a:highlight>
                <a:srgbClr val="FFFFFF"/>
              </a:highlight>
            </a:endParaRPr>
          </a:p>
          <a:p>
            <a:pPr indent="-301466" lvl="0" marL="457200" rtl="0" algn="l">
              <a:spcBef>
                <a:spcPts val="0"/>
              </a:spcBef>
              <a:spcAft>
                <a:spcPts val="0"/>
              </a:spcAft>
              <a:buClr>
                <a:srgbClr val="132738"/>
              </a:buClr>
              <a:buSzPct val="100000"/>
              <a:buChar char="●"/>
            </a:pPr>
            <a:r>
              <a:rPr lang="ru" sz="1350">
                <a:solidFill>
                  <a:srgbClr val="132738"/>
                </a:solidFill>
                <a:highlight>
                  <a:srgbClr val="FFFFFF"/>
                </a:highlight>
              </a:rPr>
              <a:t>Think of the difference between a soft sound like a whispered vocal and the aggressive crack of a snare drum. To make them both heard on a recording, the mix engineer has to manage the dynamics.</a:t>
            </a:r>
            <a:endParaRPr sz="1350">
              <a:solidFill>
                <a:srgbClr val="132738"/>
              </a:solidFill>
              <a:highlight>
                <a:srgbClr val="FFFFFF"/>
              </a:highlight>
            </a:endParaRPr>
          </a:p>
          <a:p>
            <a:pPr indent="-301466" lvl="0" marL="457200" rtl="0" algn="l">
              <a:spcBef>
                <a:spcPts val="0"/>
              </a:spcBef>
              <a:spcAft>
                <a:spcPts val="0"/>
              </a:spcAft>
              <a:buClr>
                <a:srgbClr val="132738"/>
              </a:buClr>
              <a:buSzPct val="100000"/>
              <a:buChar char="●"/>
            </a:pPr>
            <a:r>
              <a:rPr lang="ru" sz="1350">
                <a:solidFill>
                  <a:srgbClr val="132738"/>
                </a:solidFill>
                <a:highlight>
                  <a:srgbClr val="FFFFFF"/>
                </a:highlight>
              </a:rPr>
              <a:t>But even within the same sound, quiet details can be easily overshadowed by the loudest moments.</a:t>
            </a:r>
            <a:endParaRPr sz="1350">
              <a:solidFill>
                <a:srgbClr val="132738"/>
              </a:solidFill>
              <a:highlight>
                <a:srgbClr val="FFFFFF"/>
              </a:highlight>
            </a:endParaRPr>
          </a:p>
          <a:p>
            <a:pPr indent="-301466" lvl="0" marL="457200" rtl="0" algn="l">
              <a:spcBef>
                <a:spcPts val="0"/>
              </a:spcBef>
              <a:spcAft>
                <a:spcPts val="0"/>
              </a:spcAft>
              <a:buClr>
                <a:srgbClr val="132738"/>
              </a:buClr>
              <a:buSzPct val="100000"/>
              <a:buChar char="●"/>
            </a:pPr>
            <a:r>
              <a:rPr lang="ru" sz="1350">
                <a:solidFill>
                  <a:srgbClr val="132738"/>
                </a:solidFill>
                <a:highlight>
                  <a:srgbClr val="FFFFFF"/>
                </a:highlight>
              </a:rPr>
              <a:t>A good way to understand it is to think of the sound of a recorded drum set. The fast onset of sound when the stick hits the drum skin is a clear example of a </a:t>
            </a:r>
            <a:r>
              <a:rPr b="1" lang="ru" sz="1350">
                <a:solidFill>
                  <a:srgbClr val="132738"/>
                </a:solidFill>
                <a:highlight>
                  <a:srgbClr val="FFFFFF"/>
                </a:highlight>
              </a:rPr>
              <a:t>transient</a:t>
            </a:r>
            <a:r>
              <a:rPr lang="ru" sz="1350">
                <a:solidFill>
                  <a:srgbClr val="132738"/>
                </a:solidFill>
                <a:highlight>
                  <a:srgbClr val="FFFFFF"/>
                </a:highlight>
              </a:rPr>
              <a:t>.</a:t>
            </a:r>
            <a:endParaRPr sz="1350">
              <a:solidFill>
                <a:srgbClr val="132738"/>
              </a:solidFill>
              <a:highlight>
                <a:srgbClr val="FFFFFF"/>
              </a:highlight>
            </a:endParaRPr>
          </a:p>
          <a:p>
            <a:pPr indent="-301466" lvl="0" marL="457200" rtl="0" algn="l">
              <a:spcBef>
                <a:spcPts val="0"/>
              </a:spcBef>
              <a:spcAft>
                <a:spcPts val="0"/>
              </a:spcAft>
              <a:buClr>
                <a:srgbClr val="132738"/>
              </a:buClr>
              <a:buSzPct val="100000"/>
              <a:buChar char="●"/>
            </a:pPr>
            <a:r>
              <a:rPr lang="ru" sz="1350">
                <a:solidFill>
                  <a:srgbClr val="132738"/>
                </a:solidFill>
                <a:highlight>
                  <a:srgbClr val="FFFFFF"/>
                </a:highlight>
              </a:rPr>
              <a:t>It’s the term for the initial burst of energy when a sound starts.</a:t>
            </a:r>
            <a:endParaRPr sz="1350">
              <a:solidFill>
                <a:srgbClr val="132738"/>
              </a:solidFill>
              <a:highlight>
                <a:srgbClr val="FFFFFF"/>
              </a:highlight>
            </a:endParaRPr>
          </a:p>
          <a:p>
            <a:pPr indent="-301466" lvl="0" marL="457200" rtl="0" algn="l">
              <a:spcBef>
                <a:spcPts val="0"/>
              </a:spcBef>
              <a:spcAft>
                <a:spcPts val="0"/>
              </a:spcAft>
              <a:buClr>
                <a:srgbClr val="132738"/>
              </a:buClr>
              <a:buSzPct val="100000"/>
              <a:buChar char="●"/>
            </a:pPr>
            <a:r>
              <a:rPr lang="ru" sz="1350">
                <a:solidFill>
                  <a:srgbClr val="132738"/>
                </a:solidFill>
                <a:highlight>
                  <a:srgbClr val="FFFFFF"/>
                </a:highlight>
              </a:rPr>
              <a:t>In most sounds, the transient is the loudest moment in the signal. To hear the transients equally with the body of the sound, compression is often necessary.</a:t>
            </a:r>
            <a:endParaRPr sz="1350">
              <a:solidFill>
                <a:srgbClr val="132738"/>
              </a:solidFill>
              <a:highlight>
                <a:srgbClr val="FFFFFF"/>
              </a:highlight>
            </a:endParaRPr>
          </a:p>
          <a:p>
            <a:pPr indent="-301466" lvl="0" marL="457200" rtl="0" algn="l">
              <a:spcBef>
                <a:spcPts val="0"/>
              </a:spcBef>
              <a:spcAft>
                <a:spcPts val="0"/>
              </a:spcAft>
              <a:buClr>
                <a:srgbClr val="132738"/>
              </a:buClr>
              <a:buSzPct val="100000"/>
              <a:buChar char="●"/>
            </a:pPr>
            <a:r>
              <a:rPr lang="ru" sz="1350">
                <a:solidFill>
                  <a:srgbClr val="132738"/>
                </a:solidFill>
                <a:highlight>
                  <a:srgbClr val="FFFFFF"/>
                </a:highlight>
              </a:rPr>
              <a:t>To go back to the drum example, compression lowers the level of the loud stick hits, and raises the level of each drum’s sustaining tone along with the decay of the sound in the room.</a:t>
            </a:r>
            <a:endParaRPr sz="1350">
              <a:solidFill>
                <a:srgbClr val="132738"/>
              </a:solidFill>
              <a:highlight>
                <a:srgbClr val="FFFFFF"/>
              </a:highlight>
            </a:endParaRPr>
          </a:p>
        </p:txBody>
      </p:sp>
      <p:pic>
        <p:nvPicPr>
          <p:cNvPr id="68" name="Google Shape;68;p15"/>
          <p:cNvPicPr preferRelativeResize="0"/>
          <p:nvPr/>
        </p:nvPicPr>
        <p:blipFill>
          <a:blip r:embed="rId3">
            <a:alphaModFix/>
          </a:blip>
          <a:stretch>
            <a:fillRect/>
          </a:stretch>
        </p:blipFill>
        <p:spPr>
          <a:xfrm>
            <a:off x="4775300" y="1539225"/>
            <a:ext cx="4202099" cy="239427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80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How does compression work?</a:t>
            </a:r>
            <a:endParaRPr/>
          </a:p>
        </p:txBody>
      </p:sp>
      <p:sp>
        <p:nvSpPr>
          <p:cNvPr id="74" name="Google Shape;74;p16"/>
          <p:cNvSpPr txBox="1"/>
          <p:nvPr>
            <p:ph idx="1" type="body"/>
          </p:nvPr>
        </p:nvSpPr>
        <p:spPr>
          <a:xfrm>
            <a:off x="311700" y="653375"/>
            <a:ext cx="4353900" cy="4404900"/>
          </a:xfrm>
          <a:prstGeom prst="rect">
            <a:avLst/>
          </a:prstGeom>
        </p:spPr>
        <p:txBody>
          <a:bodyPr anchorCtr="0" anchor="t" bIns="91425" lIns="91425" spcFirstLastPara="1" rIns="91425" wrap="square" tIns="91425">
            <a:normAutofit fontScale="77500" lnSpcReduction="20000"/>
          </a:bodyPr>
          <a:lstStyle/>
          <a:p>
            <a:pPr indent="-295036" lvl="0" marL="457200" rtl="0" algn="l">
              <a:spcBef>
                <a:spcPts val="0"/>
              </a:spcBef>
              <a:spcAft>
                <a:spcPts val="0"/>
              </a:spcAft>
              <a:buClr>
                <a:srgbClr val="132738"/>
              </a:buClr>
              <a:buSzPct val="100000"/>
              <a:buFont typeface="Roboto"/>
              <a:buChar char="●"/>
            </a:pPr>
            <a:r>
              <a:rPr lang="ru" sz="1350">
                <a:solidFill>
                  <a:srgbClr val="132738"/>
                </a:solidFill>
                <a:highlight>
                  <a:srgbClr val="FFFFFF"/>
                </a:highlight>
                <a:latin typeface="Roboto"/>
                <a:ea typeface="Roboto"/>
                <a:cs typeface="Roboto"/>
                <a:sym typeface="Roboto"/>
              </a:rPr>
              <a:t>The basic effect of a compressor is to reduce the volume of a signal once it passes a certain level.</a:t>
            </a:r>
            <a:endParaRPr sz="1350">
              <a:solidFill>
                <a:srgbClr val="132738"/>
              </a:solidFill>
              <a:highlight>
                <a:srgbClr val="FFFFFF"/>
              </a:highlight>
              <a:latin typeface="Roboto"/>
              <a:ea typeface="Roboto"/>
              <a:cs typeface="Roboto"/>
              <a:sym typeface="Roboto"/>
            </a:endParaRPr>
          </a:p>
          <a:p>
            <a:pPr indent="-295036" lvl="0" marL="457200" rtl="0" algn="l">
              <a:spcBef>
                <a:spcPts val="0"/>
              </a:spcBef>
              <a:spcAft>
                <a:spcPts val="0"/>
              </a:spcAft>
              <a:buClr>
                <a:srgbClr val="132738"/>
              </a:buClr>
              <a:buSzPct val="100000"/>
              <a:buFont typeface="Roboto"/>
              <a:buChar char="●"/>
            </a:pPr>
            <a:r>
              <a:rPr lang="ru" sz="1350">
                <a:solidFill>
                  <a:srgbClr val="132738"/>
                </a:solidFill>
                <a:highlight>
                  <a:srgbClr val="FFFFFF"/>
                </a:highlight>
                <a:latin typeface="Roboto"/>
                <a:ea typeface="Roboto"/>
                <a:cs typeface="Roboto"/>
                <a:sym typeface="Roboto"/>
              </a:rPr>
              <a:t>A compressor includes several controls to help you control exactly how it behaves:</a:t>
            </a:r>
            <a:endParaRPr sz="1350">
              <a:solidFill>
                <a:srgbClr val="132738"/>
              </a:solidFill>
              <a:highlight>
                <a:srgbClr val="FFFFFF"/>
              </a:highlight>
              <a:latin typeface="Roboto"/>
              <a:ea typeface="Roboto"/>
              <a:cs typeface="Roboto"/>
              <a:sym typeface="Roboto"/>
            </a:endParaRPr>
          </a:p>
          <a:p>
            <a:pPr indent="0" lvl="0" marL="0" rtl="0" algn="l">
              <a:lnSpc>
                <a:spcPct val="145454"/>
              </a:lnSpc>
              <a:spcBef>
                <a:spcPts val="2100"/>
              </a:spcBef>
              <a:spcAft>
                <a:spcPts val="0"/>
              </a:spcAft>
              <a:buNone/>
            </a:pPr>
            <a:r>
              <a:rPr lang="ru" sz="1650">
                <a:solidFill>
                  <a:srgbClr val="132738"/>
                </a:solidFill>
                <a:highlight>
                  <a:srgbClr val="FFFFFF"/>
                </a:highlight>
                <a:latin typeface="Roboto"/>
                <a:ea typeface="Roboto"/>
                <a:cs typeface="Roboto"/>
                <a:sym typeface="Roboto"/>
              </a:rPr>
              <a:t>Threshold</a:t>
            </a:r>
            <a:endParaRPr sz="1650">
              <a:solidFill>
                <a:srgbClr val="132738"/>
              </a:solidFill>
              <a:highlight>
                <a:srgbClr val="FFFFFF"/>
              </a:highlight>
              <a:latin typeface="Roboto"/>
              <a:ea typeface="Roboto"/>
              <a:cs typeface="Roboto"/>
              <a:sym typeface="Roboto"/>
            </a:endParaRPr>
          </a:p>
          <a:p>
            <a:pPr indent="-295036" lvl="0" marL="457200" rtl="0" algn="l">
              <a:spcBef>
                <a:spcPts val="800"/>
              </a:spcBef>
              <a:spcAft>
                <a:spcPts val="0"/>
              </a:spcAft>
              <a:buClr>
                <a:srgbClr val="132738"/>
              </a:buClr>
              <a:buSzPct val="100000"/>
              <a:buFont typeface="Roboto"/>
              <a:buChar char="●"/>
            </a:pPr>
            <a:r>
              <a:rPr lang="ru" sz="1350">
                <a:solidFill>
                  <a:srgbClr val="132738"/>
                </a:solidFill>
                <a:highlight>
                  <a:srgbClr val="FFFFFF"/>
                </a:highlight>
                <a:latin typeface="Roboto"/>
                <a:ea typeface="Roboto"/>
                <a:cs typeface="Roboto"/>
                <a:sym typeface="Roboto"/>
              </a:rPr>
              <a:t>The level where the compressor begins working is called the </a:t>
            </a:r>
            <a:r>
              <a:rPr b="1" lang="ru" sz="1350">
                <a:solidFill>
                  <a:srgbClr val="132738"/>
                </a:solidFill>
                <a:highlight>
                  <a:srgbClr val="FFFFFF"/>
                </a:highlight>
                <a:latin typeface="Roboto"/>
                <a:ea typeface="Roboto"/>
                <a:cs typeface="Roboto"/>
                <a:sym typeface="Roboto"/>
              </a:rPr>
              <a:t>threshold</a:t>
            </a:r>
            <a:r>
              <a:rPr lang="ru" sz="1350">
                <a:solidFill>
                  <a:srgbClr val="132738"/>
                </a:solidFill>
                <a:highlight>
                  <a:srgbClr val="FFFFFF"/>
                </a:highlight>
                <a:latin typeface="Roboto"/>
                <a:ea typeface="Roboto"/>
                <a:cs typeface="Roboto"/>
                <a:sym typeface="Roboto"/>
              </a:rPr>
              <a:t>—you set it with a dB control to determine the parts of the signal the compressor acts on.</a:t>
            </a:r>
            <a:endParaRPr sz="1350">
              <a:solidFill>
                <a:srgbClr val="132738"/>
              </a:solidFill>
              <a:highlight>
                <a:srgbClr val="FFFFFF"/>
              </a:highlight>
              <a:latin typeface="Roboto"/>
              <a:ea typeface="Roboto"/>
              <a:cs typeface="Roboto"/>
              <a:sym typeface="Roboto"/>
            </a:endParaRPr>
          </a:p>
          <a:p>
            <a:pPr indent="-295036" lvl="0" marL="457200" rtl="0" algn="l">
              <a:spcBef>
                <a:spcPts val="0"/>
              </a:spcBef>
              <a:spcAft>
                <a:spcPts val="0"/>
              </a:spcAft>
              <a:buClr>
                <a:srgbClr val="132738"/>
              </a:buClr>
              <a:buSzPct val="100000"/>
              <a:buFont typeface="Roboto"/>
              <a:buChar char="●"/>
            </a:pPr>
            <a:r>
              <a:rPr lang="ru" sz="1350">
                <a:solidFill>
                  <a:srgbClr val="132738"/>
                </a:solidFill>
                <a:highlight>
                  <a:srgbClr val="FFFFFF"/>
                </a:highlight>
                <a:latin typeface="Roboto"/>
                <a:ea typeface="Roboto"/>
                <a:cs typeface="Roboto"/>
                <a:sym typeface="Roboto"/>
              </a:rPr>
              <a:t>Set the threshold high and the compressor will only reduce the gain of the most aggressive transients</a:t>
            </a:r>
            <a:endParaRPr sz="1350">
              <a:solidFill>
                <a:srgbClr val="132738"/>
              </a:solidFill>
              <a:highlight>
                <a:srgbClr val="FFFFFF"/>
              </a:highlight>
              <a:latin typeface="Roboto"/>
              <a:ea typeface="Roboto"/>
              <a:cs typeface="Roboto"/>
              <a:sym typeface="Roboto"/>
            </a:endParaRPr>
          </a:p>
          <a:p>
            <a:pPr indent="-295036" lvl="0" marL="457200" rtl="0" algn="l">
              <a:spcBef>
                <a:spcPts val="0"/>
              </a:spcBef>
              <a:spcAft>
                <a:spcPts val="0"/>
              </a:spcAft>
              <a:buClr>
                <a:srgbClr val="132738"/>
              </a:buClr>
              <a:buSzPct val="100000"/>
              <a:buFont typeface="Roboto"/>
              <a:buChar char="●"/>
            </a:pPr>
            <a:r>
              <a:rPr lang="ru" sz="1350">
                <a:solidFill>
                  <a:srgbClr val="132738"/>
                </a:solidFill>
                <a:highlight>
                  <a:srgbClr val="FFFFFF"/>
                </a:highlight>
                <a:latin typeface="Roboto"/>
                <a:ea typeface="Roboto"/>
                <a:cs typeface="Roboto"/>
                <a:sym typeface="Roboto"/>
              </a:rPr>
              <a:t>Set the threshold lower and it compresses more of the signal.</a:t>
            </a:r>
            <a:endParaRPr sz="1350">
              <a:solidFill>
                <a:srgbClr val="132738"/>
              </a:solidFill>
              <a:highlight>
                <a:srgbClr val="FFFFFF"/>
              </a:highlight>
              <a:latin typeface="Roboto"/>
              <a:ea typeface="Roboto"/>
              <a:cs typeface="Roboto"/>
              <a:sym typeface="Roboto"/>
            </a:endParaRPr>
          </a:p>
          <a:p>
            <a:pPr indent="0" lvl="0" marL="0" rtl="0" algn="l">
              <a:lnSpc>
                <a:spcPct val="145454"/>
              </a:lnSpc>
              <a:spcBef>
                <a:spcPts val="2100"/>
              </a:spcBef>
              <a:spcAft>
                <a:spcPts val="0"/>
              </a:spcAft>
              <a:buNone/>
            </a:pPr>
            <a:r>
              <a:rPr lang="ru" sz="1650">
                <a:solidFill>
                  <a:srgbClr val="132738"/>
                </a:solidFill>
                <a:highlight>
                  <a:srgbClr val="FFFFFF"/>
                </a:highlight>
                <a:latin typeface="Roboto"/>
                <a:ea typeface="Roboto"/>
                <a:cs typeface="Roboto"/>
                <a:sym typeface="Roboto"/>
              </a:rPr>
              <a:t>Ratio</a:t>
            </a:r>
            <a:endParaRPr sz="1650">
              <a:solidFill>
                <a:srgbClr val="132738"/>
              </a:solidFill>
              <a:highlight>
                <a:srgbClr val="FFFFFF"/>
              </a:highlight>
              <a:latin typeface="Roboto"/>
              <a:ea typeface="Roboto"/>
              <a:cs typeface="Roboto"/>
              <a:sym typeface="Roboto"/>
            </a:endParaRPr>
          </a:p>
          <a:p>
            <a:pPr indent="-295036" lvl="0" marL="457200" rtl="0" algn="l">
              <a:spcBef>
                <a:spcPts val="800"/>
              </a:spcBef>
              <a:spcAft>
                <a:spcPts val="0"/>
              </a:spcAft>
              <a:buClr>
                <a:srgbClr val="132738"/>
              </a:buClr>
              <a:buSzPct val="100000"/>
              <a:buFont typeface="Roboto"/>
              <a:buChar char="●"/>
            </a:pPr>
            <a:r>
              <a:rPr lang="ru" sz="1350">
                <a:solidFill>
                  <a:srgbClr val="132738"/>
                </a:solidFill>
                <a:highlight>
                  <a:srgbClr val="FFFFFF"/>
                </a:highlight>
                <a:latin typeface="Roboto"/>
                <a:ea typeface="Roboto"/>
                <a:cs typeface="Roboto"/>
                <a:sym typeface="Roboto"/>
              </a:rPr>
              <a:t>The </a:t>
            </a:r>
            <a:r>
              <a:rPr b="1" lang="ru" sz="1350">
                <a:solidFill>
                  <a:srgbClr val="132738"/>
                </a:solidFill>
                <a:highlight>
                  <a:srgbClr val="FFFFFF"/>
                </a:highlight>
                <a:latin typeface="Roboto"/>
                <a:ea typeface="Roboto"/>
                <a:cs typeface="Roboto"/>
                <a:sym typeface="Roboto"/>
              </a:rPr>
              <a:t>ratio</a:t>
            </a:r>
            <a:r>
              <a:rPr lang="ru" sz="1350">
                <a:solidFill>
                  <a:srgbClr val="132738"/>
                </a:solidFill>
                <a:highlight>
                  <a:srgbClr val="FFFFFF"/>
                </a:highlight>
                <a:latin typeface="Roboto"/>
                <a:ea typeface="Roboto"/>
                <a:cs typeface="Roboto"/>
                <a:sym typeface="Roboto"/>
              </a:rPr>
              <a:t> control determines how much the compressor reduces the gain once the signal passes the threshold.</a:t>
            </a:r>
            <a:endParaRPr sz="1350">
              <a:solidFill>
                <a:srgbClr val="132738"/>
              </a:solidFill>
              <a:highlight>
                <a:srgbClr val="FFFFFF"/>
              </a:highlight>
              <a:latin typeface="Roboto"/>
              <a:ea typeface="Roboto"/>
              <a:cs typeface="Roboto"/>
              <a:sym typeface="Roboto"/>
            </a:endParaRPr>
          </a:p>
          <a:p>
            <a:pPr indent="-295036" lvl="0" marL="457200" rtl="0" algn="l">
              <a:spcBef>
                <a:spcPts val="0"/>
              </a:spcBef>
              <a:spcAft>
                <a:spcPts val="0"/>
              </a:spcAft>
              <a:buClr>
                <a:srgbClr val="132738"/>
              </a:buClr>
              <a:buSzPct val="100000"/>
              <a:buFont typeface="Roboto"/>
              <a:buChar char="●"/>
            </a:pPr>
            <a:r>
              <a:rPr lang="ru" sz="1350">
                <a:solidFill>
                  <a:srgbClr val="132738"/>
                </a:solidFill>
                <a:highlight>
                  <a:srgbClr val="FFFFFF"/>
                </a:highlight>
                <a:latin typeface="Roboto"/>
                <a:ea typeface="Roboto"/>
                <a:cs typeface="Roboto"/>
                <a:sym typeface="Roboto"/>
              </a:rPr>
              <a:t>Ratio is written as a comparison with the unaffected signal. The higher the first number in the ratio, the more intense the compression.</a:t>
            </a:r>
            <a:endParaRPr sz="1350">
              <a:solidFill>
                <a:srgbClr val="132738"/>
              </a:solidFill>
              <a:highlight>
                <a:srgbClr val="FFFFFF"/>
              </a:highlight>
              <a:latin typeface="Roboto"/>
              <a:ea typeface="Roboto"/>
              <a:cs typeface="Roboto"/>
              <a:sym typeface="Roboto"/>
            </a:endParaRPr>
          </a:p>
          <a:p>
            <a:pPr indent="-295036" lvl="0" marL="457200" rtl="0" algn="l">
              <a:spcBef>
                <a:spcPts val="0"/>
              </a:spcBef>
              <a:spcAft>
                <a:spcPts val="0"/>
              </a:spcAft>
              <a:buSzPct val="100000"/>
              <a:buFont typeface="Roboto"/>
              <a:buChar char="●"/>
            </a:pPr>
            <a:r>
              <a:rPr lang="ru" sz="1350">
                <a:solidFill>
                  <a:srgbClr val="132738"/>
                </a:solidFill>
                <a:highlight>
                  <a:srgbClr val="FFFFFF"/>
                </a:highlight>
                <a:latin typeface="Roboto"/>
                <a:ea typeface="Roboto"/>
                <a:cs typeface="Roboto"/>
                <a:sym typeface="Roboto"/>
              </a:rPr>
              <a:t>A compressor with an extremely aggressive ratio is called a limiter, since it doesn’t let any signal pass the threshold. If you can’t compare the compressed signal to the uncompressed signal, the ratio is actually ∞:1!</a:t>
            </a:r>
            <a:endParaRPr sz="1350">
              <a:solidFill>
                <a:srgbClr val="132738"/>
              </a:solidFill>
              <a:highlight>
                <a:srgbClr val="FFFFFF"/>
              </a:highlight>
              <a:latin typeface="Roboto"/>
              <a:ea typeface="Roboto"/>
              <a:cs typeface="Roboto"/>
              <a:sym typeface="Roboto"/>
            </a:endParaRPr>
          </a:p>
        </p:txBody>
      </p:sp>
      <p:pic>
        <p:nvPicPr>
          <p:cNvPr id="75" name="Google Shape;75;p16"/>
          <p:cNvPicPr preferRelativeResize="0"/>
          <p:nvPr/>
        </p:nvPicPr>
        <p:blipFill>
          <a:blip r:embed="rId3">
            <a:alphaModFix/>
          </a:blip>
          <a:stretch>
            <a:fillRect/>
          </a:stretch>
        </p:blipFill>
        <p:spPr>
          <a:xfrm>
            <a:off x="4751750" y="1644475"/>
            <a:ext cx="4173600" cy="185455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80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How does compression work?</a:t>
            </a:r>
            <a:endParaRPr/>
          </a:p>
        </p:txBody>
      </p:sp>
      <p:sp>
        <p:nvSpPr>
          <p:cNvPr id="81" name="Google Shape;81;p17"/>
          <p:cNvSpPr txBox="1"/>
          <p:nvPr>
            <p:ph idx="1" type="body"/>
          </p:nvPr>
        </p:nvSpPr>
        <p:spPr>
          <a:xfrm>
            <a:off x="311700" y="653375"/>
            <a:ext cx="4353900" cy="44901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ru" sz="1650">
                <a:solidFill>
                  <a:srgbClr val="132738"/>
                </a:solidFill>
                <a:highlight>
                  <a:srgbClr val="FFFFFF"/>
                </a:highlight>
              </a:rPr>
              <a:t>Attack and release</a:t>
            </a:r>
            <a:endParaRPr sz="1650">
              <a:solidFill>
                <a:srgbClr val="132738"/>
              </a:solidFill>
              <a:highlight>
                <a:srgbClr val="FFFFFF"/>
              </a:highlight>
            </a:endParaRPr>
          </a:p>
          <a:p>
            <a:pPr indent="0" lvl="0" marL="0" rtl="0" algn="l">
              <a:lnSpc>
                <a:spcPct val="100000"/>
              </a:lnSpc>
              <a:spcBef>
                <a:spcPts val="800"/>
              </a:spcBef>
              <a:spcAft>
                <a:spcPts val="0"/>
              </a:spcAft>
              <a:buNone/>
            </a:pPr>
            <a:r>
              <a:rPr lang="ru" sz="1350">
                <a:solidFill>
                  <a:srgbClr val="132738"/>
                </a:solidFill>
                <a:highlight>
                  <a:srgbClr val="FFFFFF"/>
                </a:highlight>
              </a:rPr>
              <a:t>Attack and release determine the timing of the compressor’s action. These are the key controls for making your compression sound musical and pleasing.</a:t>
            </a:r>
            <a:endParaRPr sz="1350">
              <a:solidFill>
                <a:srgbClr val="132738"/>
              </a:solidFill>
              <a:highlight>
                <a:srgbClr val="FFFFFF"/>
              </a:highlight>
            </a:endParaRPr>
          </a:p>
          <a:p>
            <a:pPr indent="-314325" lvl="0" marL="457200" rtl="0" algn="l">
              <a:lnSpc>
                <a:spcPct val="100000"/>
              </a:lnSpc>
              <a:spcBef>
                <a:spcPts val="2100"/>
              </a:spcBef>
              <a:spcAft>
                <a:spcPts val="0"/>
              </a:spcAft>
              <a:buClr>
                <a:srgbClr val="132738"/>
              </a:buClr>
              <a:buSzPts val="1350"/>
              <a:buChar char="●"/>
            </a:pPr>
            <a:r>
              <a:rPr lang="ru" sz="1350">
                <a:solidFill>
                  <a:srgbClr val="132738"/>
                </a:solidFill>
                <a:highlight>
                  <a:srgbClr val="FFFFFF"/>
                </a:highlight>
              </a:rPr>
              <a:t>A fast attack setting is good for controlling aggressive transients like those of a picked bass guitar</a:t>
            </a:r>
            <a:endParaRPr sz="1350">
              <a:solidFill>
                <a:srgbClr val="132738"/>
              </a:solidFill>
              <a:highlight>
                <a:srgbClr val="FFFFFF"/>
              </a:highlight>
            </a:endParaRPr>
          </a:p>
          <a:p>
            <a:pPr indent="-314325" lvl="0" marL="457200" rtl="0" algn="l">
              <a:lnSpc>
                <a:spcPct val="100000"/>
              </a:lnSpc>
              <a:spcBef>
                <a:spcPts val="0"/>
              </a:spcBef>
              <a:spcAft>
                <a:spcPts val="0"/>
              </a:spcAft>
              <a:buClr>
                <a:srgbClr val="132738"/>
              </a:buClr>
              <a:buSzPts val="1350"/>
              <a:buChar char="●"/>
            </a:pPr>
            <a:r>
              <a:rPr lang="ru" sz="1350">
                <a:solidFill>
                  <a:srgbClr val="132738"/>
                </a:solidFill>
                <a:highlight>
                  <a:srgbClr val="FFFFFF"/>
                </a:highlight>
              </a:rPr>
              <a:t>A slow attack time will let some of the sound’s transient through to keep some punch and dynamics—this is often helpful for drums and samples</a:t>
            </a:r>
            <a:endParaRPr sz="1350">
              <a:solidFill>
                <a:srgbClr val="132738"/>
              </a:solidFill>
              <a:highlight>
                <a:srgbClr val="FFFFFF"/>
              </a:highlight>
            </a:endParaRPr>
          </a:p>
          <a:p>
            <a:pPr indent="-314325" lvl="0" marL="457200" rtl="0" algn="l">
              <a:lnSpc>
                <a:spcPct val="100000"/>
              </a:lnSpc>
              <a:spcBef>
                <a:spcPts val="0"/>
              </a:spcBef>
              <a:spcAft>
                <a:spcPts val="0"/>
              </a:spcAft>
              <a:buClr>
                <a:srgbClr val="132738"/>
              </a:buClr>
              <a:buSzPts val="1350"/>
              <a:buChar char="●"/>
            </a:pPr>
            <a:r>
              <a:rPr lang="ru" sz="1350">
                <a:solidFill>
                  <a:srgbClr val="132738"/>
                </a:solidFill>
                <a:highlight>
                  <a:srgbClr val="FFFFFF"/>
                </a:highlight>
              </a:rPr>
              <a:t>A fast release can help create a sense of pressure and rhythmic action to the sound</a:t>
            </a:r>
            <a:endParaRPr sz="1350">
              <a:solidFill>
                <a:srgbClr val="132738"/>
              </a:solidFill>
              <a:highlight>
                <a:srgbClr val="FFFFFF"/>
              </a:highlight>
            </a:endParaRPr>
          </a:p>
          <a:p>
            <a:pPr indent="-314325" lvl="0" marL="457200" rtl="0" algn="l">
              <a:lnSpc>
                <a:spcPct val="100000"/>
              </a:lnSpc>
              <a:spcBef>
                <a:spcPts val="0"/>
              </a:spcBef>
              <a:spcAft>
                <a:spcPts val="0"/>
              </a:spcAft>
              <a:buClr>
                <a:srgbClr val="132738"/>
              </a:buClr>
              <a:buSzPts val="1350"/>
              <a:buChar char="●"/>
            </a:pPr>
            <a:r>
              <a:rPr lang="ru" sz="1350">
                <a:solidFill>
                  <a:srgbClr val="132738"/>
                </a:solidFill>
                <a:highlight>
                  <a:srgbClr val="FFFFFF"/>
                </a:highlight>
              </a:rPr>
              <a:t>A slow release can make the compressor’s action seem less pronounced and more subtle</a:t>
            </a:r>
            <a:endParaRPr sz="1350">
              <a:solidFill>
                <a:srgbClr val="132738"/>
              </a:solidFill>
              <a:highlight>
                <a:srgbClr val="FFFFFF"/>
              </a:highlight>
            </a:endParaRPr>
          </a:p>
          <a:p>
            <a:pPr indent="0" lvl="0" marL="457200" rtl="0" algn="l">
              <a:lnSpc>
                <a:spcPct val="100000"/>
              </a:lnSpc>
              <a:spcBef>
                <a:spcPts val="0"/>
              </a:spcBef>
              <a:spcAft>
                <a:spcPts val="0"/>
              </a:spcAft>
              <a:buNone/>
            </a:pPr>
            <a:r>
              <a:t/>
            </a:r>
            <a:endParaRPr sz="1350">
              <a:solidFill>
                <a:srgbClr val="132738"/>
              </a:solidFill>
              <a:highlight>
                <a:srgbClr val="FFFFFF"/>
              </a:highlight>
            </a:endParaRPr>
          </a:p>
          <a:p>
            <a:pPr indent="0" lvl="0" marL="0" rtl="0" algn="l">
              <a:lnSpc>
                <a:spcPct val="100000"/>
              </a:lnSpc>
              <a:spcBef>
                <a:spcPts val="0"/>
              </a:spcBef>
              <a:spcAft>
                <a:spcPts val="0"/>
              </a:spcAft>
              <a:buNone/>
            </a:pPr>
            <a:r>
              <a:rPr lang="ru" sz="1350">
                <a:solidFill>
                  <a:srgbClr val="132738"/>
                </a:solidFill>
                <a:highlight>
                  <a:srgbClr val="FFFFFF"/>
                </a:highlight>
              </a:rPr>
              <a:t>Compressor with zero attack becomes </a:t>
            </a:r>
            <a:r>
              <a:rPr b="1" lang="ru" sz="1350">
                <a:solidFill>
                  <a:srgbClr val="132738"/>
                </a:solidFill>
                <a:highlight>
                  <a:srgbClr val="FFFFFF"/>
                </a:highlight>
              </a:rPr>
              <a:t>automatic gain control</a:t>
            </a:r>
            <a:r>
              <a:rPr lang="ru" sz="1350">
                <a:solidFill>
                  <a:srgbClr val="132738"/>
                </a:solidFill>
                <a:highlight>
                  <a:srgbClr val="FFFFFF"/>
                </a:highlight>
              </a:rPr>
              <a:t> - instantly brings the signal to a certain level</a:t>
            </a:r>
            <a:endParaRPr sz="1350">
              <a:solidFill>
                <a:srgbClr val="132738"/>
              </a:solidFill>
              <a:highlight>
                <a:srgbClr val="FFFFFF"/>
              </a:highlight>
            </a:endParaRPr>
          </a:p>
        </p:txBody>
      </p:sp>
      <p:pic>
        <p:nvPicPr>
          <p:cNvPr id="82" name="Google Shape;82;p17"/>
          <p:cNvPicPr preferRelativeResize="0"/>
          <p:nvPr/>
        </p:nvPicPr>
        <p:blipFill>
          <a:blip r:embed="rId3">
            <a:alphaModFix/>
          </a:blip>
          <a:stretch>
            <a:fillRect/>
          </a:stretch>
        </p:blipFill>
        <p:spPr>
          <a:xfrm>
            <a:off x="4784875" y="1382738"/>
            <a:ext cx="4173599" cy="237803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Basic example</a:t>
            </a:r>
            <a:endParaRPr/>
          </a:p>
        </p:txBody>
      </p:sp>
      <p:sp>
        <p:nvSpPr>
          <p:cNvPr id="88" name="Google Shape;88;p18"/>
          <p:cNvSpPr txBox="1"/>
          <p:nvPr>
            <p:ph idx="1" type="body"/>
          </p:nvPr>
        </p:nvSpPr>
        <p:spPr>
          <a:xfrm>
            <a:off x="227125" y="1152475"/>
            <a:ext cx="4424400" cy="3416400"/>
          </a:xfrm>
          <a:prstGeom prst="rect">
            <a:avLst/>
          </a:prstGeom>
        </p:spPr>
        <p:txBody>
          <a:bodyPr anchorCtr="0" anchor="t" bIns="91425" lIns="91425" spcFirstLastPara="1" rIns="91425" wrap="square" tIns="91425">
            <a:normAutofit fontScale="77500" lnSpcReduction="20000"/>
          </a:bodyPr>
          <a:lstStyle/>
          <a:p>
            <a:pPr indent="-334082" lvl="0" marL="457200" rtl="0" algn="l">
              <a:spcBef>
                <a:spcPts val="0"/>
              </a:spcBef>
              <a:spcAft>
                <a:spcPts val="0"/>
              </a:spcAft>
              <a:buSzPct val="100000"/>
              <a:buChar char="●"/>
            </a:pPr>
            <a:r>
              <a:rPr lang="ru" sz="2143"/>
              <a:t>Let the input signal is 0 dB. Compressor threshold -10 dB. The compression ratio is 5:1. </a:t>
            </a:r>
            <a:endParaRPr sz="2143"/>
          </a:p>
          <a:p>
            <a:pPr indent="-334082" lvl="0" marL="457200" rtl="0" algn="l">
              <a:spcBef>
                <a:spcPts val="0"/>
              </a:spcBef>
              <a:spcAft>
                <a:spcPts val="0"/>
              </a:spcAft>
              <a:buSzPct val="100000"/>
              <a:buChar char="●"/>
            </a:pPr>
            <a:r>
              <a:rPr lang="ru" sz="2143"/>
              <a:t>Then the resulting signal will be loudness threshold+ +(threshold/compression) = -10 + (-10.5) = -8 dB.</a:t>
            </a:r>
            <a:endParaRPr sz="2143"/>
          </a:p>
          <a:p>
            <a:pPr indent="0" lvl="0" marL="0" rtl="0" algn="l">
              <a:spcBef>
                <a:spcPts val="1200"/>
              </a:spcBef>
              <a:spcAft>
                <a:spcPts val="0"/>
              </a:spcAft>
              <a:buClr>
                <a:schemeClr val="dk1"/>
              </a:buClr>
              <a:buSzPct val="61111"/>
              <a:buFont typeface="Arial"/>
              <a:buNone/>
            </a:pPr>
            <a:r>
              <a:rPr lang="ru"/>
              <a:t>Attack shows how long the compressor will change the signal from the current to the set one, release - how long the signal will release when the input volume changes</a:t>
            </a:r>
            <a:endParaRPr/>
          </a:p>
          <a:p>
            <a:pPr indent="0" lvl="0" marL="0" rtl="0" algn="l">
              <a:spcBef>
                <a:spcPts val="1200"/>
              </a:spcBef>
              <a:spcAft>
                <a:spcPts val="1200"/>
              </a:spcAft>
              <a:buNone/>
            </a:pPr>
            <a:r>
              <a:t/>
            </a:r>
            <a:endParaRPr/>
          </a:p>
        </p:txBody>
      </p:sp>
      <p:pic>
        <p:nvPicPr>
          <p:cNvPr id="89" name="Google Shape;89;p18"/>
          <p:cNvPicPr preferRelativeResize="0"/>
          <p:nvPr/>
        </p:nvPicPr>
        <p:blipFill>
          <a:blip r:embed="rId3">
            <a:alphaModFix/>
          </a:blip>
          <a:stretch>
            <a:fillRect/>
          </a:stretch>
        </p:blipFill>
        <p:spPr>
          <a:xfrm>
            <a:off x="4724400" y="209575"/>
            <a:ext cx="4267200" cy="2564303"/>
          </a:xfrm>
          <a:prstGeom prst="rect">
            <a:avLst/>
          </a:prstGeom>
          <a:noFill/>
          <a:ln>
            <a:noFill/>
          </a:ln>
        </p:spPr>
      </p:pic>
      <p:pic>
        <p:nvPicPr>
          <p:cNvPr id="90" name="Google Shape;90;p18"/>
          <p:cNvPicPr preferRelativeResize="0"/>
          <p:nvPr/>
        </p:nvPicPr>
        <p:blipFill>
          <a:blip r:embed="rId4">
            <a:alphaModFix/>
          </a:blip>
          <a:stretch>
            <a:fillRect/>
          </a:stretch>
        </p:blipFill>
        <p:spPr>
          <a:xfrm>
            <a:off x="4724400" y="2926278"/>
            <a:ext cx="4267200" cy="205263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33333"/>
              </a:lnSpc>
              <a:spcBef>
                <a:spcPts val="0"/>
              </a:spcBef>
              <a:spcAft>
                <a:spcPts val="800"/>
              </a:spcAft>
              <a:buNone/>
            </a:pPr>
            <a:r>
              <a:rPr lang="ru" sz="2400">
                <a:solidFill>
                  <a:srgbClr val="132738"/>
                </a:solidFill>
                <a:highlight>
                  <a:srgbClr val="FFFFFF"/>
                </a:highlight>
              </a:rPr>
              <a:t>How to use a compressor properly</a:t>
            </a:r>
            <a:endParaRPr sz="2400"/>
          </a:p>
        </p:txBody>
      </p:sp>
      <p:sp>
        <p:nvSpPr>
          <p:cNvPr id="96" name="Google Shape;96;p19"/>
          <p:cNvSpPr txBox="1"/>
          <p:nvPr>
            <p:ph idx="1" type="body"/>
          </p:nvPr>
        </p:nvSpPr>
        <p:spPr>
          <a:xfrm>
            <a:off x="311700" y="1152475"/>
            <a:ext cx="8520600" cy="3749700"/>
          </a:xfrm>
          <a:prstGeom prst="rect">
            <a:avLst/>
          </a:prstGeom>
        </p:spPr>
        <p:txBody>
          <a:bodyPr anchorCtr="0" anchor="t" bIns="91425" lIns="91425" spcFirstLastPara="1" rIns="91425" wrap="square" tIns="91425">
            <a:normAutofit/>
          </a:bodyPr>
          <a:lstStyle/>
          <a:p>
            <a:pPr indent="0" lvl="0" marL="457200" rtl="0" algn="l">
              <a:lnSpc>
                <a:spcPct val="100000"/>
              </a:lnSpc>
              <a:spcBef>
                <a:spcPts val="0"/>
              </a:spcBef>
              <a:spcAft>
                <a:spcPts val="0"/>
              </a:spcAft>
              <a:buNone/>
            </a:pPr>
            <a:r>
              <a:rPr lang="ru" sz="1650">
                <a:solidFill>
                  <a:srgbClr val="132738"/>
                </a:solidFill>
                <a:highlight>
                  <a:srgbClr val="FFFFFF"/>
                </a:highlight>
              </a:rPr>
              <a:t>1. Do I need it?</a:t>
            </a:r>
            <a:endParaRPr sz="1650">
              <a:solidFill>
                <a:srgbClr val="132738"/>
              </a:solidFill>
              <a:highlight>
                <a:srgbClr val="FFFFFF"/>
              </a:highlight>
            </a:endParaRPr>
          </a:p>
          <a:p>
            <a:pPr indent="-314325" lvl="0" marL="457200" rtl="0" algn="l">
              <a:lnSpc>
                <a:spcPct val="100000"/>
              </a:lnSpc>
              <a:spcBef>
                <a:spcPts val="800"/>
              </a:spcBef>
              <a:spcAft>
                <a:spcPts val="0"/>
              </a:spcAft>
              <a:buClr>
                <a:srgbClr val="132738"/>
              </a:buClr>
              <a:buSzPts val="1350"/>
              <a:buChar char="●"/>
            </a:pPr>
            <a:r>
              <a:rPr lang="ru" sz="1350">
                <a:solidFill>
                  <a:srgbClr val="132738"/>
                </a:solidFill>
                <a:highlight>
                  <a:srgbClr val="FFFFFF"/>
                </a:highlight>
              </a:rPr>
              <a:t>Many sounds you work with won’t have much dynamic range to start with.</a:t>
            </a:r>
            <a:endParaRPr sz="1350">
              <a:solidFill>
                <a:srgbClr val="132738"/>
              </a:solidFill>
              <a:highlight>
                <a:srgbClr val="FFFFFF"/>
              </a:highlight>
            </a:endParaRPr>
          </a:p>
          <a:p>
            <a:pPr indent="-314325" lvl="0" marL="457200" rtl="0" algn="l">
              <a:lnSpc>
                <a:spcPct val="100000"/>
              </a:lnSpc>
              <a:spcBef>
                <a:spcPts val="0"/>
              </a:spcBef>
              <a:spcAft>
                <a:spcPts val="0"/>
              </a:spcAft>
              <a:buClr>
                <a:srgbClr val="132738"/>
              </a:buClr>
              <a:buSzPts val="1350"/>
              <a:buChar char="●"/>
            </a:pPr>
            <a:r>
              <a:rPr lang="ru" sz="1350">
                <a:solidFill>
                  <a:srgbClr val="132738"/>
                </a:solidFill>
                <a:highlight>
                  <a:srgbClr val="FFFFFF"/>
                </a:highlight>
              </a:rPr>
              <a:t>In these cases, audio compression isn’t necessary and can even have a negative effect.</a:t>
            </a:r>
            <a:endParaRPr sz="1350">
              <a:solidFill>
                <a:srgbClr val="132738"/>
              </a:solidFill>
              <a:highlight>
                <a:srgbClr val="FFFFFF"/>
              </a:highlight>
            </a:endParaRPr>
          </a:p>
          <a:p>
            <a:pPr indent="0" lvl="0" marL="457200" rtl="0" algn="l">
              <a:lnSpc>
                <a:spcPct val="100000"/>
              </a:lnSpc>
              <a:spcBef>
                <a:spcPts val="2100"/>
              </a:spcBef>
              <a:spcAft>
                <a:spcPts val="0"/>
              </a:spcAft>
              <a:buNone/>
            </a:pPr>
            <a:r>
              <a:rPr lang="ru" sz="1650">
                <a:solidFill>
                  <a:srgbClr val="132738"/>
                </a:solidFill>
                <a:highlight>
                  <a:srgbClr val="FFFFFF"/>
                </a:highlight>
              </a:rPr>
              <a:t>2. What parts of the sound get louder or quieter?</a:t>
            </a:r>
            <a:endParaRPr sz="1650">
              <a:solidFill>
                <a:srgbClr val="132738"/>
              </a:solidFill>
              <a:highlight>
                <a:srgbClr val="FFFFFF"/>
              </a:highlight>
            </a:endParaRPr>
          </a:p>
          <a:p>
            <a:pPr indent="-314325" lvl="0" marL="457200" rtl="0" algn="l">
              <a:lnSpc>
                <a:spcPct val="100000"/>
              </a:lnSpc>
              <a:spcBef>
                <a:spcPts val="800"/>
              </a:spcBef>
              <a:spcAft>
                <a:spcPts val="0"/>
              </a:spcAft>
              <a:buClr>
                <a:srgbClr val="132738"/>
              </a:buClr>
              <a:buSzPts val="1350"/>
              <a:buChar char="●"/>
            </a:pPr>
            <a:r>
              <a:rPr lang="ru" sz="1350">
                <a:solidFill>
                  <a:srgbClr val="132738"/>
                </a:solidFill>
                <a:highlight>
                  <a:srgbClr val="FFFFFF"/>
                </a:highlight>
              </a:rPr>
              <a:t>As you increase the intensity of the compression, listen for which aspects of the signal come out.</a:t>
            </a:r>
            <a:endParaRPr sz="1350">
              <a:solidFill>
                <a:srgbClr val="132738"/>
              </a:solidFill>
              <a:highlight>
                <a:srgbClr val="FFFFFF"/>
              </a:highlight>
            </a:endParaRPr>
          </a:p>
          <a:p>
            <a:pPr indent="-314325" lvl="0" marL="457200" rtl="0" algn="l">
              <a:lnSpc>
                <a:spcPct val="100000"/>
              </a:lnSpc>
              <a:spcBef>
                <a:spcPts val="0"/>
              </a:spcBef>
              <a:spcAft>
                <a:spcPts val="0"/>
              </a:spcAft>
              <a:buClr>
                <a:srgbClr val="132738"/>
              </a:buClr>
              <a:buSzPts val="1350"/>
              <a:buChar char="●"/>
            </a:pPr>
            <a:r>
              <a:rPr lang="ru" sz="1350">
                <a:solidFill>
                  <a:srgbClr val="132738"/>
                </a:solidFill>
                <a:highlight>
                  <a:srgbClr val="FFFFFF"/>
                </a:highlight>
              </a:rPr>
              <a:t>Does it revealing more of the details or burying the important parts?</a:t>
            </a:r>
            <a:endParaRPr sz="1350">
              <a:solidFill>
                <a:srgbClr val="132738"/>
              </a:solidFill>
              <a:highlight>
                <a:srgbClr val="FFFFFF"/>
              </a:highlight>
            </a:endParaRPr>
          </a:p>
          <a:p>
            <a:pPr indent="-314325" lvl="0" marL="457200" rtl="0" algn="l">
              <a:lnSpc>
                <a:spcPct val="100000"/>
              </a:lnSpc>
              <a:spcBef>
                <a:spcPts val="0"/>
              </a:spcBef>
              <a:spcAft>
                <a:spcPts val="0"/>
              </a:spcAft>
              <a:buClr>
                <a:srgbClr val="132738"/>
              </a:buClr>
              <a:buSzPts val="1350"/>
              <a:buChar char="●"/>
            </a:pPr>
            <a:r>
              <a:rPr lang="ru" sz="1350">
                <a:solidFill>
                  <a:srgbClr val="132738"/>
                </a:solidFill>
                <a:highlight>
                  <a:srgbClr val="FFFFFF"/>
                </a:highlight>
              </a:rPr>
              <a:t>Focus on the parts of the sound you want to ‘fix’ as you apply compression.</a:t>
            </a:r>
            <a:endParaRPr sz="1350">
              <a:solidFill>
                <a:srgbClr val="132738"/>
              </a:solidFill>
              <a:highlight>
                <a:srgbClr val="FFFFFF"/>
              </a:highlight>
            </a:endParaRPr>
          </a:p>
          <a:p>
            <a:pPr indent="0" lvl="0" marL="457200" rtl="0" algn="l">
              <a:lnSpc>
                <a:spcPct val="100000"/>
              </a:lnSpc>
              <a:spcBef>
                <a:spcPts val="2100"/>
              </a:spcBef>
              <a:spcAft>
                <a:spcPts val="0"/>
              </a:spcAft>
              <a:buNone/>
            </a:pPr>
            <a:r>
              <a:rPr lang="ru" sz="1650">
                <a:solidFill>
                  <a:srgbClr val="132738"/>
                </a:solidFill>
                <a:highlight>
                  <a:srgbClr val="FFFFFF"/>
                </a:highlight>
              </a:rPr>
              <a:t>3. Does it help the sound?</a:t>
            </a:r>
            <a:endParaRPr sz="1350">
              <a:solidFill>
                <a:srgbClr val="132738"/>
              </a:solidFill>
              <a:highlight>
                <a:srgbClr val="FFFFFF"/>
              </a:highlight>
            </a:endParaRPr>
          </a:p>
          <a:p>
            <a:pPr indent="-314325" lvl="0" marL="457200" rtl="0" algn="l">
              <a:lnSpc>
                <a:spcPct val="100000"/>
              </a:lnSpc>
              <a:spcBef>
                <a:spcPts val="800"/>
              </a:spcBef>
              <a:spcAft>
                <a:spcPts val="0"/>
              </a:spcAft>
              <a:buClr>
                <a:srgbClr val="132738"/>
              </a:buClr>
              <a:buSzPts val="1350"/>
              <a:buChar char="●"/>
            </a:pPr>
            <a:r>
              <a:rPr lang="ru" sz="1350">
                <a:solidFill>
                  <a:srgbClr val="132738"/>
                </a:solidFill>
                <a:highlight>
                  <a:srgbClr val="FFFFFF"/>
                </a:highlight>
              </a:rPr>
              <a:t>Good compression should enhance the basic musical qualities of the song.</a:t>
            </a:r>
            <a:endParaRPr sz="1350">
              <a:solidFill>
                <a:srgbClr val="132738"/>
              </a:solidFill>
              <a:highlight>
                <a:srgbClr val="FFFFFF"/>
              </a:highlight>
            </a:endParaRPr>
          </a:p>
          <a:p>
            <a:pPr indent="-314325" lvl="0" marL="457200" rtl="0" algn="l">
              <a:lnSpc>
                <a:spcPct val="100000"/>
              </a:lnSpc>
              <a:spcBef>
                <a:spcPts val="0"/>
              </a:spcBef>
              <a:spcAft>
                <a:spcPts val="0"/>
              </a:spcAft>
              <a:buSzPts val="1350"/>
              <a:buChar char="●"/>
            </a:pPr>
            <a:r>
              <a:rPr lang="ru" sz="1350">
                <a:solidFill>
                  <a:srgbClr val="132738"/>
                </a:solidFill>
                <a:highlight>
                  <a:srgbClr val="FFFFFF"/>
                </a:highlight>
              </a:rPr>
              <a:t>If you’re using it on drums, it should make the groove heavier. If you’re using it on speech it should hide the mistakes and reveal hidden parts.</a:t>
            </a:r>
            <a:endParaRPr sz="1350">
              <a:solidFill>
                <a:srgbClr val="132738"/>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Common mistakes and misuses</a:t>
            </a:r>
            <a:endParaRPr/>
          </a:p>
        </p:txBody>
      </p:sp>
      <p:sp>
        <p:nvSpPr>
          <p:cNvPr id="102" name="Google Shape;102;p20"/>
          <p:cNvSpPr txBox="1"/>
          <p:nvPr>
            <p:ph idx="1" type="body"/>
          </p:nvPr>
        </p:nvSpPr>
        <p:spPr>
          <a:xfrm>
            <a:off x="311700" y="1299175"/>
            <a:ext cx="8520600" cy="3416400"/>
          </a:xfrm>
          <a:prstGeom prst="rect">
            <a:avLst/>
          </a:prstGeom>
        </p:spPr>
        <p:txBody>
          <a:bodyPr anchorCtr="0" anchor="t" bIns="91425" lIns="91425" spcFirstLastPara="1" rIns="91425" wrap="square" tIns="91425">
            <a:normAutofit fontScale="77500" lnSpcReduction="20000"/>
          </a:bodyPr>
          <a:lstStyle/>
          <a:p>
            <a:pPr indent="-309800" lvl="0" marL="457200" rtl="0" algn="l">
              <a:lnSpc>
                <a:spcPct val="145454"/>
              </a:lnSpc>
              <a:spcBef>
                <a:spcPts val="0"/>
              </a:spcBef>
              <a:spcAft>
                <a:spcPts val="0"/>
              </a:spcAft>
              <a:buClr>
                <a:srgbClr val="132738"/>
              </a:buClr>
              <a:buSzPct val="100000"/>
              <a:buFont typeface="Roboto"/>
              <a:buChar char="●"/>
            </a:pPr>
            <a:r>
              <a:rPr lang="ru" sz="1650">
                <a:solidFill>
                  <a:srgbClr val="132738"/>
                </a:solidFill>
                <a:highlight>
                  <a:srgbClr val="FFFFFF"/>
                </a:highlight>
                <a:latin typeface="Roboto"/>
                <a:ea typeface="Roboto"/>
                <a:cs typeface="Roboto"/>
                <a:sym typeface="Roboto"/>
              </a:rPr>
              <a:t>Attack too fast</a:t>
            </a:r>
            <a:endParaRPr sz="1650">
              <a:solidFill>
                <a:srgbClr val="132738"/>
              </a:solidFill>
              <a:highlight>
                <a:srgbClr val="FFFFFF"/>
              </a:highlight>
              <a:latin typeface="Roboto"/>
              <a:ea typeface="Roboto"/>
              <a:cs typeface="Roboto"/>
              <a:sym typeface="Roboto"/>
            </a:endParaRPr>
          </a:p>
          <a:p>
            <a:pPr indent="-295036" lvl="1" marL="914400" rtl="0" algn="l">
              <a:spcBef>
                <a:spcPts val="0"/>
              </a:spcBef>
              <a:spcAft>
                <a:spcPts val="0"/>
              </a:spcAft>
              <a:buClr>
                <a:srgbClr val="132738"/>
              </a:buClr>
              <a:buSzPct val="100000"/>
              <a:buFont typeface="Roboto"/>
              <a:buChar char="○"/>
            </a:pPr>
            <a:r>
              <a:rPr lang="ru" sz="1350">
                <a:solidFill>
                  <a:srgbClr val="132738"/>
                </a:solidFill>
                <a:highlight>
                  <a:srgbClr val="FFFFFF"/>
                </a:highlight>
                <a:latin typeface="Roboto"/>
                <a:ea typeface="Roboto"/>
                <a:cs typeface="Roboto"/>
                <a:sym typeface="Roboto"/>
              </a:rPr>
              <a:t>When the attack is too fast, the transients will be pushed down too far into the body of the sound to pierce through a dense audioflow.</a:t>
            </a:r>
            <a:endParaRPr sz="1350">
              <a:solidFill>
                <a:srgbClr val="132738"/>
              </a:solidFill>
              <a:highlight>
                <a:srgbClr val="FFFFFF"/>
              </a:highlight>
              <a:latin typeface="Roboto"/>
              <a:ea typeface="Roboto"/>
              <a:cs typeface="Roboto"/>
              <a:sym typeface="Roboto"/>
            </a:endParaRPr>
          </a:p>
          <a:p>
            <a:pPr indent="-309800" lvl="0" marL="457200" rtl="0" algn="l">
              <a:lnSpc>
                <a:spcPct val="145454"/>
              </a:lnSpc>
              <a:spcBef>
                <a:spcPts val="0"/>
              </a:spcBef>
              <a:spcAft>
                <a:spcPts val="0"/>
              </a:spcAft>
              <a:buClr>
                <a:srgbClr val="132738"/>
              </a:buClr>
              <a:buSzPct val="100000"/>
              <a:buFont typeface="Roboto"/>
              <a:buChar char="●"/>
            </a:pPr>
            <a:r>
              <a:rPr lang="ru" sz="1650">
                <a:solidFill>
                  <a:srgbClr val="132738"/>
                </a:solidFill>
                <a:highlight>
                  <a:srgbClr val="FFFFFF"/>
                </a:highlight>
                <a:latin typeface="Roboto"/>
                <a:ea typeface="Roboto"/>
                <a:cs typeface="Roboto"/>
                <a:sym typeface="Roboto"/>
              </a:rPr>
              <a:t>Threshold too low</a:t>
            </a:r>
            <a:endParaRPr sz="1650">
              <a:solidFill>
                <a:srgbClr val="132738"/>
              </a:solidFill>
              <a:highlight>
                <a:srgbClr val="FFFFFF"/>
              </a:highlight>
              <a:latin typeface="Roboto"/>
              <a:ea typeface="Roboto"/>
              <a:cs typeface="Roboto"/>
              <a:sym typeface="Roboto"/>
            </a:endParaRPr>
          </a:p>
          <a:p>
            <a:pPr indent="-295036" lvl="1" marL="914400" rtl="0" algn="l">
              <a:spcBef>
                <a:spcPts val="0"/>
              </a:spcBef>
              <a:spcAft>
                <a:spcPts val="0"/>
              </a:spcAft>
              <a:buClr>
                <a:srgbClr val="132738"/>
              </a:buClr>
              <a:buSzPct val="100000"/>
              <a:buFont typeface="Roboto"/>
              <a:buChar char="○"/>
            </a:pPr>
            <a:r>
              <a:rPr lang="ru" sz="1350">
                <a:solidFill>
                  <a:srgbClr val="132738"/>
                </a:solidFill>
                <a:highlight>
                  <a:srgbClr val="FFFFFF"/>
                </a:highlight>
                <a:latin typeface="Roboto"/>
                <a:ea typeface="Roboto"/>
                <a:cs typeface="Roboto"/>
                <a:sym typeface="Roboto"/>
              </a:rPr>
              <a:t>You might think that cranking the threshold down will increase the intensity of the compression effect.</a:t>
            </a:r>
            <a:endParaRPr sz="1350">
              <a:solidFill>
                <a:srgbClr val="132738"/>
              </a:solidFill>
              <a:highlight>
                <a:srgbClr val="FFFFFF"/>
              </a:highlight>
              <a:latin typeface="Roboto"/>
              <a:ea typeface="Roboto"/>
              <a:cs typeface="Roboto"/>
              <a:sym typeface="Roboto"/>
            </a:endParaRPr>
          </a:p>
          <a:p>
            <a:pPr indent="-295036" lvl="1" marL="914400" rtl="0" algn="l">
              <a:spcBef>
                <a:spcPts val="0"/>
              </a:spcBef>
              <a:spcAft>
                <a:spcPts val="0"/>
              </a:spcAft>
              <a:buClr>
                <a:srgbClr val="132738"/>
              </a:buClr>
              <a:buSzPct val="100000"/>
              <a:buFont typeface="Roboto"/>
              <a:buChar char="○"/>
            </a:pPr>
            <a:r>
              <a:rPr lang="ru" sz="1350">
                <a:solidFill>
                  <a:srgbClr val="132738"/>
                </a:solidFill>
                <a:highlight>
                  <a:srgbClr val="FFFFFF"/>
                </a:highlight>
                <a:latin typeface="Roboto"/>
                <a:ea typeface="Roboto"/>
                <a:cs typeface="Roboto"/>
                <a:sym typeface="Roboto"/>
              </a:rPr>
              <a:t>If the threshold is set so low that the compressor never releases, you’re not really hearing what it can do!</a:t>
            </a:r>
            <a:endParaRPr sz="1350">
              <a:solidFill>
                <a:srgbClr val="132738"/>
              </a:solidFill>
              <a:highlight>
                <a:srgbClr val="FFFFFF"/>
              </a:highlight>
              <a:latin typeface="Roboto"/>
              <a:ea typeface="Roboto"/>
              <a:cs typeface="Roboto"/>
              <a:sym typeface="Roboto"/>
            </a:endParaRPr>
          </a:p>
          <a:p>
            <a:pPr indent="-295036" lvl="1" marL="914400" rtl="0" algn="l">
              <a:spcBef>
                <a:spcPts val="0"/>
              </a:spcBef>
              <a:spcAft>
                <a:spcPts val="0"/>
              </a:spcAft>
              <a:buClr>
                <a:srgbClr val="132738"/>
              </a:buClr>
              <a:buSzPct val="100000"/>
              <a:buFont typeface="Roboto"/>
              <a:buChar char="○"/>
            </a:pPr>
            <a:r>
              <a:rPr lang="ru" sz="1350">
                <a:solidFill>
                  <a:srgbClr val="132738"/>
                </a:solidFill>
                <a:highlight>
                  <a:srgbClr val="FFFFFF"/>
                </a:highlight>
                <a:latin typeface="Roboto"/>
                <a:ea typeface="Roboto"/>
                <a:cs typeface="Roboto"/>
                <a:sym typeface="Roboto"/>
              </a:rPr>
              <a:t>In many cases, musical compression means you’ll see the gain reduction needle jumping and bouncing along in time with the beat.</a:t>
            </a:r>
            <a:endParaRPr sz="1350">
              <a:solidFill>
                <a:srgbClr val="132738"/>
              </a:solidFill>
              <a:highlight>
                <a:srgbClr val="FFFFFF"/>
              </a:highlight>
              <a:latin typeface="Roboto"/>
              <a:ea typeface="Roboto"/>
              <a:cs typeface="Roboto"/>
              <a:sym typeface="Roboto"/>
            </a:endParaRPr>
          </a:p>
          <a:p>
            <a:pPr indent="-295036" lvl="1" marL="914400" rtl="0" algn="l">
              <a:spcBef>
                <a:spcPts val="0"/>
              </a:spcBef>
              <a:spcAft>
                <a:spcPts val="0"/>
              </a:spcAft>
              <a:buClr>
                <a:srgbClr val="132738"/>
              </a:buClr>
              <a:buSzPct val="100000"/>
              <a:buFont typeface="Roboto"/>
              <a:buChar char="○"/>
            </a:pPr>
            <a:r>
              <a:rPr lang="ru" sz="1350">
                <a:solidFill>
                  <a:srgbClr val="132738"/>
                </a:solidFill>
                <a:highlight>
                  <a:srgbClr val="FFFFFF"/>
                </a:highlight>
                <a:latin typeface="Roboto"/>
                <a:ea typeface="Roboto"/>
                <a:cs typeface="Roboto"/>
                <a:sym typeface="Roboto"/>
              </a:rPr>
              <a:t>A faster release setting can intensify the ‘pumping’ sound that’s sometimes associated with heavy compression—especially on drums</a:t>
            </a:r>
            <a:endParaRPr sz="1350">
              <a:solidFill>
                <a:srgbClr val="132738"/>
              </a:solidFill>
              <a:highlight>
                <a:srgbClr val="FFFFFF"/>
              </a:highlight>
              <a:latin typeface="Roboto"/>
              <a:ea typeface="Roboto"/>
              <a:cs typeface="Roboto"/>
              <a:sym typeface="Roboto"/>
            </a:endParaRPr>
          </a:p>
          <a:p>
            <a:pPr indent="-309800" lvl="0" marL="457200" rtl="0" algn="l">
              <a:lnSpc>
                <a:spcPct val="145454"/>
              </a:lnSpc>
              <a:spcBef>
                <a:spcPts val="0"/>
              </a:spcBef>
              <a:spcAft>
                <a:spcPts val="0"/>
              </a:spcAft>
              <a:buClr>
                <a:srgbClr val="132738"/>
              </a:buClr>
              <a:buSzPct val="100000"/>
              <a:buFont typeface="Roboto"/>
              <a:buChar char="●"/>
            </a:pPr>
            <a:r>
              <a:rPr lang="ru" sz="1650">
                <a:solidFill>
                  <a:srgbClr val="132738"/>
                </a:solidFill>
                <a:highlight>
                  <a:srgbClr val="FFFFFF"/>
                </a:highlight>
                <a:latin typeface="Roboto"/>
                <a:ea typeface="Roboto"/>
                <a:cs typeface="Roboto"/>
                <a:sym typeface="Roboto"/>
              </a:rPr>
              <a:t>Audio compression instead of levelling</a:t>
            </a:r>
            <a:endParaRPr sz="1650">
              <a:solidFill>
                <a:srgbClr val="132738"/>
              </a:solidFill>
              <a:highlight>
                <a:srgbClr val="FFFFFF"/>
              </a:highlight>
              <a:latin typeface="Roboto"/>
              <a:ea typeface="Roboto"/>
              <a:cs typeface="Roboto"/>
              <a:sym typeface="Roboto"/>
            </a:endParaRPr>
          </a:p>
          <a:p>
            <a:pPr indent="-295036" lvl="1" marL="914400" rtl="0" algn="l">
              <a:spcBef>
                <a:spcPts val="0"/>
              </a:spcBef>
              <a:spcAft>
                <a:spcPts val="0"/>
              </a:spcAft>
              <a:buSzPct val="100000"/>
              <a:buFont typeface="Roboto"/>
              <a:buChar char="○"/>
            </a:pPr>
            <a:r>
              <a:rPr lang="ru" sz="1350">
                <a:solidFill>
                  <a:srgbClr val="132738"/>
                </a:solidFill>
                <a:highlight>
                  <a:srgbClr val="FFFFFF"/>
                </a:highlight>
                <a:latin typeface="Roboto"/>
                <a:ea typeface="Roboto"/>
                <a:cs typeface="Roboto"/>
                <a:sym typeface="Roboto"/>
              </a:rPr>
              <a:t>This also might sound counterintuitive, but sometimes a compressor can’t control very large swings of dynamic range in an uneven performance.</a:t>
            </a:r>
            <a:endParaRPr sz="1350">
              <a:solidFill>
                <a:srgbClr val="132738"/>
              </a:solidFill>
              <a:highlight>
                <a:srgbClr val="FFFFFF"/>
              </a:highlight>
              <a:latin typeface="Roboto"/>
              <a:ea typeface="Roboto"/>
              <a:cs typeface="Roboto"/>
              <a:sym typeface="Roboto"/>
            </a:endParaRPr>
          </a:p>
          <a:p>
            <a:pPr indent="-295036" lvl="1" marL="914400" rtl="0" algn="l">
              <a:spcBef>
                <a:spcPts val="0"/>
              </a:spcBef>
              <a:spcAft>
                <a:spcPts val="0"/>
              </a:spcAft>
              <a:buSzPct val="100000"/>
              <a:buFont typeface="Roboto"/>
              <a:buChar char="○"/>
            </a:pPr>
            <a:r>
              <a:rPr lang="ru" sz="1350">
                <a:solidFill>
                  <a:srgbClr val="132738"/>
                </a:solidFill>
                <a:highlight>
                  <a:srgbClr val="FFFFFF"/>
                </a:highlight>
                <a:latin typeface="Roboto"/>
                <a:ea typeface="Roboto"/>
                <a:cs typeface="Roboto"/>
                <a:sym typeface="Roboto"/>
              </a:rPr>
              <a:t>This can be particularly clear when compressing speech, especially if there are quieter phrases alongside yelled or belted parts.</a:t>
            </a:r>
            <a:endParaRPr sz="1350">
              <a:solidFill>
                <a:srgbClr val="132738"/>
              </a:solidFill>
              <a:highlight>
                <a:srgbClr val="FFFFFF"/>
              </a:highlight>
              <a:latin typeface="Roboto"/>
              <a:ea typeface="Roboto"/>
              <a:cs typeface="Roboto"/>
              <a:sym typeface="Roboto"/>
            </a:endParaRPr>
          </a:p>
          <a:p>
            <a:pPr indent="-295036" lvl="1" marL="914400" rtl="0" algn="l">
              <a:spcBef>
                <a:spcPts val="0"/>
              </a:spcBef>
              <a:spcAft>
                <a:spcPts val="0"/>
              </a:spcAft>
              <a:buClr>
                <a:srgbClr val="132738"/>
              </a:buClr>
              <a:buSzPct val="100000"/>
              <a:buFont typeface="Roboto"/>
              <a:buChar char="○"/>
            </a:pPr>
            <a:r>
              <a:rPr lang="ru" sz="1350">
                <a:solidFill>
                  <a:srgbClr val="132738"/>
                </a:solidFill>
                <a:highlight>
                  <a:srgbClr val="FFFFFF"/>
                </a:highlight>
                <a:latin typeface="Roboto"/>
                <a:ea typeface="Roboto"/>
                <a:cs typeface="Roboto"/>
                <a:sym typeface="Roboto"/>
              </a:rPr>
              <a:t>In these situations you shouldn’t expect a single compressor to provide enough transparent gain reduction to even out the entire flow.</a:t>
            </a:r>
            <a:endParaRPr sz="1350">
              <a:solidFill>
                <a:srgbClr val="132738"/>
              </a:solidFill>
              <a:highlight>
                <a:srgbClr val="FFFFFF"/>
              </a:highlight>
              <a:latin typeface="Roboto"/>
              <a:ea typeface="Roboto"/>
              <a:cs typeface="Roboto"/>
              <a:sym typeface="Roboto"/>
            </a:endParaRPr>
          </a:p>
          <a:p>
            <a:pPr indent="-295036" lvl="1" marL="914400" rtl="0" algn="l">
              <a:spcBef>
                <a:spcPts val="0"/>
              </a:spcBef>
              <a:spcAft>
                <a:spcPts val="0"/>
              </a:spcAft>
              <a:buSzPct val="100000"/>
              <a:buFont typeface="Roboto"/>
              <a:buChar char="○"/>
            </a:pPr>
            <a:r>
              <a:rPr lang="ru" sz="1350">
                <a:solidFill>
                  <a:srgbClr val="132738"/>
                </a:solidFill>
                <a:highlight>
                  <a:srgbClr val="FFFFFF"/>
                </a:highlight>
                <a:latin typeface="Roboto"/>
                <a:ea typeface="Roboto"/>
                <a:cs typeface="Roboto"/>
                <a:sym typeface="Roboto"/>
              </a:rPr>
              <a:t>In fact, if one segment causes your compressor to work dramatically harder, you should consider clipping gain to control the level that feeds into it</a:t>
            </a:r>
            <a:endParaRPr sz="1350">
              <a:solidFill>
                <a:srgbClr val="132738"/>
              </a:solidFill>
              <a:highlight>
                <a:srgbClr val="FFFFFF"/>
              </a:highlight>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Automatic gain and loudness control (AGC and ALC)</a:t>
            </a:r>
            <a:endParaRPr/>
          </a:p>
        </p:txBody>
      </p:sp>
      <p:sp>
        <p:nvSpPr>
          <p:cNvPr id="108" name="Google Shape;108;p21"/>
          <p:cNvSpPr txBox="1"/>
          <p:nvPr>
            <p:ph idx="1" type="body"/>
          </p:nvPr>
        </p:nvSpPr>
        <p:spPr>
          <a:xfrm>
            <a:off x="311700" y="1152475"/>
            <a:ext cx="3838200" cy="3416400"/>
          </a:xfrm>
          <a:prstGeom prst="rect">
            <a:avLst/>
          </a:prstGeom>
        </p:spPr>
        <p:txBody>
          <a:bodyPr anchorCtr="0" anchor="t" bIns="91425" lIns="91425" spcFirstLastPara="1" rIns="91425" wrap="square" tIns="91425">
            <a:normAutofit fontScale="77500" lnSpcReduction="20000"/>
          </a:bodyPr>
          <a:lstStyle/>
          <a:p>
            <a:pPr indent="-302418" lvl="0" marL="457200" rtl="0" algn="l">
              <a:lnSpc>
                <a:spcPct val="107000"/>
              </a:lnSpc>
              <a:spcBef>
                <a:spcPts val="1200"/>
              </a:spcBef>
              <a:spcAft>
                <a:spcPts val="0"/>
              </a:spcAft>
              <a:buClr>
                <a:schemeClr val="dk1"/>
              </a:buClr>
              <a:buSzPct val="100000"/>
              <a:buChar char="●"/>
            </a:pPr>
            <a:r>
              <a:rPr lang="ru" sz="1500">
                <a:solidFill>
                  <a:schemeClr val="dk1"/>
                </a:solidFill>
              </a:rPr>
              <a:t>An AGC amplifier maintains a constant output level while the input receiving signal varies across a very wide dynamic range.</a:t>
            </a:r>
            <a:endParaRPr sz="1500">
              <a:solidFill>
                <a:schemeClr val="dk1"/>
              </a:solidFill>
            </a:endParaRPr>
          </a:p>
          <a:p>
            <a:pPr indent="-302418" lvl="0" marL="457200" rtl="0" algn="l">
              <a:spcBef>
                <a:spcPts val="0"/>
              </a:spcBef>
              <a:spcAft>
                <a:spcPts val="0"/>
              </a:spcAft>
              <a:buClr>
                <a:schemeClr val="dk1"/>
              </a:buClr>
              <a:buSzPct val="100000"/>
              <a:buChar char="●"/>
            </a:pPr>
            <a:r>
              <a:rPr lang="ru" sz="1500">
                <a:solidFill>
                  <a:schemeClr val="dk1"/>
                </a:solidFill>
              </a:rPr>
              <a:t>An ALC normally has a known input signal level and it is used to adjust the output level (such as audio volume, RF power, etc.).</a:t>
            </a:r>
            <a:endParaRPr sz="1500">
              <a:solidFill>
                <a:schemeClr val="dk1"/>
              </a:solidFill>
            </a:endParaRPr>
          </a:p>
          <a:p>
            <a:pPr indent="-302418" lvl="0" marL="457200" rtl="0" algn="l">
              <a:lnSpc>
                <a:spcPct val="107000"/>
              </a:lnSpc>
              <a:spcBef>
                <a:spcPts val="0"/>
              </a:spcBef>
              <a:spcAft>
                <a:spcPts val="0"/>
              </a:spcAft>
              <a:buClr>
                <a:schemeClr val="dk1"/>
              </a:buClr>
              <a:buSzPct val="100000"/>
              <a:buChar char="●"/>
            </a:pPr>
            <a:r>
              <a:rPr lang="ru" sz="1500">
                <a:solidFill>
                  <a:schemeClr val="dk1"/>
                </a:solidFill>
              </a:rPr>
              <a:t>AGC typically applies to receivers. In any band of frequencies, there exists the channel you want to receive plus interferers. To guarantee certain SNDR at the ADC output, you need to have a particular input signal amplitude to the ADC. If your channel is weaker than that level, you need to re-adject the gains in the receiver chain to get your channel level right and vice versa.</a:t>
            </a:r>
            <a:endParaRPr sz="1500">
              <a:solidFill>
                <a:schemeClr val="dk1"/>
              </a:solidFill>
            </a:endParaRPr>
          </a:p>
          <a:p>
            <a:pPr indent="-302418" lvl="0" marL="457200" rtl="0" algn="l">
              <a:spcBef>
                <a:spcPts val="0"/>
              </a:spcBef>
              <a:spcAft>
                <a:spcPts val="0"/>
              </a:spcAft>
              <a:buClr>
                <a:schemeClr val="dk1"/>
              </a:buClr>
              <a:buSzPct val="100000"/>
              <a:buChar char="●"/>
            </a:pPr>
            <a:r>
              <a:rPr lang="ru" sz="1500">
                <a:solidFill>
                  <a:schemeClr val="dk1"/>
                </a:solidFill>
              </a:rPr>
              <a:t>ALC refers to level adjustment loops. This can be applied to any circuit not an entire system or sub-system. A prime example is ALC loops used to regulate oscillator's amplitude to suppress amplitude noise.</a:t>
            </a:r>
            <a:endParaRPr sz="2100"/>
          </a:p>
        </p:txBody>
      </p:sp>
      <p:pic>
        <p:nvPicPr>
          <p:cNvPr id="109" name="Google Shape;109;p21"/>
          <p:cNvPicPr preferRelativeResize="0"/>
          <p:nvPr/>
        </p:nvPicPr>
        <p:blipFill>
          <a:blip r:embed="rId3">
            <a:alphaModFix/>
          </a:blip>
          <a:stretch>
            <a:fillRect/>
          </a:stretch>
        </p:blipFill>
        <p:spPr>
          <a:xfrm>
            <a:off x="4302300" y="1170125"/>
            <a:ext cx="4689300" cy="341897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