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2b440385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2b440385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2b440385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2b440385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2b440385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2b440385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2b440385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2b440385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2b440385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2b440385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2b440385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2b440385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2b440385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2b440385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2b440385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2b440385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2b440385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2b440385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2b440385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2b440385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2b44038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2b44038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2b440385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2b440385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2b440385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2b440385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2b440385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2b440385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2b440385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2b440385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2b440385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2b440385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2b440385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2b440385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2b440385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2b440385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2b440385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2b440385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2b440385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2b440385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2b440385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2b440385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b44038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b44038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2b440385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2b440385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2b440385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2b440385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2b440385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2b440385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2b440385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2b440385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2b440385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2b440385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2b440385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2b440385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2b440385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2b440385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2b440385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2b440385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2b440385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2b440385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1eb7c35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1eb7c35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2b44038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2b44038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1eb7c35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1eb7c35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1eb7c35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1eb7c35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1eb7c35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1eb7c35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26c4637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426c4637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2b440385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2b44038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2b440385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2b440385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2b440385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2b440385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b440385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2b440385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2b44038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2b44038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 Id="rId4" Type="http://schemas.openxmlformats.org/officeDocument/2006/relationships/image" Target="../media/image40.png"/><Relationship Id="rId5" Type="http://schemas.openxmlformats.org/officeDocument/2006/relationships/image" Target="../media/image45.png"/><Relationship Id="rId6" Type="http://schemas.openxmlformats.org/officeDocument/2006/relationships/image" Target="../media/image41.png"/><Relationship Id="rId7"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Theme 9. Popular speech processing architectures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 network design</a:t>
            </a:r>
            <a:endParaRPr/>
          </a:p>
        </p:txBody>
      </p:sp>
      <p:sp>
        <p:nvSpPr>
          <p:cNvPr id="117" name="Google Shape;117;p22"/>
          <p:cNvSpPr txBox="1"/>
          <p:nvPr>
            <p:ph idx="1" type="body"/>
          </p:nvPr>
        </p:nvSpPr>
        <p:spPr>
          <a:xfrm>
            <a:off x="311700" y="624600"/>
            <a:ext cx="8520600" cy="42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t>Encoder for mixture weight calculation</a:t>
            </a:r>
            <a:endParaRPr b="1" sz="1400"/>
          </a:p>
          <a:p>
            <a:pPr indent="-317500" lvl="0" marL="457200" rtl="0" algn="l">
              <a:spcBef>
                <a:spcPts val="1200"/>
              </a:spcBef>
              <a:spcAft>
                <a:spcPts val="0"/>
              </a:spcAft>
              <a:buSzPts val="1400"/>
              <a:buChar char="●"/>
            </a:pPr>
            <a:r>
              <a:rPr lang="ru" sz="1400"/>
              <a:t>The estimation of the nonnegative mixture weight </a:t>
            </a:r>
            <a:r>
              <a:rPr b="1" lang="ru" sz="1400"/>
              <a:t>w</a:t>
            </a:r>
            <a:r>
              <a:rPr baseline="-25000" lang="ru" sz="1400"/>
              <a:t>k</a:t>
            </a:r>
            <a:r>
              <a:rPr lang="ru" sz="1400"/>
              <a:t> for segment k is done by a 1-D gated convolutional layer</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ru" sz="1400"/>
              <a:t>where </a:t>
            </a:r>
            <a:r>
              <a:rPr b="1" lang="ru" sz="1400"/>
              <a:t>U</a:t>
            </a:r>
            <a:r>
              <a:rPr lang="ru" sz="1400"/>
              <a:t> ∈ R </a:t>
            </a:r>
            <a:r>
              <a:rPr baseline="30000" lang="ru" sz="1400"/>
              <a:t>N×L</a:t>
            </a:r>
            <a:r>
              <a:rPr lang="ru" sz="1400"/>
              <a:t> and </a:t>
            </a:r>
            <a:r>
              <a:rPr b="1" lang="ru" sz="1400"/>
              <a:t>V</a:t>
            </a:r>
            <a:r>
              <a:rPr lang="ru" sz="1400"/>
              <a:t> ∈ R </a:t>
            </a:r>
            <a:r>
              <a:rPr baseline="30000" lang="ru" sz="1400"/>
              <a:t>N×L</a:t>
            </a:r>
            <a:r>
              <a:rPr lang="ru" sz="1400"/>
              <a:t> are N vectors with length L, and </a:t>
            </a:r>
            <a:r>
              <a:rPr b="1" lang="ru" sz="1400"/>
              <a:t>w</a:t>
            </a:r>
            <a:r>
              <a:rPr baseline="-25000" lang="ru" sz="1400"/>
              <a:t>k</a:t>
            </a:r>
            <a:r>
              <a:rPr lang="ru" sz="1400"/>
              <a:t> ∈ R </a:t>
            </a:r>
            <a:r>
              <a:rPr baseline="30000" lang="ru" sz="1400"/>
              <a:t>1×N</a:t>
            </a:r>
            <a:r>
              <a:rPr lang="ru" sz="1400"/>
              <a:t> is the mixture weight vector. σ denotes the Sigmoid activation function and ⊛ denotes convolution operator. </a:t>
            </a:r>
            <a:r>
              <a:rPr b="1" lang="ru" sz="1400"/>
              <a:t>x</a:t>
            </a:r>
            <a:r>
              <a:rPr baseline="-25000" lang="ru" sz="1400"/>
              <a:t>k</a:t>
            </a:r>
            <a:r>
              <a:rPr lang="ru" sz="1400"/>
              <a:t> ∈ R </a:t>
            </a:r>
            <a:r>
              <a:rPr baseline="30000" lang="ru" sz="1400"/>
              <a:t>1×L</a:t>
            </a:r>
            <a:r>
              <a:rPr lang="ru" sz="1400"/>
              <a:t> is the k-th segment of the entire mixture signal x(t) with length L, and is normalized to have unit L</a:t>
            </a:r>
            <a:r>
              <a:rPr baseline="30000" lang="ru" sz="1400"/>
              <a:t>2</a:t>
            </a:r>
            <a:r>
              <a:rPr lang="ru" sz="1400"/>
              <a:t> norm to reduce the variability. The convolution is applied on the rows (time dimension). </a:t>
            </a:r>
            <a:endParaRPr sz="1400"/>
          </a:p>
          <a:p>
            <a:pPr indent="-317500" lvl="0" marL="457200" rtl="0" algn="l">
              <a:spcBef>
                <a:spcPts val="1200"/>
              </a:spcBef>
              <a:spcAft>
                <a:spcPts val="0"/>
              </a:spcAft>
              <a:buSzPts val="1400"/>
              <a:buChar char="●"/>
            </a:pPr>
            <a:r>
              <a:rPr lang="ru" sz="1400"/>
              <a:t>This step is motivated by the gated CNN approach that is used in language modeling, and empirically it performs significantly better than using only ReLU or Sigmoid</a:t>
            </a:r>
            <a:endParaRPr sz="1400"/>
          </a:p>
        </p:txBody>
      </p:sp>
      <p:pic>
        <p:nvPicPr>
          <p:cNvPr id="118" name="Google Shape;118;p22"/>
          <p:cNvPicPr preferRelativeResize="0"/>
          <p:nvPr/>
        </p:nvPicPr>
        <p:blipFill>
          <a:blip r:embed="rId3">
            <a:alphaModFix/>
          </a:blip>
          <a:stretch>
            <a:fillRect/>
          </a:stretch>
        </p:blipFill>
        <p:spPr>
          <a:xfrm>
            <a:off x="2403475" y="1631750"/>
            <a:ext cx="4410375" cy="38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 network design</a:t>
            </a:r>
            <a:endParaRPr/>
          </a:p>
        </p:txBody>
      </p:sp>
      <p:sp>
        <p:nvSpPr>
          <p:cNvPr id="124" name="Google Shape;124;p23"/>
          <p:cNvSpPr txBox="1"/>
          <p:nvPr>
            <p:ph idx="1" type="body"/>
          </p:nvPr>
        </p:nvSpPr>
        <p:spPr>
          <a:xfrm>
            <a:off x="311700" y="624600"/>
            <a:ext cx="8520600" cy="4334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ru" sz="1400"/>
              <a:t>Separation network</a:t>
            </a:r>
            <a:endParaRPr b="1" sz="1400"/>
          </a:p>
          <a:p>
            <a:pPr indent="-310832" lvl="0" marL="457200" rtl="0" algn="l">
              <a:spcBef>
                <a:spcPts val="1200"/>
              </a:spcBef>
              <a:spcAft>
                <a:spcPts val="0"/>
              </a:spcAft>
              <a:buSzPct val="100000"/>
              <a:buChar char="●"/>
            </a:pPr>
            <a:r>
              <a:rPr lang="ru" sz="1400"/>
              <a:t>The estimation of the source masks is done with a deep LSTM network to model the time dependencies across the K segments, followed by a fully-connected layer with Softmax activation function for mask generation. The input to the LSTM network is the sequence of K mixture weight vectors </a:t>
            </a:r>
            <a:r>
              <a:rPr b="1" lang="ru" sz="1400"/>
              <a:t>w</a:t>
            </a:r>
            <a:r>
              <a:rPr baseline="-25000" lang="ru" sz="1400"/>
              <a:t>1</a:t>
            </a:r>
            <a:r>
              <a:rPr lang="ru" sz="1400"/>
              <a:t>, . . . </a:t>
            </a:r>
            <a:r>
              <a:rPr b="1" lang="ru" sz="1400"/>
              <a:t>w</a:t>
            </a:r>
            <a:r>
              <a:rPr baseline="-25000" lang="ru" sz="1400"/>
              <a:t>K</a:t>
            </a:r>
            <a:r>
              <a:rPr lang="ru" sz="1400"/>
              <a:t> ∈ R </a:t>
            </a:r>
            <a:r>
              <a:rPr baseline="30000" lang="ru" sz="1400"/>
              <a:t>1×N</a:t>
            </a:r>
            <a:r>
              <a:rPr lang="ru" sz="1400"/>
              <a:t> , and the output of the network for source i is K mask vectors </a:t>
            </a:r>
            <a:r>
              <a:rPr b="1" lang="ru" sz="1400"/>
              <a:t>m</a:t>
            </a:r>
            <a:r>
              <a:rPr baseline="-25000" lang="ru" sz="1400"/>
              <a:t>i,1</a:t>
            </a:r>
            <a:r>
              <a:rPr lang="ru" sz="1400"/>
              <a:t>, . . . , </a:t>
            </a:r>
            <a:r>
              <a:rPr b="1" lang="ru" sz="1400"/>
              <a:t>m</a:t>
            </a:r>
            <a:r>
              <a:rPr baseline="-25000" lang="ru" sz="1400"/>
              <a:t>i,K</a:t>
            </a:r>
            <a:r>
              <a:rPr lang="ru" sz="1400"/>
              <a:t> ∈ R </a:t>
            </a:r>
            <a:r>
              <a:rPr baseline="30000" lang="ru" sz="1400"/>
              <a:t>1×N</a:t>
            </a:r>
            <a:r>
              <a:rPr lang="ru" sz="1400"/>
              <a:t> . The procedure for estimation of the masks is the same as the T-F mask estimation (a set of masks are generated by several LSTM layers followed by a fully-connected layer with Softmax function as activation).</a:t>
            </a:r>
            <a:endParaRPr sz="1400"/>
          </a:p>
          <a:p>
            <a:pPr indent="-310832" lvl="0" marL="457200" rtl="0" algn="l">
              <a:spcBef>
                <a:spcPts val="0"/>
              </a:spcBef>
              <a:spcAft>
                <a:spcPts val="0"/>
              </a:spcAft>
              <a:buSzPct val="100000"/>
              <a:buChar char="●"/>
            </a:pPr>
            <a:r>
              <a:rPr lang="ru" sz="1400"/>
              <a:t>To speed up and stabilize the training process, the mixture weight vector </a:t>
            </a:r>
            <a:r>
              <a:rPr b="1" lang="ru" sz="1400"/>
              <a:t>w</a:t>
            </a:r>
            <a:r>
              <a:rPr baseline="-25000" lang="ru" sz="1400"/>
              <a:t>k</a:t>
            </a:r>
            <a:r>
              <a:rPr lang="ru" sz="1400"/>
              <a:t> is normalized in a way similar to layer normalization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ru" sz="1400"/>
              <a:t>where parameters </a:t>
            </a:r>
            <a:r>
              <a:rPr b="1" lang="ru" sz="1400"/>
              <a:t>g</a:t>
            </a:r>
            <a:r>
              <a:rPr lang="ru" sz="1400"/>
              <a:t> ∈ R</a:t>
            </a:r>
            <a:r>
              <a:rPr baseline="30000" lang="ru" sz="1400"/>
              <a:t>1×N</a:t>
            </a:r>
            <a:r>
              <a:rPr lang="ru" sz="1400"/>
              <a:t> and </a:t>
            </a:r>
            <a:r>
              <a:rPr b="1" lang="ru" sz="1400"/>
              <a:t>b</a:t>
            </a:r>
            <a:r>
              <a:rPr lang="ru" sz="1400"/>
              <a:t> ∈ R</a:t>
            </a:r>
            <a:r>
              <a:rPr baseline="30000" lang="ru" sz="1400"/>
              <a:t>1×N</a:t>
            </a:r>
            <a:r>
              <a:rPr lang="ru" sz="1400"/>
              <a:t> are gain and bias vectors that are jointly optimized with the network. This normalization step results in scale invariant mixture weight vectors and also enables more efficient training of the LSTM layers. </a:t>
            </a:r>
            <a:endParaRPr sz="1400"/>
          </a:p>
          <a:p>
            <a:pPr indent="-310832" lvl="0" marL="457200" rtl="0" algn="l">
              <a:spcBef>
                <a:spcPts val="1200"/>
              </a:spcBef>
              <a:spcAft>
                <a:spcPts val="0"/>
              </a:spcAft>
              <a:buSzPct val="100000"/>
              <a:buChar char="●"/>
            </a:pPr>
            <a:r>
              <a:rPr lang="ru" sz="1400"/>
              <a:t>Starting from the second LSTM layer, an identity skip connection is added between every two LSTM layers to enhance the gradient flow and accelerate the training process.</a:t>
            </a:r>
            <a:endParaRPr sz="1400"/>
          </a:p>
        </p:txBody>
      </p:sp>
      <p:pic>
        <p:nvPicPr>
          <p:cNvPr id="125" name="Google Shape;125;p23"/>
          <p:cNvPicPr preferRelativeResize="0"/>
          <p:nvPr/>
        </p:nvPicPr>
        <p:blipFill>
          <a:blip r:embed="rId3">
            <a:alphaModFix/>
          </a:blip>
          <a:stretch>
            <a:fillRect/>
          </a:stretch>
        </p:blipFill>
        <p:spPr>
          <a:xfrm>
            <a:off x="2961325" y="2545675"/>
            <a:ext cx="3204250" cy="105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 network design</a:t>
            </a:r>
            <a:endParaRPr/>
          </a:p>
        </p:txBody>
      </p:sp>
      <p:sp>
        <p:nvSpPr>
          <p:cNvPr id="131" name="Google Shape;131;p24"/>
          <p:cNvSpPr txBox="1"/>
          <p:nvPr>
            <p:ph idx="1" type="body"/>
          </p:nvPr>
        </p:nvSpPr>
        <p:spPr>
          <a:xfrm>
            <a:off x="311700" y="624600"/>
            <a:ext cx="8520600" cy="433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sz="1400"/>
              <a:t>Decoder for waveform reconstruction</a:t>
            </a:r>
            <a:endParaRPr b="1" sz="1400"/>
          </a:p>
          <a:p>
            <a:pPr indent="-317500" lvl="0" marL="457200" rtl="0" algn="l">
              <a:spcBef>
                <a:spcPts val="1200"/>
              </a:spcBef>
              <a:spcAft>
                <a:spcPts val="0"/>
              </a:spcAft>
              <a:buSzPts val="1400"/>
              <a:buChar char="●"/>
            </a:pPr>
            <a:r>
              <a:rPr lang="ru" sz="1400"/>
              <a:t>The separation network produces a mask matrix for each source i </a:t>
            </a:r>
            <a:r>
              <a:rPr b="1" lang="ru" sz="1400"/>
              <a:t>M</a:t>
            </a:r>
            <a:r>
              <a:rPr baseline="-25000" lang="ru" sz="1400"/>
              <a:t>i</a:t>
            </a:r>
            <a:r>
              <a:rPr lang="ru" sz="1400"/>
              <a:t> = [</a:t>
            </a:r>
            <a:r>
              <a:rPr b="1" lang="ru" sz="1400"/>
              <a:t>m</a:t>
            </a:r>
            <a:r>
              <a:rPr baseline="-25000" lang="ru" sz="1400"/>
              <a:t>i,1</a:t>
            </a:r>
            <a:r>
              <a:rPr lang="ru" sz="1400"/>
              <a:t>, . . . , </a:t>
            </a:r>
            <a:r>
              <a:rPr b="1" lang="ru" sz="1400"/>
              <a:t>m</a:t>
            </a:r>
            <a:r>
              <a:rPr baseline="-25000" lang="ru" sz="1400"/>
              <a:t>i,K</a:t>
            </a:r>
            <a:r>
              <a:rPr lang="ru" sz="1400"/>
              <a:t>] ∈ R</a:t>
            </a:r>
            <a:r>
              <a:rPr baseline="30000" lang="ru" sz="1400"/>
              <a:t>K×N</a:t>
            </a:r>
            <a:r>
              <a:rPr lang="ru" sz="1400"/>
              <a:t> from the mixture weight </a:t>
            </a:r>
            <a:r>
              <a:rPr b="1" lang="ru" sz="1400"/>
              <a:t>Wˆ</a:t>
            </a:r>
            <a:r>
              <a:rPr lang="ru" sz="1400"/>
              <a:t> = [</a:t>
            </a:r>
            <a:r>
              <a:rPr b="1" lang="ru" sz="1400"/>
              <a:t>wˆ</a:t>
            </a:r>
            <a:r>
              <a:rPr baseline="-25000" lang="ru" sz="1400"/>
              <a:t>1</a:t>
            </a:r>
            <a:r>
              <a:rPr lang="ru" sz="1400"/>
              <a:t>, . . . , </a:t>
            </a:r>
            <a:r>
              <a:rPr b="1" lang="ru" sz="1400"/>
              <a:t>wˆ</a:t>
            </a:r>
            <a:r>
              <a:rPr baseline="-25000" lang="ru" sz="1400"/>
              <a:t>K</a:t>
            </a:r>
            <a:r>
              <a:rPr lang="ru" sz="1400"/>
              <a:t>] ∈ R</a:t>
            </a:r>
            <a:r>
              <a:rPr baseline="30000" lang="ru" sz="1400"/>
              <a:t>K×N</a:t>
            </a:r>
            <a:r>
              <a:rPr lang="ru" sz="1400"/>
              <a:t> across all the K segments. The source weight matrices can then be calculated by</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ru" sz="1400"/>
              <a:t>where </a:t>
            </a:r>
            <a:r>
              <a:rPr b="1" lang="ru" sz="1400"/>
              <a:t>D</a:t>
            </a:r>
            <a:r>
              <a:rPr baseline="-25000" lang="ru" sz="1400"/>
              <a:t>i</a:t>
            </a:r>
            <a:r>
              <a:rPr lang="ru" sz="1400"/>
              <a:t> = [</a:t>
            </a:r>
            <a:r>
              <a:rPr b="1" lang="ru" sz="1400"/>
              <a:t>d</a:t>
            </a:r>
            <a:r>
              <a:rPr baseline="-25000" lang="ru" sz="1400"/>
              <a:t>i,1</a:t>
            </a:r>
            <a:r>
              <a:rPr lang="ru" sz="1400"/>
              <a:t>, . . . , </a:t>
            </a:r>
            <a:r>
              <a:rPr b="1" lang="ru" sz="1400"/>
              <a:t>d</a:t>
            </a:r>
            <a:r>
              <a:rPr baseline="-25000" lang="ru" sz="1400"/>
              <a:t>i,K</a:t>
            </a:r>
            <a:r>
              <a:rPr lang="ru" sz="1400"/>
              <a:t>] ∈ R </a:t>
            </a:r>
            <a:r>
              <a:rPr baseline="30000" lang="ru" sz="1400"/>
              <a:t>K×N</a:t>
            </a:r>
            <a:r>
              <a:rPr lang="ru" sz="1400"/>
              <a:t> is the weight matrix for source i. Note that </a:t>
            </a:r>
            <a:r>
              <a:rPr b="1" lang="ru" sz="1400"/>
              <a:t>M</a:t>
            </a:r>
            <a:r>
              <a:rPr baseline="-25000" lang="ru" sz="1400"/>
              <a:t>i </a:t>
            </a:r>
            <a:r>
              <a:rPr lang="ru" sz="1400"/>
              <a:t>is applied to the original mixture weight </a:t>
            </a:r>
            <a:r>
              <a:rPr b="1" lang="ru" sz="1400"/>
              <a:t>W</a:t>
            </a:r>
            <a:r>
              <a:rPr lang="ru" sz="1400"/>
              <a:t> = [</a:t>
            </a:r>
            <a:r>
              <a:rPr b="1" lang="ru" sz="1400"/>
              <a:t>w</a:t>
            </a:r>
            <a:r>
              <a:rPr baseline="-25000" lang="ru" sz="1400"/>
              <a:t>1</a:t>
            </a:r>
            <a:r>
              <a:rPr lang="ru" sz="1400"/>
              <a:t>, . . . , </a:t>
            </a:r>
            <a:r>
              <a:rPr b="1" lang="ru" sz="1400"/>
              <a:t>w</a:t>
            </a:r>
            <a:r>
              <a:rPr baseline="-25000" lang="ru" sz="1400"/>
              <a:t>K</a:t>
            </a:r>
            <a:r>
              <a:rPr lang="ru" sz="1400"/>
              <a:t>] instead of normalized weight </a:t>
            </a:r>
            <a:r>
              <a:rPr b="1" lang="ru" sz="1400"/>
              <a:t>Wˆ</a:t>
            </a:r>
            <a:r>
              <a:rPr lang="ru" sz="1400"/>
              <a:t> . The timedomain synthesis of the sources is done by matrix multiplication between </a:t>
            </a:r>
            <a:r>
              <a:rPr b="1" lang="ru" sz="1400"/>
              <a:t>D</a:t>
            </a:r>
            <a:r>
              <a:rPr baseline="-25000" lang="ru" sz="1400"/>
              <a:t>i</a:t>
            </a:r>
            <a:r>
              <a:rPr lang="ru" sz="1400"/>
              <a:t> and the basis signals </a:t>
            </a:r>
            <a:r>
              <a:rPr b="1" lang="ru" sz="1400"/>
              <a:t>B</a:t>
            </a:r>
            <a:r>
              <a:rPr lang="ru" sz="1400"/>
              <a:t> ∈ R</a:t>
            </a:r>
            <a:r>
              <a:rPr baseline="30000" lang="ru" sz="1400"/>
              <a:t>N×L</a:t>
            </a:r>
            <a:r>
              <a:rPr lang="ru" sz="1400"/>
              <a:t>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ru" sz="1400"/>
              <a:t>For each segment, this operation can also be formulated as a linear deconvolutional operation (also known as transposed convolution), where each row in B corresponds to a 1-D filter which is jointly learned together with the other parts of the network. This is the inverse operation of the convolutional layer. </a:t>
            </a:r>
            <a:endParaRPr sz="1400"/>
          </a:p>
          <a:p>
            <a:pPr indent="-317500" lvl="0" marL="457200" rtl="0" algn="l">
              <a:spcBef>
                <a:spcPts val="0"/>
              </a:spcBef>
              <a:spcAft>
                <a:spcPts val="0"/>
              </a:spcAft>
              <a:buSzPts val="1400"/>
              <a:buChar char="●"/>
            </a:pPr>
            <a:r>
              <a:rPr lang="ru" sz="1400"/>
              <a:t>Finally we scale the recovered signals to reverse the effect of L</a:t>
            </a:r>
            <a:r>
              <a:rPr baseline="30000" lang="ru" sz="1400"/>
              <a:t>2</a:t>
            </a:r>
            <a:r>
              <a:rPr lang="ru" sz="1400"/>
              <a:t> normalization of </a:t>
            </a:r>
            <a:r>
              <a:rPr b="1" lang="ru" sz="1400"/>
              <a:t>x</a:t>
            </a:r>
            <a:r>
              <a:rPr baseline="-25000" lang="ru" sz="1400"/>
              <a:t>k</a:t>
            </a:r>
            <a:r>
              <a:rPr lang="ru" sz="1400"/>
              <a:t>. Concatenating the recoveries across all segments reconstruct the entire signal for each source. </a:t>
            </a:r>
            <a:endParaRPr sz="1400"/>
          </a:p>
        </p:txBody>
      </p:sp>
      <p:pic>
        <p:nvPicPr>
          <p:cNvPr id="132" name="Google Shape;132;p24"/>
          <p:cNvPicPr preferRelativeResize="0"/>
          <p:nvPr/>
        </p:nvPicPr>
        <p:blipFill>
          <a:blip r:embed="rId3">
            <a:alphaModFix/>
          </a:blip>
          <a:stretch>
            <a:fillRect/>
          </a:stretch>
        </p:blipFill>
        <p:spPr>
          <a:xfrm>
            <a:off x="3519195" y="1822650"/>
            <a:ext cx="1340400" cy="324950"/>
          </a:xfrm>
          <a:prstGeom prst="rect">
            <a:avLst/>
          </a:prstGeom>
          <a:noFill/>
          <a:ln>
            <a:noFill/>
          </a:ln>
        </p:spPr>
      </p:pic>
      <p:pic>
        <p:nvPicPr>
          <p:cNvPr id="133" name="Google Shape;133;p24"/>
          <p:cNvPicPr preferRelativeResize="0"/>
          <p:nvPr/>
        </p:nvPicPr>
        <p:blipFill>
          <a:blip r:embed="rId4">
            <a:alphaModFix/>
          </a:blip>
          <a:stretch>
            <a:fillRect/>
          </a:stretch>
        </p:blipFill>
        <p:spPr>
          <a:xfrm>
            <a:off x="3602925" y="3104772"/>
            <a:ext cx="1172950" cy="3794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 network design</a:t>
            </a:r>
            <a:endParaRPr/>
          </a:p>
        </p:txBody>
      </p:sp>
      <p:sp>
        <p:nvSpPr>
          <p:cNvPr id="139" name="Google Shape;139;p25"/>
          <p:cNvSpPr txBox="1"/>
          <p:nvPr>
            <p:ph idx="1" type="body"/>
          </p:nvPr>
        </p:nvSpPr>
        <p:spPr>
          <a:xfrm>
            <a:off x="311700" y="624600"/>
            <a:ext cx="8520600" cy="43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t>Training objective</a:t>
            </a:r>
            <a:endParaRPr b="1" sz="1400"/>
          </a:p>
          <a:p>
            <a:pPr indent="-317500" lvl="0" marL="457200" rtl="0" algn="l">
              <a:spcBef>
                <a:spcPts val="1200"/>
              </a:spcBef>
              <a:spcAft>
                <a:spcPts val="0"/>
              </a:spcAft>
              <a:buSzPts val="1400"/>
              <a:buChar char="●"/>
            </a:pPr>
            <a:r>
              <a:rPr lang="ru" sz="1400"/>
              <a:t>Since the output of the network are the waveforms of the estimated clean signals, we can directly use source-to-distortion ratio (SDR) as our training target. Here scale-invariant source-to-noise ratio (SI-SNR) is used, which is used as the evaluation metric in place of the standard SDR, as the training target. The SI-SNR is defined as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ru" sz="1400"/>
              <a:t>where </a:t>
            </a:r>
            <a:r>
              <a:rPr b="1" lang="ru" sz="1400"/>
              <a:t>ˆs</a:t>
            </a:r>
            <a:r>
              <a:rPr lang="ru" sz="1400"/>
              <a:t> ∈ R</a:t>
            </a:r>
            <a:r>
              <a:rPr baseline="30000" lang="ru" sz="1400"/>
              <a:t>1×t</a:t>
            </a:r>
            <a:r>
              <a:rPr lang="ru" sz="1400"/>
              <a:t> and </a:t>
            </a:r>
            <a:r>
              <a:rPr b="1" lang="ru" sz="1400"/>
              <a:t>s</a:t>
            </a:r>
            <a:r>
              <a:rPr lang="ru" sz="1400"/>
              <a:t> ∈ R</a:t>
            </a:r>
            <a:r>
              <a:rPr baseline="30000" lang="ru" sz="1400"/>
              <a:t>1×t</a:t>
            </a:r>
            <a:r>
              <a:rPr lang="ru" sz="1400"/>
              <a:t> are the estimated and target clean sources respectively, t denotes the length of the signals, and </a:t>
            </a:r>
            <a:r>
              <a:rPr b="1" lang="ru" sz="1400"/>
              <a:t>ˆs</a:t>
            </a:r>
            <a:r>
              <a:rPr lang="ru" sz="1400"/>
              <a:t> and s are both normalized to have zero-mean to ensure scale-invariance.</a:t>
            </a:r>
            <a:endParaRPr sz="1400"/>
          </a:p>
        </p:txBody>
      </p:sp>
      <p:pic>
        <p:nvPicPr>
          <p:cNvPr id="140" name="Google Shape;140;p25"/>
          <p:cNvPicPr preferRelativeResize="0"/>
          <p:nvPr/>
        </p:nvPicPr>
        <p:blipFill>
          <a:blip r:embed="rId3">
            <a:alphaModFix/>
          </a:blip>
          <a:stretch>
            <a:fillRect/>
          </a:stretch>
        </p:blipFill>
        <p:spPr>
          <a:xfrm>
            <a:off x="3396075" y="2213174"/>
            <a:ext cx="2064450" cy="120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a:t>
            </a:r>
            <a:endParaRPr/>
          </a:p>
        </p:txBody>
      </p:sp>
      <p:sp>
        <p:nvSpPr>
          <p:cNvPr id="146" name="Google Shape;146;p26"/>
          <p:cNvSpPr txBox="1"/>
          <p:nvPr>
            <p:ph idx="1" type="body"/>
          </p:nvPr>
        </p:nvSpPr>
        <p:spPr>
          <a:xfrm>
            <a:off x="311700" y="1152475"/>
            <a:ext cx="8520600" cy="3726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While TasNet outperformed previous time-frequency speech separation methods in both causal and non-causal implementations, the use of a deep long short-term memory (LSTM) network as the separation module in the original TasNet significantly limited its applicability. </a:t>
            </a:r>
            <a:endParaRPr/>
          </a:p>
          <a:p>
            <a:pPr indent="-317182" lvl="0" marL="457200" rtl="0" algn="l">
              <a:spcBef>
                <a:spcPts val="0"/>
              </a:spcBef>
              <a:spcAft>
                <a:spcPts val="0"/>
              </a:spcAft>
              <a:buSzPct val="100000"/>
              <a:buChar char="●"/>
            </a:pPr>
            <a:r>
              <a:rPr lang="ru"/>
              <a:t>First, choosing smaller kernel size (i.e. length of the waveform segments) in the encoder increases the length of the encoder output, which makes the training of the LSTMs unmanageable. </a:t>
            </a:r>
            <a:endParaRPr/>
          </a:p>
          <a:p>
            <a:pPr indent="-317182" lvl="0" marL="457200" rtl="0" algn="l">
              <a:spcBef>
                <a:spcPts val="0"/>
              </a:spcBef>
              <a:spcAft>
                <a:spcPts val="0"/>
              </a:spcAft>
              <a:buSzPct val="100000"/>
              <a:buChar char="●"/>
            </a:pPr>
            <a:r>
              <a:rPr lang="ru"/>
              <a:t>Second, the large number of parameters in deep LSTM network significantly increases its computational cost and limits its applicability to low-resource, low-power platforms such as wearable hearing devices. </a:t>
            </a:r>
            <a:endParaRPr/>
          </a:p>
          <a:p>
            <a:pPr indent="-317182" lvl="0" marL="457200" rtl="0" algn="l">
              <a:spcBef>
                <a:spcPts val="0"/>
              </a:spcBef>
              <a:spcAft>
                <a:spcPts val="0"/>
              </a:spcAft>
              <a:buSzPct val="100000"/>
              <a:buChar char="●"/>
            </a:pPr>
            <a:r>
              <a:rPr lang="ru"/>
              <a:t>The third problem is caused by the long temporal dependencies of LSTM networks which often results in inconsistent separation accuracy, for example, when changing the starting point of the mixture.</a:t>
            </a:r>
            <a:endParaRPr/>
          </a:p>
          <a:p>
            <a:pPr indent="-317182" lvl="0" marL="457200" rtl="0" algn="l">
              <a:spcBef>
                <a:spcPts val="0"/>
              </a:spcBef>
              <a:spcAft>
                <a:spcPts val="0"/>
              </a:spcAft>
              <a:buSzPct val="100000"/>
              <a:buChar char="●"/>
            </a:pPr>
            <a:r>
              <a:rPr lang="ru"/>
              <a:t>Motivated by the success of temporal convolutional network (TCN) models , Conv-TasNet uses stacked dilated 1- D convolutional blocks to replace the deep LSTM networks for the separation step. The use of convolution allows parallel processing on consecutive frames or segments to greatly speed up the separation process and also significantly reduces the model size. </a:t>
            </a:r>
            <a:endParaRPr/>
          </a:p>
          <a:p>
            <a:pPr indent="-317182" lvl="0" marL="457200" rtl="0" algn="l">
              <a:spcBef>
                <a:spcPts val="0"/>
              </a:spcBef>
              <a:spcAft>
                <a:spcPts val="0"/>
              </a:spcAft>
              <a:buSzPct val="100000"/>
              <a:buChar char="●"/>
            </a:pPr>
            <a:r>
              <a:rPr lang="ru"/>
              <a:t>To further decrease the number of parameters and the computational cost, the original convolution operation is </a:t>
            </a:r>
            <a:r>
              <a:rPr lang="ru"/>
              <a:t>substituted</a:t>
            </a:r>
            <a:r>
              <a:rPr lang="ru"/>
              <a:t> with depthwise separable convolution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16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a:t>
            </a:r>
            <a:endParaRPr/>
          </a:p>
        </p:txBody>
      </p:sp>
      <p:sp>
        <p:nvSpPr>
          <p:cNvPr id="152" name="Google Shape;152;p27"/>
          <p:cNvSpPr txBox="1"/>
          <p:nvPr>
            <p:ph idx="1" type="body"/>
          </p:nvPr>
        </p:nvSpPr>
        <p:spPr>
          <a:xfrm>
            <a:off x="311700" y="733825"/>
            <a:ext cx="8520600" cy="14193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ru"/>
              <a:t>The fully-convolutional time-domain audio separation network (Conv-TasNet) consists of three processing stages: </a:t>
            </a:r>
            <a:r>
              <a:rPr b="1" lang="ru"/>
              <a:t>encoder</a:t>
            </a:r>
            <a:r>
              <a:rPr lang="ru"/>
              <a:t>, </a:t>
            </a:r>
            <a:r>
              <a:rPr b="1" lang="ru"/>
              <a:t>separation</a:t>
            </a:r>
            <a:r>
              <a:rPr lang="ru"/>
              <a:t>, and </a:t>
            </a:r>
            <a:r>
              <a:rPr b="1" lang="ru"/>
              <a:t>decoder</a:t>
            </a:r>
            <a:r>
              <a:rPr lang="ru"/>
              <a:t>. </a:t>
            </a:r>
            <a:endParaRPr/>
          </a:p>
          <a:p>
            <a:pPr indent="-304165" lvl="1" marL="914400" rtl="0" algn="l">
              <a:spcBef>
                <a:spcPts val="0"/>
              </a:spcBef>
              <a:spcAft>
                <a:spcPts val="0"/>
              </a:spcAft>
              <a:buSzPct val="100000"/>
              <a:buChar char="○"/>
            </a:pPr>
            <a:r>
              <a:rPr lang="ru" sz="1700"/>
              <a:t>First, an encoder module is used to transform short segments of the mixture waveform into their corresponding representations in an intermediate feature space. </a:t>
            </a:r>
            <a:endParaRPr sz="1700"/>
          </a:p>
          <a:p>
            <a:pPr indent="-304165" lvl="1" marL="914400" rtl="0" algn="l">
              <a:spcBef>
                <a:spcPts val="0"/>
              </a:spcBef>
              <a:spcAft>
                <a:spcPts val="0"/>
              </a:spcAft>
              <a:buSzPct val="100000"/>
              <a:buChar char="○"/>
            </a:pPr>
            <a:r>
              <a:rPr lang="ru" sz="1700"/>
              <a:t>This representation is then used to estimate a multiplicative function (mask) for each source at each time step. </a:t>
            </a:r>
            <a:endParaRPr sz="1700"/>
          </a:p>
          <a:p>
            <a:pPr indent="-304165" lvl="1" marL="914400" rtl="0" algn="l">
              <a:spcBef>
                <a:spcPts val="0"/>
              </a:spcBef>
              <a:spcAft>
                <a:spcPts val="0"/>
              </a:spcAft>
              <a:buSzPct val="100000"/>
              <a:buChar char="○"/>
            </a:pPr>
            <a:r>
              <a:rPr lang="ru" sz="1700"/>
              <a:t>The source waveforms are then reconstructed by transforming the masked encoder features using a decoder module.</a:t>
            </a:r>
            <a:endParaRPr sz="1700"/>
          </a:p>
        </p:txBody>
      </p:sp>
      <p:pic>
        <p:nvPicPr>
          <p:cNvPr id="153" name="Google Shape;153;p27"/>
          <p:cNvPicPr preferRelativeResize="0"/>
          <p:nvPr/>
        </p:nvPicPr>
        <p:blipFill>
          <a:blip r:embed="rId3">
            <a:alphaModFix/>
          </a:blip>
          <a:stretch>
            <a:fillRect/>
          </a:stretch>
        </p:blipFill>
        <p:spPr>
          <a:xfrm>
            <a:off x="2292677" y="1976525"/>
            <a:ext cx="4919199" cy="3001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Time-domain speech separation</a:t>
            </a:r>
            <a:endParaRPr b="1"/>
          </a:p>
          <a:p>
            <a:pPr indent="-342900" lvl="0" marL="457200" rtl="0" algn="l">
              <a:spcBef>
                <a:spcPts val="1200"/>
              </a:spcBef>
              <a:spcAft>
                <a:spcPts val="0"/>
              </a:spcAft>
              <a:buSzPts val="1800"/>
              <a:buChar char="●"/>
            </a:pPr>
            <a:r>
              <a:rPr lang="ru"/>
              <a:t>The problem of single-channel speech separation can be formulated in terms of estimating C sources </a:t>
            </a:r>
            <a:r>
              <a:rPr i="1" lang="ru"/>
              <a:t>s</a:t>
            </a:r>
            <a:r>
              <a:rPr baseline="-25000" i="1" lang="ru"/>
              <a:t>1</a:t>
            </a:r>
            <a:r>
              <a:rPr i="1" lang="ru"/>
              <a:t>(t), . . . , s</a:t>
            </a:r>
            <a:r>
              <a:rPr baseline="-25000" i="1" lang="ru"/>
              <a:t>c</a:t>
            </a:r>
            <a:r>
              <a:rPr i="1" lang="ru"/>
              <a:t>(t)</a:t>
            </a:r>
            <a:r>
              <a:rPr lang="ru"/>
              <a:t> ∈ R</a:t>
            </a:r>
            <a:r>
              <a:rPr baseline="30000" lang="ru"/>
              <a:t>1×T</a:t>
            </a:r>
            <a:r>
              <a:rPr lang="ru"/>
              <a:t> , given the discrete waveform of the mixture x(t) ∈ R</a:t>
            </a:r>
            <a:r>
              <a:rPr baseline="30000" lang="ru"/>
              <a:t>1×T</a:t>
            </a:r>
            <a:r>
              <a:rPr lang="ru"/>
              <a:t> , where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In time-domain audio separation, we aim to directly estimate </a:t>
            </a:r>
            <a:r>
              <a:rPr i="1" lang="ru"/>
              <a:t>s</a:t>
            </a:r>
            <a:r>
              <a:rPr baseline="-25000" i="1" lang="ru"/>
              <a:t>i</a:t>
            </a:r>
            <a:r>
              <a:rPr i="1" lang="ru"/>
              <a:t>(t), i = 1, . . . , C</a:t>
            </a:r>
            <a:r>
              <a:rPr lang="ru"/>
              <a:t>, from </a:t>
            </a:r>
            <a:r>
              <a:rPr i="1" lang="ru"/>
              <a:t>x(t)</a:t>
            </a:r>
            <a:endParaRPr i="1"/>
          </a:p>
        </p:txBody>
      </p:sp>
      <p:pic>
        <p:nvPicPr>
          <p:cNvPr id="160" name="Google Shape;160;p28"/>
          <p:cNvPicPr preferRelativeResize="0"/>
          <p:nvPr/>
        </p:nvPicPr>
        <p:blipFill>
          <a:blip r:embed="rId3">
            <a:alphaModFix/>
          </a:blip>
          <a:stretch>
            <a:fillRect/>
          </a:stretch>
        </p:blipFill>
        <p:spPr>
          <a:xfrm>
            <a:off x="3734023" y="2645298"/>
            <a:ext cx="1305375" cy="67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166" name="Google Shape;166;p29"/>
          <p:cNvSpPr txBox="1"/>
          <p:nvPr>
            <p:ph idx="1" type="body"/>
          </p:nvPr>
        </p:nvSpPr>
        <p:spPr>
          <a:xfrm>
            <a:off x="311700" y="648625"/>
            <a:ext cx="8520600" cy="4300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ru"/>
              <a:t>Convolutional encoder-decoder</a:t>
            </a:r>
            <a:endParaRPr b="1"/>
          </a:p>
          <a:p>
            <a:pPr indent="-304482" lvl="0" marL="457200" rtl="0" algn="l">
              <a:spcBef>
                <a:spcPts val="1200"/>
              </a:spcBef>
              <a:spcAft>
                <a:spcPts val="0"/>
              </a:spcAft>
              <a:buSzPct val="100000"/>
              <a:buChar char="●"/>
            </a:pPr>
            <a:r>
              <a:rPr lang="ru" sz="1291"/>
              <a:t>The input mixture sound can be divided into overlapping segments of length L, represented by x</a:t>
            </a:r>
            <a:r>
              <a:rPr baseline="-25000" lang="ru" sz="1291"/>
              <a:t>k</a:t>
            </a:r>
            <a:r>
              <a:rPr lang="ru" sz="1291"/>
              <a:t> ∈ R</a:t>
            </a:r>
            <a:r>
              <a:rPr baseline="30000" lang="ru" sz="1291"/>
              <a:t>1×L</a:t>
            </a:r>
            <a:r>
              <a:rPr lang="ru" sz="1291"/>
              <a:t>, where </a:t>
            </a:r>
            <a:r>
              <a:rPr i="1" lang="ru" sz="1291"/>
              <a:t>k = 1, . . . , Tˆ</a:t>
            </a:r>
            <a:r>
              <a:rPr lang="ru" sz="1291"/>
              <a:t> denotes the segment index and </a:t>
            </a:r>
            <a:r>
              <a:rPr i="1" lang="ru" sz="1291"/>
              <a:t>Tˆ</a:t>
            </a:r>
            <a:r>
              <a:rPr lang="ru" sz="1291"/>
              <a:t> denotes the total number of segments in the input. </a:t>
            </a:r>
            <a:r>
              <a:rPr b="1" lang="ru" sz="1291"/>
              <a:t>x</a:t>
            </a:r>
            <a:r>
              <a:rPr baseline="-25000" lang="ru" sz="1291"/>
              <a:t>k</a:t>
            </a:r>
            <a:r>
              <a:rPr lang="ru" sz="1291"/>
              <a:t> is transformed into a N-dimensional representation, </a:t>
            </a:r>
            <a:r>
              <a:rPr b="1" lang="ru" sz="1291"/>
              <a:t>w</a:t>
            </a:r>
            <a:r>
              <a:rPr lang="ru" sz="1291"/>
              <a:t> ∈ R</a:t>
            </a:r>
            <a:r>
              <a:rPr baseline="30000" lang="ru" sz="1291"/>
              <a:t>1×N</a:t>
            </a:r>
            <a:r>
              <a:rPr lang="ru" sz="1291"/>
              <a:t> by a 1-D convolution operation, which is reformulated as a matrix multiplication (the index k is dropped from now on):</a:t>
            </a:r>
            <a:endParaRPr sz="1291"/>
          </a:p>
          <a:p>
            <a:pPr indent="0" lvl="0" marL="0" rtl="0" algn="l">
              <a:spcBef>
                <a:spcPts val="1200"/>
              </a:spcBef>
              <a:spcAft>
                <a:spcPts val="0"/>
              </a:spcAft>
              <a:buNone/>
            </a:pPr>
            <a:r>
              <a:t/>
            </a:r>
            <a:endParaRPr sz="1291"/>
          </a:p>
          <a:p>
            <a:pPr indent="0" lvl="0" marL="0" rtl="0" algn="l">
              <a:spcBef>
                <a:spcPts val="1200"/>
              </a:spcBef>
              <a:spcAft>
                <a:spcPts val="0"/>
              </a:spcAft>
              <a:buNone/>
            </a:pPr>
            <a:r>
              <a:rPr lang="ru" sz="1291"/>
              <a:t>where </a:t>
            </a:r>
            <a:r>
              <a:rPr b="1" lang="ru" sz="1291"/>
              <a:t>U </a:t>
            </a:r>
            <a:r>
              <a:rPr lang="ru" sz="1291"/>
              <a:t>∈ R</a:t>
            </a:r>
            <a:r>
              <a:rPr baseline="30000" lang="ru" sz="1291"/>
              <a:t>N×L</a:t>
            </a:r>
            <a:r>
              <a:rPr lang="ru" sz="1291"/>
              <a:t> contains N vectors (encoder basis functions) with length L each, and H(·) is an optional nonlinear function.H(·) is the rectified linear unit (ReLU) to ensure that the representation is non-negative. The decoder reconstructs the waveform from this representation using a 1-D transposed convolution operation, which can be reformulated as another matrix multiplication:</a:t>
            </a:r>
            <a:endParaRPr sz="1291"/>
          </a:p>
          <a:p>
            <a:pPr indent="0" lvl="0" marL="0" rtl="0" algn="l">
              <a:spcBef>
                <a:spcPts val="1200"/>
              </a:spcBef>
              <a:spcAft>
                <a:spcPts val="0"/>
              </a:spcAft>
              <a:buNone/>
            </a:pPr>
            <a:r>
              <a:t/>
            </a:r>
            <a:endParaRPr sz="1291"/>
          </a:p>
          <a:p>
            <a:pPr indent="0" lvl="0" marL="0" rtl="0" algn="l">
              <a:spcBef>
                <a:spcPts val="1200"/>
              </a:spcBef>
              <a:spcAft>
                <a:spcPts val="0"/>
              </a:spcAft>
              <a:buNone/>
            </a:pPr>
            <a:r>
              <a:rPr lang="ru" sz="1291"/>
              <a:t>where </a:t>
            </a:r>
            <a:r>
              <a:rPr b="1" lang="ru" sz="1291"/>
              <a:t>xˆ </a:t>
            </a:r>
            <a:r>
              <a:rPr lang="ru" sz="1291"/>
              <a:t>∈ R</a:t>
            </a:r>
            <a:r>
              <a:rPr baseline="30000" lang="ru" sz="1291"/>
              <a:t>1×L</a:t>
            </a:r>
            <a:r>
              <a:rPr lang="ru" sz="1291"/>
              <a:t> is the reconstruction of x, and the rows in </a:t>
            </a:r>
            <a:r>
              <a:rPr b="1" lang="ru" sz="1291"/>
              <a:t>V</a:t>
            </a:r>
            <a:r>
              <a:rPr lang="ru" sz="1291"/>
              <a:t> ∈ R</a:t>
            </a:r>
            <a:r>
              <a:rPr baseline="30000" lang="ru" sz="1291"/>
              <a:t>N×L</a:t>
            </a:r>
            <a:r>
              <a:rPr lang="ru" sz="1291"/>
              <a:t> are the decoder basis functions, each with length L. The overlapping reconstructed segments are summed together to generate the final waveforms. </a:t>
            </a:r>
            <a:endParaRPr sz="1291"/>
          </a:p>
          <a:p>
            <a:pPr indent="-304482" lvl="0" marL="457200" rtl="0" algn="l">
              <a:spcBef>
                <a:spcPts val="1200"/>
              </a:spcBef>
              <a:spcAft>
                <a:spcPts val="0"/>
              </a:spcAft>
              <a:buSzPct val="100000"/>
              <a:buChar char="●"/>
            </a:pPr>
            <a:r>
              <a:rPr lang="ru" sz="1291"/>
              <a:t>Although we reformulate the encoder/decoder operations as matrix multiplication, the term ”convolutional autoencoder” is used because in actual model implementation, convolutional and transposed convolutional layers can more easily handle the overlap between segments and thus enable faster training and better convergence</a:t>
            </a:r>
            <a:endParaRPr i="1"/>
          </a:p>
        </p:txBody>
      </p:sp>
      <p:pic>
        <p:nvPicPr>
          <p:cNvPr id="167" name="Google Shape;167;p29"/>
          <p:cNvPicPr preferRelativeResize="0"/>
          <p:nvPr/>
        </p:nvPicPr>
        <p:blipFill>
          <a:blip r:embed="rId3">
            <a:alphaModFix/>
          </a:blip>
          <a:stretch>
            <a:fillRect/>
          </a:stretch>
        </p:blipFill>
        <p:spPr>
          <a:xfrm>
            <a:off x="3964463" y="1987700"/>
            <a:ext cx="1215100" cy="342725"/>
          </a:xfrm>
          <a:prstGeom prst="rect">
            <a:avLst/>
          </a:prstGeom>
          <a:noFill/>
          <a:ln>
            <a:noFill/>
          </a:ln>
        </p:spPr>
      </p:pic>
      <p:pic>
        <p:nvPicPr>
          <p:cNvPr id="168" name="Google Shape;168;p29"/>
          <p:cNvPicPr preferRelativeResize="0"/>
          <p:nvPr/>
        </p:nvPicPr>
        <p:blipFill>
          <a:blip r:embed="rId4">
            <a:alphaModFix/>
          </a:blip>
          <a:stretch>
            <a:fillRect/>
          </a:stretch>
        </p:blipFill>
        <p:spPr>
          <a:xfrm>
            <a:off x="4129163" y="3083248"/>
            <a:ext cx="885675" cy="40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174" name="Google Shape;174;p30"/>
          <p:cNvSpPr txBox="1"/>
          <p:nvPr>
            <p:ph idx="1" type="body"/>
          </p:nvPr>
        </p:nvSpPr>
        <p:spPr>
          <a:xfrm>
            <a:off x="311700" y="648625"/>
            <a:ext cx="85206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300"/>
              <a:t>Estimating the separation masks</a:t>
            </a:r>
            <a:endParaRPr b="1" sz="1300"/>
          </a:p>
          <a:p>
            <a:pPr indent="-278885" lvl="0" marL="457200" rtl="0" algn="l">
              <a:spcBef>
                <a:spcPts val="1200"/>
              </a:spcBef>
              <a:spcAft>
                <a:spcPts val="0"/>
              </a:spcAft>
              <a:buSzPts val="792"/>
              <a:buChar char="●"/>
            </a:pPr>
            <a:r>
              <a:rPr lang="ru" sz="1300"/>
              <a:t>The separation for each frame is performed by estimating C vectors (masks) </a:t>
            </a:r>
            <a:r>
              <a:rPr b="1" lang="ru" sz="1300"/>
              <a:t>m</a:t>
            </a:r>
            <a:r>
              <a:rPr baseline="-25000" lang="ru" sz="1300"/>
              <a:t>i</a:t>
            </a:r>
            <a:r>
              <a:rPr lang="ru" sz="1300"/>
              <a:t> ∈ R</a:t>
            </a:r>
            <a:r>
              <a:rPr baseline="30000" lang="ru" sz="1300"/>
              <a:t>1×N</a:t>
            </a:r>
            <a:r>
              <a:rPr lang="ru" sz="1300"/>
              <a:t> , </a:t>
            </a:r>
            <a:r>
              <a:rPr i="1" lang="ru" sz="1300"/>
              <a:t>i = 1, . . . , C</a:t>
            </a:r>
            <a:r>
              <a:rPr lang="ru" sz="1300"/>
              <a:t> where C is the number of speakers in the mixture that is multiplied by the encoder output </a:t>
            </a:r>
            <a:r>
              <a:rPr b="1" lang="ru" sz="1300"/>
              <a:t>w</a:t>
            </a:r>
            <a:r>
              <a:rPr lang="ru" sz="1300"/>
              <a:t>. The mask vectors </a:t>
            </a:r>
            <a:r>
              <a:rPr b="1" lang="ru" sz="1300"/>
              <a:t>m</a:t>
            </a:r>
            <a:r>
              <a:rPr baseline="-25000" lang="ru" sz="1300"/>
              <a:t>i</a:t>
            </a:r>
            <a:r>
              <a:rPr lang="ru" sz="1300"/>
              <a:t> have the constraint that </a:t>
            </a:r>
            <a:r>
              <a:rPr b="1" lang="ru" sz="1300"/>
              <a:t>m</a:t>
            </a:r>
            <a:r>
              <a:rPr baseline="-25000" lang="ru" sz="1300"/>
              <a:t>i</a:t>
            </a:r>
            <a:r>
              <a:rPr lang="ru" sz="1300"/>
              <a:t> ∈ [0, 1]. The representation of each source, </a:t>
            </a:r>
            <a:r>
              <a:rPr b="1" lang="ru" sz="1300"/>
              <a:t>d</a:t>
            </a:r>
            <a:r>
              <a:rPr baseline="-25000" lang="ru" sz="1300"/>
              <a:t>i</a:t>
            </a:r>
            <a:r>
              <a:rPr lang="ru" sz="1300"/>
              <a:t> ∈ R</a:t>
            </a:r>
            <a:r>
              <a:rPr baseline="30000" lang="ru" sz="1300"/>
              <a:t>1×N</a:t>
            </a:r>
            <a:r>
              <a:rPr lang="ru" sz="1300"/>
              <a:t> , is then calculated by applying the corresponding mask, </a:t>
            </a:r>
            <a:r>
              <a:rPr b="1" lang="ru" sz="1300"/>
              <a:t>m</a:t>
            </a:r>
            <a:r>
              <a:rPr baseline="-25000" lang="ru" sz="1300"/>
              <a:t>i</a:t>
            </a:r>
            <a:r>
              <a:rPr lang="ru" sz="1300"/>
              <a:t> , to the mixture representation </a:t>
            </a:r>
            <a:r>
              <a:rPr b="1" lang="ru" sz="1300"/>
              <a:t>w</a:t>
            </a:r>
            <a:r>
              <a:rPr lang="ru" sz="1300"/>
              <a:t>: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ru" sz="1300"/>
              <a:t>where ⊙ denotes element-wise multiplication. The waveform of each source </a:t>
            </a:r>
            <a:r>
              <a:rPr b="1" lang="ru" sz="1300"/>
              <a:t>ˆs</a:t>
            </a:r>
            <a:r>
              <a:rPr baseline="-25000" lang="ru" sz="1300"/>
              <a:t>i</a:t>
            </a:r>
            <a:r>
              <a:rPr lang="ru" sz="1300"/>
              <a:t>, </a:t>
            </a:r>
            <a:r>
              <a:rPr i="1" lang="ru" sz="1300"/>
              <a:t>i = 1, . . . , C</a:t>
            </a:r>
            <a:r>
              <a:rPr lang="ru" sz="1300"/>
              <a:t> is then reconstructed by the decoder:</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The unit summation constraint                   , was applied based on the assumption that the encoder-encoder architecture can perfectly reconstruct the input mixture</a:t>
            </a:r>
            <a:endParaRPr sz="1300"/>
          </a:p>
        </p:txBody>
      </p:sp>
      <p:pic>
        <p:nvPicPr>
          <p:cNvPr id="175" name="Google Shape;175;p30"/>
          <p:cNvPicPr preferRelativeResize="0"/>
          <p:nvPr/>
        </p:nvPicPr>
        <p:blipFill>
          <a:blip r:embed="rId3">
            <a:alphaModFix/>
          </a:blip>
          <a:stretch>
            <a:fillRect/>
          </a:stretch>
        </p:blipFill>
        <p:spPr>
          <a:xfrm>
            <a:off x="3953974" y="2076550"/>
            <a:ext cx="1236050" cy="359325"/>
          </a:xfrm>
          <a:prstGeom prst="rect">
            <a:avLst/>
          </a:prstGeom>
          <a:noFill/>
          <a:ln>
            <a:noFill/>
          </a:ln>
        </p:spPr>
      </p:pic>
      <p:pic>
        <p:nvPicPr>
          <p:cNvPr id="176" name="Google Shape;176;p30"/>
          <p:cNvPicPr preferRelativeResize="0"/>
          <p:nvPr/>
        </p:nvPicPr>
        <p:blipFill>
          <a:blip r:embed="rId4">
            <a:alphaModFix/>
          </a:blip>
          <a:stretch>
            <a:fillRect/>
          </a:stretch>
        </p:blipFill>
        <p:spPr>
          <a:xfrm>
            <a:off x="3953975" y="3013547"/>
            <a:ext cx="1085620" cy="359325"/>
          </a:xfrm>
          <a:prstGeom prst="rect">
            <a:avLst/>
          </a:prstGeom>
          <a:noFill/>
          <a:ln>
            <a:noFill/>
          </a:ln>
        </p:spPr>
      </p:pic>
      <p:pic>
        <p:nvPicPr>
          <p:cNvPr id="177" name="Google Shape;177;p30"/>
          <p:cNvPicPr preferRelativeResize="0"/>
          <p:nvPr/>
        </p:nvPicPr>
        <p:blipFill>
          <a:blip r:embed="rId5">
            <a:alphaModFix/>
          </a:blip>
          <a:stretch>
            <a:fillRect/>
          </a:stretch>
        </p:blipFill>
        <p:spPr>
          <a:xfrm>
            <a:off x="3130924" y="3516374"/>
            <a:ext cx="823050" cy="21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183" name="Google Shape;183;p31"/>
          <p:cNvSpPr txBox="1"/>
          <p:nvPr>
            <p:ph idx="1" type="body"/>
          </p:nvPr>
        </p:nvSpPr>
        <p:spPr>
          <a:xfrm>
            <a:off x="311700" y="648625"/>
            <a:ext cx="4260300" cy="430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sz="1100"/>
              <a:t>Convolutional separation module</a:t>
            </a:r>
            <a:endParaRPr b="1" sz="1100"/>
          </a:p>
          <a:p>
            <a:pPr indent="-266185" lvl="0" marL="457200" rtl="0" algn="l">
              <a:spcBef>
                <a:spcPts val="1200"/>
              </a:spcBef>
              <a:spcAft>
                <a:spcPts val="0"/>
              </a:spcAft>
              <a:buSzPts val="592"/>
              <a:buChar char="●"/>
            </a:pPr>
            <a:r>
              <a:rPr lang="ru" sz="1100"/>
              <a:t>Motivated by the temporal convolutional network (TCN), a fully-convolutional separation module is proposed that consists of stacked 1-D dilated convolutional blocks. TCN was proposed as a replacement for RNNs in various sequence modeling tasks. Each layer in a TCN consists of 1-D convolutional blocks with increasing dilation factors. </a:t>
            </a:r>
            <a:endParaRPr sz="1100"/>
          </a:p>
          <a:p>
            <a:pPr indent="-266185" lvl="0" marL="457200" rtl="0" algn="l">
              <a:spcBef>
                <a:spcPts val="0"/>
              </a:spcBef>
              <a:spcAft>
                <a:spcPts val="0"/>
              </a:spcAft>
              <a:buSzPts val="592"/>
              <a:buChar char="●"/>
            </a:pPr>
            <a:r>
              <a:rPr lang="ru" sz="1100"/>
              <a:t>The dilation factors increase exponentially to ensure a sufficiently large temporal context window to take advantage of the long-range dependencies of the speech signal, </a:t>
            </a:r>
            <a:endParaRPr sz="1100"/>
          </a:p>
          <a:p>
            <a:pPr indent="-266185" lvl="0" marL="457200" rtl="0" algn="l">
              <a:spcBef>
                <a:spcPts val="0"/>
              </a:spcBef>
              <a:spcAft>
                <a:spcPts val="0"/>
              </a:spcAft>
              <a:buSzPts val="592"/>
              <a:buChar char="●"/>
            </a:pPr>
            <a:r>
              <a:rPr lang="ru" sz="1100"/>
              <a:t>In Conv-TasNet, M convolutional blocks with dilation factors 1, 2, 4, . . . , 2M−1 are repeated R times. The input to each block is zero padded accordingly to ensure the output length is the same as the input. The output of the TCN is passed to a convolutional block with kernel size 1 (1 × 1−conv block, also known as pointwise convolution) for mask estimation. </a:t>
            </a:r>
            <a:endParaRPr sz="1100"/>
          </a:p>
          <a:p>
            <a:pPr indent="-266185" lvl="0" marL="457200" rtl="0" algn="l">
              <a:spcBef>
                <a:spcPts val="0"/>
              </a:spcBef>
              <a:spcAft>
                <a:spcPts val="0"/>
              </a:spcAft>
              <a:buSzPts val="592"/>
              <a:buChar char="●"/>
            </a:pPr>
            <a:r>
              <a:rPr lang="ru" sz="1100"/>
              <a:t>The 1×1−conv block together with a nonlinear activation function estimates C mask vectors for the C target sources.</a:t>
            </a:r>
            <a:endParaRPr sz="1100"/>
          </a:p>
        </p:txBody>
      </p:sp>
      <p:pic>
        <p:nvPicPr>
          <p:cNvPr id="184" name="Google Shape;184;p31"/>
          <p:cNvPicPr preferRelativeResize="0"/>
          <p:nvPr/>
        </p:nvPicPr>
        <p:blipFill>
          <a:blip r:embed="rId3">
            <a:alphaModFix/>
          </a:blip>
          <a:stretch>
            <a:fillRect/>
          </a:stretch>
        </p:blipFill>
        <p:spPr>
          <a:xfrm>
            <a:off x="4743325" y="1586500"/>
            <a:ext cx="4267199" cy="2280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Google’s VoiceFilter (2019)</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a:t>
            </a:r>
            <a:r>
              <a:rPr lang="ru"/>
              <a:t>eparates the voice of a target speaker from multi-speaker signals, by making use of a reference signal from the target speaker. </a:t>
            </a:r>
            <a:endParaRPr/>
          </a:p>
          <a:p>
            <a:pPr indent="-342900" lvl="0" marL="457200" rtl="0" algn="l">
              <a:spcBef>
                <a:spcPts val="0"/>
              </a:spcBef>
              <a:spcAft>
                <a:spcPts val="0"/>
              </a:spcAft>
              <a:buSzPts val="1800"/>
              <a:buChar char="●"/>
            </a:pPr>
            <a:r>
              <a:rPr lang="ru"/>
              <a:t>Two separate neural networks: </a:t>
            </a:r>
            <a:endParaRPr/>
          </a:p>
          <a:p>
            <a:pPr indent="-336550" lvl="1" marL="914400" rtl="0" algn="l">
              <a:spcBef>
                <a:spcPts val="0"/>
              </a:spcBef>
              <a:spcAft>
                <a:spcPts val="0"/>
              </a:spcAft>
              <a:buSzPts val="1700"/>
              <a:buChar char="○"/>
            </a:pPr>
            <a:r>
              <a:rPr lang="ru" sz="1700"/>
              <a:t>A speaker recognition network that produces speaker-discriminative embeddings; </a:t>
            </a:r>
            <a:endParaRPr sz="1700"/>
          </a:p>
          <a:p>
            <a:pPr indent="-336550" lvl="1" marL="914400" rtl="0" algn="l">
              <a:spcBef>
                <a:spcPts val="0"/>
              </a:spcBef>
              <a:spcAft>
                <a:spcPts val="0"/>
              </a:spcAft>
              <a:buSzPts val="1700"/>
              <a:buChar char="○"/>
            </a:pPr>
            <a:r>
              <a:rPr lang="ru" sz="1700"/>
              <a:t>A spectrogram masking network that takes both noisy spectrogram and speaker embedding as input, and produces a mask.</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190" name="Google Shape;190;p32"/>
          <p:cNvSpPr txBox="1"/>
          <p:nvPr>
            <p:ph idx="1" type="body"/>
          </p:nvPr>
        </p:nvSpPr>
        <p:spPr>
          <a:xfrm>
            <a:off x="311700" y="648625"/>
            <a:ext cx="65799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100"/>
              <a:t>Convolutional separation module</a:t>
            </a:r>
            <a:endParaRPr b="1" sz="1100"/>
          </a:p>
          <a:p>
            <a:pPr indent="-266185" lvl="0" marL="457200" rtl="0" algn="l">
              <a:spcBef>
                <a:spcPts val="1200"/>
              </a:spcBef>
              <a:spcAft>
                <a:spcPts val="0"/>
              </a:spcAft>
              <a:buSzPts val="592"/>
              <a:buChar char="●"/>
            </a:pPr>
            <a:r>
              <a:rPr b="1" lang="ru" sz="1100"/>
              <a:t>The design of the 1-D convolutional blocks</a:t>
            </a:r>
            <a:r>
              <a:rPr lang="ru" sz="1100"/>
              <a:t>: a residual path and a skip-connection path are applied: the residual path of a block serves as the input to the next block, and the skip-connection paths for all blocks are summed up and used as the output of the TCN. To further decrease the number of parameters, depthwise separable convolution (S-conv(·)) is used to replace standard convolution in each convolutional block.</a:t>
            </a:r>
            <a:endParaRPr sz="1100"/>
          </a:p>
          <a:p>
            <a:pPr indent="-266185" lvl="0" marL="457200" rtl="0" algn="l">
              <a:spcBef>
                <a:spcPts val="0"/>
              </a:spcBef>
              <a:spcAft>
                <a:spcPts val="0"/>
              </a:spcAft>
              <a:buSzPts val="592"/>
              <a:buChar char="●"/>
            </a:pPr>
            <a:r>
              <a:rPr lang="ru" sz="1100"/>
              <a:t>The depthwise separable convolution operator decouples the standard convolution operation into two consecutive operations, a depthwise convolution (</a:t>
            </a:r>
            <a:r>
              <a:rPr i="1" lang="ru" sz="1100"/>
              <a:t>D-conv(·)</a:t>
            </a:r>
            <a:r>
              <a:rPr lang="ru" sz="1100"/>
              <a:t>) followed by pointwise convolution (</a:t>
            </a:r>
            <a:r>
              <a:rPr i="1" lang="ru" sz="1100"/>
              <a:t>1 × 1−conv(·)</a:t>
            </a:r>
            <a:r>
              <a:rPr lang="ru" sz="1100"/>
              <a:t>):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ru" sz="1100"/>
              <a:t>where </a:t>
            </a:r>
            <a:r>
              <a:rPr b="1" lang="ru" sz="1100"/>
              <a:t>Y</a:t>
            </a:r>
            <a:r>
              <a:rPr lang="ru" sz="1100"/>
              <a:t> ∈ R</a:t>
            </a:r>
            <a:r>
              <a:rPr baseline="30000" lang="ru" sz="1100"/>
              <a:t>G×M</a:t>
            </a:r>
            <a:r>
              <a:rPr lang="ru" sz="1100"/>
              <a:t> is the input to </a:t>
            </a:r>
            <a:r>
              <a:rPr i="1" lang="ru" sz="1100"/>
              <a:t>S-conv(·)</a:t>
            </a:r>
            <a:r>
              <a:rPr lang="ru" sz="1100"/>
              <a:t>, </a:t>
            </a:r>
            <a:r>
              <a:rPr b="1" lang="ru" sz="1100"/>
              <a:t>K</a:t>
            </a:r>
            <a:r>
              <a:rPr lang="ru" sz="1100"/>
              <a:t> ∈ R</a:t>
            </a:r>
            <a:r>
              <a:rPr baseline="30000" lang="ru" sz="1100"/>
              <a:t>G×P</a:t>
            </a:r>
            <a:r>
              <a:rPr lang="ru" sz="1100"/>
              <a:t> is the convolution kernel with size </a:t>
            </a:r>
            <a:r>
              <a:rPr i="1" lang="ru" sz="1100"/>
              <a:t>P</a:t>
            </a:r>
            <a:r>
              <a:rPr lang="ru" sz="1100"/>
              <a:t>, </a:t>
            </a:r>
            <a:r>
              <a:rPr b="1" lang="ru" sz="1100"/>
              <a:t>y</a:t>
            </a:r>
            <a:r>
              <a:rPr baseline="-25000" lang="ru" sz="1100"/>
              <a:t>j</a:t>
            </a:r>
            <a:r>
              <a:rPr lang="ru" sz="1100"/>
              <a:t> ∈ R</a:t>
            </a:r>
            <a:r>
              <a:rPr baseline="30000" lang="ru" sz="1100"/>
              <a:t>1×M</a:t>
            </a:r>
            <a:r>
              <a:rPr lang="ru" sz="1100"/>
              <a:t> and </a:t>
            </a:r>
            <a:r>
              <a:rPr b="1" lang="ru" sz="1100"/>
              <a:t>k</a:t>
            </a:r>
            <a:r>
              <a:rPr baseline="-25000" lang="ru" sz="1100"/>
              <a:t>j</a:t>
            </a:r>
            <a:r>
              <a:rPr lang="ru" sz="1100"/>
              <a:t> ∈ R</a:t>
            </a:r>
            <a:r>
              <a:rPr baseline="30000" lang="ru" sz="1100"/>
              <a:t>1×P </a:t>
            </a:r>
            <a:r>
              <a:rPr lang="ru" sz="1100"/>
              <a:t>are the rows of matrices </a:t>
            </a:r>
            <a:r>
              <a:rPr b="1" lang="ru" sz="1100"/>
              <a:t>Y</a:t>
            </a:r>
            <a:r>
              <a:rPr lang="ru" sz="1100"/>
              <a:t> and </a:t>
            </a:r>
            <a:r>
              <a:rPr b="1" lang="ru" sz="1100"/>
              <a:t>K</a:t>
            </a:r>
            <a:r>
              <a:rPr lang="ru" sz="1100"/>
              <a:t>, respectively, </a:t>
            </a:r>
            <a:r>
              <a:rPr b="1" lang="ru" sz="1100"/>
              <a:t>L</a:t>
            </a:r>
            <a:r>
              <a:rPr lang="ru" sz="1100"/>
              <a:t> ∈ R</a:t>
            </a:r>
            <a:r>
              <a:rPr baseline="30000" lang="ru" sz="1100"/>
              <a:t>G×H×1</a:t>
            </a:r>
            <a:r>
              <a:rPr lang="ru" sz="1100"/>
              <a:t> is the convolution kernel with size 1, and ⊛ denotes the convolution operation.</a:t>
            </a:r>
            <a:endParaRPr sz="1100"/>
          </a:p>
          <a:p>
            <a:pPr indent="-298450" lvl="0" marL="457200" rtl="0" algn="l">
              <a:spcBef>
                <a:spcPts val="1200"/>
              </a:spcBef>
              <a:spcAft>
                <a:spcPts val="0"/>
              </a:spcAft>
              <a:buSzPts val="1100"/>
              <a:buChar char="●"/>
            </a:pPr>
            <a:r>
              <a:rPr lang="ru" sz="1100"/>
              <a:t>In other words, the </a:t>
            </a:r>
            <a:r>
              <a:rPr i="1" lang="ru" sz="1100"/>
              <a:t>D-conv(·)</a:t>
            </a:r>
            <a:r>
              <a:rPr lang="ru" sz="1100"/>
              <a:t> operation convolves each row of the input Y with the corresponding row of matrix K, and the </a:t>
            </a:r>
            <a:r>
              <a:rPr i="1" lang="ru" sz="1100"/>
              <a:t>1 × 1−conv</a:t>
            </a:r>
            <a:r>
              <a:rPr lang="ru" sz="1100"/>
              <a:t> block linearly transforms the feature space. </a:t>
            </a:r>
            <a:endParaRPr sz="1100"/>
          </a:p>
          <a:p>
            <a:pPr indent="-298450" lvl="0" marL="457200" rtl="0" algn="l">
              <a:spcBef>
                <a:spcPts val="0"/>
              </a:spcBef>
              <a:spcAft>
                <a:spcPts val="0"/>
              </a:spcAft>
              <a:buSzPts val="1100"/>
              <a:buChar char="●"/>
            </a:pPr>
            <a:r>
              <a:rPr lang="ru" sz="1100"/>
              <a:t>In comparison with the standard convolution with kernel size </a:t>
            </a:r>
            <a:r>
              <a:rPr b="1" lang="ru" sz="1100"/>
              <a:t>Kˆ</a:t>
            </a:r>
            <a:r>
              <a:rPr lang="ru" sz="1100"/>
              <a:t> ∈ R</a:t>
            </a:r>
            <a:r>
              <a:rPr baseline="30000" lang="ru" sz="1100"/>
              <a:t>G×H×P</a:t>
            </a:r>
            <a:r>
              <a:rPr lang="ru" sz="1100"/>
              <a:t> , depthwise separable convolution only contains </a:t>
            </a:r>
            <a:r>
              <a:rPr i="1" lang="ru" sz="1100"/>
              <a:t>G×P +G×H </a:t>
            </a:r>
            <a:r>
              <a:rPr lang="ru" sz="1100"/>
              <a:t>parameters, which decreases the model size by a factor of </a:t>
            </a:r>
            <a:r>
              <a:rPr i="1" lang="ru" sz="1100"/>
              <a:t>(H×P)/(H+P) ≈ P</a:t>
            </a:r>
            <a:r>
              <a:rPr lang="ru" sz="1100"/>
              <a:t> when </a:t>
            </a:r>
            <a:r>
              <a:rPr i="1" lang="ru" sz="1100"/>
              <a:t>H≫P</a:t>
            </a:r>
            <a:endParaRPr i="1" sz="1100"/>
          </a:p>
        </p:txBody>
      </p:sp>
      <p:pic>
        <p:nvPicPr>
          <p:cNvPr id="191" name="Google Shape;191;p32"/>
          <p:cNvPicPr preferRelativeResize="0"/>
          <p:nvPr/>
        </p:nvPicPr>
        <p:blipFill>
          <a:blip r:embed="rId3">
            <a:alphaModFix/>
          </a:blip>
          <a:stretch>
            <a:fillRect/>
          </a:stretch>
        </p:blipFill>
        <p:spPr>
          <a:xfrm>
            <a:off x="6891575" y="953950"/>
            <a:ext cx="2042900" cy="3235599"/>
          </a:xfrm>
          <a:prstGeom prst="rect">
            <a:avLst/>
          </a:prstGeom>
          <a:noFill/>
          <a:ln>
            <a:noFill/>
          </a:ln>
        </p:spPr>
      </p:pic>
      <p:pic>
        <p:nvPicPr>
          <p:cNvPr id="192" name="Google Shape;192;p32"/>
          <p:cNvPicPr preferRelativeResize="0"/>
          <p:nvPr/>
        </p:nvPicPr>
        <p:blipFill>
          <a:blip r:embed="rId4">
            <a:alphaModFix/>
          </a:blip>
          <a:stretch>
            <a:fillRect/>
          </a:stretch>
        </p:blipFill>
        <p:spPr>
          <a:xfrm>
            <a:off x="1482475" y="2571750"/>
            <a:ext cx="3457549" cy="54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198" name="Google Shape;198;p33"/>
          <p:cNvSpPr txBox="1"/>
          <p:nvPr>
            <p:ph idx="1" type="body"/>
          </p:nvPr>
        </p:nvSpPr>
        <p:spPr>
          <a:xfrm>
            <a:off x="311700" y="648625"/>
            <a:ext cx="65799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100"/>
              <a:t>Convolutional separation module</a:t>
            </a:r>
            <a:endParaRPr b="1" sz="1100"/>
          </a:p>
          <a:p>
            <a:pPr indent="-298450" lvl="0" marL="457200" rtl="0" algn="l">
              <a:spcBef>
                <a:spcPts val="1200"/>
              </a:spcBef>
              <a:spcAft>
                <a:spcPts val="0"/>
              </a:spcAft>
              <a:buSzPts val="1100"/>
              <a:buChar char="●"/>
            </a:pPr>
            <a:r>
              <a:rPr lang="ru" sz="1100"/>
              <a:t>A nonlinear activation function and a normalization operation are added after both the first         </a:t>
            </a:r>
            <a:r>
              <a:rPr i="1" lang="ru" sz="1100"/>
              <a:t>1 × 1-conv</a:t>
            </a:r>
            <a:r>
              <a:rPr lang="ru" sz="1100"/>
              <a:t> and </a:t>
            </a:r>
            <a:r>
              <a:rPr i="1" lang="ru" sz="1100"/>
              <a:t>D-conv</a:t>
            </a:r>
            <a:r>
              <a:rPr lang="ru" sz="1100"/>
              <a:t> blocks respectively. The nonlinear activation function is the parametric rectified linear unit (PReLU)</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ru" sz="1100"/>
              <a:t>where α ∈ R is a trainable scalar controlling the negative slope of the rectifier. The choice of the normalization method in the network depends on the causality requirement. For noncausal configuration, empirically found that </a:t>
            </a:r>
            <a:r>
              <a:rPr b="1" lang="ru" sz="1100"/>
              <a:t>global layer normalization</a:t>
            </a:r>
            <a:r>
              <a:rPr lang="ru" sz="1100"/>
              <a:t> (gLN) outperforms all other normalization methods. In gLN, the feature is normalized over both the channel and the time dimensions: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rPr lang="ru" sz="1100"/>
              <a:t>where </a:t>
            </a:r>
            <a:r>
              <a:rPr b="1" lang="ru" sz="1100"/>
              <a:t>F</a:t>
            </a:r>
            <a:r>
              <a:rPr lang="ru" sz="1100"/>
              <a:t> ∈ R </a:t>
            </a:r>
            <a:r>
              <a:rPr baseline="30000" lang="ru" sz="1100"/>
              <a:t>N×T</a:t>
            </a:r>
            <a:r>
              <a:rPr lang="ru" sz="1100"/>
              <a:t> is the feature, </a:t>
            </a:r>
            <a:r>
              <a:rPr i="1" lang="ru" sz="1100"/>
              <a:t>γ, β</a:t>
            </a:r>
            <a:r>
              <a:rPr lang="ru" sz="1100"/>
              <a:t> ∈ R </a:t>
            </a:r>
            <a:r>
              <a:rPr baseline="30000" lang="ru" sz="1100"/>
              <a:t>N×1</a:t>
            </a:r>
            <a:r>
              <a:rPr lang="ru" sz="1100"/>
              <a:t> are trainable parameters, and </a:t>
            </a:r>
            <a:r>
              <a:rPr i="1" lang="ru" sz="1100"/>
              <a:t>ϵ</a:t>
            </a:r>
            <a:r>
              <a:rPr lang="ru" sz="1100"/>
              <a:t> is a small constant for numerical stability.</a:t>
            </a:r>
            <a:endParaRPr sz="1100"/>
          </a:p>
        </p:txBody>
      </p:sp>
      <p:pic>
        <p:nvPicPr>
          <p:cNvPr id="199" name="Google Shape;199;p33"/>
          <p:cNvPicPr preferRelativeResize="0"/>
          <p:nvPr/>
        </p:nvPicPr>
        <p:blipFill>
          <a:blip r:embed="rId3">
            <a:alphaModFix/>
          </a:blip>
          <a:stretch>
            <a:fillRect/>
          </a:stretch>
        </p:blipFill>
        <p:spPr>
          <a:xfrm>
            <a:off x="6891575" y="953950"/>
            <a:ext cx="2042900" cy="3235599"/>
          </a:xfrm>
          <a:prstGeom prst="rect">
            <a:avLst/>
          </a:prstGeom>
          <a:noFill/>
          <a:ln>
            <a:noFill/>
          </a:ln>
        </p:spPr>
      </p:pic>
      <p:pic>
        <p:nvPicPr>
          <p:cNvPr id="200" name="Google Shape;200;p33"/>
          <p:cNvPicPr preferRelativeResize="0"/>
          <p:nvPr/>
        </p:nvPicPr>
        <p:blipFill>
          <a:blip r:embed="rId4">
            <a:alphaModFix/>
          </a:blip>
          <a:stretch>
            <a:fillRect/>
          </a:stretch>
        </p:blipFill>
        <p:spPr>
          <a:xfrm>
            <a:off x="2392475" y="1665094"/>
            <a:ext cx="1970250" cy="436200"/>
          </a:xfrm>
          <a:prstGeom prst="rect">
            <a:avLst/>
          </a:prstGeom>
          <a:noFill/>
          <a:ln>
            <a:noFill/>
          </a:ln>
        </p:spPr>
      </p:pic>
      <p:pic>
        <p:nvPicPr>
          <p:cNvPr id="201" name="Google Shape;201;p33"/>
          <p:cNvPicPr preferRelativeResize="0"/>
          <p:nvPr/>
        </p:nvPicPr>
        <p:blipFill>
          <a:blip r:embed="rId5">
            <a:alphaModFix/>
          </a:blip>
          <a:stretch>
            <a:fillRect/>
          </a:stretch>
        </p:blipFill>
        <p:spPr>
          <a:xfrm>
            <a:off x="2213433" y="2947925"/>
            <a:ext cx="2328325" cy="1367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207" name="Google Shape;207;p34"/>
          <p:cNvSpPr txBox="1"/>
          <p:nvPr>
            <p:ph idx="1" type="body"/>
          </p:nvPr>
        </p:nvSpPr>
        <p:spPr>
          <a:xfrm>
            <a:off x="311700" y="648625"/>
            <a:ext cx="65799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100"/>
              <a:t>Convolutional separation module</a:t>
            </a:r>
            <a:endParaRPr b="1" sz="1100"/>
          </a:p>
          <a:p>
            <a:pPr indent="-298450" lvl="0" marL="457200" rtl="0" algn="l">
              <a:spcBef>
                <a:spcPts val="1200"/>
              </a:spcBef>
              <a:spcAft>
                <a:spcPts val="0"/>
              </a:spcAft>
              <a:buSzPts val="1100"/>
              <a:buChar char="●"/>
            </a:pPr>
            <a:r>
              <a:rPr lang="ru" sz="1100"/>
              <a:t> In causal configuration, gLN cannot be applied since it relies on the future values of the signal at any time step. Instead a </a:t>
            </a:r>
            <a:r>
              <a:rPr b="1" lang="ru" sz="1100"/>
              <a:t>cumulative layer normalization</a:t>
            </a:r>
            <a:r>
              <a:rPr lang="ru" sz="1100"/>
              <a:t> (cLN) operation is designed to perform step-wise normalization in the causal system:</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1200"/>
              </a:spcAft>
              <a:buNone/>
            </a:pPr>
            <a:r>
              <a:rPr lang="ru" sz="1100"/>
              <a:t>where </a:t>
            </a:r>
            <a:r>
              <a:rPr b="1" lang="ru" sz="1100"/>
              <a:t>f</a:t>
            </a:r>
            <a:r>
              <a:rPr baseline="-25000" lang="ru" sz="1100"/>
              <a:t>k</a:t>
            </a:r>
            <a:r>
              <a:rPr lang="ru" sz="1100"/>
              <a:t> ∈ R </a:t>
            </a:r>
            <a:r>
              <a:rPr baseline="30000" lang="ru" sz="1100"/>
              <a:t>N×1</a:t>
            </a:r>
            <a:r>
              <a:rPr lang="ru" sz="1100"/>
              <a:t> is the k-th frame of the entire feature </a:t>
            </a:r>
            <a:r>
              <a:rPr b="1" lang="ru" sz="1100"/>
              <a:t>F</a:t>
            </a:r>
            <a:r>
              <a:rPr lang="ru" sz="1100"/>
              <a:t>, </a:t>
            </a:r>
            <a:r>
              <a:rPr b="1" lang="ru" sz="1100"/>
              <a:t>f</a:t>
            </a:r>
            <a:r>
              <a:rPr baseline="-25000" lang="ru" sz="1100"/>
              <a:t>t≤k</a:t>
            </a:r>
            <a:r>
              <a:rPr lang="ru" sz="1100"/>
              <a:t> ∈ R </a:t>
            </a:r>
            <a:r>
              <a:rPr baseline="30000" lang="ru" sz="1100"/>
              <a:t>N×k</a:t>
            </a:r>
            <a:r>
              <a:rPr lang="ru" sz="1100"/>
              <a:t> corresponds to the feature of </a:t>
            </a:r>
            <a:r>
              <a:rPr i="1" lang="ru" sz="1100"/>
              <a:t>k</a:t>
            </a:r>
            <a:r>
              <a:rPr lang="ru" sz="1100"/>
              <a:t> frames [</a:t>
            </a:r>
            <a:r>
              <a:rPr b="1" lang="ru" sz="1100"/>
              <a:t>f</a:t>
            </a:r>
            <a:r>
              <a:rPr baseline="-25000" lang="ru" sz="1100"/>
              <a:t>1</a:t>
            </a:r>
            <a:r>
              <a:rPr lang="ru" sz="1100"/>
              <a:t>, . . . ,</a:t>
            </a:r>
            <a:r>
              <a:rPr b="1" lang="ru" sz="1100"/>
              <a:t>f</a:t>
            </a:r>
            <a:r>
              <a:rPr baseline="-25000" lang="ru" sz="1100"/>
              <a:t>k</a:t>
            </a:r>
            <a:r>
              <a:rPr lang="ru" sz="1100"/>
              <a:t>], and </a:t>
            </a:r>
            <a:r>
              <a:rPr i="1" lang="ru" sz="1100"/>
              <a:t>γ, β</a:t>
            </a:r>
            <a:r>
              <a:rPr lang="ru" sz="1100"/>
              <a:t> ∈ R </a:t>
            </a:r>
            <a:r>
              <a:rPr baseline="30000" lang="ru" sz="1100"/>
              <a:t>N×1</a:t>
            </a:r>
            <a:r>
              <a:rPr lang="ru" sz="1100"/>
              <a:t> are trainable parameters applied to all frames. To ensure that the separation module is invariant to the scaling of the input, the selected normalization method is applied to the encoder output </a:t>
            </a:r>
            <a:r>
              <a:rPr b="1" lang="ru" sz="1100"/>
              <a:t>w</a:t>
            </a:r>
            <a:r>
              <a:rPr lang="ru" sz="1100"/>
              <a:t> before it is passed to the separation module. </a:t>
            </a:r>
            <a:endParaRPr sz="1100"/>
          </a:p>
        </p:txBody>
      </p:sp>
      <p:pic>
        <p:nvPicPr>
          <p:cNvPr id="208" name="Google Shape;208;p34"/>
          <p:cNvPicPr preferRelativeResize="0"/>
          <p:nvPr/>
        </p:nvPicPr>
        <p:blipFill>
          <a:blip r:embed="rId3">
            <a:alphaModFix/>
          </a:blip>
          <a:stretch>
            <a:fillRect/>
          </a:stretch>
        </p:blipFill>
        <p:spPr>
          <a:xfrm>
            <a:off x="6891575" y="953950"/>
            <a:ext cx="2042900" cy="3235599"/>
          </a:xfrm>
          <a:prstGeom prst="rect">
            <a:avLst/>
          </a:prstGeom>
          <a:noFill/>
          <a:ln>
            <a:noFill/>
          </a:ln>
        </p:spPr>
      </p:pic>
      <p:pic>
        <p:nvPicPr>
          <p:cNvPr id="209" name="Google Shape;209;p34"/>
          <p:cNvPicPr preferRelativeResize="0"/>
          <p:nvPr/>
        </p:nvPicPr>
        <p:blipFill>
          <a:blip r:embed="rId4">
            <a:alphaModFix/>
          </a:blip>
          <a:stretch>
            <a:fillRect/>
          </a:stretch>
        </p:blipFill>
        <p:spPr>
          <a:xfrm>
            <a:off x="2350674" y="1689275"/>
            <a:ext cx="2501950" cy="126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sp>
        <p:nvSpPr>
          <p:cNvPr id="215" name="Google Shape;215;p35"/>
          <p:cNvSpPr txBox="1"/>
          <p:nvPr>
            <p:ph idx="1" type="body"/>
          </p:nvPr>
        </p:nvSpPr>
        <p:spPr>
          <a:xfrm>
            <a:off x="311700" y="648625"/>
            <a:ext cx="65799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100"/>
              <a:t>Convolutional separation module</a:t>
            </a:r>
            <a:endParaRPr b="1" sz="1100"/>
          </a:p>
          <a:p>
            <a:pPr indent="-317500" lvl="0" marL="457200" rtl="0" algn="l">
              <a:spcBef>
                <a:spcPts val="1200"/>
              </a:spcBef>
              <a:spcAft>
                <a:spcPts val="0"/>
              </a:spcAft>
              <a:buSzPts val="1400"/>
              <a:buChar char="●"/>
            </a:pPr>
            <a:r>
              <a:rPr lang="ru" sz="1400"/>
              <a:t> At the beginning of the separation module, a linear </a:t>
            </a:r>
            <a:r>
              <a:rPr i="1" lang="ru" sz="1400"/>
              <a:t>1 × 1-conv block</a:t>
            </a:r>
            <a:r>
              <a:rPr lang="ru" sz="1400"/>
              <a:t> is added as a bottleneck layer. This block determines the number of channels in the input and residual path of the subsequent convolutional blocks. </a:t>
            </a:r>
            <a:endParaRPr sz="1400"/>
          </a:p>
          <a:p>
            <a:pPr indent="-298450" lvl="0" marL="457200" rtl="0" algn="l">
              <a:spcBef>
                <a:spcPts val="0"/>
              </a:spcBef>
              <a:spcAft>
                <a:spcPts val="0"/>
              </a:spcAft>
              <a:buSzPts val="1100"/>
              <a:buChar char="●"/>
            </a:pPr>
            <a:r>
              <a:rPr lang="ru" sz="1400"/>
              <a:t>For instance, if the linear bottleneck layer has </a:t>
            </a:r>
            <a:r>
              <a:rPr i="1" lang="ru" sz="1400"/>
              <a:t>B</a:t>
            </a:r>
            <a:r>
              <a:rPr lang="ru" sz="1400"/>
              <a:t> channels, then for a 1-D convolutional block with H channels and kernel size P, the size of the kernel in the first </a:t>
            </a:r>
            <a:r>
              <a:rPr i="1" lang="ru" sz="1400"/>
              <a:t>1 × 1-conv block</a:t>
            </a:r>
            <a:r>
              <a:rPr lang="ru" sz="1400"/>
              <a:t> and the first D-conv block should be </a:t>
            </a:r>
            <a:r>
              <a:rPr b="1" lang="ru" sz="1400"/>
              <a:t>O</a:t>
            </a:r>
            <a:r>
              <a:rPr lang="ru" sz="1400"/>
              <a:t> ∈ R </a:t>
            </a:r>
            <a:r>
              <a:rPr baseline="30000" lang="ru" sz="1400"/>
              <a:t>B×H×1</a:t>
            </a:r>
            <a:r>
              <a:rPr lang="ru" sz="1400"/>
              <a:t> and </a:t>
            </a:r>
            <a:r>
              <a:rPr b="1" lang="ru" sz="1400"/>
              <a:t>K</a:t>
            </a:r>
            <a:r>
              <a:rPr lang="ru" sz="1400"/>
              <a:t> ∈ R </a:t>
            </a:r>
            <a:r>
              <a:rPr baseline="30000" lang="ru" sz="1400"/>
              <a:t>H×P</a:t>
            </a:r>
            <a:r>
              <a:rPr lang="ru" sz="1400"/>
              <a:t> respectively, and the size of the kernel in the residual paths should be </a:t>
            </a:r>
            <a:r>
              <a:rPr b="1" lang="ru" sz="1400"/>
              <a:t>L</a:t>
            </a:r>
            <a:r>
              <a:rPr baseline="-25000" i="1" lang="ru" sz="1400"/>
              <a:t>Rs</a:t>
            </a:r>
            <a:r>
              <a:rPr lang="ru" sz="1400"/>
              <a:t> ∈ R </a:t>
            </a:r>
            <a:r>
              <a:rPr baseline="30000" lang="ru" sz="1400"/>
              <a:t>H×B×1</a:t>
            </a:r>
            <a:r>
              <a:rPr lang="ru" sz="1400"/>
              <a:t> . The number of output channels in the skip-connection path can be different than B, and we denote the size of kernels in that path as </a:t>
            </a:r>
            <a:r>
              <a:rPr b="1" lang="ru" sz="1400"/>
              <a:t>L</a:t>
            </a:r>
            <a:r>
              <a:rPr baseline="-25000" i="1" lang="ru" sz="1400"/>
              <a:t>Sc</a:t>
            </a:r>
            <a:r>
              <a:rPr lang="ru" sz="1400"/>
              <a:t> ∈ R </a:t>
            </a:r>
            <a:r>
              <a:rPr baseline="30000" lang="ru" sz="1400"/>
              <a:t>H×Sc×1</a:t>
            </a:r>
            <a:r>
              <a:rPr lang="ru" sz="1400"/>
              <a:t> .</a:t>
            </a:r>
            <a:r>
              <a:rPr lang="ru" sz="1100"/>
              <a:t> </a:t>
            </a:r>
            <a:endParaRPr sz="1100"/>
          </a:p>
        </p:txBody>
      </p:sp>
      <p:pic>
        <p:nvPicPr>
          <p:cNvPr id="216" name="Google Shape;216;p35"/>
          <p:cNvPicPr preferRelativeResize="0"/>
          <p:nvPr/>
        </p:nvPicPr>
        <p:blipFill>
          <a:blip r:embed="rId3">
            <a:alphaModFix/>
          </a:blip>
          <a:stretch>
            <a:fillRect/>
          </a:stretch>
        </p:blipFill>
        <p:spPr>
          <a:xfrm>
            <a:off x="6891575" y="953950"/>
            <a:ext cx="2042900" cy="3235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Conv-TasNet (2019): network design</a:t>
            </a:r>
            <a:endParaRPr/>
          </a:p>
        </p:txBody>
      </p:sp>
      <p:pic>
        <p:nvPicPr>
          <p:cNvPr id="222" name="Google Shape;222;p36"/>
          <p:cNvPicPr preferRelativeResize="0"/>
          <p:nvPr/>
        </p:nvPicPr>
        <p:blipFill>
          <a:blip r:embed="rId3">
            <a:alphaModFix/>
          </a:blip>
          <a:stretch>
            <a:fillRect/>
          </a:stretch>
        </p:blipFill>
        <p:spPr>
          <a:xfrm>
            <a:off x="384250" y="791575"/>
            <a:ext cx="8321382" cy="419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SpeakerBeam (2020)</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ru"/>
              <a:t>FD-Speakerbeam:</a:t>
            </a:r>
            <a:endParaRPr/>
          </a:p>
          <a:p>
            <a:pPr indent="-300037" lvl="0" marL="457200" rtl="0" algn="l">
              <a:spcBef>
                <a:spcPts val="1200"/>
              </a:spcBef>
              <a:spcAft>
                <a:spcPts val="0"/>
              </a:spcAft>
              <a:buSzPct val="100000"/>
              <a:buChar char="●"/>
            </a:pPr>
            <a:r>
              <a:rPr lang="ru"/>
              <a:t>a target speech extraction method that exploits a speaker embedding vector derived from an adaptation or enrollment utterance of the target speaker to guide a neural network towards extracting speech of that speaker. This is realized by combining two networks, a sequence summary network that computes the speaker embedding vector from the amplitude spectrum of the adaptation utterance and a speech extraction network that accepts the amplitude spectrum of the speech mixture and the embedding vector as inputs and generates a time-frequency mask for extracting the target speaker.</a:t>
            </a:r>
            <a:endParaRPr/>
          </a:p>
          <a:p>
            <a:pPr indent="0" lvl="0" marL="0" rtl="0" algn="l">
              <a:spcBef>
                <a:spcPts val="1200"/>
              </a:spcBef>
              <a:spcAft>
                <a:spcPts val="0"/>
              </a:spcAft>
              <a:buNone/>
            </a:pPr>
            <a:r>
              <a:rPr b="1" lang="ru"/>
              <a:t>TD-SpeakerBeam</a:t>
            </a:r>
            <a:r>
              <a:rPr lang="ru"/>
              <a:t>:</a:t>
            </a:r>
            <a:endParaRPr/>
          </a:p>
          <a:p>
            <a:pPr indent="-300037" lvl="0" marL="457200" rtl="0" algn="l">
              <a:spcBef>
                <a:spcPts val="1200"/>
              </a:spcBef>
              <a:spcAft>
                <a:spcPts val="0"/>
              </a:spcAft>
              <a:buSzPct val="100000"/>
              <a:buChar char="●"/>
            </a:pPr>
            <a:r>
              <a:rPr lang="ru"/>
              <a:t>speech extraction network accepts time-domain signals of the mixture, and outputs directly the time-domain signal of the target speaker. The sequence summary network is replaced with a convolutional network to obtain richer speaker embedding vectors.</a:t>
            </a:r>
            <a:endParaRPr/>
          </a:p>
          <a:p>
            <a:pPr indent="-300037" lvl="0" marL="457200" rtl="0" algn="l">
              <a:spcBef>
                <a:spcPts val="0"/>
              </a:spcBef>
              <a:spcAft>
                <a:spcPts val="0"/>
              </a:spcAft>
              <a:buSzPct val="100000"/>
              <a:buChar char="●"/>
            </a:pPr>
            <a:r>
              <a:rPr lang="ru"/>
              <a:t>Moreover, to further improve speaker discrimination capability, TD-SpeakerBeam accepts spatial information from microphone array recordings as additional input features. Simply adding spatial features to the input of TD-SpeakerBeam may limit the potential to process spatial information. Consequently, an alternative approach is proposed, called internal combination, for exploiting spatial information more effectively within the SpeakerBeam framework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SpeakerBeam (2020)</a:t>
            </a:r>
            <a:r>
              <a:rPr lang="ru"/>
              <a:t>: network design</a:t>
            </a:r>
            <a:endParaRPr/>
          </a:p>
        </p:txBody>
      </p:sp>
      <p:sp>
        <p:nvSpPr>
          <p:cNvPr id="234" name="Google Shape;234;p38"/>
          <p:cNvSpPr txBox="1"/>
          <p:nvPr>
            <p:ph idx="1" type="body"/>
          </p:nvPr>
        </p:nvSpPr>
        <p:spPr>
          <a:xfrm>
            <a:off x="311700" y="648625"/>
            <a:ext cx="6426300" cy="430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sz="1100"/>
              <a:t>TD-SpeakerBeam</a:t>
            </a:r>
            <a:endParaRPr b="1" sz="1100"/>
          </a:p>
          <a:p>
            <a:pPr indent="-298450" lvl="0" marL="457200" rtl="0" algn="l">
              <a:spcBef>
                <a:spcPts val="1200"/>
              </a:spcBef>
              <a:spcAft>
                <a:spcPts val="0"/>
              </a:spcAft>
              <a:buSzPts val="1100"/>
              <a:buChar char="●"/>
            </a:pPr>
            <a:r>
              <a:rPr lang="ru" sz="1100"/>
              <a:t>Let </a:t>
            </a:r>
            <a:r>
              <a:rPr b="1" lang="ru" sz="1100"/>
              <a:t>y</a:t>
            </a:r>
            <a:r>
              <a:rPr lang="ru" sz="1100"/>
              <a:t>, </a:t>
            </a:r>
            <a:r>
              <a:rPr b="1" lang="ru" sz="1100"/>
              <a:t>a</a:t>
            </a:r>
            <a:r>
              <a:rPr baseline="30000" lang="ru" sz="1100"/>
              <a:t>s</a:t>
            </a:r>
            <a:r>
              <a:rPr lang="ru" sz="1100"/>
              <a:t> and </a:t>
            </a:r>
            <a:r>
              <a:rPr b="1" lang="ru" sz="1100"/>
              <a:t>xˆ</a:t>
            </a:r>
            <a:r>
              <a:rPr baseline="30000" lang="ru" sz="1100"/>
              <a:t>s</a:t>
            </a:r>
            <a:r>
              <a:rPr lang="ru" sz="1100"/>
              <a:t> be the time-domain signals of the speech mixture, the adaptation utterance, and the estimated target speech for target speaker s. SpeakerBeam is composed of two networks, an extraction network, and an auxiliary network. In the original FDSpeakerBeam, these networks accept the amplitude spectrum of the mixture and adaptation signals as inputs and generate a time-frequency mask. In this paper, we modify the implementation of these networks to input and output time-domain signals. </a:t>
            </a:r>
            <a:endParaRPr sz="1100"/>
          </a:p>
          <a:p>
            <a:pPr indent="-298450" lvl="0" marL="457200" rtl="0" algn="l">
              <a:spcBef>
                <a:spcPts val="0"/>
              </a:spcBef>
              <a:spcAft>
                <a:spcPts val="0"/>
              </a:spcAft>
              <a:buSzPts val="1100"/>
              <a:buChar char="●"/>
            </a:pPr>
            <a:r>
              <a:rPr lang="ru" sz="1100"/>
              <a:t>The time-domain extraction network follows a similar configuration as Conv-TasNet, i.e. it consists of a 1d convolution layer that accepts the mixture signal </a:t>
            </a:r>
            <a:r>
              <a:rPr b="1" lang="ru" sz="1100"/>
              <a:t>y</a:t>
            </a:r>
            <a:r>
              <a:rPr lang="ru" sz="1100"/>
              <a:t> (encoder layer), several convolution blocks, and finally, a 1d deconvolution (decoder layer) that outputs the extracted speech signal in the time-domain, </a:t>
            </a:r>
            <a:r>
              <a:rPr b="1" lang="ru" sz="1100"/>
              <a:t>xˆ</a:t>
            </a:r>
            <a:r>
              <a:rPr baseline="30000" lang="ru" sz="1100"/>
              <a:t>s</a:t>
            </a:r>
            <a:r>
              <a:rPr lang="ru" sz="1100"/>
              <a:t> . </a:t>
            </a:r>
            <a:endParaRPr sz="1100"/>
          </a:p>
          <a:p>
            <a:pPr indent="-298450" lvl="0" marL="457200" rtl="0" algn="l">
              <a:spcBef>
                <a:spcPts val="0"/>
              </a:spcBef>
              <a:spcAft>
                <a:spcPts val="0"/>
              </a:spcAft>
              <a:buSzPts val="1100"/>
              <a:buChar char="●"/>
            </a:pPr>
            <a:r>
              <a:rPr lang="ru" sz="1100"/>
              <a:t>There are two major differences with Conv-TasNet. First, the output consists of a single signal corresponding to the target speech only. Second, we insert an adaptation layer between the first and second convolution blocks1 to drive the network towards extracting the target speaker. The adaptation layer accepts a speaker embedding vector of the target speaker, </a:t>
            </a:r>
            <a:r>
              <a:rPr b="1" lang="ru" sz="1100"/>
              <a:t>e</a:t>
            </a:r>
            <a:r>
              <a:rPr baseline="30000" lang="ru" sz="1100"/>
              <a:t>s</a:t>
            </a:r>
            <a:r>
              <a:rPr lang="ru" sz="1100"/>
              <a:t> , as auxiliary information. </a:t>
            </a:r>
            <a:endParaRPr sz="1100"/>
          </a:p>
          <a:p>
            <a:pPr indent="-298450" lvl="0" marL="457200" rtl="0" algn="l">
              <a:spcBef>
                <a:spcPts val="0"/>
              </a:spcBef>
              <a:spcAft>
                <a:spcPts val="0"/>
              </a:spcAft>
              <a:buSzPts val="1100"/>
              <a:buChar char="●"/>
            </a:pPr>
            <a:r>
              <a:rPr lang="ru" sz="1100"/>
              <a:t>The target speaker embedding vector, </a:t>
            </a:r>
            <a:r>
              <a:rPr b="1" lang="ru" sz="1100"/>
              <a:t>e</a:t>
            </a:r>
            <a:r>
              <a:rPr baseline="30000" lang="ru" sz="1100"/>
              <a:t>s</a:t>
            </a:r>
            <a:r>
              <a:rPr lang="ru" sz="1100"/>
              <a:t> , is computed by the time-domain auxiliary network. In the original FD-SpeakerBeam, the auxiliary network consists of a sequence summary network, i.e. a few fully connected layers followed by a time-averaging operation. Here, using a convolutional auxiliary network is proposed to accept the time-domain input signal of the adaptation utterance </a:t>
            </a:r>
            <a:r>
              <a:rPr b="1" lang="ru" sz="1100"/>
              <a:t>a</a:t>
            </a:r>
            <a:r>
              <a:rPr baseline="30000" lang="ru" sz="1100"/>
              <a:t>s</a:t>
            </a:r>
            <a:r>
              <a:rPr lang="ru" sz="1100"/>
              <a:t> . The auxiliary network consists of an encoder layer and a single convolution block similar to those used in the extraction network</a:t>
            </a:r>
            <a:endParaRPr sz="1100"/>
          </a:p>
        </p:txBody>
      </p:sp>
      <p:pic>
        <p:nvPicPr>
          <p:cNvPr id="235" name="Google Shape;235;p38"/>
          <p:cNvPicPr preferRelativeResize="0"/>
          <p:nvPr/>
        </p:nvPicPr>
        <p:blipFill>
          <a:blip r:embed="rId3">
            <a:alphaModFix/>
          </a:blip>
          <a:stretch>
            <a:fillRect/>
          </a:stretch>
        </p:blipFill>
        <p:spPr>
          <a:xfrm>
            <a:off x="6664975" y="1256900"/>
            <a:ext cx="2167325" cy="3251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SpeakerBeam (2020): network design</a:t>
            </a:r>
            <a:endParaRPr/>
          </a:p>
        </p:txBody>
      </p:sp>
      <p:sp>
        <p:nvSpPr>
          <p:cNvPr id="241" name="Google Shape;241;p39"/>
          <p:cNvSpPr txBox="1"/>
          <p:nvPr>
            <p:ph idx="1" type="body"/>
          </p:nvPr>
        </p:nvSpPr>
        <p:spPr>
          <a:xfrm>
            <a:off x="311700" y="648625"/>
            <a:ext cx="8347500" cy="4300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ru" sz="1100"/>
              <a:t>Spatial features</a:t>
            </a:r>
            <a:endParaRPr b="1" sz="1100"/>
          </a:p>
          <a:p>
            <a:pPr indent="-293211" lvl="0" marL="457200" rtl="0" algn="l">
              <a:spcBef>
                <a:spcPts val="1200"/>
              </a:spcBef>
              <a:spcAft>
                <a:spcPts val="0"/>
              </a:spcAft>
              <a:buSzPct val="100000"/>
              <a:buChar char="●"/>
            </a:pPr>
            <a:r>
              <a:rPr lang="ru" sz="1100"/>
              <a:t>Spatial information extracted from multi-channel recordings can provide an alternative source of information about the mixtures that could help discriminate speakers better. There have been several works showing the benefit of adding spatial features to the input of speech enhancement networks. For example, recently was showed that the </a:t>
            </a:r>
            <a:r>
              <a:rPr b="1" lang="ru" sz="1100"/>
              <a:t>inter-microphone phase difference</a:t>
            </a:r>
            <a:r>
              <a:rPr lang="ru" sz="1100"/>
              <a:t> (IPD) features could improve the separation performance of TasNet in reverberant conditions. The IPD of the mixture signal between two microphones is defined as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ru" sz="1100"/>
              <a:t>where </a:t>
            </a:r>
            <a:r>
              <a:rPr i="1" lang="ru" sz="1100"/>
              <a:t>Y</a:t>
            </a:r>
            <a:r>
              <a:rPr baseline="-25000" i="1" lang="ru" sz="1100"/>
              <a:t>i,t,f</a:t>
            </a:r>
            <a:r>
              <a:rPr i="1" lang="ru" sz="1100"/>
              <a:t> ∈ C</a:t>
            </a:r>
            <a:r>
              <a:rPr lang="ru" sz="1100"/>
              <a:t> is the short-time Fourier transform (STFT) coefficient of the mixture signal at microphone i, t is the time-frame index, and f is the frequency index. Here we limit our investigation to the two-microphone case. We use cosine and sine of the IPDs as spatial features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ru" sz="1100"/>
              <a:t>where F is the number of frequency bins. Note that the frame size and window shift of the STFT used to compute the IPD features may differ from the window size and shift used in the encoder of the extraction network. IPD features are thus upsampled to match the settings of the extraction network </a:t>
            </a:r>
            <a:endParaRPr sz="1100"/>
          </a:p>
          <a:p>
            <a:pPr indent="-293211" lvl="0" marL="457200" rtl="0" algn="l">
              <a:spcBef>
                <a:spcPts val="1200"/>
              </a:spcBef>
              <a:spcAft>
                <a:spcPts val="0"/>
              </a:spcAft>
              <a:buSzPct val="100000"/>
              <a:buChar char="●"/>
            </a:pPr>
            <a:r>
              <a:rPr lang="ru" sz="1100"/>
              <a:t>IPD features provide spatial information related to the direction of sources in the mixture. SpeakerBeam extracts the target speaker based on the speaker embedding vector, </a:t>
            </a:r>
            <a:r>
              <a:rPr b="1" lang="ru" sz="1100"/>
              <a:t>e</a:t>
            </a:r>
            <a:r>
              <a:rPr baseline="30000" lang="ru" sz="1100"/>
              <a:t>s</a:t>
            </a:r>
            <a:r>
              <a:rPr lang="ru" sz="1100"/>
              <a:t> , that may represent “spectral” information about the target speaker, but does not include spatial information. Consequently, it is not obvious how to efficiently combine the IPD features and the target speaker embedding vector as they represent different information. Here we consider two schemes, </a:t>
            </a:r>
            <a:r>
              <a:rPr i="1" lang="ru" sz="1100"/>
              <a:t>input combination </a:t>
            </a:r>
            <a:r>
              <a:rPr lang="ru" sz="1100"/>
              <a:t>and </a:t>
            </a:r>
            <a:r>
              <a:rPr i="1" lang="ru" sz="1100"/>
              <a:t>internal combination</a:t>
            </a:r>
            <a:r>
              <a:rPr lang="ru" sz="1100"/>
              <a:t>.</a:t>
            </a:r>
            <a:endParaRPr sz="1100"/>
          </a:p>
        </p:txBody>
      </p:sp>
      <p:pic>
        <p:nvPicPr>
          <p:cNvPr id="242" name="Google Shape;242;p39"/>
          <p:cNvPicPr preferRelativeResize="0"/>
          <p:nvPr/>
        </p:nvPicPr>
        <p:blipFill>
          <a:blip r:embed="rId3">
            <a:alphaModFix/>
          </a:blip>
          <a:stretch>
            <a:fillRect/>
          </a:stretch>
        </p:blipFill>
        <p:spPr>
          <a:xfrm>
            <a:off x="3803299" y="1866625"/>
            <a:ext cx="1537400" cy="463325"/>
          </a:xfrm>
          <a:prstGeom prst="rect">
            <a:avLst/>
          </a:prstGeom>
          <a:noFill/>
          <a:ln>
            <a:noFill/>
          </a:ln>
        </p:spPr>
      </p:pic>
      <p:pic>
        <p:nvPicPr>
          <p:cNvPr id="243" name="Google Shape;243;p39"/>
          <p:cNvPicPr preferRelativeResize="0"/>
          <p:nvPr/>
        </p:nvPicPr>
        <p:blipFill>
          <a:blip r:embed="rId4">
            <a:alphaModFix/>
          </a:blip>
          <a:stretch>
            <a:fillRect/>
          </a:stretch>
        </p:blipFill>
        <p:spPr>
          <a:xfrm>
            <a:off x="2732275" y="2744975"/>
            <a:ext cx="3506327" cy="57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SpeakerBeam (2020): network design</a:t>
            </a:r>
            <a:endParaRPr/>
          </a:p>
        </p:txBody>
      </p:sp>
      <p:sp>
        <p:nvSpPr>
          <p:cNvPr id="249" name="Google Shape;249;p40"/>
          <p:cNvSpPr txBox="1"/>
          <p:nvPr>
            <p:ph idx="1" type="body"/>
          </p:nvPr>
        </p:nvSpPr>
        <p:spPr>
          <a:xfrm>
            <a:off x="311700" y="648625"/>
            <a:ext cx="64263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100"/>
              <a:t>Spatial features</a:t>
            </a:r>
            <a:endParaRPr b="1" sz="1100"/>
          </a:p>
          <a:p>
            <a:pPr indent="-298450" lvl="0" marL="457200" rtl="0" algn="l">
              <a:spcBef>
                <a:spcPts val="1200"/>
              </a:spcBef>
              <a:spcAft>
                <a:spcPts val="0"/>
              </a:spcAft>
              <a:buSzPts val="1100"/>
              <a:buChar char="●"/>
            </a:pPr>
            <a:r>
              <a:rPr lang="ru" sz="1100"/>
              <a:t>The </a:t>
            </a:r>
            <a:r>
              <a:rPr b="1" lang="ru" sz="1100"/>
              <a:t>input combination</a:t>
            </a:r>
            <a:r>
              <a:rPr lang="ru" sz="1100"/>
              <a:t> is similar to that proposed for TasNet, where the IPD features (processed with a convolutional layer and upsampled) are concatenated to the output of the encoder layer of the extraction network. Input combination may force the initial convolution block to combine spatial information from the IPD features and “spectral” information from the mixture signal </a:t>
            </a:r>
            <a:r>
              <a:rPr b="1" lang="ru" sz="1100"/>
              <a:t>y</a:t>
            </a:r>
            <a:r>
              <a:rPr lang="ru" sz="1100"/>
              <a:t> into a “spectral” representation, which allows the adaptation layer (coming after the first convolutional block) to select the target speaker by comparing this “spectral” representation with the target speaker embedding vector, </a:t>
            </a:r>
            <a:r>
              <a:rPr b="1" lang="ru" sz="1100"/>
              <a:t>e</a:t>
            </a:r>
            <a:r>
              <a:rPr baseline="30000" lang="ru" sz="1100"/>
              <a:t>s</a:t>
            </a:r>
            <a:r>
              <a:rPr lang="ru" sz="1100"/>
              <a:t> . This may reduce the potential of the network to fully exploit spatial information by the upper layers of the network. </a:t>
            </a:r>
            <a:endParaRPr sz="1100"/>
          </a:p>
          <a:p>
            <a:pPr indent="-298450" lvl="0" marL="457200" rtl="0" algn="l">
              <a:spcBef>
                <a:spcPts val="0"/>
              </a:spcBef>
              <a:spcAft>
                <a:spcPts val="0"/>
              </a:spcAft>
              <a:buSzPts val="1100"/>
              <a:buChar char="●"/>
            </a:pPr>
            <a:r>
              <a:rPr lang="ru" sz="1100"/>
              <a:t>Figure shows a schematic diagram of TD-SpeakerBeam with the alternative </a:t>
            </a:r>
            <a:r>
              <a:rPr b="1" lang="ru" sz="1100"/>
              <a:t>internal IPD combination</a:t>
            </a:r>
            <a:r>
              <a:rPr lang="ru" sz="1100"/>
              <a:t>. It combines the IPD features (processed with a 1D convolutional layer, upsampling, and a convolution block) after the adaptation layer. Therefore, this lets the speaker selection operate based only on the “spectral” information, and the spatial information can be exploited by the upper layers without being obstructed by the adaptation layer.</a:t>
            </a:r>
            <a:endParaRPr sz="1100"/>
          </a:p>
          <a:p>
            <a:pPr indent="-298450" lvl="0" marL="457200" rtl="0" algn="l">
              <a:spcBef>
                <a:spcPts val="0"/>
              </a:spcBef>
              <a:spcAft>
                <a:spcPts val="0"/>
              </a:spcAft>
              <a:buSzPts val="1100"/>
              <a:buChar char="●"/>
            </a:pPr>
            <a:r>
              <a:rPr lang="ru" sz="1100"/>
              <a:t>Here, we only consider exploiting spatial information as additional information to the extraction network. Besides, SpeakerBeam can also be combined with beamforming, which is particularly efficient for ASR applications</a:t>
            </a:r>
            <a:endParaRPr sz="1100"/>
          </a:p>
        </p:txBody>
      </p:sp>
      <p:pic>
        <p:nvPicPr>
          <p:cNvPr id="250" name="Google Shape;250;p40"/>
          <p:cNvPicPr preferRelativeResize="0"/>
          <p:nvPr/>
        </p:nvPicPr>
        <p:blipFill>
          <a:blip r:embed="rId3">
            <a:alphaModFix/>
          </a:blip>
          <a:stretch>
            <a:fillRect/>
          </a:stretch>
        </p:blipFill>
        <p:spPr>
          <a:xfrm>
            <a:off x="6738000" y="1300925"/>
            <a:ext cx="2246775" cy="294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SpeakerBeam (2020): network design</a:t>
            </a:r>
            <a:endParaRPr/>
          </a:p>
        </p:txBody>
      </p:sp>
      <p:sp>
        <p:nvSpPr>
          <p:cNvPr id="256" name="Google Shape;256;p41"/>
          <p:cNvSpPr txBox="1"/>
          <p:nvPr>
            <p:ph idx="1" type="body"/>
          </p:nvPr>
        </p:nvSpPr>
        <p:spPr>
          <a:xfrm>
            <a:off x="311700" y="648625"/>
            <a:ext cx="8309700" cy="4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t>Multi-task learning with additional SI-loss</a:t>
            </a:r>
            <a:endParaRPr b="1" sz="1400"/>
          </a:p>
          <a:p>
            <a:pPr indent="-317500" lvl="0" marL="457200" rtl="0" algn="l">
              <a:spcBef>
                <a:spcPts val="1200"/>
              </a:spcBef>
              <a:spcAft>
                <a:spcPts val="0"/>
              </a:spcAft>
              <a:buSzPts val="1400"/>
              <a:buChar char="●"/>
            </a:pPr>
            <a:r>
              <a:rPr lang="ru" sz="1400"/>
              <a:t>The extraction network and auxiliary networks are trained jointly from random initialization given the speech mixtures, y, adaptation utterances, </a:t>
            </a:r>
            <a:r>
              <a:rPr b="1" lang="ru" sz="1400"/>
              <a:t>a</a:t>
            </a:r>
            <a:r>
              <a:rPr baseline="30000" lang="ru" sz="1400"/>
              <a:t>s</a:t>
            </a:r>
            <a:r>
              <a:rPr lang="ru" sz="1400"/>
              <a:t> , and the target speech signals </a:t>
            </a:r>
            <a:r>
              <a:rPr b="1" lang="ru" sz="1400"/>
              <a:t>x</a:t>
            </a:r>
            <a:r>
              <a:rPr baseline="30000" lang="ru" sz="1400"/>
              <a:t>s</a:t>
            </a:r>
            <a:r>
              <a:rPr lang="ru" sz="1400"/>
              <a:t> . Previously SpeakerBeam was trained using only a target speech reconstruction loss. Here  using a multi-task loss is proposed for training TD-SpeakerBeam that combines </a:t>
            </a:r>
            <a:r>
              <a:rPr b="1" lang="ru" sz="1400"/>
              <a:t>scale-invariant source-to-noise ratio </a:t>
            </a:r>
            <a:r>
              <a:rPr lang="ru" sz="1400"/>
              <a:t>(SiSNR) as signal reconstruction loss and </a:t>
            </a:r>
            <a:r>
              <a:rPr b="1" lang="ru" sz="1400"/>
              <a:t>cross-entropy-based SI-loss</a:t>
            </a:r>
            <a:r>
              <a:rPr lang="ru" sz="1400"/>
              <a:t>. The SI-loss is used to obtain more discriminative speaker embedding vectors. The multi-task loss is given by</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ru" sz="1400"/>
              <a:t>where Θ are the model parameters, and </a:t>
            </a:r>
            <a:r>
              <a:rPr b="1" lang="ru" sz="1400"/>
              <a:t>l</a:t>
            </a:r>
            <a:r>
              <a:rPr baseline="30000" lang="ru" sz="1400"/>
              <a:t>s</a:t>
            </a:r>
            <a:r>
              <a:rPr lang="ru" sz="1400"/>
              <a:t> is a one-hot vector representing the target speaker ID, SiSNR(</a:t>
            </a:r>
            <a:r>
              <a:rPr b="1" lang="ru" sz="1400"/>
              <a:t>x</a:t>
            </a:r>
            <a:r>
              <a:rPr baseline="30000" lang="ru" sz="1400"/>
              <a:t>s</a:t>
            </a:r>
            <a:r>
              <a:rPr lang="ru" sz="1400"/>
              <a:t>, </a:t>
            </a:r>
            <a:r>
              <a:rPr b="1" lang="ru" sz="1400"/>
              <a:t>xˆ</a:t>
            </a:r>
            <a:r>
              <a:rPr baseline="30000" lang="ru" sz="1400"/>
              <a:t>s</a:t>
            </a:r>
            <a:r>
              <a:rPr lang="ru" sz="1400"/>
              <a:t>) is the SiSNR between the estimated and true target speech, CE(</a:t>
            </a:r>
            <a:r>
              <a:rPr b="1" lang="ru" sz="1400"/>
              <a:t>l</a:t>
            </a:r>
            <a:r>
              <a:rPr baseline="30000" lang="ru" sz="1400"/>
              <a:t>s</a:t>
            </a:r>
            <a:r>
              <a:rPr lang="ru" sz="1400"/>
              <a:t> , σ(</a:t>
            </a:r>
            <a:r>
              <a:rPr b="1" lang="ru" sz="1400"/>
              <a:t>We</a:t>
            </a:r>
            <a:r>
              <a:rPr baseline="30000" lang="ru" sz="1400"/>
              <a:t>s</a:t>
            </a:r>
            <a:r>
              <a:rPr lang="ru" sz="1400"/>
              <a:t>)) is the cross entropy between the speaker label </a:t>
            </a:r>
            <a:r>
              <a:rPr b="1" lang="ru" sz="1400"/>
              <a:t>l</a:t>
            </a:r>
            <a:r>
              <a:rPr baseline="30000" lang="ru" sz="1400"/>
              <a:t>s</a:t>
            </a:r>
            <a:r>
              <a:rPr lang="ru" sz="1400"/>
              <a:t> and the speaker embedding vector projected onto the training speaker space, </a:t>
            </a:r>
            <a:r>
              <a:rPr b="1" lang="ru" sz="1400"/>
              <a:t>We</a:t>
            </a:r>
            <a:r>
              <a:rPr baseline="30000" lang="ru" sz="1400"/>
              <a:t>s</a:t>
            </a:r>
            <a:r>
              <a:rPr lang="ru" sz="1400"/>
              <a:t> , </a:t>
            </a:r>
            <a:r>
              <a:rPr b="1" lang="ru" sz="1400"/>
              <a:t>W</a:t>
            </a:r>
            <a:r>
              <a:rPr lang="ru" sz="1400"/>
              <a:t> is a projection matrix, σ(·) is a softmax function, and α is a scaling parameter.</a:t>
            </a:r>
            <a:endParaRPr sz="1400"/>
          </a:p>
        </p:txBody>
      </p:sp>
      <p:pic>
        <p:nvPicPr>
          <p:cNvPr id="257" name="Google Shape;257;p41"/>
          <p:cNvPicPr preferRelativeResize="0"/>
          <p:nvPr/>
        </p:nvPicPr>
        <p:blipFill>
          <a:blip r:embed="rId3">
            <a:alphaModFix/>
          </a:blip>
          <a:stretch>
            <a:fillRect/>
          </a:stretch>
        </p:blipFill>
        <p:spPr>
          <a:xfrm>
            <a:off x="1914725" y="2777550"/>
            <a:ext cx="4998475" cy="4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Google’s VoiceFilter: encoder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purpose of the speaker encoder is to produce a speaker embedding from an audio sample of the target speaker.</a:t>
            </a:r>
            <a:endParaRPr/>
          </a:p>
          <a:p>
            <a:pPr indent="-342900" lvl="0" marL="457200" rtl="0" algn="l">
              <a:spcBef>
                <a:spcPts val="0"/>
              </a:spcBef>
              <a:spcAft>
                <a:spcPts val="0"/>
              </a:spcAft>
              <a:buSzPts val="1800"/>
              <a:buChar char="●"/>
            </a:pPr>
            <a:r>
              <a:rPr lang="ru"/>
              <a:t>The speaker encoder is a 3-layer LSTM network trained with the generalized end-to-end loss. It takes as inputs log-mel filterbank energies extracted from windows of 1600 ms, and outputs speaker embeddings, called d-vectors, which have a fixed dimension of 256. </a:t>
            </a:r>
            <a:endParaRPr/>
          </a:p>
          <a:p>
            <a:pPr indent="-342900" lvl="0" marL="457200" rtl="0" algn="l">
              <a:spcBef>
                <a:spcPts val="0"/>
              </a:spcBef>
              <a:spcAft>
                <a:spcPts val="0"/>
              </a:spcAft>
              <a:buSzPts val="1800"/>
              <a:buChar char="●"/>
            </a:pPr>
            <a:r>
              <a:rPr lang="ru"/>
              <a:t>To compute a d-vector on one utterance, sliding windows with 50% overlap are extracted, and average the L2-normalized d-vectors obtained on each window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Conformer (2020)</a:t>
            </a:r>
            <a:endParaRPr/>
          </a:p>
        </p:txBody>
      </p:sp>
      <p:sp>
        <p:nvSpPr>
          <p:cNvPr id="263" name="Google Shape;26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C</a:t>
            </a:r>
            <a:r>
              <a:rPr lang="ru"/>
              <a:t>ombined convolutions with self-attention for ASR models. </a:t>
            </a:r>
            <a:endParaRPr/>
          </a:p>
          <a:p>
            <a:pPr indent="-342900" lvl="0" marL="457200" rtl="0" algn="l">
              <a:spcBef>
                <a:spcPts val="0"/>
              </a:spcBef>
              <a:spcAft>
                <a:spcPts val="0"/>
              </a:spcAft>
              <a:buSzPts val="1800"/>
              <a:buChar char="●"/>
            </a:pPr>
            <a:r>
              <a:rPr lang="ru"/>
              <a:t>Both global and local interactions are important for being parameter efficient.</a:t>
            </a:r>
            <a:endParaRPr/>
          </a:p>
          <a:p>
            <a:pPr indent="-342900" lvl="0" marL="457200" rtl="0" algn="l">
              <a:spcBef>
                <a:spcPts val="0"/>
              </a:spcBef>
              <a:spcAft>
                <a:spcPts val="0"/>
              </a:spcAft>
              <a:buSzPts val="1800"/>
              <a:buChar char="●"/>
            </a:pPr>
            <a:r>
              <a:rPr lang="ru"/>
              <a:t>Self-attention learns the global interaction whilst the convolutions efficiently capture the relative-offset-based local correlations. </a:t>
            </a:r>
            <a:endParaRPr/>
          </a:p>
          <a:p>
            <a:pPr indent="-342900" lvl="0" marL="457200" rtl="0" algn="l">
              <a:spcBef>
                <a:spcPts val="0"/>
              </a:spcBef>
              <a:spcAft>
                <a:spcPts val="0"/>
              </a:spcAft>
              <a:buSzPts val="1800"/>
              <a:buChar char="●"/>
            </a:pPr>
            <a:r>
              <a:rPr lang="ru"/>
              <a:t>Combination of self-attention and convolution is sandwiched between a pair feed forward modules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Conformer (2020)</a:t>
            </a:r>
            <a:endParaRPr/>
          </a:p>
        </p:txBody>
      </p:sp>
      <p:pic>
        <p:nvPicPr>
          <p:cNvPr id="269" name="Google Shape;269;p43"/>
          <p:cNvPicPr preferRelativeResize="0"/>
          <p:nvPr/>
        </p:nvPicPr>
        <p:blipFill>
          <a:blip r:embed="rId3">
            <a:alphaModFix/>
          </a:blip>
          <a:stretch>
            <a:fillRect/>
          </a:stretch>
        </p:blipFill>
        <p:spPr>
          <a:xfrm>
            <a:off x="3313225" y="0"/>
            <a:ext cx="3276589" cy="3820976"/>
          </a:xfrm>
          <a:prstGeom prst="rect">
            <a:avLst/>
          </a:prstGeom>
          <a:noFill/>
          <a:ln>
            <a:noFill/>
          </a:ln>
        </p:spPr>
      </p:pic>
      <p:pic>
        <p:nvPicPr>
          <p:cNvPr id="270" name="Google Shape;270;p43"/>
          <p:cNvPicPr preferRelativeResize="0"/>
          <p:nvPr/>
        </p:nvPicPr>
        <p:blipFill>
          <a:blip r:embed="rId4">
            <a:alphaModFix/>
          </a:blip>
          <a:stretch>
            <a:fillRect/>
          </a:stretch>
        </p:blipFill>
        <p:spPr>
          <a:xfrm>
            <a:off x="1565275" y="3820973"/>
            <a:ext cx="6386324" cy="1136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Conformer (2020): network design</a:t>
            </a:r>
            <a:endParaRPr/>
          </a:p>
        </p:txBody>
      </p:sp>
      <p:sp>
        <p:nvSpPr>
          <p:cNvPr id="276" name="Google Shape;27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a:t>
            </a:r>
            <a:r>
              <a:rPr lang="ru"/>
              <a:t>udio encoder first processes the input with a convolution subsampling layer and then with a number of conformer blocks. </a:t>
            </a:r>
            <a:endParaRPr/>
          </a:p>
          <a:p>
            <a:pPr indent="-342900" lvl="0" marL="457200" rtl="0" algn="l">
              <a:spcBef>
                <a:spcPts val="0"/>
              </a:spcBef>
              <a:spcAft>
                <a:spcPts val="0"/>
              </a:spcAft>
              <a:buSzPts val="1800"/>
              <a:buChar char="●"/>
            </a:pPr>
            <a:r>
              <a:rPr lang="ru"/>
              <a:t>A conformer block is composed of four modules stacked together,</a:t>
            </a:r>
            <a:endParaRPr/>
          </a:p>
          <a:p>
            <a:pPr indent="-330200" lvl="1" marL="1371600" rtl="0" algn="l">
              <a:spcBef>
                <a:spcPts val="0"/>
              </a:spcBef>
              <a:spcAft>
                <a:spcPts val="0"/>
              </a:spcAft>
              <a:buSzPts val="1600"/>
              <a:buChar char="○"/>
            </a:pPr>
            <a:r>
              <a:rPr lang="ru" sz="1600"/>
              <a:t>a feed-forward module, </a:t>
            </a:r>
            <a:endParaRPr sz="1600"/>
          </a:p>
          <a:p>
            <a:pPr indent="-330200" lvl="1" marL="1371600" rtl="0" algn="l">
              <a:spcBef>
                <a:spcPts val="0"/>
              </a:spcBef>
              <a:spcAft>
                <a:spcPts val="0"/>
              </a:spcAft>
              <a:buSzPts val="1600"/>
              <a:buChar char="○"/>
            </a:pPr>
            <a:r>
              <a:rPr lang="ru" sz="1600"/>
              <a:t>a self-attention module, </a:t>
            </a:r>
            <a:endParaRPr sz="1600"/>
          </a:p>
          <a:p>
            <a:pPr indent="-330200" lvl="1" marL="1371600" rtl="0" algn="l">
              <a:spcBef>
                <a:spcPts val="0"/>
              </a:spcBef>
              <a:spcAft>
                <a:spcPts val="0"/>
              </a:spcAft>
              <a:buSzPts val="1600"/>
              <a:buChar char="○"/>
            </a:pPr>
            <a:r>
              <a:rPr lang="ru" sz="1600"/>
              <a:t>a convolution module, and </a:t>
            </a:r>
            <a:endParaRPr sz="1600"/>
          </a:p>
          <a:p>
            <a:pPr indent="-330200" lvl="1" marL="1371600" rtl="0" algn="l">
              <a:spcBef>
                <a:spcPts val="0"/>
              </a:spcBef>
              <a:spcAft>
                <a:spcPts val="0"/>
              </a:spcAft>
              <a:buSzPts val="1600"/>
              <a:buChar char="○"/>
            </a:pPr>
            <a:r>
              <a:rPr lang="ru" sz="1600"/>
              <a:t>a second feed-forward module in the end.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Conformer (2020): network design</a:t>
            </a:r>
            <a:endParaRPr/>
          </a:p>
        </p:txBody>
      </p:sp>
      <p:sp>
        <p:nvSpPr>
          <p:cNvPr id="282" name="Google Shape;282;p45"/>
          <p:cNvSpPr txBox="1"/>
          <p:nvPr>
            <p:ph idx="1" type="body"/>
          </p:nvPr>
        </p:nvSpPr>
        <p:spPr>
          <a:xfrm>
            <a:off x="311700" y="648625"/>
            <a:ext cx="8130000" cy="26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500"/>
              <a:t>Multi-Headed Self-Attention Module</a:t>
            </a:r>
            <a:endParaRPr b="1" sz="1500"/>
          </a:p>
          <a:p>
            <a:pPr indent="-317500" lvl="0" marL="457200" rtl="0" algn="l">
              <a:spcBef>
                <a:spcPts val="1200"/>
              </a:spcBef>
              <a:spcAft>
                <a:spcPts val="0"/>
              </a:spcAft>
              <a:buSzPts val="1400"/>
              <a:buChar char="●"/>
            </a:pPr>
            <a:r>
              <a:rPr lang="ru" sz="1400"/>
              <a:t>Multi-headed self-attention (MHSA) is employed while integrating an important technique from Transformer-XL, the relative sinusoidal positional encoding scheme. The relative positional encoding allows the self-attention module to generalize better on different input length and the resulting encoder is more robust to the variance of the utterance length. Prenorm residual units with dropout are used which helps training and regularizing deeper models. Figure below illustrates the multi-headed self-attention block.</a:t>
            </a:r>
            <a:endParaRPr sz="1400"/>
          </a:p>
        </p:txBody>
      </p:sp>
      <p:pic>
        <p:nvPicPr>
          <p:cNvPr id="283" name="Google Shape;283;p45"/>
          <p:cNvPicPr preferRelativeResize="0"/>
          <p:nvPr/>
        </p:nvPicPr>
        <p:blipFill>
          <a:blip r:embed="rId3">
            <a:alphaModFix/>
          </a:blip>
          <a:stretch>
            <a:fillRect/>
          </a:stretch>
        </p:blipFill>
        <p:spPr>
          <a:xfrm>
            <a:off x="2668750" y="2825125"/>
            <a:ext cx="4022049" cy="1427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Conformer (2020): network design</a:t>
            </a:r>
            <a:endParaRPr/>
          </a:p>
        </p:txBody>
      </p:sp>
      <p:sp>
        <p:nvSpPr>
          <p:cNvPr id="289" name="Google Shape;289;p46"/>
          <p:cNvSpPr txBox="1"/>
          <p:nvPr>
            <p:ph idx="1" type="body"/>
          </p:nvPr>
        </p:nvSpPr>
        <p:spPr>
          <a:xfrm>
            <a:off x="311700" y="648625"/>
            <a:ext cx="8130000" cy="26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500"/>
              <a:t>Convolution module</a:t>
            </a:r>
            <a:endParaRPr b="1" sz="1500"/>
          </a:p>
          <a:p>
            <a:pPr indent="-317500" lvl="0" marL="457200" rtl="0" algn="l">
              <a:spcBef>
                <a:spcPts val="1200"/>
              </a:spcBef>
              <a:spcAft>
                <a:spcPts val="0"/>
              </a:spcAft>
              <a:buSzPts val="1400"/>
              <a:buChar char="●"/>
            </a:pPr>
            <a:r>
              <a:rPr lang="ru" sz="1400"/>
              <a:t>The convolution module starts with a gating mechanism —a pointwise convolution and a gated linear unit (GLU). This is followed by a single 1-D depthwise convolution layer. Batchnorm is deployed just after the convolution to aid training deep models. Figure below illustrates the convolution block. </a:t>
            </a:r>
            <a:endParaRPr sz="1400"/>
          </a:p>
        </p:txBody>
      </p:sp>
      <p:pic>
        <p:nvPicPr>
          <p:cNvPr id="290" name="Google Shape;290;p46"/>
          <p:cNvPicPr preferRelativeResize="0"/>
          <p:nvPr/>
        </p:nvPicPr>
        <p:blipFill>
          <a:blip r:embed="rId3">
            <a:alphaModFix/>
          </a:blip>
          <a:stretch>
            <a:fillRect/>
          </a:stretch>
        </p:blipFill>
        <p:spPr>
          <a:xfrm>
            <a:off x="152400" y="3422125"/>
            <a:ext cx="8839199" cy="150023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Conformer (2020): network design</a:t>
            </a:r>
            <a:endParaRPr/>
          </a:p>
        </p:txBody>
      </p:sp>
      <p:sp>
        <p:nvSpPr>
          <p:cNvPr id="296" name="Google Shape;296;p47"/>
          <p:cNvSpPr txBox="1"/>
          <p:nvPr>
            <p:ph idx="1" type="body"/>
          </p:nvPr>
        </p:nvSpPr>
        <p:spPr>
          <a:xfrm>
            <a:off x="311700" y="648625"/>
            <a:ext cx="8130000" cy="26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500"/>
              <a:t>Feed Forward Module</a:t>
            </a:r>
            <a:endParaRPr b="1" sz="1500"/>
          </a:p>
          <a:p>
            <a:pPr indent="-317500" lvl="0" marL="457200" rtl="0" algn="l">
              <a:spcBef>
                <a:spcPts val="1200"/>
              </a:spcBef>
              <a:spcAft>
                <a:spcPts val="0"/>
              </a:spcAft>
              <a:buSzPts val="1400"/>
              <a:buChar char="●"/>
            </a:pPr>
            <a:r>
              <a:rPr lang="ru" sz="1400"/>
              <a:t>The Transformer architecture deploys a feed forward module after the MHSA layer and is composed of two linear transformations and a nonlinear activation in between. A residual connection is added over the feed-forward layers, followed by layer normalization. This structure is also adopted by Transformer ASR models. We follow pre-norm residual units and apply layer normalization within the residual unit and on the input before the first linear layer. We also apply Swish activation and dropout, which helps regularizing the network. </a:t>
            </a:r>
            <a:endParaRPr sz="1400"/>
          </a:p>
        </p:txBody>
      </p:sp>
      <p:pic>
        <p:nvPicPr>
          <p:cNvPr id="297" name="Google Shape;297;p47"/>
          <p:cNvPicPr preferRelativeResize="0"/>
          <p:nvPr/>
        </p:nvPicPr>
        <p:blipFill>
          <a:blip r:embed="rId3">
            <a:alphaModFix/>
          </a:blip>
          <a:stretch>
            <a:fillRect/>
          </a:stretch>
        </p:blipFill>
        <p:spPr>
          <a:xfrm>
            <a:off x="152400" y="3422125"/>
            <a:ext cx="8839200" cy="1234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Conformer (2020): network design</a:t>
            </a:r>
            <a:endParaRPr/>
          </a:p>
        </p:txBody>
      </p:sp>
      <p:sp>
        <p:nvSpPr>
          <p:cNvPr id="303" name="Google Shape;303;p48"/>
          <p:cNvSpPr txBox="1"/>
          <p:nvPr>
            <p:ph idx="1" type="body"/>
          </p:nvPr>
        </p:nvSpPr>
        <p:spPr>
          <a:xfrm>
            <a:off x="311700" y="648625"/>
            <a:ext cx="4836600" cy="4324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ru" sz="1500"/>
              <a:t>Conformer block</a:t>
            </a:r>
            <a:endParaRPr b="1" sz="1500"/>
          </a:p>
          <a:p>
            <a:pPr indent="-304165" lvl="0" marL="457200" rtl="0" algn="l">
              <a:spcBef>
                <a:spcPts val="1200"/>
              </a:spcBef>
              <a:spcAft>
                <a:spcPts val="0"/>
              </a:spcAft>
              <a:buSzPct val="100000"/>
              <a:buChar char="●"/>
            </a:pPr>
            <a:r>
              <a:rPr lang="ru" sz="1400"/>
              <a:t>Conformer block contains two Feed Forward modules sandwiching the Multi-Headed Self-Attention module and the Convolution module, as shown in Figure 1. This sandwich structure is inspired by Macaron-Net, which proposes replacing the original feed-forward layer in the Transformer block into two half-step feed-forward layers, one before the attention layer and one after. As in Macaron-Net, half-step residual weights are employed in feed-forward (FFN) modules. The second feed-forward module is followed by a final layernorm layer. Mathematically, this means, for input </a:t>
            </a:r>
            <a:r>
              <a:rPr i="1" lang="ru" sz="1400"/>
              <a:t>x</a:t>
            </a:r>
            <a:r>
              <a:rPr baseline="-25000" lang="ru" sz="1400"/>
              <a:t>i</a:t>
            </a:r>
            <a:r>
              <a:rPr lang="ru" sz="1400"/>
              <a:t> to a Conformer block i, the output </a:t>
            </a:r>
            <a:r>
              <a:rPr i="1" lang="ru" sz="1400"/>
              <a:t>y</a:t>
            </a:r>
            <a:r>
              <a:rPr baseline="-25000" lang="ru" sz="1400"/>
              <a:t>i</a:t>
            </a:r>
            <a:r>
              <a:rPr lang="ru" sz="1400"/>
              <a:t> of the block is: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ru" sz="1400"/>
              <a:t>where FFN refers to the Feed forward module, MHSA refers to the Multi-Head Self-Attention module, and Conv refers to the Convolution module as described in the preceding sections. </a:t>
            </a:r>
            <a:endParaRPr sz="1400"/>
          </a:p>
        </p:txBody>
      </p:sp>
      <p:pic>
        <p:nvPicPr>
          <p:cNvPr id="304" name="Google Shape;304;p48"/>
          <p:cNvPicPr preferRelativeResize="0"/>
          <p:nvPr/>
        </p:nvPicPr>
        <p:blipFill>
          <a:blip r:embed="rId3">
            <a:alphaModFix/>
          </a:blip>
          <a:stretch>
            <a:fillRect/>
          </a:stretch>
        </p:blipFill>
        <p:spPr>
          <a:xfrm>
            <a:off x="5300700" y="682725"/>
            <a:ext cx="3652312" cy="4190075"/>
          </a:xfrm>
          <a:prstGeom prst="rect">
            <a:avLst/>
          </a:prstGeom>
          <a:noFill/>
          <a:ln>
            <a:noFill/>
          </a:ln>
        </p:spPr>
      </p:pic>
      <p:pic>
        <p:nvPicPr>
          <p:cNvPr id="305" name="Google Shape;305;p48"/>
          <p:cNvPicPr preferRelativeResize="0"/>
          <p:nvPr/>
        </p:nvPicPr>
        <p:blipFill>
          <a:blip r:embed="rId4">
            <a:alphaModFix/>
          </a:blip>
          <a:stretch>
            <a:fillRect/>
          </a:stretch>
        </p:blipFill>
        <p:spPr>
          <a:xfrm>
            <a:off x="1710938" y="3004725"/>
            <a:ext cx="2038125" cy="1082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90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SepFormer (2021)</a:t>
            </a:r>
            <a:endParaRPr/>
          </a:p>
        </p:txBody>
      </p:sp>
      <p:sp>
        <p:nvSpPr>
          <p:cNvPr id="311" name="Google Shape;311;p49"/>
          <p:cNvSpPr txBox="1"/>
          <p:nvPr>
            <p:ph idx="1" type="body"/>
          </p:nvPr>
        </p:nvSpPr>
        <p:spPr>
          <a:xfrm>
            <a:off x="354275" y="662825"/>
            <a:ext cx="8520600" cy="1712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The SepFormer learns short and long-term dependencies with a multi-scale approach that employs transformers.</a:t>
            </a:r>
            <a:endParaRPr/>
          </a:p>
          <a:p>
            <a:pPr indent="-317182" lvl="0" marL="457200" rtl="0" algn="l">
              <a:spcBef>
                <a:spcPts val="0"/>
              </a:spcBef>
              <a:spcAft>
                <a:spcPts val="0"/>
              </a:spcAft>
              <a:buSzPct val="100000"/>
              <a:buChar char="●"/>
            </a:pPr>
            <a:r>
              <a:rPr lang="ru"/>
              <a:t>Сomposed of multi-head attention and feed-forward layers. </a:t>
            </a:r>
            <a:endParaRPr/>
          </a:p>
          <a:p>
            <a:pPr indent="-317182" lvl="0" marL="457200" rtl="0" algn="l">
              <a:spcBef>
                <a:spcPts val="0"/>
              </a:spcBef>
              <a:spcAft>
                <a:spcPts val="0"/>
              </a:spcAft>
              <a:buSzPct val="100000"/>
              <a:buChar char="●"/>
            </a:pPr>
            <a:r>
              <a:rPr lang="ru"/>
              <a:t>The dual-path framework is adopted introduced by DPRNN and RNNs are replaced with a multiscale pipeline composed of transformers that learn both short and long-term dependencies. </a:t>
            </a:r>
            <a:endParaRPr/>
          </a:p>
          <a:p>
            <a:pPr indent="-317182" lvl="0" marL="457200" rtl="0" algn="l">
              <a:spcBef>
                <a:spcPts val="0"/>
              </a:spcBef>
              <a:spcAft>
                <a:spcPts val="0"/>
              </a:spcAft>
              <a:buSzPct val="100000"/>
              <a:buChar char="●"/>
            </a:pPr>
            <a:r>
              <a:rPr lang="ru"/>
              <a:t>The dual-path framework enables to mitigate the quadratic complexity of transformers, as transformers in the dual-path framework process smaller chunks.</a:t>
            </a:r>
            <a:endParaRPr/>
          </a:p>
        </p:txBody>
      </p:sp>
      <p:pic>
        <p:nvPicPr>
          <p:cNvPr id="312" name="Google Shape;312;p49"/>
          <p:cNvPicPr preferRelativeResize="0"/>
          <p:nvPr/>
        </p:nvPicPr>
        <p:blipFill>
          <a:blip r:embed="rId3">
            <a:alphaModFix/>
          </a:blip>
          <a:stretch>
            <a:fillRect/>
          </a:stretch>
        </p:blipFill>
        <p:spPr>
          <a:xfrm>
            <a:off x="2200696" y="2198271"/>
            <a:ext cx="4742624" cy="2818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41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SepFormer (2021)</a:t>
            </a:r>
            <a:r>
              <a:rPr lang="ru"/>
              <a:t>: network design</a:t>
            </a:r>
            <a:endParaRPr/>
          </a:p>
        </p:txBody>
      </p:sp>
      <p:sp>
        <p:nvSpPr>
          <p:cNvPr id="318" name="Google Shape;318;p50"/>
          <p:cNvSpPr txBox="1"/>
          <p:nvPr>
            <p:ph idx="1" type="body"/>
          </p:nvPr>
        </p:nvSpPr>
        <p:spPr>
          <a:xfrm>
            <a:off x="311700" y="1306600"/>
            <a:ext cx="8130000" cy="26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500"/>
              <a:t>Encoder</a:t>
            </a:r>
            <a:endParaRPr b="1" sz="1500"/>
          </a:p>
          <a:p>
            <a:pPr indent="-317500" lvl="0" marL="457200" rtl="0" algn="l">
              <a:spcBef>
                <a:spcPts val="1200"/>
              </a:spcBef>
              <a:spcAft>
                <a:spcPts val="0"/>
              </a:spcAft>
              <a:buSzPts val="1400"/>
              <a:buChar char="●"/>
            </a:pPr>
            <a:r>
              <a:rPr lang="ru" sz="1400"/>
              <a:t>The encoder takes in the time-domain mixture-signal x ∈ R</a:t>
            </a:r>
            <a:r>
              <a:rPr baseline="30000" lang="ru" sz="1400"/>
              <a:t>T</a:t>
            </a:r>
            <a:r>
              <a:rPr lang="ru" sz="1400"/>
              <a:t> as input, which contains audio from multiple speakers. It learns an STFT-like representation h ∈ R</a:t>
            </a:r>
            <a:r>
              <a:rPr baseline="30000" lang="ru" sz="1400"/>
              <a:t>F ×T’</a:t>
            </a:r>
            <a:r>
              <a:rPr lang="ru" sz="1400"/>
              <a:t> using a single convolutional layer:</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ru" sz="1400"/>
              <a:t>The stride factor of this convolution impacts significantly on the performance, speed, and memory of the model.</a:t>
            </a:r>
            <a:endParaRPr sz="1400"/>
          </a:p>
        </p:txBody>
      </p:sp>
      <p:pic>
        <p:nvPicPr>
          <p:cNvPr id="319" name="Google Shape;319;p50"/>
          <p:cNvPicPr preferRelativeResize="0"/>
          <p:nvPr/>
        </p:nvPicPr>
        <p:blipFill>
          <a:blip r:embed="rId3">
            <a:alphaModFix/>
          </a:blip>
          <a:stretch>
            <a:fillRect/>
          </a:stretch>
        </p:blipFill>
        <p:spPr>
          <a:xfrm>
            <a:off x="3494700" y="2488150"/>
            <a:ext cx="1764000" cy="39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SepFormer (2021): network design</a:t>
            </a:r>
            <a:endParaRPr/>
          </a:p>
        </p:txBody>
      </p:sp>
      <p:sp>
        <p:nvSpPr>
          <p:cNvPr id="325" name="Google Shape;325;p51"/>
          <p:cNvSpPr txBox="1"/>
          <p:nvPr>
            <p:ph idx="1" type="body"/>
          </p:nvPr>
        </p:nvSpPr>
        <p:spPr>
          <a:xfrm>
            <a:off x="311700" y="648625"/>
            <a:ext cx="8130000" cy="361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sz="1500"/>
              <a:t>Masking network</a:t>
            </a:r>
            <a:endParaRPr b="1" sz="1500"/>
          </a:p>
          <a:p>
            <a:pPr indent="-317500" lvl="0" marL="457200" rtl="0" algn="l">
              <a:spcBef>
                <a:spcPts val="1200"/>
              </a:spcBef>
              <a:spcAft>
                <a:spcPts val="0"/>
              </a:spcAft>
              <a:buSzPts val="1400"/>
              <a:buChar char="●"/>
            </a:pPr>
            <a:r>
              <a:rPr lang="ru" sz="1400"/>
              <a:t>The masking network is fed by the encoded representations </a:t>
            </a:r>
            <a:r>
              <a:rPr i="1" lang="ru" sz="1400"/>
              <a:t>h</a:t>
            </a:r>
            <a:r>
              <a:rPr lang="ru" sz="1400"/>
              <a:t> ∈ R </a:t>
            </a:r>
            <a:r>
              <a:rPr baseline="30000" lang="ru" sz="1400"/>
              <a:t>F ×T’</a:t>
            </a:r>
            <a:r>
              <a:rPr lang="ru" sz="1400"/>
              <a:t> and estimates a mask </a:t>
            </a:r>
            <a:r>
              <a:rPr i="1" lang="ru" sz="1400"/>
              <a:t>{m</a:t>
            </a:r>
            <a:r>
              <a:rPr baseline="-25000" i="1" lang="ru" sz="1400"/>
              <a:t>1</a:t>
            </a:r>
            <a:r>
              <a:rPr i="1" lang="ru" sz="1400"/>
              <a:t>, . . . , m</a:t>
            </a:r>
            <a:r>
              <a:rPr baseline="-25000" i="1" lang="ru" sz="1400"/>
              <a:t>Ns</a:t>
            </a:r>
            <a:r>
              <a:rPr i="1" lang="ru" sz="1400"/>
              <a:t>} </a:t>
            </a:r>
            <a:r>
              <a:rPr lang="ru" sz="1400"/>
              <a:t>for each of the </a:t>
            </a:r>
            <a:r>
              <a:rPr i="1" lang="ru" sz="1400"/>
              <a:t>Ns</a:t>
            </a:r>
            <a:r>
              <a:rPr lang="ru" sz="1400"/>
              <a:t> speakers in the mixture. </a:t>
            </a:r>
            <a:endParaRPr sz="1400"/>
          </a:p>
          <a:p>
            <a:pPr indent="-317500" lvl="0" marL="457200" rtl="0" algn="l">
              <a:spcBef>
                <a:spcPts val="0"/>
              </a:spcBef>
              <a:spcAft>
                <a:spcPts val="0"/>
              </a:spcAft>
              <a:buSzPts val="1400"/>
              <a:buChar char="●"/>
            </a:pPr>
            <a:r>
              <a:rPr lang="ru" sz="1400"/>
              <a:t>The encoded input </a:t>
            </a:r>
            <a:r>
              <a:rPr i="1" lang="ru" sz="1400"/>
              <a:t>h</a:t>
            </a:r>
            <a:r>
              <a:rPr lang="ru" sz="1400"/>
              <a:t> is normalized with layer normalization and processed by a linear layer (with dimensionality</a:t>
            </a:r>
            <a:r>
              <a:rPr i="1" lang="ru" sz="1400"/>
              <a:t> F</a:t>
            </a:r>
            <a:r>
              <a:rPr lang="ru" sz="1400"/>
              <a:t>). Then  overlapping chunks of size C are created by chopping up </a:t>
            </a:r>
            <a:r>
              <a:rPr i="1" lang="ru" sz="1400"/>
              <a:t>h</a:t>
            </a:r>
            <a:r>
              <a:rPr lang="ru" sz="1400"/>
              <a:t> on the time axis with an overlap factor of 50%. Output of the chunking operation - </a:t>
            </a:r>
            <a:r>
              <a:rPr i="1" lang="ru" sz="1400"/>
              <a:t>h’</a:t>
            </a:r>
            <a:r>
              <a:rPr lang="ru" sz="1400"/>
              <a:t> ∈ R </a:t>
            </a:r>
            <a:r>
              <a:rPr baseline="30000" lang="ru" sz="1400"/>
              <a:t>F ×C×Nc</a:t>
            </a:r>
            <a:r>
              <a:rPr lang="ru" sz="1400"/>
              <a:t>, where C is the length of each chunk, and </a:t>
            </a:r>
            <a:r>
              <a:rPr i="1" lang="ru" sz="1400"/>
              <a:t>Nc</a:t>
            </a:r>
            <a:r>
              <a:rPr lang="ru" sz="1400"/>
              <a:t> is the resulting number of chunks. The representation </a:t>
            </a:r>
            <a:r>
              <a:rPr i="1" lang="ru" sz="1400"/>
              <a:t>h’</a:t>
            </a:r>
            <a:r>
              <a:rPr lang="ru" sz="1400"/>
              <a:t> feeds the SepFormer block, which is the main component of the masking network. This block employs a pipeline composed of two transformers able to learn short and long-term dependencies. The output of the SepFormer </a:t>
            </a:r>
            <a:r>
              <a:rPr i="1" lang="ru" sz="1400"/>
              <a:t>h’’</a:t>
            </a:r>
            <a:r>
              <a:rPr lang="ru" sz="1400"/>
              <a:t> ∈ R </a:t>
            </a:r>
            <a:r>
              <a:rPr baseline="30000" lang="ru" sz="1400"/>
              <a:t>F ×C×Nc</a:t>
            </a:r>
            <a:r>
              <a:rPr lang="ru" sz="1400"/>
              <a:t> is processed by PReLU activations followed by a linear layer. We denote the output of this module </a:t>
            </a:r>
            <a:r>
              <a:rPr i="1" lang="ru" sz="1400"/>
              <a:t>h’’’</a:t>
            </a:r>
            <a:r>
              <a:rPr lang="ru" sz="1400"/>
              <a:t> ∈ R </a:t>
            </a:r>
            <a:r>
              <a:rPr baseline="30000" lang="ru" sz="1400"/>
              <a:t>(F ×Ns)×C×Nc</a:t>
            </a:r>
            <a:r>
              <a:rPr lang="ru" sz="1400"/>
              <a:t>, where </a:t>
            </a:r>
            <a:r>
              <a:rPr i="1" lang="ru" sz="1400"/>
              <a:t>Ns</a:t>
            </a:r>
            <a:r>
              <a:rPr lang="ru" sz="1400"/>
              <a:t> is the number of speakers. Afterwards we apply the overlap-add scheme and obtain </a:t>
            </a:r>
            <a:r>
              <a:rPr i="1" lang="ru" sz="1400"/>
              <a:t>h’’’’</a:t>
            </a:r>
            <a:r>
              <a:rPr lang="ru" sz="1400"/>
              <a:t> ∈ R </a:t>
            </a:r>
            <a:r>
              <a:rPr baseline="30000" lang="ru" sz="1400"/>
              <a:t>F ×Ns×T’</a:t>
            </a:r>
            <a:r>
              <a:rPr lang="ru" sz="1400"/>
              <a:t> . We pass this representation through two feed-forward layers and a ReLU activation at the end to finally obtain the mask mk for each of the speakers.</a:t>
            </a:r>
            <a:endParaRPr sz="1400"/>
          </a:p>
        </p:txBody>
      </p:sp>
      <p:pic>
        <p:nvPicPr>
          <p:cNvPr id="326" name="Google Shape;326;p51"/>
          <p:cNvPicPr preferRelativeResize="0"/>
          <p:nvPr/>
        </p:nvPicPr>
        <p:blipFill>
          <a:blip r:embed="rId3">
            <a:alphaModFix/>
          </a:blip>
          <a:stretch>
            <a:fillRect/>
          </a:stretch>
        </p:blipFill>
        <p:spPr>
          <a:xfrm>
            <a:off x="94875" y="4262125"/>
            <a:ext cx="8839198" cy="764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Google’s VoiceFilter: main part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a:t>
            </a:r>
            <a:r>
              <a:rPr lang="ru"/>
              <a:t>he neural network takes two inputs: a d-vector of the target speaker, and a magnitude spectrogram computed from a noisy audio. The network predicts a soft mask, which is element-wise multiplied with the input (noisy) magnitude spectrogram to produce an enhanced magnitude spectrogram. </a:t>
            </a:r>
            <a:endParaRPr/>
          </a:p>
          <a:p>
            <a:pPr indent="-342900" lvl="0" marL="457200" rtl="0" algn="l">
              <a:spcBef>
                <a:spcPts val="0"/>
              </a:spcBef>
              <a:spcAft>
                <a:spcPts val="0"/>
              </a:spcAft>
              <a:buSzPts val="1800"/>
              <a:buChar char="●"/>
            </a:pPr>
            <a:r>
              <a:rPr lang="ru"/>
              <a:t>To obtain the enhanced waveform, the phase of the noisy audio is directly merged to the enhanced magnitude spectrogram, and an inverse STFT is applied on the result. The network is trained to minimize the difference between the masked magnitude spectrogram and the target magnitude spectrogram computed from the clean audio.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SepFormer (2021): network design</a:t>
            </a:r>
            <a:endParaRPr/>
          </a:p>
        </p:txBody>
      </p:sp>
      <p:sp>
        <p:nvSpPr>
          <p:cNvPr id="332" name="Google Shape;332;p52"/>
          <p:cNvSpPr txBox="1"/>
          <p:nvPr>
            <p:ph idx="1" type="body"/>
          </p:nvPr>
        </p:nvSpPr>
        <p:spPr>
          <a:xfrm>
            <a:off x="311700" y="648625"/>
            <a:ext cx="8130000" cy="36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t>SepFormer block</a:t>
            </a:r>
            <a:endParaRPr b="1" sz="1400"/>
          </a:p>
          <a:p>
            <a:pPr indent="-311150" lvl="0" marL="457200" rtl="0" algn="l">
              <a:spcBef>
                <a:spcPts val="1200"/>
              </a:spcBef>
              <a:spcAft>
                <a:spcPts val="0"/>
              </a:spcAft>
              <a:buSzPts val="1300"/>
              <a:buChar char="●"/>
            </a:pPr>
            <a:r>
              <a:rPr lang="ru" sz="1300"/>
              <a:t>Figure below shows the architecture of the SepFormer block. The SepFormer block is designed to model both short and longterm dependencies with the dual-scale approach of DPRNNs. In this model, the transformer block which models the short-term dependencies is named IntraTransformer (IntraT), and the block for longer-term dependencies is named InterTransformer (InterT). IntraT processes the second dimension of </a:t>
            </a:r>
            <a:r>
              <a:rPr i="1" lang="ru" sz="1300"/>
              <a:t>h’</a:t>
            </a:r>
            <a:r>
              <a:rPr lang="ru" sz="1300"/>
              <a:t>, and thus acts on each chunk independently, modeling the short-term dependencies within each chunk. Next, we permute the last two dimensions (which we denote with </a:t>
            </a:r>
            <a:r>
              <a:rPr i="1" lang="ru" sz="1300"/>
              <a:t>P</a:t>
            </a:r>
            <a:r>
              <a:rPr lang="ru" sz="1300"/>
              <a:t>), and the InterT is applied to model the transitions across chunks. This scheme enables effective modelling of long-term dependencies across the chunks. The overall transformation of the SepFormer is therefore defined as follows:</a:t>
            </a:r>
            <a:endParaRPr sz="1300"/>
          </a:p>
          <a:p>
            <a:pPr indent="0" lvl="0" marL="457200" rtl="0" algn="l">
              <a:spcBef>
                <a:spcPts val="1200"/>
              </a:spcBef>
              <a:spcAft>
                <a:spcPts val="0"/>
              </a:spcAft>
              <a:buNone/>
            </a:pPr>
            <a:r>
              <a:t/>
            </a:r>
            <a:endParaRPr sz="1300"/>
          </a:p>
          <a:p>
            <a:pPr indent="0" lvl="0" marL="457200" rtl="0" algn="l">
              <a:spcBef>
                <a:spcPts val="1200"/>
              </a:spcBef>
              <a:spcAft>
                <a:spcPts val="1200"/>
              </a:spcAft>
              <a:buNone/>
            </a:pPr>
            <a:r>
              <a:rPr lang="ru" sz="1300"/>
              <a:t>where we denote the IntraT and InterT with </a:t>
            </a:r>
            <a:r>
              <a:rPr i="1" lang="ru" sz="1300"/>
              <a:t>f</a:t>
            </a:r>
            <a:r>
              <a:rPr baseline="-25000" i="1" lang="ru" sz="1300"/>
              <a:t>inter</a:t>
            </a:r>
            <a:r>
              <a:rPr lang="ru" sz="1300"/>
              <a:t>(.), and </a:t>
            </a:r>
            <a:r>
              <a:rPr i="1" lang="ru" sz="1300"/>
              <a:t>f</a:t>
            </a:r>
            <a:r>
              <a:rPr baseline="-25000" i="1" lang="ru" sz="1300"/>
              <a:t>intra</a:t>
            </a:r>
            <a:r>
              <a:rPr lang="ru" sz="1300"/>
              <a:t>(.), respectively. The overall SepFormer block is repeated N times.  </a:t>
            </a:r>
            <a:endParaRPr sz="1300"/>
          </a:p>
        </p:txBody>
      </p:sp>
      <p:pic>
        <p:nvPicPr>
          <p:cNvPr id="333" name="Google Shape;333;p52"/>
          <p:cNvPicPr preferRelativeResize="0"/>
          <p:nvPr/>
        </p:nvPicPr>
        <p:blipFill>
          <a:blip r:embed="rId3">
            <a:alphaModFix/>
          </a:blip>
          <a:stretch>
            <a:fillRect/>
          </a:stretch>
        </p:blipFill>
        <p:spPr>
          <a:xfrm>
            <a:off x="3018923" y="3974450"/>
            <a:ext cx="4794647" cy="1065475"/>
          </a:xfrm>
          <a:prstGeom prst="rect">
            <a:avLst/>
          </a:prstGeom>
          <a:noFill/>
          <a:ln>
            <a:noFill/>
          </a:ln>
        </p:spPr>
      </p:pic>
      <p:pic>
        <p:nvPicPr>
          <p:cNvPr id="334" name="Google Shape;334;p52"/>
          <p:cNvPicPr preferRelativeResize="0"/>
          <p:nvPr/>
        </p:nvPicPr>
        <p:blipFill>
          <a:blip r:embed="rId4">
            <a:alphaModFix/>
          </a:blip>
          <a:stretch>
            <a:fillRect/>
          </a:stretch>
        </p:blipFill>
        <p:spPr>
          <a:xfrm>
            <a:off x="3325425" y="3182199"/>
            <a:ext cx="2266826" cy="351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SepFormer (2021)</a:t>
            </a:r>
            <a:endParaRPr/>
          </a:p>
        </p:txBody>
      </p:sp>
      <p:sp>
        <p:nvSpPr>
          <p:cNvPr id="340" name="Google Shape;340;p53"/>
          <p:cNvSpPr txBox="1"/>
          <p:nvPr>
            <p:ph idx="1" type="body"/>
          </p:nvPr>
        </p:nvSpPr>
        <p:spPr>
          <a:xfrm>
            <a:off x="311700" y="648625"/>
            <a:ext cx="8130000" cy="435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1200"/>
              <a:t>SepFormer block: Intra and Inter Transformers</a:t>
            </a:r>
            <a:endParaRPr b="1" sz="1200"/>
          </a:p>
          <a:p>
            <a:pPr indent="-298450" lvl="0" marL="457200" rtl="0" algn="l">
              <a:spcBef>
                <a:spcPts val="1200"/>
              </a:spcBef>
              <a:spcAft>
                <a:spcPts val="0"/>
              </a:spcAft>
              <a:buSzPts val="1100"/>
              <a:buChar char="●"/>
            </a:pPr>
            <a:r>
              <a:rPr lang="ru" sz="1100"/>
              <a:t>Figure shows the architecture of the Transformers used for both the IntraT and InterT blocks. We use the variable </a:t>
            </a:r>
            <a:r>
              <a:rPr i="1" lang="ru" sz="1100"/>
              <a:t>z</a:t>
            </a:r>
            <a:r>
              <a:rPr lang="ru" sz="1100"/>
              <a:t> to denote the input to the Transformer. First of all, sinusoidal positional encoding </a:t>
            </a:r>
            <a:r>
              <a:rPr i="1" lang="ru" sz="1100"/>
              <a:t>e</a:t>
            </a:r>
            <a:r>
              <a:rPr lang="ru" sz="1100"/>
              <a:t> is added to the input </a:t>
            </a:r>
            <a:r>
              <a:rPr i="1" lang="ru" sz="1100"/>
              <a:t>z</a:t>
            </a:r>
            <a:r>
              <a:rPr lang="ru" sz="1100"/>
              <a:t>, such that,</a:t>
            </a:r>
            <a:endParaRPr sz="1100"/>
          </a:p>
          <a:p>
            <a:pPr indent="0" lvl="0" marL="45720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Positional encoding injects information on the order of the various elements composing the sequence, thus improving the separation performance. We then apply multiple Transformer layers. Inside each Transformer layer </a:t>
            </a:r>
            <a:r>
              <a:rPr i="1" lang="ru" sz="1100"/>
              <a:t>g(.)</a:t>
            </a:r>
            <a:r>
              <a:rPr lang="ru" sz="1100"/>
              <a:t>, we first apply layer normalization, followed by multi-head attention (MHA): </a:t>
            </a:r>
            <a:endParaRPr sz="1100"/>
          </a:p>
          <a:p>
            <a:pPr indent="0" lvl="0" marL="45720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Each attention head computes the scaled dotproduct attention between all the elements of the sequence. The Transformer finally employs a feed-forward network (FFW), which is applied to each position independently: </a:t>
            </a:r>
            <a:endParaRPr sz="1100"/>
          </a:p>
          <a:p>
            <a:pPr indent="0" lvl="0" marL="45720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The overall transformer block is therefore defined as follows:</a:t>
            </a:r>
            <a:endParaRPr sz="1100"/>
          </a:p>
          <a:p>
            <a:pPr indent="0" lvl="0" marL="457200" rtl="0" algn="l">
              <a:spcBef>
                <a:spcPts val="1200"/>
              </a:spcBef>
              <a:spcAft>
                <a:spcPts val="0"/>
              </a:spcAft>
              <a:buNone/>
            </a:pPr>
            <a:r>
              <a:t/>
            </a:r>
            <a:endParaRPr sz="1100"/>
          </a:p>
          <a:p>
            <a:pPr indent="0" lvl="0" marL="0" rtl="0" algn="l">
              <a:spcBef>
                <a:spcPts val="1200"/>
              </a:spcBef>
              <a:spcAft>
                <a:spcPts val="1200"/>
              </a:spcAft>
              <a:buNone/>
            </a:pPr>
            <a:r>
              <a:rPr lang="ru" sz="1100"/>
              <a:t>where </a:t>
            </a:r>
            <a:r>
              <a:rPr i="1" lang="ru" sz="1100"/>
              <a:t>g</a:t>
            </a:r>
            <a:r>
              <a:rPr baseline="30000" i="1" lang="ru" sz="1100"/>
              <a:t> K</a:t>
            </a:r>
            <a:r>
              <a:rPr i="1" lang="ru" sz="1100"/>
              <a:t>(.)</a:t>
            </a:r>
            <a:r>
              <a:rPr lang="ru" sz="1100"/>
              <a:t> denotes K layers of transformer layer </a:t>
            </a:r>
            <a:r>
              <a:rPr i="1" lang="ru" sz="1100"/>
              <a:t>g(.)</a:t>
            </a:r>
            <a:r>
              <a:rPr lang="ru" sz="1100"/>
              <a:t>. We use K = N intra layers for the IntraT, and K = N inter layers for the InterT. As shown in figure , we add residual connections across the transformer layers, and across the transformer architecture to improve gradient backpropagation. </a:t>
            </a:r>
            <a:endParaRPr sz="1100"/>
          </a:p>
        </p:txBody>
      </p:sp>
      <p:pic>
        <p:nvPicPr>
          <p:cNvPr id="341" name="Google Shape;341;p53"/>
          <p:cNvPicPr preferRelativeResize="0"/>
          <p:nvPr/>
        </p:nvPicPr>
        <p:blipFill>
          <a:blip r:embed="rId3">
            <a:alphaModFix/>
          </a:blip>
          <a:stretch>
            <a:fillRect/>
          </a:stretch>
        </p:blipFill>
        <p:spPr>
          <a:xfrm>
            <a:off x="3769213" y="1491800"/>
            <a:ext cx="1023888" cy="291450"/>
          </a:xfrm>
          <a:prstGeom prst="rect">
            <a:avLst/>
          </a:prstGeom>
          <a:noFill/>
          <a:ln>
            <a:noFill/>
          </a:ln>
        </p:spPr>
      </p:pic>
      <p:pic>
        <p:nvPicPr>
          <p:cNvPr id="342" name="Google Shape;342;p53"/>
          <p:cNvPicPr preferRelativeResize="0"/>
          <p:nvPr/>
        </p:nvPicPr>
        <p:blipFill>
          <a:blip r:embed="rId4">
            <a:alphaModFix/>
          </a:blip>
          <a:stretch>
            <a:fillRect/>
          </a:stretch>
        </p:blipFill>
        <p:spPr>
          <a:xfrm>
            <a:off x="2618475" y="2420325"/>
            <a:ext cx="2988726" cy="227925"/>
          </a:xfrm>
          <a:prstGeom prst="rect">
            <a:avLst/>
          </a:prstGeom>
          <a:noFill/>
          <a:ln>
            <a:noFill/>
          </a:ln>
        </p:spPr>
      </p:pic>
      <p:pic>
        <p:nvPicPr>
          <p:cNvPr id="343" name="Google Shape;343;p53"/>
          <p:cNvPicPr preferRelativeResize="0"/>
          <p:nvPr/>
        </p:nvPicPr>
        <p:blipFill>
          <a:blip r:embed="rId5">
            <a:alphaModFix/>
          </a:blip>
          <a:stretch>
            <a:fillRect/>
          </a:stretch>
        </p:blipFill>
        <p:spPr>
          <a:xfrm>
            <a:off x="2522975" y="3224300"/>
            <a:ext cx="3707449" cy="227925"/>
          </a:xfrm>
          <a:prstGeom prst="rect">
            <a:avLst/>
          </a:prstGeom>
          <a:noFill/>
          <a:ln>
            <a:noFill/>
          </a:ln>
        </p:spPr>
      </p:pic>
      <p:pic>
        <p:nvPicPr>
          <p:cNvPr id="344" name="Google Shape;344;p53"/>
          <p:cNvPicPr preferRelativeResize="0"/>
          <p:nvPr/>
        </p:nvPicPr>
        <p:blipFill>
          <a:blip r:embed="rId6">
            <a:alphaModFix/>
          </a:blip>
          <a:stretch>
            <a:fillRect/>
          </a:stretch>
        </p:blipFill>
        <p:spPr>
          <a:xfrm>
            <a:off x="3573338" y="3820500"/>
            <a:ext cx="1415627" cy="291450"/>
          </a:xfrm>
          <a:prstGeom prst="rect">
            <a:avLst/>
          </a:prstGeom>
          <a:noFill/>
          <a:ln>
            <a:noFill/>
          </a:ln>
        </p:spPr>
      </p:pic>
      <p:pic>
        <p:nvPicPr>
          <p:cNvPr id="345" name="Google Shape;345;p53"/>
          <p:cNvPicPr preferRelativeResize="0"/>
          <p:nvPr/>
        </p:nvPicPr>
        <p:blipFill>
          <a:blip r:embed="rId7">
            <a:alphaModFix/>
          </a:blip>
          <a:stretch>
            <a:fillRect/>
          </a:stretch>
        </p:blipFill>
        <p:spPr>
          <a:xfrm>
            <a:off x="4016800" y="75936"/>
            <a:ext cx="5127209" cy="8587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311700" y="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SepFormer (2021): network design</a:t>
            </a:r>
            <a:endParaRPr/>
          </a:p>
        </p:txBody>
      </p:sp>
      <p:sp>
        <p:nvSpPr>
          <p:cNvPr id="351" name="Google Shape;351;p54"/>
          <p:cNvSpPr txBox="1"/>
          <p:nvPr>
            <p:ph idx="1" type="body"/>
          </p:nvPr>
        </p:nvSpPr>
        <p:spPr>
          <a:xfrm>
            <a:off x="311700" y="648625"/>
            <a:ext cx="8130000" cy="43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Decoder</a:t>
            </a:r>
            <a:endParaRPr b="1"/>
          </a:p>
          <a:p>
            <a:pPr indent="-336550" lvl="0" marL="457200" rtl="0" algn="l">
              <a:spcBef>
                <a:spcPts val="1200"/>
              </a:spcBef>
              <a:spcAft>
                <a:spcPts val="0"/>
              </a:spcAft>
              <a:buSzPts val="1700"/>
              <a:buChar char="●"/>
            </a:pPr>
            <a:r>
              <a:rPr lang="ru" sz="1700"/>
              <a:t>The decoder simply uses a transposed convolution layer, with the same stride and kernel size of the encoder. The input to the decoder is the element-wise multiplication between the mask </a:t>
            </a:r>
            <a:r>
              <a:rPr i="1" lang="ru" sz="1700"/>
              <a:t>m</a:t>
            </a:r>
            <a:r>
              <a:rPr baseline="-25000" i="1" lang="ru" sz="1700"/>
              <a:t>k</a:t>
            </a:r>
            <a:r>
              <a:rPr lang="ru" sz="1700"/>
              <a:t> of the source </a:t>
            </a:r>
            <a:r>
              <a:rPr i="1" lang="ru" sz="1700"/>
              <a:t>k</a:t>
            </a:r>
            <a:r>
              <a:rPr lang="ru" sz="1700"/>
              <a:t> and the output of the encoder </a:t>
            </a:r>
            <a:r>
              <a:rPr i="1" lang="ru" sz="1700"/>
              <a:t>h</a:t>
            </a:r>
            <a:r>
              <a:rPr lang="ru" sz="1700"/>
              <a:t>. The transformation of the decoder can therefore be expressed as follows:</a:t>
            </a:r>
            <a:endParaRPr sz="1700"/>
          </a:p>
          <a:p>
            <a:pPr indent="0" lvl="0" marL="914400" rtl="0" algn="l">
              <a:spcBef>
                <a:spcPts val="1200"/>
              </a:spcBef>
              <a:spcAft>
                <a:spcPts val="0"/>
              </a:spcAft>
              <a:buNone/>
            </a:pPr>
            <a:r>
              <a:t/>
            </a:r>
            <a:endParaRPr sz="1700"/>
          </a:p>
          <a:p>
            <a:pPr indent="0" lvl="0" marL="914400" rtl="0" algn="l">
              <a:spcBef>
                <a:spcPts val="1200"/>
              </a:spcBef>
              <a:spcAft>
                <a:spcPts val="0"/>
              </a:spcAft>
              <a:buNone/>
            </a:pPr>
            <a:r>
              <a:rPr lang="ru" sz="1700"/>
              <a:t>where s</a:t>
            </a:r>
            <a:r>
              <a:rPr baseline="-25000" lang="ru" sz="1700"/>
              <a:t>k</a:t>
            </a:r>
            <a:r>
              <a:rPr lang="ru" sz="1700"/>
              <a:t> ∈ R</a:t>
            </a:r>
            <a:r>
              <a:rPr baseline="30000" lang="ru" sz="1700"/>
              <a:t>T</a:t>
            </a:r>
            <a:r>
              <a:rPr lang="ru" sz="1700"/>
              <a:t> denotes the separated source k.</a:t>
            </a:r>
            <a:endParaRPr sz="1700"/>
          </a:p>
          <a:p>
            <a:pPr indent="0" lvl="0" marL="914400" rtl="0" algn="l">
              <a:spcBef>
                <a:spcPts val="1200"/>
              </a:spcBef>
              <a:spcAft>
                <a:spcPts val="1200"/>
              </a:spcAft>
              <a:buNone/>
            </a:pPr>
            <a:r>
              <a:t/>
            </a:r>
            <a:endParaRPr sz="1700"/>
          </a:p>
        </p:txBody>
      </p:sp>
      <p:pic>
        <p:nvPicPr>
          <p:cNvPr id="352" name="Google Shape;352;p54"/>
          <p:cNvPicPr preferRelativeResize="0"/>
          <p:nvPr/>
        </p:nvPicPr>
        <p:blipFill>
          <a:blip r:embed="rId3">
            <a:alphaModFix/>
          </a:blip>
          <a:stretch>
            <a:fillRect/>
          </a:stretch>
        </p:blipFill>
        <p:spPr>
          <a:xfrm>
            <a:off x="2742904" y="2784351"/>
            <a:ext cx="3267599" cy="330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Thanks for attention!</a:t>
            </a:r>
            <a:endParaRPr/>
          </a:p>
        </p:txBody>
      </p:sp>
      <p:sp>
        <p:nvSpPr>
          <p:cNvPr id="358" name="Google Shape;358;p5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Google’s VoiceFilter: main part</a:t>
            </a:r>
            <a:endParaRPr/>
          </a:p>
        </p:txBody>
      </p:sp>
      <p:sp>
        <p:nvSpPr>
          <p:cNvPr id="79" name="Google Shape;79;p17"/>
          <p:cNvSpPr txBox="1"/>
          <p:nvPr>
            <p:ph idx="1" type="body"/>
          </p:nvPr>
        </p:nvSpPr>
        <p:spPr>
          <a:xfrm>
            <a:off x="311700" y="729075"/>
            <a:ext cx="4260300" cy="42345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100000"/>
              <a:buChar char="●"/>
            </a:pPr>
            <a:r>
              <a:rPr lang="ru"/>
              <a:t>The VoiceFilter network is composed of 8 convolutional layers, 1 LSTM layer, and 2 fully connected layers, each with ReLU activations except the last layer, which has a sigmoid activation. </a:t>
            </a:r>
            <a:endParaRPr/>
          </a:p>
          <a:p>
            <a:pPr indent="-300037" lvl="0" marL="457200" rtl="0" algn="l">
              <a:spcBef>
                <a:spcPts val="0"/>
              </a:spcBef>
              <a:spcAft>
                <a:spcPts val="0"/>
              </a:spcAft>
              <a:buSzPct val="100000"/>
              <a:buChar char="●"/>
            </a:pPr>
            <a:r>
              <a:rPr lang="ru"/>
              <a:t>The d-vector is repeatedly concatenated to the output of the last convolutional layer in every time frame. The resulting concatenated vector is then fed as the input to the following LSTM layers. </a:t>
            </a:r>
            <a:endParaRPr/>
          </a:p>
          <a:p>
            <a:pPr indent="-300037" lvl="0" marL="457200" rtl="0" algn="l">
              <a:spcBef>
                <a:spcPts val="0"/>
              </a:spcBef>
              <a:spcAft>
                <a:spcPts val="0"/>
              </a:spcAft>
              <a:buSzPct val="100000"/>
              <a:buChar char="●"/>
            </a:pPr>
            <a:r>
              <a:rPr lang="ru"/>
              <a:t>The d-vector is injected between the convolutional layers and the LSTM layer and not before the convolutional layers for two reasons. First, the d-vector is already a compact and robust representation of the target speaker, thus we do not need to modify it by applying convolutional layers on top of it. Secondly, convolutional layers assume time and frequency homogeneity, and thus cannot be applied on an input composed of two completely different signals: a magnitude spectrogram and a speaker embedding. </a:t>
            </a:r>
            <a:endParaRPr/>
          </a:p>
          <a:p>
            <a:pPr indent="-300037" lvl="0" marL="457200" rtl="0" algn="l">
              <a:spcBef>
                <a:spcPts val="0"/>
              </a:spcBef>
              <a:spcAft>
                <a:spcPts val="0"/>
              </a:spcAft>
              <a:buSzPct val="100000"/>
              <a:buChar char="●"/>
            </a:pPr>
            <a:r>
              <a:rPr lang="ru"/>
              <a:t>While training the VoiceFilter system, the input audios are divided into segments of 3 seconds each and are converted, if necessary, to single channel audios with a sampling rate of 16 kHz. </a:t>
            </a:r>
            <a:endParaRPr/>
          </a:p>
        </p:txBody>
      </p:sp>
      <p:pic>
        <p:nvPicPr>
          <p:cNvPr id="80" name="Google Shape;80;p17"/>
          <p:cNvPicPr preferRelativeResize="0"/>
          <p:nvPr/>
        </p:nvPicPr>
        <p:blipFill>
          <a:blip r:embed="rId3">
            <a:alphaModFix/>
          </a:blip>
          <a:stretch>
            <a:fillRect/>
          </a:stretch>
        </p:blipFill>
        <p:spPr>
          <a:xfrm>
            <a:off x="4724400" y="1061300"/>
            <a:ext cx="4267201" cy="2206652"/>
          </a:xfrm>
          <a:prstGeom prst="rect">
            <a:avLst/>
          </a:prstGeom>
          <a:noFill/>
          <a:ln>
            <a:noFill/>
          </a:ln>
        </p:spPr>
      </p:pic>
      <p:pic>
        <p:nvPicPr>
          <p:cNvPr id="81" name="Google Shape;81;p17"/>
          <p:cNvPicPr preferRelativeResize="0"/>
          <p:nvPr/>
        </p:nvPicPr>
        <p:blipFill>
          <a:blip r:embed="rId4">
            <a:alphaModFix/>
          </a:blip>
          <a:stretch>
            <a:fillRect/>
          </a:stretch>
        </p:blipFill>
        <p:spPr>
          <a:xfrm>
            <a:off x="5917745" y="3311525"/>
            <a:ext cx="2493675" cy="135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ru"/>
              <a:t>Most methods (VF included) attempt to construct a mask for each source in time-frequency representation of the mixture signal which is not necessarily an optimal representation for speech separation. </a:t>
            </a:r>
            <a:endParaRPr/>
          </a:p>
          <a:p>
            <a:pPr indent="-342900" lvl="0" marL="457200" rtl="0" algn="l">
              <a:spcBef>
                <a:spcPts val="0"/>
              </a:spcBef>
              <a:spcAft>
                <a:spcPts val="0"/>
              </a:spcAft>
              <a:buSzPts val="1800"/>
              <a:buChar char="●"/>
            </a:pPr>
            <a:r>
              <a:rPr lang="ru"/>
              <a:t>Time-frequency decomposition results in inherent problems such as phase/magnitude decoupling and long time window which is required to achieve sufficient frequency resolution.</a:t>
            </a:r>
            <a:endParaRPr/>
          </a:p>
          <a:p>
            <a:pPr indent="-342900" lvl="0" marL="457200" rtl="0" algn="l">
              <a:spcBef>
                <a:spcPts val="0"/>
              </a:spcBef>
              <a:spcAft>
                <a:spcPts val="0"/>
              </a:spcAft>
              <a:buSzPts val="1800"/>
              <a:buChar char="●"/>
            </a:pPr>
            <a:r>
              <a:rPr lang="ru"/>
              <a:t>TasNet directly models the signal in the time-domain using an encoder-decoder framework and perform the source separation on nonnegative encoder outputs. This method removes the frequency decomposition step and reduces the separation problem to estimation of source masks on encoder outputs which is then synthesized by the decoder.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a:t>
            </a:r>
            <a:endParaRPr/>
          </a:p>
        </p:txBody>
      </p:sp>
      <p:sp>
        <p:nvSpPr>
          <p:cNvPr id="93" name="Google Shape;93;p19"/>
          <p:cNvSpPr txBox="1"/>
          <p:nvPr>
            <p:ph idx="1" type="body"/>
          </p:nvPr>
        </p:nvSpPr>
        <p:spPr>
          <a:xfrm>
            <a:off x="311700" y="1152475"/>
            <a:ext cx="8520600" cy="36741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T</a:t>
            </a:r>
            <a:r>
              <a:rPr lang="ru"/>
              <a:t>he mixture waveform is represented by a nonnegative weighted sum of N basis signals, where the weights are the outputs of the encoder, and the basis signals are the filters of the decoder. The separation is done by estimating the weights that correspond to each source from the mixture weight. </a:t>
            </a:r>
            <a:endParaRPr/>
          </a:p>
          <a:p>
            <a:pPr indent="-317182" lvl="0" marL="457200" rtl="0" algn="l">
              <a:spcBef>
                <a:spcPts val="0"/>
              </a:spcBef>
              <a:spcAft>
                <a:spcPts val="0"/>
              </a:spcAft>
              <a:buSzPct val="100000"/>
              <a:buChar char="●"/>
            </a:pPr>
            <a:r>
              <a:rPr lang="ru"/>
              <a:t>Because the weights are nonnegative, the estimation of source weights can be formulated as finding the masks which indicate the contribution of each source to the mixture weight, similar to the T-F masks that are used in STFT systems. The source waveforms are then reconstructed using the learned decoder. </a:t>
            </a:r>
            <a:endParaRPr/>
          </a:p>
          <a:p>
            <a:pPr indent="-317182" lvl="0" marL="457200" rtl="0" algn="l">
              <a:spcBef>
                <a:spcPts val="0"/>
              </a:spcBef>
              <a:spcAft>
                <a:spcPts val="0"/>
              </a:spcAft>
              <a:buSzPct val="100000"/>
              <a:buChar char="●"/>
            </a:pPr>
            <a:r>
              <a:rPr lang="ru"/>
              <a:t>This signal factorization technique shares the motivation behind independent component analysis (ICA) with nonnegative mixing matrix and semi-nonnegative matrix factorization (semi-NMF). However unlike ICA or semi-NMF, the weights and the basis signals are learned in a nonnegative autoencoder framework, where the encoder is a 1-D convolutional layer and the decoder is a 1-D deconvolutional layer (also known as transposed convolutional). In this scenario, the mixture weights replace the commonly used STFT representations. </a:t>
            </a:r>
            <a:endParaRPr/>
          </a:p>
          <a:p>
            <a:pPr indent="-317182" lvl="0" marL="457200" rtl="0" algn="l">
              <a:spcBef>
                <a:spcPts val="0"/>
              </a:spcBef>
              <a:spcAft>
                <a:spcPts val="0"/>
              </a:spcAft>
              <a:buSzPct val="100000"/>
              <a:buChar char="●"/>
            </a:pPr>
            <a:r>
              <a:rPr lang="ru"/>
              <a:t>Since TasNet operates on waveform segments that can be as small as 5 ms, the system can be implemented in real-time with very low latency.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a:t>
            </a:r>
            <a:endParaRPr/>
          </a:p>
        </p:txBody>
      </p:sp>
      <p:sp>
        <p:nvSpPr>
          <p:cNvPr id="99" name="Google Shape;99;p20"/>
          <p:cNvSpPr txBox="1"/>
          <p:nvPr>
            <p:ph idx="1" type="body"/>
          </p:nvPr>
        </p:nvSpPr>
        <p:spPr>
          <a:xfrm>
            <a:off x="311700" y="624600"/>
            <a:ext cx="8520600" cy="4140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ru" sz="1100"/>
              <a:t>The problem of single-channel speech separation is formulated as estimating C sources </a:t>
            </a:r>
            <a:r>
              <a:rPr i="1" lang="ru" sz="1100"/>
              <a:t>s</a:t>
            </a:r>
            <a:r>
              <a:rPr baseline="-25000" i="1" lang="ru" sz="1100"/>
              <a:t>1</a:t>
            </a:r>
            <a:r>
              <a:rPr i="1" lang="ru" sz="1100"/>
              <a:t>(t), . . . , s</a:t>
            </a:r>
            <a:r>
              <a:rPr baseline="-25000" i="1" lang="ru" sz="1100"/>
              <a:t>c</a:t>
            </a:r>
            <a:r>
              <a:rPr i="1" lang="ru" sz="1100"/>
              <a:t>(t)</a:t>
            </a:r>
            <a:r>
              <a:rPr lang="ru" sz="1100"/>
              <a:t>, given the discrete waveform of the mixture x(t)</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We first segment the mixture and clean sources into K nonoverlapping vectors of length L samples, </a:t>
            </a:r>
            <a:r>
              <a:rPr b="1" lang="ru" sz="1100"/>
              <a:t>x</a:t>
            </a:r>
            <a:r>
              <a:rPr baseline="-25000" lang="ru" sz="1100"/>
              <a:t>k</a:t>
            </a:r>
            <a:r>
              <a:rPr lang="ru" sz="1100"/>
              <a:t> ∈ R</a:t>
            </a:r>
            <a:r>
              <a:rPr baseline="30000" lang="ru" sz="1100"/>
              <a:t>1×L</a:t>
            </a:r>
            <a:r>
              <a:rPr lang="ru" sz="1100"/>
              <a:t> (note that K varies from utterance to utterance) </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Each segment of mixture and clean signals can be represented by a nonnegative weighted sum of N basis signals </a:t>
            </a:r>
            <a:r>
              <a:rPr b="1" lang="ru" sz="1100"/>
              <a:t>B = [b</a:t>
            </a:r>
            <a:r>
              <a:rPr b="1" baseline="-25000" lang="ru" sz="1100"/>
              <a:t>1</a:t>
            </a:r>
            <a:r>
              <a:rPr b="1" lang="ru" sz="1100"/>
              <a:t>, b</a:t>
            </a:r>
            <a:r>
              <a:rPr b="1" baseline="-25000" lang="ru" sz="1100"/>
              <a:t>2</a:t>
            </a:r>
            <a:r>
              <a:rPr b="1" lang="ru" sz="1100"/>
              <a:t>, . . . , b</a:t>
            </a:r>
            <a:r>
              <a:rPr b="1" baseline="-25000" lang="ru" sz="1100"/>
              <a:t>N</a:t>
            </a:r>
            <a:r>
              <a:rPr b="1" lang="ru" sz="1100"/>
              <a:t> ] </a:t>
            </a:r>
            <a:r>
              <a:rPr lang="ru" sz="1100"/>
              <a:t>∈ R</a:t>
            </a:r>
            <a:r>
              <a:rPr baseline="30000" lang="ru" sz="1100"/>
              <a:t>N×L</a:t>
            </a:r>
            <a:endParaRPr baseline="30000" sz="1100"/>
          </a:p>
          <a:p>
            <a:pPr indent="0" lvl="0" marL="0" rtl="0" algn="l">
              <a:spcBef>
                <a:spcPts val="1200"/>
              </a:spcBef>
              <a:spcAft>
                <a:spcPts val="0"/>
              </a:spcAft>
              <a:buNone/>
            </a:pPr>
            <a:r>
              <a:t/>
            </a:r>
            <a:endParaRPr baseline="30000" sz="1100"/>
          </a:p>
          <a:p>
            <a:pPr indent="0" lvl="0" marL="0" rtl="0" algn="l">
              <a:spcBef>
                <a:spcPts val="1200"/>
              </a:spcBef>
              <a:spcAft>
                <a:spcPts val="0"/>
              </a:spcAft>
              <a:buNone/>
            </a:pPr>
            <a:r>
              <a:rPr lang="ru" sz="1100"/>
              <a:t>where </a:t>
            </a:r>
            <a:r>
              <a:rPr b="1" lang="ru" sz="1100"/>
              <a:t>w</a:t>
            </a:r>
            <a:r>
              <a:rPr lang="ru" sz="1100"/>
              <a:t> ∈ R</a:t>
            </a:r>
            <a:r>
              <a:rPr baseline="30000" lang="ru" sz="1100"/>
              <a:t> 1×N</a:t>
            </a:r>
            <a:r>
              <a:rPr lang="ru" sz="1100"/>
              <a:t> is the mixture weight vector, and </a:t>
            </a:r>
            <a:r>
              <a:rPr b="1" lang="ru" sz="1100"/>
              <a:t>d</a:t>
            </a:r>
            <a:r>
              <a:rPr baseline="-25000" lang="ru" sz="1100"/>
              <a:t>i</a:t>
            </a:r>
            <a:r>
              <a:rPr lang="ru" sz="1100"/>
              <a:t> ∈ R</a:t>
            </a:r>
            <a:r>
              <a:rPr baseline="30000" lang="ru" sz="1100"/>
              <a:t>1×N</a:t>
            </a:r>
            <a:r>
              <a:rPr lang="ru" sz="1100"/>
              <a:t> is the weight vector for the source i. Separating the sources in this representation is then reformulated as estimating the weight matrix of each source </a:t>
            </a:r>
            <a:r>
              <a:rPr b="1" lang="ru" sz="1100"/>
              <a:t>d</a:t>
            </a:r>
            <a:r>
              <a:rPr baseline="-25000" lang="ru" sz="1100"/>
              <a:t>i</a:t>
            </a:r>
            <a:r>
              <a:rPr lang="ru" sz="1100"/>
              <a:t> ∈ R</a:t>
            </a:r>
            <a:r>
              <a:rPr baseline="30000" lang="ru" sz="1100"/>
              <a:t>1×N</a:t>
            </a:r>
            <a:r>
              <a:rPr lang="ru" sz="1100"/>
              <a:t> given the mixture weight </a:t>
            </a:r>
            <a:r>
              <a:rPr b="1" lang="ru" sz="1100"/>
              <a:t>w</a:t>
            </a:r>
            <a:endParaRPr b="1" sz="1100"/>
          </a:p>
          <a:p>
            <a:pPr indent="-298450" lvl="0" marL="457200" rtl="0" algn="l">
              <a:spcBef>
                <a:spcPts val="1200"/>
              </a:spcBef>
              <a:spcAft>
                <a:spcPts val="0"/>
              </a:spcAft>
              <a:buSzPts val="1100"/>
              <a:buChar char="●"/>
            </a:pPr>
            <a:r>
              <a:rPr lang="ru" sz="1100"/>
              <a:t>Because all weights (</a:t>
            </a:r>
            <a:r>
              <a:rPr b="1" lang="ru" sz="1100"/>
              <a:t>w</a:t>
            </a:r>
            <a:r>
              <a:rPr lang="ru" sz="1100"/>
              <a:t>, </a:t>
            </a:r>
            <a:r>
              <a:rPr b="1" lang="ru" sz="1100"/>
              <a:t>d</a:t>
            </a:r>
            <a:r>
              <a:rPr baseline="-25000" lang="ru" sz="1100"/>
              <a:t>i</a:t>
            </a:r>
            <a:r>
              <a:rPr lang="ru" sz="1100"/>
              <a:t>) are nonnegative, estimating the weight of each source can be thought of as finding its corresponding mask-like vector, </a:t>
            </a:r>
            <a:r>
              <a:rPr b="1" lang="ru" sz="1100"/>
              <a:t>m</a:t>
            </a:r>
            <a:r>
              <a:rPr baseline="-25000" lang="ru" sz="1100"/>
              <a:t>i</a:t>
            </a:r>
            <a:r>
              <a:rPr lang="ru" sz="1100"/>
              <a:t>, which is applied to the mixture weight, </a:t>
            </a:r>
            <a:r>
              <a:rPr b="1" lang="ru" sz="1100"/>
              <a:t>w</a:t>
            </a:r>
            <a:r>
              <a:rPr lang="ru" sz="1100"/>
              <a:t>, to recover </a:t>
            </a:r>
            <a:r>
              <a:rPr b="1" lang="ru" sz="1100"/>
              <a:t>D</a:t>
            </a:r>
            <a:r>
              <a:rPr baseline="-25000" lang="ru" sz="1100"/>
              <a:t>i</a:t>
            </a:r>
            <a:endParaRPr baseline="-25000" sz="1100"/>
          </a:p>
        </p:txBody>
      </p:sp>
      <p:pic>
        <p:nvPicPr>
          <p:cNvPr id="100" name="Google Shape;100;p20"/>
          <p:cNvPicPr preferRelativeResize="0"/>
          <p:nvPr/>
        </p:nvPicPr>
        <p:blipFill>
          <a:blip r:embed="rId3">
            <a:alphaModFix/>
          </a:blip>
          <a:stretch>
            <a:fillRect/>
          </a:stretch>
        </p:blipFill>
        <p:spPr>
          <a:xfrm>
            <a:off x="3937363" y="940925"/>
            <a:ext cx="1269275" cy="673950"/>
          </a:xfrm>
          <a:prstGeom prst="rect">
            <a:avLst/>
          </a:prstGeom>
          <a:noFill/>
          <a:ln>
            <a:noFill/>
          </a:ln>
        </p:spPr>
      </p:pic>
      <p:pic>
        <p:nvPicPr>
          <p:cNvPr id="101" name="Google Shape;101;p20"/>
          <p:cNvPicPr preferRelativeResize="0"/>
          <p:nvPr/>
        </p:nvPicPr>
        <p:blipFill>
          <a:blip r:embed="rId4">
            <a:alphaModFix/>
          </a:blip>
          <a:stretch>
            <a:fillRect/>
          </a:stretch>
        </p:blipFill>
        <p:spPr>
          <a:xfrm>
            <a:off x="2683475" y="1841975"/>
            <a:ext cx="3777051" cy="638675"/>
          </a:xfrm>
          <a:prstGeom prst="rect">
            <a:avLst/>
          </a:prstGeom>
          <a:noFill/>
          <a:ln>
            <a:noFill/>
          </a:ln>
        </p:spPr>
      </p:pic>
      <p:pic>
        <p:nvPicPr>
          <p:cNvPr id="102" name="Google Shape;102;p20"/>
          <p:cNvPicPr preferRelativeResize="0"/>
          <p:nvPr/>
        </p:nvPicPr>
        <p:blipFill>
          <a:blip r:embed="rId5">
            <a:alphaModFix/>
          </a:blip>
          <a:stretch>
            <a:fillRect/>
          </a:stretch>
        </p:blipFill>
        <p:spPr>
          <a:xfrm>
            <a:off x="4278299" y="2627324"/>
            <a:ext cx="826125" cy="770150"/>
          </a:xfrm>
          <a:prstGeom prst="rect">
            <a:avLst/>
          </a:prstGeom>
          <a:noFill/>
          <a:ln>
            <a:noFill/>
          </a:ln>
        </p:spPr>
      </p:pic>
      <p:pic>
        <p:nvPicPr>
          <p:cNvPr id="103" name="Google Shape;103;p20"/>
          <p:cNvPicPr preferRelativeResize="0"/>
          <p:nvPr/>
        </p:nvPicPr>
        <p:blipFill>
          <a:blip r:embed="rId6">
            <a:alphaModFix/>
          </a:blip>
          <a:stretch>
            <a:fillRect/>
          </a:stretch>
        </p:blipFill>
        <p:spPr>
          <a:xfrm>
            <a:off x="3351350" y="4339069"/>
            <a:ext cx="2441302" cy="673950"/>
          </a:xfrm>
          <a:prstGeom prst="rect">
            <a:avLst/>
          </a:prstGeom>
          <a:noFill/>
          <a:ln>
            <a:noFill/>
          </a:ln>
        </p:spPr>
      </p:pic>
      <p:sp>
        <p:nvSpPr>
          <p:cNvPr id="104" name="Google Shape;104;p20"/>
          <p:cNvSpPr txBox="1"/>
          <p:nvPr/>
        </p:nvSpPr>
        <p:spPr>
          <a:xfrm>
            <a:off x="5820150" y="4206600"/>
            <a:ext cx="3198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chemeClr val="dk2"/>
                </a:solidFill>
              </a:rPr>
              <a:t>where </a:t>
            </a:r>
            <a:r>
              <a:rPr b="1" lang="ru" sz="1100">
                <a:solidFill>
                  <a:schemeClr val="dk2"/>
                </a:solidFill>
              </a:rPr>
              <a:t>m</a:t>
            </a:r>
            <a:r>
              <a:rPr baseline="-25000" lang="ru" sz="1100">
                <a:solidFill>
                  <a:schemeClr val="dk2"/>
                </a:solidFill>
              </a:rPr>
              <a:t>i</a:t>
            </a:r>
            <a:r>
              <a:rPr lang="ru" sz="1100">
                <a:solidFill>
                  <a:schemeClr val="dk2"/>
                </a:solidFill>
              </a:rPr>
              <a:t> ∈ R </a:t>
            </a:r>
            <a:r>
              <a:rPr baseline="30000" lang="ru" sz="1100">
                <a:solidFill>
                  <a:schemeClr val="dk2"/>
                </a:solidFill>
              </a:rPr>
              <a:t>1×N</a:t>
            </a:r>
            <a:r>
              <a:rPr lang="ru" sz="1100">
                <a:solidFill>
                  <a:schemeClr val="dk2"/>
                </a:solidFill>
              </a:rPr>
              <a:t> represents the relative contribution source i to the mixture weight matrix, and ⊙ and </a:t>
            </a:r>
            <a:r>
              <a:rPr lang="ru" sz="1100">
                <a:solidFill>
                  <a:schemeClr val="dk2"/>
                </a:solidFill>
              </a:rPr>
              <a:t>⊘ </a:t>
            </a:r>
            <a:r>
              <a:rPr lang="ru" sz="1100">
                <a:solidFill>
                  <a:schemeClr val="dk2"/>
                </a:solidFill>
              </a:rPr>
              <a:t>denotes element-wise multiplication and division</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TasNet (2018)</a:t>
            </a:r>
            <a:endParaRPr/>
          </a:p>
        </p:txBody>
      </p:sp>
      <p:sp>
        <p:nvSpPr>
          <p:cNvPr id="110" name="Google Shape;110;p21"/>
          <p:cNvSpPr txBox="1"/>
          <p:nvPr>
            <p:ph idx="1" type="body"/>
          </p:nvPr>
        </p:nvSpPr>
        <p:spPr>
          <a:xfrm>
            <a:off x="311700" y="624600"/>
            <a:ext cx="8520600" cy="1731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b="1" lang="ru" sz="1100"/>
              <a:t>Network design</a:t>
            </a:r>
            <a:r>
              <a:rPr lang="ru" sz="1100"/>
              <a:t>:</a:t>
            </a:r>
            <a:endParaRPr sz="1100"/>
          </a:p>
          <a:p>
            <a:pPr indent="-298450" lvl="1" marL="914400" rtl="0" algn="l">
              <a:spcBef>
                <a:spcPts val="0"/>
              </a:spcBef>
              <a:spcAft>
                <a:spcPts val="0"/>
              </a:spcAft>
              <a:buSzPts val="1100"/>
              <a:buChar char="○"/>
            </a:pPr>
            <a:r>
              <a:rPr lang="ru" sz="1100"/>
              <a:t>an encoder for estimating the mixture weight, </a:t>
            </a:r>
            <a:endParaRPr sz="1100"/>
          </a:p>
          <a:p>
            <a:pPr indent="-298450" lvl="1" marL="914400" rtl="0" algn="l">
              <a:spcBef>
                <a:spcPts val="0"/>
              </a:spcBef>
              <a:spcAft>
                <a:spcPts val="0"/>
              </a:spcAft>
              <a:buSzPts val="1100"/>
              <a:buChar char="○"/>
            </a:pPr>
            <a:r>
              <a:rPr lang="ru" sz="1100"/>
              <a:t>a separation module, </a:t>
            </a:r>
            <a:endParaRPr sz="1100"/>
          </a:p>
          <a:p>
            <a:pPr indent="-298450" lvl="1" marL="914400" rtl="0" algn="l">
              <a:spcBef>
                <a:spcPts val="0"/>
              </a:spcBef>
              <a:spcAft>
                <a:spcPts val="0"/>
              </a:spcAft>
              <a:buSzPts val="1100"/>
              <a:buChar char="○"/>
            </a:pPr>
            <a:r>
              <a:rPr lang="ru" sz="1100"/>
              <a:t>a decoder for source waveform reconstruction. </a:t>
            </a:r>
            <a:endParaRPr sz="1100"/>
          </a:p>
          <a:p>
            <a:pPr indent="-298450" lvl="0" marL="457200" rtl="0" algn="l">
              <a:spcBef>
                <a:spcPts val="0"/>
              </a:spcBef>
              <a:spcAft>
                <a:spcPts val="0"/>
              </a:spcAft>
              <a:buSzPts val="1100"/>
              <a:buChar char="●"/>
            </a:pPr>
            <a:r>
              <a:rPr lang="ru" sz="1100"/>
              <a:t>The combination of the encoder and the decoder modules construct a nonnegative autoencoder for the waveform of the mixture, where the nonnegative weights are calculated by the encoder and the basis signals are the 1-D filters in the decoder. The separation is performed on the mixture weight matrix using a subnetwork that estimates a mask for each source</a:t>
            </a:r>
            <a:endParaRPr sz="1100"/>
          </a:p>
        </p:txBody>
      </p:sp>
      <p:pic>
        <p:nvPicPr>
          <p:cNvPr id="111" name="Google Shape;111;p21"/>
          <p:cNvPicPr preferRelativeResize="0"/>
          <p:nvPr/>
        </p:nvPicPr>
        <p:blipFill>
          <a:blip r:embed="rId3">
            <a:alphaModFix/>
          </a:blip>
          <a:stretch>
            <a:fillRect/>
          </a:stretch>
        </p:blipFill>
        <p:spPr>
          <a:xfrm>
            <a:off x="1633450" y="2466300"/>
            <a:ext cx="5597023" cy="248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