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3c3780c532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3c3780c532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3c3780c532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3c3780c532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3c3780c532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3c3780c532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3c3780c532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3c3780c532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3c3780c532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3c3780c532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3c3780c532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3c3780c532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3c3780c532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3c3780c532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3c3780c532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3c3780c532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slide17.py</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3c3780c532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3c3780c532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3c3780c532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3c3780c532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3c3780c53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3c3780c53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3c3780c532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3c3780c532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slide20.py</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3c3780c532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3c3780c532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slide21.py</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3c3780c532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3c3780c532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slide22.py</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3c3780c532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3c3780c532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slide22.py</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3c3780c532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3c3780c532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slide24.py</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3c3780c532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3c3780c532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3c3780c532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3c3780c532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3c3780c532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3c3780c532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3c3780c532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3c3780c532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slide28.py</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3c3780c532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3c3780c532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slide29.py</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3c3780c53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3c3780c53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3c3780c53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3c3780c53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3c3780c53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3c3780c53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slide5.py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3c3780c53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3c3780c53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slide6.py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3c3780c532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3c3780c53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slide6.py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3c3780c532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3c3780c532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slide8.py</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3c3780c532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3c3780c53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18.png"/><Relationship Id="rId9"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30.png"/><Relationship Id="rId7" Type="http://schemas.openxmlformats.org/officeDocument/2006/relationships/image" Target="../media/image27.png"/><Relationship Id="rId8"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5.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16.png"/><Relationship Id="rId5" Type="http://schemas.openxmlformats.org/officeDocument/2006/relationships/image" Target="../media/image13.png"/><Relationship Id="rId6" Type="http://schemas.openxmlformats.org/officeDocument/2006/relationships/image" Target="../media/image2.png"/><Relationship Id="rId7"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7.png"/><Relationship Id="rId4" Type="http://schemas.openxmlformats.org/officeDocument/2006/relationships/image" Target="../media/image31.png"/><Relationship Id="rId5"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8.png"/><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1.png"/><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2.png"/><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ru"/>
              <a:t>Seminar 1. Signals, FFT, filtering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183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Delta function and unit impulse</a:t>
            </a:r>
            <a:endParaRPr/>
          </a:p>
        </p:txBody>
      </p:sp>
      <p:sp>
        <p:nvSpPr>
          <p:cNvPr id="109" name="Google Shape;109;p22"/>
          <p:cNvSpPr txBox="1"/>
          <p:nvPr>
            <p:ph idx="1" type="body"/>
          </p:nvPr>
        </p:nvSpPr>
        <p:spPr>
          <a:xfrm>
            <a:off x="311700" y="827775"/>
            <a:ext cx="8520600" cy="420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The discrete unit impulse σ(n) and the discrete δ-function δ(n) are related by:</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ru"/>
              <a:t>An arbitrary discrete sequence can be written as a weighted sum of δ-functions: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ru"/>
              <a:t>A sequence x(nT) is called periodic if it satisfies the condition x(nT) = x(nT+mNT),</a:t>
            </a:r>
            <a:endParaRPr/>
          </a:p>
          <a:p>
            <a:pPr indent="0" lvl="0" marL="0" rtl="0" algn="l">
              <a:spcBef>
                <a:spcPts val="1200"/>
              </a:spcBef>
              <a:spcAft>
                <a:spcPts val="0"/>
              </a:spcAft>
              <a:buNone/>
            </a:pPr>
            <a:r>
              <a:rPr lang="ru"/>
              <a:t>where m and N are integers, m = 0, 1, 2, ..., NT, NT is the period of the discrete sequence.</a:t>
            </a:r>
            <a:endParaRPr/>
          </a:p>
          <a:p>
            <a:pPr indent="0" lvl="0" marL="0" rtl="0" algn="l">
              <a:spcBef>
                <a:spcPts val="1200"/>
              </a:spcBef>
              <a:spcAft>
                <a:spcPts val="1200"/>
              </a:spcAft>
              <a:buNone/>
            </a:pPr>
            <a:r>
              <a:t/>
            </a:r>
            <a:endParaRPr/>
          </a:p>
        </p:txBody>
      </p:sp>
      <p:pic>
        <p:nvPicPr>
          <p:cNvPr id="110" name="Google Shape;110;p22"/>
          <p:cNvPicPr preferRelativeResize="0"/>
          <p:nvPr/>
        </p:nvPicPr>
        <p:blipFill>
          <a:blip r:embed="rId3">
            <a:alphaModFix/>
          </a:blip>
          <a:stretch>
            <a:fillRect/>
          </a:stretch>
        </p:blipFill>
        <p:spPr>
          <a:xfrm>
            <a:off x="422125" y="1306950"/>
            <a:ext cx="2781300" cy="895350"/>
          </a:xfrm>
          <a:prstGeom prst="rect">
            <a:avLst/>
          </a:prstGeom>
          <a:noFill/>
          <a:ln>
            <a:noFill/>
          </a:ln>
        </p:spPr>
      </p:pic>
      <p:pic>
        <p:nvPicPr>
          <p:cNvPr id="111" name="Google Shape;111;p22"/>
          <p:cNvPicPr preferRelativeResize="0"/>
          <p:nvPr/>
        </p:nvPicPr>
        <p:blipFill>
          <a:blip r:embed="rId4">
            <a:alphaModFix/>
          </a:blip>
          <a:stretch>
            <a:fillRect/>
          </a:stretch>
        </p:blipFill>
        <p:spPr>
          <a:xfrm>
            <a:off x="422125" y="2753300"/>
            <a:ext cx="2960125" cy="358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Z-transform</a:t>
            </a:r>
            <a:endParaRPr/>
          </a:p>
        </p:txBody>
      </p:sp>
      <p:sp>
        <p:nvSpPr>
          <p:cNvPr id="117" name="Google Shape;117;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Z-transform is  an analogue to the Laplace transform in discrete form. For a discrete sequence x(nT), the one-sided Z-transform is defined by the following series:</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ts val="1100"/>
              <a:buFont typeface="Arial"/>
              <a:buNone/>
            </a:pPr>
            <a:r>
              <a:rPr lang="ru"/>
              <a:t>where</a:t>
            </a:r>
            <a:r>
              <a:rPr i="1" lang="ru"/>
              <a:t> z=Re(z)+j⋅Im(z)</a:t>
            </a:r>
            <a:r>
              <a:rPr lang="ru"/>
              <a:t> is a complex function, X(z) is the Z-form of the sequence x(nT).</a:t>
            </a:r>
            <a:endParaRPr/>
          </a:p>
          <a:p>
            <a:pPr indent="0" lvl="0" marL="0" rtl="0" algn="l">
              <a:spcBef>
                <a:spcPts val="1200"/>
              </a:spcBef>
              <a:spcAft>
                <a:spcPts val="0"/>
              </a:spcAft>
              <a:buClr>
                <a:schemeClr val="dk1"/>
              </a:buClr>
              <a:buSzPts val="1100"/>
              <a:buFont typeface="Arial"/>
              <a:buNone/>
            </a:pPr>
            <a:r>
              <a:rPr lang="ru"/>
              <a:t>The Z-transform is related to the Laplace transform through the formula:</a:t>
            </a:r>
            <a:endParaRPr/>
          </a:p>
          <a:p>
            <a:pPr indent="0" lvl="0" marL="0" rtl="0" algn="l">
              <a:spcBef>
                <a:spcPts val="1200"/>
              </a:spcBef>
              <a:spcAft>
                <a:spcPts val="1200"/>
              </a:spcAft>
              <a:buNone/>
            </a:pPr>
            <a:r>
              <a:rPr i="1" lang="ru"/>
              <a:t>z=e</a:t>
            </a:r>
            <a:r>
              <a:rPr baseline="30000" i="1" lang="ru"/>
              <a:t>sT</a:t>
            </a:r>
            <a:endParaRPr baseline="30000" i="1"/>
          </a:p>
        </p:txBody>
      </p:sp>
      <p:pic>
        <p:nvPicPr>
          <p:cNvPr id="118" name="Google Shape;118;p23"/>
          <p:cNvPicPr preferRelativeResize="0"/>
          <p:nvPr/>
        </p:nvPicPr>
        <p:blipFill>
          <a:blip r:embed="rId3">
            <a:alphaModFix/>
          </a:blip>
          <a:stretch>
            <a:fillRect/>
          </a:stretch>
        </p:blipFill>
        <p:spPr>
          <a:xfrm>
            <a:off x="407900" y="2207425"/>
            <a:ext cx="3497475" cy="505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1549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Z-transform properties</a:t>
            </a:r>
            <a:endParaRPr/>
          </a:p>
        </p:txBody>
      </p:sp>
      <p:sp>
        <p:nvSpPr>
          <p:cNvPr id="124" name="Google Shape;124;p24"/>
          <p:cNvSpPr txBox="1"/>
          <p:nvPr>
            <p:ph idx="1" type="body"/>
          </p:nvPr>
        </p:nvSpPr>
        <p:spPr>
          <a:xfrm>
            <a:off x="311700" y="727650"/>
            <a:ext cx="8520600" cy="42108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SzPts val="1100"/>
              <a:buChar char="●"/>
            </a:pPr>
            <a:r>
              <a:rPr lang="ru" sz="1100"/>
              <a:t>Linearity</a:t>
            </a:r>
            <a:endParaRPr sz="1100"/>
          </a:p>
          <a:p>
            <a:pPr indent="0" lvl="0" marL="0" rtl="0" algn="l">
              <a:spcBef>
                <a:spcPts val="1200"/>
              </a:spcBef>
              <a:spcAft>
                <a:spcPts val="0"/>
              </a:spcAft>
              <a:buNone/>
            </a:pPr>
            <a:r>
              <a:rPr lang="ru" sz="1100"/>
              <a:t>If the sequence x(nT) can be represented as a linear combination                                                          then</a:t>
            </a:r>
            <a:endParaRPr sz="1100"/>
          </a:p>
          <a:p>
            <a:pPr indent="0" lvl="0" marL="0" rtl="0" algn="l">
              <a:spcBef>
                <a:spcPts val="1200"/>
              </a:spcBef>
              <a:spcAft>
                <a:spcPts val="0"/>
              </a:spcAft>
              <a:buNone/>
            </a:pPr>
            <a:r>
              <a:rPr lang="ru" sz="1100"/>
              <a:t>In other words, </a:t>
            </a:r>
            <a:r>
              <a:rPr b="1" lang="ru" sz="1100"/>
              <a:t>the Z-transform of the sum of signals is equal to the sum of the z-images of these signals</a:t>
            </a:r>
            <a:r>
              <a:rPr lang="ru" sz="1100"/>
              <a:t>.</a:t>
            </a:r>
            <a:endParaRPr sz="1100"/>
          </a:p>
          <a:p>
            <a:pPr indent="-298450" lvl="0" marL="457200" rtl="0" algn="l">
              <a:spcBef>
                <a:spcPts val="1200"/>
              </a:spcBef>
              <a:spcAft>
                <a:spcPts val="0"/>
              </a:spcAft>
              <a:buSzPts val="1100"/>
              <a:buChar char="●"/>
            </a:pPr>
            <a:r>
              <a:rPr lang="ru" sz="1100"/>
              <a:t>Delay (timeshift)</a:t>
            </a:r>
            <a:endParaRPr sz="1100"/>
          </a:p>
          <a:p>
            <a:pPr indent="0" lvl="0" marL="0" rtl="0" algn="l">
              <a:spcBef>
                <a:spcPts val="1200"/>
              </a:spcBef>
              <a:spcAft>
                <a:spcPts val="0"/>
              </a:spcAft>
              <a:buNone/>
            </a:pPr>
            <a:r>
              <a:rPr lang="ru" sz="1100"/>
              <a:t>                                             </a:t>
            </a:r>
            <a:r>
              <a:rPr b="1" lang="ru" sz="1100"/>
              <a:t>Delaying the input signal by m introduces an additional factor z</a:t>
            </a:r>
            <a:r>
              <a:rPr b="1" baseline="30000" lang="ru" sz="1100"/>
              <a:t>−m</a:t>
            </a:r>
            <a:r>
              <a:rPr lang="ru" sz="1100"/>
              <a:t>.</a:t>
            </a:r>
            <a:endParaRPr sz="1100"/>
          </a:p>
          <a:p>
            <a:pPr indent="-298450" lvl="0" marL="457200" rtl="0" algn="l">
              <a:spcBef>
                <a:spcPts val="1200"/>
              </a:spcBef>
              <a:spcAft>
                <a:spcPts val="0"/>
              </a:spcAft>
              <a:buSzPts val="1100"/>
              <a:buChar char="●"/>
            </a:pPr>
            <a:r>
              <a:rPr lang="ru" sz="1100"/>
              <a:t>Convolution</a:t>
            </a:r>
            <a:endParaRPr sz="1100"/>
          </a:p>
          <a:p>
            <a:pPr indent="0" lvl="0" marL="0" rtl="0" algn="l">
              <a:spcBef>
                <a:spcPts val="1200"/>
              </a:spcBef>
              <a:spcAft>
                <a:spcPts val="0"/>
              </a:spcAft>
              <a:buClr>
                <a:schemeClr val="dk1"/>
              </a:buClr>
              <a:buSzPts val="1100"/>
              <a:buFont typeface="Arial"/>
              <a:buNone/>
            </a:pPr>
            <a:r>
              <a:rPr lang="ru" sz="1100"/>
              <a:t>For a sequence y(nT), the convolution of two sequences is:                                                                 or </a:t>
            </a:r>
            <a:endParaRPr sz="1100"/>
          </a:p>
          <a:p>
            <a:pPr indent="0" lvl="0" marL="0" rtl="0" algn="l">
              <a:spcBef>
                <a:spcPts val="1200"/>
              </a:spcBef>
              <a:spcAft>
                <a:spcPts val="0"/>
              </a:spcAft>
              <a:buNone/>
            </a:pPr>
            <a:r>
              <a:rPr lang="ru" sz="1100"/>
              <a:t>And for the Z-transform:                                       </a:t>
            </a:r>
            <a:r>
              <a:rPr b="1" lang="ru" sz="1100"/>
              <a:t>The Z-transform of the signal convolution is equal to the product of their Z-images.</a:t>
            </a:r>
            <a:endParaRPr b="1" sz="1100"/>
          </a:p>
          <a:p>
            <a:pPr indent="0" lvl="0" marL="0" rtl="0" algn="l">
              <a:spcBef>
                <a:spcPts val="1200"/>
              </a:spcBef>
              <a:spcAft>
                <a:spcPts val="0"/>
              </a:spcAft>
              <a:buNone/>
            </a:pPr>
            <a:r>
              <a:t/>
            </a:r>
            <a:endParaRPr sz="1100"/>
          </a:p>
          <a:p>
            <a:pPr indent="0" lvl="0" marL="0" rtl="0" algn="l">
              <a:spcBef>
                <a:spcPts val="1200"/>
              </a:spcBef>
              <a:spcAft>
                <a:spcPts val="1200"/>
              </a:spcAft>
              <a:buNone/>
            </a:pPr>
            <a:r>
              <a:rPr lang="ru" sz="1100"/>
              <a:t>If the input signal x(nT) is represented as a weighted sum of δ-functions, then the Z-form takes the form</a:t>
            </a:r>
            <a:endParaRPr sz="1100"/>
          </a:p>
        </p:txBody>
      </p:sp>
      <p:pic>
        <p:nvPicPr>
          <p:cNvPr id="125" name="Google Shape;125;p24"/>
          <p:cNvPicPr preferRelativeResize="0"/>
          <p:nvPr/>
        </p:nvPicPr>
        <p:blipFill>
          <a:blip r:embed="rId3">
            <a:alphaModFix/>
          </a:blip>
          <a:stretch>
            <a:fillRect/>
          </a:stretch>
        </p:blipFill>
        <p:spPr>
          <a:xfrm>
            <a:off x="4478450" y="1072000"/>
            <a:ext cx="2143725" cy="345525"/>
          </a:xfrm>
          <a:prstGeom prst="rect">
            <a:avLst/>
          </a:prstGeom>
          <a:noFill/>
          <a:ln>
            <a:noFill/>
          </a:ln>
        </p:spPr>
      </p:pic>
      <p:pic>
        <p:nvPicPr>
          <p:cNvPr id="126" name="Google Shape;126;p24"/>
          <p:cNvPicPr preferRelativeResize="0"/>
          <p:nvPr/>
        </p:nvPicPr>
        <p:blipFill>
          <a:blip r:embed="rId4">
            <a:alphaModFix/>
          </a:blip>
          <a:stretch>
            <a:fillRect/>
          </a:stretch>
        </p:blipFill>
        <p:spPr>
          <a:xfrm>
            <a:off x="7022946" y="1112821"/>
            <a:ext cx="1860550" cy="263875"/>
          </a:xfrm>
          <a:prstGeom prst="rect">
            <a:avLst/>
          </a:prstGeom>
          <a:noFill/>
          <a:ln>
            <a:noFill/>
          </a:ln>
        </p:spPr>
      </p:pic>
      <p:pic>
        <p:nvPicPr>
          <p:cNvPr id="127" name="Google Shape;127;p24"/>
          <p:cNvPicPr preferRelativeResize="0"/>
          <p:nvPr/>
        </p:nvPicPr>
        <p:blipFill>
          <a:blip r:embed="rId5">
            <a:alphaModFix/>
          </a:blip>
          <a:stretch>
            <a:fillRect/>
          </a:stretch>
        </p:blipFill>
        <p:spPr>
          <a:xfrm>
            <a:off x="340000" y="2115450"/>
            <a:ext cx="1824050" cy="311275"/>
          </a:xfrm>
          <a:prstGeom prst="rect">
            <a:avLst/>
          </a:prstGeom>
          <a:noFill/>
          <a:ln>
            <a:noFill/>
          </a:ln>
        </p:spPr>
      </p:pic>
      <p:pic>
        <p:nvPicPr>
          <p:cNvPr id="128" name="Google Shape;128;p24"/>
          <p:cNvPicPr preferRelativeResize="0"/>
          <p:nvPr/>
        </p:nvPicPr>
        <p:blipFill>
          <a:blip r:embed="rId6">
            <a:alphaModFix/>
          </a:blip>
          <a:stretch>
            <a:fillRect/>
          </a:stretch>
        </p:blipFill>
        <p:spPr>
          <a:xfrm>
            <a:off x="4075375" y="2818350"/>
            <a:ext cx="2490200" cy="311275"/>
          </a:xfrm>
          <a:prstGeom prst="rect">
            <a:avLst/>
          </a:prstGeom>
          <a:noFill/>
          <a:ln>
            <a:noFill/>
          </a:ln>
        </p:spPr>
      </p:pic>
      <p:pic>
        <p:nvPicPr>
          <p:cNvPr id="129" name="Google Shape;129;p24"/>
          <p:cNvPicPr preferRelativeResize="0"/>
          <p:nvPr/>
        </p:nvPicPr>
        <p:blipFill>
          <a:blip r:embed="rId7">
            <a:alphaModFix/>
          </a:blip>
          <a:stretch>
            <a:fillRect/>
          </a:stretch>
        </p:blipFill>
        <p:spPr>
          <a:xfrm>
            <a:off x="6733609" y="2842046"/>
            <a:ext cx="2439235" cy="263875"/>
          </a:xfrm>
          <a:prstGeom prst="rect">
            <a:avLst/>
          </a:prstGeom>
          <a:noFill/>
          <a:ln>
            <a:noFill/>
          </a:ln>
        </p:spPr>
      </p:pic>
      <p:pic>
        <p:nvPicPr>
          <p:cNvPr id="130" name="Google Shape;130;p24"/>
          <p:cNvPicPr preferRelativeResize="0"/>
          <p:nvPr/>
        </p:nvPicPr>
        <p:blipFill>
          <a:blip r:embed="rId8">
            <a:alphaModFix/>
          </a:blip>
          <a:stretch>
            <a:fillRect/>
          </a:stretch>
        </p:blipFill>
        <p:spPr>
          <a:xfrm>
            <a:off x="1941801" y="3157925"/>
            <a:ext cx="1433162" cy="311275"/>
          </a:xfrm>
          <a:prstGeom prst="rect">
            <a:avLst/>
          </a:prstGeom>
          <a:noFill/>
          <a:ln>
            <a:noFill/>
          </a:ln>
        </p:spPr>
      </p:pic>
      <p:pic>
        <p:nvPicPr>
          <p:cNvPr id="131" name="Google Shape;131;p24"/>
          <p:cNvPicPr preferRelativeResize="0"/>
          <p:nvPr/>
        </p:nvPicPr>
        <p:blipFill>
          <a:blip r:embed="rId9">
            <a:alphaModFix/>
          </a:blip>
          <a:stretch>
            <a:fillRect/>
          </a:stretch>
        </p:blipFill>
        <p:spPr>
          <a:xfrm>
            <a:off x="373150" y="4478646"/>
            <a:ext cx="1568650" cy="385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HOMEWORK</a:t>
            </a:r>
            <a:endParaRPr/>
          </a:p>
        </p:txBody>
      </p:sp>
      <p:sp>
        <p:nvSpPr>
          <p:cNvPr id="137" name="Google Shape;137;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1. Write a Z-form for the sequence x(nT) = {1,2,3,4,5}</a:t>
            </a:r>
            <a:endParaRPr/>
          </a:p>
          <a:p>
            <a:pPr indent="0" lvl="0" marL="0" rtl="0" algn="l">
              <a:spcBef>
                <a:spcPts val="1200"/>
              </a:spcBef>
              <a:spcAft>
                <a:spcPts val="1200"/>
              </a:spcAft>
              <a:buNone/>
            </a:pPr>
            <a:r>
              <a:rPr lang="ru"/>
              <a:t>2. </a:t>
            </a:r>
            <a:r>
              <a:rPr lang="ru"/>
              <a:t>Write the Z-form for the sequence as a unit impulse σ(nT).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DFT </a:t>
            </a:r>
            <a:endParaRPr/>
          </a:p>
        </p:txBody>
      </p:sp>
      <p:sp>
        <p:nvSpPr>
          <p:cNvPr id="143" name="Google Shape;143;p26"/>
          <p:cNvSpPr txBox="1"/>
          <p:nvPr>
            <p:ph idx="1" type="body"/>
          </p:nvPr>
        </p:nvSpPr>
        <p:spPr>
          <a:xfrm>
            <a:off x="311700" y="1152475"/>
            <a:ext cx="8520600" cy="37788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Clr>
                <a:schemeClr val="dk1"/>
              </a:buClr>
              <a:buSzPct val="61111"/>
              <a:buFont typeface="Arial"/>
              <a:buNone/>
            </a:pPr>
            <a:r>
              <a:rPr lang="ru"/>
              <a:t>To convert a signal from the time domain to the frequency domain and vice versa, you must perform an operation called the discrete Fourier transform.</a:t>
            </a:r>
            <a:endParaRPr/>
          </a:p>
          <a:p>
            <a:pPr indent="0" lvl="0" marL="0" rtl="0" algn="l">
              <a:spcBef>
                <a:spcPts val="1200"/>
              </a:spcBef>
              <a:spcAft>
                <a:spcPts val="0"/>
              </a:spcAft>
              <a:buNone/>
            </a:pPr>
            <a:r>
              <a:rPr b="1" lang="ru"/>
              <a:t>The Direct Discrete Fourier Transform</a:t>
            </a:r>
            <a:r>
              <a:rPr lang="ru"/>
              <a:t> (DFT) is the transformation of the sequence x(n), n = 0, ... , N–1 into the sequence X(k), k = 0, ..., N–1, according to the following formula:</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ru"/>
              <a:t>where </a:t>
            </a:r>
            <a:r>
              <a:rPr i="1" lang="ru"/>
              <a:t>k=0,...,N−1</a:t>
            </a:r>
            <a:r>
              <a:rPr lang="ru"/>
              <a:t>.</a:t>
            </a:r>
            <a:endParaRPr/>
          </a:p>
          <a:p>
            <a:pPr indent="-317182" lvl="0" marL="457200" rtl="0" algn="l">
              <a:spcBef>
                <a:spcPts val="1200"/>
              </a:spcBef>
              <a:spcAft>
                <a:spcPts val="0"/>
              </a:spcAft>
              <a:buSzPct val="100000"/>
              <a:buChar char="●"/>
            </a:pPr>
            <a:r>
              <a:rPr i="1" lang="ru"/>
              <a:t>N</a:t>
            </a:r>
            <a:r>
              <a:rPr lang="ru"/>
              <a:t> is the number of decomposition components, the number of signal values measured over the period;</a:t>
            </a:r>
            <a:endParaRPr/>
          </a:p>
          <a:p>
            <a:pPr indent="-317182" lvl="0" marL="457200" rtl="0" algn="l">
              <a:spcBef>
                <a:spcPts val="0"/>
              </a:spcBef>
              <a:spcAft>
                <a:spcPts val="0"/>
              </a:spcAft>
              <a:buSzPct val="100000"/>
              <a:buChar char="●"/>
            </a:pPr>
            <a:r>
              <a:rPr i="1" lang="ru"/>
              <a:t>n</a:t>
            </a:r>
            <a:r>
              <a:rPr lang="ru"/>
              <a:t> is the sample number of the sampled signal, </a:t>
            </a:r>
            <a:r>
              <a:rPr i="1" lang="ru"/>
              <a:t>n = 0, 1, ... , N–1</a:t>
            </a:r>
            <a:r>
              <a:rPr lang="ru"/>
              <a:t>;</a:t>
            </a:r>
            <a:endParaRPr/>
          </a:p>
          <a:p>
            <a:pPr indent="-317182" lvl="0" marL="457200" rtl="0" algn="l">
              <a:spcBef>
                <a:spcPts val="0"/>
              </a:spcBef>
              <a:spcAft>
                <a:spcPts val="0"/>
              </a:spcAft>
              <a:buSzPct val="100000"/>
              <a:buChar char="●"/>
            </a:pPr>
            <a:r>
              <a:rPr i="1" lang="ru"/>
              <a:t>k</a:t>
            </a:r>
            <a:r>
              <a:rPr lang="ru"/>
              <a:t> is the harmonic number of the transformation component, and T is the period of time during which the input data were taken;</a:t>
            </a:r>
            <a:endParaRPr/>
          </a:p>
          <a:p>
            <a:pPr indent="-317182" lvl="0" marL="457200" rtl="0" algn="l">
              <a:spcBef>
                <a:spcPts val="0"/>
              </a:spcBef>
              <a:spcAft>
                <a:spcPts val="0"/>
              </a:spcAft>
              <a:buSzPct val="100000"/>
              <a:buChar char="●"/>
            </a:pPr>
            <a:r>
              <a:rPr i="1" lang="ru"/>
              <a:t>W=e</a:t>
            </a:r>
            <a:r>
              <a:rPr baseline="30000" i="1" lang="ru"/>
              <a:t>−2πj/N</a:t>
            </a:r>
            <a:r>
              <a:rPr lang="ru"/>
              <a:t> is the twiddle factor.</a:t>
            </a:r>
            <a:endParaRPr/>
          </a:p>
          <a:p>
            <a:pPr indent="0" lvl="0" marL="0" rtl="0" algn="l">
              <a:spcBef>
                <a:spcPts val="1200"/>
              </a:spcBef>
              <a:spcAft>
                <a:spcPts val="1200"/>
              </a:spcAft>
              <a:buNone/>
            </a:pPr>
            <a:r>
              <a:rPr lang="ru"/>
              <a:t>In this formula, </a:t>
            </a:r>
            <a:r>
              <a:rPr i="1" lang="ru"/>
              <a:t>X(kT)=X(e</a:t>
            </a:r>
            <a:r>
              <a:rPr baseline="30000" i="1" lang="ru"/>
              <a:t>jωT</a:t>
            </a:r>
            <a:r>
              <a:rPr i="1" lang="ru"/>
              <a:t>)</a:t>
            </a:r>
            <a:r>
              <a:rPr lang="ru"/>
              <a:t> is the spectral density (spectrum) of the discrete sequence. The expression for the spectrum of a discrete sequence can be found by replacing the variable </a:t>
            </a:r>
            <a:r>
              <a:rPr i="1" lang="ru"/>
              <a:t>z=e</a:t>
            </a:r>
            <a:r>
              <a:rPr baseline="30000" i="1" lang="ru"/>
              <a:t>jωT</a:t>
            </a:r>
            <a:r>
              <a:rPr lang="ru"/>
              <a:t> in its Z-form</a:t>
            </a:r>
            <a:endParaRPr/>
          </a:p>
        </p:txBody>
      </p:sp>
      <p:pic>
        <p:nvPicPr>
          <p:cNvPr id="144" name="Google Shape;144;p26"/>
          <p:cNvPicPr preferRelativeResize="0"/>
          <p:nvPr/>
        </p:nvPicPr>
        <p:blipFill>
          <a:blip r:embed="rId3">
            <a:alphaModFix/>
          </a:blip>
          <a:stretch>
            <a:fillRect/>
          </a:stretch>
        </p:blipFill>
        <p:spPr>
          <a:xfrm>
            <a:off x="421250" y="2206937"/>
            <a:ext cx="4976949" cy="503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DFT </a:t>
            </a:r>
            <a:endParaRPr/>
          </a:p>
        </p:txBody>
      </p:sp>
      <p:sp>
        <p:nvSpPr>
          <p:cNvPr id="150" name="Google Shape;150;p27"/>
          <p:cNvSpPr txBox="1"/>
          <p:nvPr>
            <p:ph idx="1" type="body"/>
          </p:nvPr>
        </p:nvSpPr>
        <p:spPr>
          <a:xfrm>
            <a:off x="311700" y="1152475"/>
            <a:ext cx="8520600" cy="37788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61111"/>
              <a:buFont typeface="Arial"/>
              <a:buNone/>
            </a:pPr>
            <a:r>
              <a:rPr lang="ru"/>
              <a:t>Using the Euler formula </a:t>
            </a:r>
            <a:r>
              <a:rPr i="1" lang="ru"/>
              <a:t>e</a:t>
            </a:r>
            <a:r>
              <a:rPr baseline="30000" i="1" lang="ru"/>
              <a:t>jωT</a:t>
            </a:r>
            <a:r>
              <a:rPr i="1" lang="ru"/>
              <a:t>=cos(ωT)+j⋅sin(ωT)</a:t>
            </a:r>
            <a:r>
              <a:rPr lang="ru"/>
              <a:t>, we can determine the real and imaginary components, as well as the modulus and argument of the spectral density, which are related to the real and imaginary parts of the spectrum through the formulas of the theory of functions of a complex variable.</a:t>
            </a:r>
            <a:endParaRPr/>
          </a:p>
          <a:p>
            <a:pPr indent="0" lvl="0" marL="0" rtl="0" algn="l">
              <a:spcBef>
                <a:spcPts val="1200"/>
              </a:spcBef>
              <a:spcAft>
                <a:spcPts val="0"/>
              </a:spcAft>
              <a:buClr>
                <a:schemeClr val="dk1"/>
              </a:buClr>
              <a:buSzPct val="61111"/>
              <a:buFont typeface="Arial"/>
              <a:buNone/>
            </a:pPr>
            <a:r>
              <a:rPr lang="ru"/>
              <a:t>Module:</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ru"/>
              <a:t>Phase:</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ru"/>
              <a:t>Thus, the DFT for N input signal samples maps N spectral samples. It takes N operations of complex multiplication and addition to calculate one spectral sample. Since there are N such operations, the total computational complexity of the DFT is N</a:t>
            </a:r>
            <a:r>
              <a:rPr baseline="30000" lang="ru"/>
              <a:t>2</a:t>
            </a:r>
            <a:endParaRPr baseline="30000"/>
          </a:p>
          <a:p>
            <a:pPr indent="0" lvl="0" marL="0" rtl="0" algn="l">
              <a:spcBef>
                <a:spcPts val="1200"/>
              </a:spcBef>
              <a:spcAft>
                <a:spcPts val="1200"/>
              </a:spcAft>
              <a:buNone/>
            </a:pPr>
            <a:r>
              <a:t/>
            </a:r>
            <a:endParaRPr/>
          </a:p>
        </p:txBody>
      </p:sp>
      <p:pic>
        <p:nvPicPr>
          <p:cNvPr id="151" name="Google Shape;151;p27"/>
          <p:cNvPicPr preferRelativeResize="0"/>
          <p:nvPr/>
        </p:nvPicPr>
        <p:blipFill>
          <a:blip r:embed="rId3">
            <a:alphaModFix/>
          </a:blip>
          <a:stretch>
            <a:fillRect/>
          </a:stretch>
        </p:blipFill>
        <p:spPr>
          <a:xfrm>
            <a:off x="435400" y="2571750"/>
            <a:ext cx="2927725" cy="423625"/>
          </a:xfrm>
          <a:prstGeom prst="rect">
            <a:avLst/>
          </a:prstGeom>
          <a:noFill/>
          <a:ln>
            <a:noFill/>
          </a:ln>
        </p:spPr>
      </p:pic>
      <p:pic>
        <p:nvPicPr>
          <p:cNvPr id="152" name="Google Shape;152;p27"/>
          <p:cNvPicPr preferRelativeResize="0"/>
          <p:nvPr/>
        </p:nvPicPr>
        <p:blipFill>
          <a:blip r:embed="rId4">
            <a:alphaModFix/>
          </a:blip>
          <a:stretch>
            <a:fillRect/>
          </a:stretch>
        </p:blipFill>
        <p:spPr>
          <a:xfrm>
            <a:off x="435388" y="3268900"/>
            <a:ext cx="2505075" cy="495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iDFT</a:t>
            </a:r>
            <a:endParaRPr/>
          </a:p>
        </p:txBody>
      </p:sp>
      <p:sp>
        <p:nvSpPr>
          <p:cNvPr id="158" name="Google Shape;158;p28"/>
          <p:cNvSpPr txBox="1"/>
          <p:nvPr>
            <p:ph idx="1" type="body"/>
          </p:nvPr>
        </p:nvSpPr>
        <p:spPr>
          <a:xfrm>
            <a:off x="311700" y="1152475"/>
            <a:ext cx="8520600" cy="383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The inverse discrete Fourier transform (IDFT) is the translation of the sequence </a:t>
            </a:r>
            <a:r>
              <a:rPr i="1" lang="ru"/>
              <a:t>X(k), k = 0, ..., N–1</a:t>
            </a:r>
            <a:r>
              <a:rPr lang="ru"/>
              <a:t> into the sequence </a:t>
            </a:r>
            <a:r>
              <a:rPr i="1" lang="ru"/>
              <a:t>x(n), n = 0, ... , N–1</a:t>
            </a:r>
            <a:r>
              <a:rPr lang="ru"/>
              <a:t> by the formula:</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ts val="1100"/>
              <a:buFont typeface="Arial"/>
              <a:buNone/>
            </a:pPr>
            <a:r>
              <a:rPr lang="ru"/>
              <a:t>where x(n) is the measured sequence at discrete time points, the values of which are the input data for direct conversion and the output data for inverse X(k) is the N-sequence of complex amplitudes of sinusoidal signals that form the initial signal x(n); sequence values are output for forward conversion and input for reverse</a:t>
            </a:r>
            <a:endParaRPr/>
          </a:p>
          <a:p>
            <a:pPr indent="0" lvl="0" marL="0" rtl="0" algn="l">
              <a:spcBef>
                <a:spcPts val="1200"/>
              </a:spcBef>
              <a:spcAft>
                <a:spcPts val="1200"/>
              </a:spcAft>
              <a:buNone/>
            </a:pPr>
            <a:r>
              <a:rPr lang="ru"/>
              <a:t>Since the amplitudes of the spectral readings are complex quantities, it is possible to calculate both the amplitude and the phase of the signal from them simultaneously.</a:t>
            </a:r>
            <a:endParaRPr/>
          </a:p>
        </p:txBody>
      </p:sp>
      <p:pic>
        <p:nvPicPr>
          <p:cNvPr id="159" name="Google Shape;159;p28"/>
          <p:cNvPicPr preferRelativeResize="0"/>
          <p:nvPr/>
        </p:nvPicPr>
        <p:blipFill>
          <a:blip r:embed="rId3">
            <a:alphaModFix/>
          </a:blip>
          <a:stretch>
            <a:fillRect/>
          </a:stretch>
        </p:blipFill>
        <p:spPr>
          <a:xfrm>
            <a:off x="407100" y="1874875"/>
            <a:ext cx="5048975" cy="4631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Spectral properties</a:t>
            </a:r>
            <a:endParaRPr/>
          </a:p>
        </p:txBody>
      </p:sp>
      <p:sp>
        <p:nvSpPr>
          <p:cNvPr id="165" name="Google Shape;165;p29"/>
          <p:cNvSpPr txBox="1"/>
          <p:nvPr>
            <p:ph idx="1" type="body"/>
          </p:nvPr>
        </p:nvSpPr>
        <p:spPr>
          <a:xfrm>
            <a:off x="311700" y="1152475"/>
            <a:ext cx="8520600" cy="3644400"/>
          </a:xfrm>
          <a:prstGeom prst="rect">
            <a:avLst/>
          </a:prstGeom>
        </p:spPr>
        <p:txBody>
          <a:bodyPr anchorCtr="0" anchor="t" bIns="91425" lIns="91425" spcFirstLastPara="1" rIns="91425" wrap="square" tIns="91425">
            <a:normAutofit fontScale="85000" lnSpcReduction="10000"/>
          </a:bodyPr>
          <a:lstStyle/>
          <a:p>
            <a:pPr indent="-314960" lvl="0" marL="457200" rtl="0" algn="l">
              <a:spcBef>
                <a:spcPts val="0"/>
              </a:spcBef>
              <a:spcAft>
                <a:spcPts val="0"/>
              </a:spcAft>
              <a:buSzPct val="100000"/>
              <a:buChar char="●"/>
            </a:pPr>
            <a:r>
              <a:rPr lang="ru" sz="1600"/>
              <a:t>The spectral density of a discrete signal is a periodic function with a period equal to the sampling frequency.</a:t>
            </a:r>
            <a:endParaRPr sz="1600"/>
          </a:p>
          <a:p>
            <a:pPr indent="-314960" lvl="0" marL="457200" rtl="0" algn="l">
              <a:spcBef>
                <a:spcPts val="0"/>
              </a:spcBef>
              <a:spcAft>
                <a:spcPts val="0"/>
              </a:spcAft>
              <a:buSzPct val="100000"/>
              <a:buChar char="●"/>
            </a:pPr>
            <a:r>
              <a:rPr lang="ru" sz="1600"/>
              <a:t>If a discrete sequence is real, then the modulus of the spectral density of such a sequence is an even function, and the argument is an odd function of frequency.</a:t>
            </a:r>
            <a:endParaRPr sz="1600"/>
          </a:p>
          <a:p>
            <a:pPr indent="-314960" lvl="0" marL="457200" rtl="0" algn="l">
              <a:spcBef>
                <a:spcPts val="0"/>
              </a:spcBef>
              <a:spcAft>
                <a:spcPts val="0"/>
              </a:spcAft>
              <a:buSzPct val="100000"/>
              <a:buChar char="●"/>
            </a:pPr>
            <a:r>
              <a:rPr lang="ru" sz="1600"/>
              <a:t>When the spectrum X(e</a:t>
            </a:r>
            <a:r>
              <a:rPr baseline="30000" lang="ru" sz="1600"/>
              <a:t>jωT</a:t>
            </a:r>
            <a:r>
              <a:rPr lang="ru" sz="1600"/>
              <a:t>) of the sequence x(nT) is shifted along the frequency axis to the right by ψ, we obtain the spectrum Y(e</a:t>
            </a:r>
            <a:r>
              <a:rPr baseline="30000" lang="ru" sz="1600"/>
              <a:t>jωT</a:t>
            </a:r>
            <a:r>
              <a:rPr lang="ru" sz="1600"/>
              <a:t>)=Y(e</a:t>
            </a:r>
            <a:r>
              <a:rPr baseline="30000" lang="ru" sz="1600"/>
              <a:t>j(ω−ψ)T</a:t>
            </a:r>
            <a:r>
              <a:rPr lang="ru" sz="1600"/>
              <a:t>) This spectrum corresponds to the complex sequence:</a:t>
            </a:r>
            <a:endParaRPr sz="1600"/>
          </a:p>
          <a:p>
            <a:pPr indent="0" lvl="0" marL="0" rtl="0" algn="l">
              <a:spcBef>
                <a:spcPts val="1200"/>
              </a:spcBef>
              <a:spcAft>
                <a:spcPts val="0"/>
              </a:spcAft>
              <a:buNone/>
            </a:pPr>
            <a:r>
              <a:t/>
            </a:r>
            <a:endParaRPr sz="1600"/>
          </a:p>
          <a:p>
            <a:pPr indent="0" lvl="0" marL="0" rtl="0" algn="l">
              <a:spcBef>
                <a:spcPts val="1200"/>
              </a:spcBef>
              <a:spcAft>
                <a:spcPts val="0"/>
              </a:spcAft>
              <a:buClr>
                <a:schemeClr val="dk1"/>
              </a:buClr>
              <a:buSzPct val="68750"/>
              <a:buFont typeface="Arial"/>
              <a:buNone/>
            </a:pPr>
            <a:r>
              <a:rPr lang="ru" sz="1600"/>
              <a:t>The shift of the spectrum X(ejωT) of the sequence x(nT) along the frequency axis to the left by ψ occurs by multiplying the sequence x(nT) by the complex exponent ejψnT</a:t>
            </a:r>
            <a:endParaRPr sz="1600"/>
          </a:p>
          <a:p>
            <a:pPr indent="-314960" lvl="0" marL="457200" rtl="0" algn="l">
              <a:spcBef>
                <a:spcPts val="1200"/>
              </a:spcBef>
              <a:spcAft>
                <a:spcPts val="0"/>
              </a:spcAft>
              <a:buSzPct val="100000"/>
              <a:buChar char="●"/>
            </a:pPr>
            <a:r>
              <a:rPr lang="ru" sz="1600"/>
              <a:t>When the discrete signal x(nT) is shifted to the right along the time axis by m cycles (implementation of the delay), we obtain the signal x(n)=x(nT−mT), the Z-transform and the spectral density of which have the form:</a:t>
            </a:r>
            <a:endParaRPr sz="1600"/>
          </a:p>
          <a:p>
            <a:pPr indent="0" lvl="0" marL="0" rtl="0" algn="l">
              <a:spcBef>
                <a:spcPts val="1200"/>
              </a:spcBef>
              <a:spcAft>
                <a:spcPts val="1200"/>
              </a:spcAft>
              <a:buNone/>
            </a:pPr>
            <a:r>
              <a:t/>
            </a:r>
            <a:endParaRPr/>
          </a:p>
        </p:txBody>
      </p:sp>
      <p:pic>
        <p:nvPicPr>
          <p:cNvPr id="166" name="Google Shape;166;p29"/>
          <p:cNvPicPr preferRelativeResize="0"/>
          <p:nvPr/>
        </p:nvPicPr>
        <p:blipFill>
          <a:blip r:embed="rId3">
            <a:alphaModFix/>
          </a:blip>
          <a:stretch>
            <a:fillRect/>
          </a:stretch>
        </p:blipFill>
        <p:spPr>
          <a:xfrm>
            <a:off x="782075" y="2660175"/>
            <a:ext cx="4847624" cy="360825"/>
          </a:xfrm>
          <a:prstGeom prst="rect">
            <a:avLst/>
          </a:prstGeom>
          <a:noFill/>
          <a:ln>
            <a:noFill/>
          </a:ln>
        </p:spPr>
      </p:pic>
      <p:pic>
        <p:nvPicPr>
          <p:cNvPr id="167" name="Google Shape;167;p29"/>
          <p:cNvPicPr preferRelativeResize="0"/>
          <p:nvPr/>
        </p:nvPicPr>
        <p:blipFill>
          <a:blip r:embed="rId4">
            <a:alphaModFix/>
          </a:blip>
          <a:stretch>
            <a:fillRect/>
          </a:stretch>
        </p:blipFill>
        <p:spPr>
          <a:xfrm>
            <a:off x="631196" y="4326396"/>
            <a:ext cx="2793100" cy="6695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0"/>
          <p:cNvSpPr txBox="1"/>
          <p:nvPr>
            <p:ph type="title"/>
          </p:nvPr>
        </p:nvSpPr>
        <p:spPr>
          <a:xfrm>
            <a:off x="311700" y="126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DFT properties</a:t>
            </a:r>
            <a:endParaRPr/>
          </a:p>
        </p:txBody>
      </p:sp>
      <p:sp>
        <p:nvSpPr>
          <p:cNvPr id="173" name="Google Shape;173;p30"/>
          <p:cNvSpPr txBox="1"/>
          <p:nvPr>
            <p:ph idx="1" type="body"/>
          </p:nvPr>
        </p:nvSpPr>
        <p:spPr>
          <a:xfrm>
            <a:off x="311700" y="699350"/>
            <a:ext cx="8520600" cy="4267200"/>
          </a:xfrm>
          <a:prstGeom prst="rect">
            <a:avLst/>
          </a:prstGeom>
        </p:spPr>
        <p:txBody>
          <a:bodyPr anchorCtr="0" anchor="t" bIns="91425" lIns="91425" spcFirstLastPara="1" rIns="91425" wrap="square" tIns="91425">
            <a:normAutofit fontScale="62500" lnSpcReduction="20000"/>
          </a:bodyPr>
          <a:lstStyle/>
          <a:p>
            <a:pPr indent="-300037" lvl="0" marL="457200" rtl="0" algn="l">
              <a:spcBef>
                <a:spcPts val="0"/>
              </a:spcBef>
              <a:spcAft>
                <a:spcPts val="0"/>
              </a:spcAft>
              <a:buSzPct val="100000"/>
              <a:buChar char="●"/>
            </a:pPr>
            <a:r>
              <a:rPr lang="ru"/>
              <a:t>Linearity: the sum of the spectra of the signals is equal to the spectrum of the sum of the signals.</a:t>
            </a:r>
            <a:endParaRPr/>
          </a:p>
          <a:p>
            <a:pPr indent="0" lvl="0" marL="0" rtl="0" algn="l">
              <a:spcBef>
                <a:spcPts val="1200"/>
              </a:spcBef>
              <a:spcAft>
                <a:spcPts val="0"/>
              </a:spcAft>
              <a:buClr>
                <a:schemeClr val="dk1"/>
              </a:buClr>
              <a:buSzPct val="61111"/>
              <a:buFont typeface="Arial"/>
              <a:buNone/>
            </a:pPr>
            <a:r>
              <a:rPr lang="ru"/>
              <a:t>This property says that the spectrum of the sum of independent discrete signals is equal to the sum of the spectra of these signals, and when a discrete signal is multiplied by a constant, its spectrum is also multiplied by this constant.</a:t>
            </a:r>
            <a:endParaRPr/>
          </a:p>
          <a:p>
            <a:pPr indent="-300037" lvl="0" marL="457200" rtl="0" algn="l">
              <a:spcBef>
                <a:spcPts val="1200"/>
              </a:spcBef>
              <a:spcAft>
                <a:spcPts val="0"/>
              </a:spcAft>
              <a:buSzPct val="100000"/>
              <a:buChar char="●"/>
            </a:pPr>
            <a:r>
              <a:rPr lang="ru"/>
              <a:t>Shift by count (by time)</a:t>
            </a:r>
            <a:endParaRPr/>
          </a:p>
          <a:p>
            <a:pPr indent="0" lvl="0" marL="0" rtl="0" algn="l">
              <a:spcBef>
                <a:spcPts val="1200"/>
              </a:spcBef>
              <a:spcAft>
                <a:spcPts val="0"/>
              </a:spcAft>
              <a:buNone/>
            </a:pPr>
            <a:r>
              <a:rPr lang="ru"/>
              <a:t>A cyclic shift of the signal by m counts leads to a rotation of the phase spectrum, while the amplitude spectrum does not change.</a:t>
            </a:r>
            <a:endParaRPr/>
          </a:p>
          <a:p>
            <a:pPr indent="-300037" lvl="0" marL="457200" rtl="0" algn="l">
              <a:spcBef>
                <a:spcPts val="1200"/>
              </a:spcBef>
              <a:spcAft>
                <a:spcPts val="0"/>
              </a:spcAft>
              <a:buSzPct val="100000"/>
              <a:buChar char="●"/>
            </a:pPr>
            <a:r>
              <a:rPr lang="ru"/>
              <a:t>DFT of even and odd functions</a:t>
            </a:r>
            <a:endParaRPr/>
          </a:p>
          <a:p>
            <a:pPr indent="0" lvl="0" marL="0" rtl="0" algn="l">
              <a:spcBef>
                <a:spcPts val="1200"/>
              </a:spcBef>
              <a:spcAft>
                <a:spcPts val="0"/>
              </a:spcAft>
              <a:buNone/>
            </a:pPr>
            <a:r>
              <a:rPr lang="ru"/>
              <a:t>The DFT of an even function degenerates into a cosine Fourier transform</a:t>
            </a:r>
            <a:endParaRPr/>
          </a:p>
          <a:p>
            <a:pPr indent="0" lvl="0" marL="0" rtl="0" algn="l">
              <a:spcBef>
                <a:spcPts val="1200"/>
              </a:spcBef>
              <a:spcAft>
                <a:spcPts val="0"/>
              </a:spcAft>
              <a:buNone/>
            </a:pPr>
            <a:r>
              <a:rPr lang="ru"/>
              <a:t>The DFT of an odd function degenerates into a sine Fourier transform</a:t>
            </a:r>
            <a:endParaRPr/>
          </a:p>
          <a:p>
            <a:pPr indent="-300037" lvl="0" marL="457200" rtl="0" algn="l">
              <a:spcBef>
                <a:spcPts val="1200"/>
              </a:spcBef>
              <a:spcAft>
                <a:spcPts val="0"/>
              </a:spcAft>
              <a:buSzPct val="100000"/>
              <a:buChar char="●"/>
            </a:pPr>
            <a:r>
              <a:rPr lang="ru"/>
              <a:t>DFT of cyclic convolution of signals</a:t>
            </a:r>
            <a:endParaRPr/>
          </a:p>
          <a:p>
            <a:pPr indent="0" lvl="0" marL="0" rtl="0" algn="l">
              <a:spcBef>
                <a:spcPts val="1200"/>
              </a:spcBef>
              <a:spcAft>
                <a:spcPts val="0"/>
              </a:spcAft>
              <a:buNone/>
            </a:pPr>
            <a:r>
              <a:rPr lang="ru"/>
              <a:t>For signal x(n), which is the result of cyclic convolution of two signals a(b) and b(n):</a:t>
            </a:r>
            <a:endParaRPr/>
          </a:p>
          <a:p>
            <a:pPr indent="0" lvl="0" marL="0" rtl="0" algn="l">
              <a:spcBef>
                <a:spcPts val="1200"/>
              </a:spcBef>
              <a:spcAft>
                <a:spcPts val="0"/>
              </a:spcAft>
              <a:buNone/>
            </a:pPr>
            <a:r>
              <a:rPr lang="ru"/>
              <a:t>The N-point DFT of the sequence is:</a:t>
            </a:r>
            <a:endParaRPr/>
          </a:p>
          <a:p>
            <a:pPr indent="0" lvl="0" marL="0" rtl="0" algn="l">
              <a:spcBef>
                <a:spcPts val="1200"/>
              </a:spcBef>
              <a:spcAft>
                <a:spcPts val="0"/>
              </a:spcAft>
              <a:buNone/>
            </a:pPr>
            <a:r>
              <a:rPr lang="ru"/>
              <a:t>where A(k),B(k) are signal spectra.</a:t>
            </a:r>
            <a:endParaRPr/>
          </a:p>
          <a:p>
            <a:pPr indent="0" lvl="0" marL="0" rtl="0" algn="l">
              <a:spcBef>
                <a:spcPts val="1200"/>
              </a:spcBef>
              <a:spcAft>
                <a:spcPts val="1200"/>
              </a:spcAft>
              <a:buNone/>
            </a:pPr>
            <a:r>
              <a:rPr lang="ru"/>
              <a:t>Thus, the spectrum of the cyclic convolution of two signals is equal to the product of the spectra of these signals. This property allows you to use fast DFT algorithms to calculate the convolution.</a:t>
            </a:r>
            <a:endParaRPr/>
          </a:p>
        </p:txBody>
      </p:sp>
      <p:pic>
        <p:nvPicPr>
          <p:cNvPr id="174" name="Google Shape;174;p30"/>
          <p:cNvPicPr preferRelativeResize="0"/>
          <p:nvPr/>
        </p:nvPicPr>
        <p:blipFill>
          <a:blip r:embed="rId3">
            <a:alphaModFix/>
          </a:blip>
          <a:stretch>
            <a:fillRect/>
          </a:stretch>
        </p:blipFill>
        <p:spPr>
          <a:xfrm>
            <a:off x="2469250" y="1489122"/>
            <a:ext cx="1761575" cy="377500"/>
          </a:xfrm>
          <a:prstGeom prst="rect">
            <a:avLst/>
          </a:prstGeom>
          <a:noFill/>
          <a:ln>
            <a:noFill/>
          </a:ln>
        </p:spPr>
      </p:pic>
      <p:pic>
        <p:nvPicPr>
          <p:cNvPr id="175" name="Google Shape;175;p30"/>
          <p:cNvPicPr preferRelativeResize="0"/>
          <p:nvPr/>
        </p:nvPicPr>
        <p:blipFill>
          <a:blip r:embed="rId4">
            <a:alphaModFix/>
          </a:blip>
          <a:stretch>
            <a:fillRect/>
          </a:stretch>
        </p:blipFill>
        <p:spPr>
          <a:xfrm>
            <a:off x="5182625" y="2426725"/>
            <a:ext cx="2300225" cy="326700"/>
          </a:xfrm>
          <a:prstGeom prst="rect">
            <a:avLst/>
          </a:prstGeom>
          <a:noFill/>
          <a:ln>
            <a:noFill/>
          </a:ln>
        </p:spPr>
      </p:pic>
      <p:pic>
        <p:nvPicPr>
          <p:cNvPr id="176" name="Google Shape;176;p30"/>
          <p:cNvPicPr preferRelativeResize="0"/>
          <p:nvPr/>
        </p:nvPicPr>
        <p:blipFill>
          <a:blip r:embed="rId5">
            <a:alphaModFix/>
          </a:blip>
          <a:stretch>
            <a:fillRect/>
          </a:stretch>
        </p:blipFill>
        <p:spPr>
          <a:xfrm>
            <a:off x="4898575" y="2753425"/>
            <a:ext cx="2091500" cy="273375"/>
          </a:xfrm>
          <a:prstGeom prst="rect">
            <a:avLst/>
          </a:prstGeom>
          <a:noFill/>
          <a:ln>
            <a:noFill/>
          </a:ln>
        </p:spPr>
      </p:pic>
      <p:pic>
        <p:nvPicPr>
          <p:cNvPr id="177" name="Google Shape;177;p30"/>
          <p:cNvPicPr preferRelativeResize="0"/>
          <p:nvPr/>
        </p:nvPicPr>
        <p:blipFill>
          <a:blip r:embed="rId6">
            <a:alphaModFix/>
          </a:blip>
          <a:stretch>
            <a:fillRect/>
          </a:stretch>
        </p:blipFill>
        <p:spPr>
          <a:xfrm>
            <a:off x="5722301" y="3333412"/>
            <a:ext cx="2091500" cy="388113"/>
          </a:xfrm>
          <a:prstGeom prst="rect">
            <a:avLst/>
          </a:prstGeom>
          <a:noFill/>
          <a:ln>
            <a:noFill/>
          </a:ln>
        </p:spPr>
      </p:pic>
      <p:pic>
        <p:nvPicPr>
          <p:cNvPr id="178" name="Google Shape;178;p30"/>
          <p:cNvPicPr preferRelativeResize="0"/>
          <p:nvPr/>
        </p:nvPicPr>
        <p:blipFill>
          <a:blip r:embed="rId7">
            <a:alphaModFix/>
          </a:blip>
          <a:stretch>
            <a:fillRect/>
          </a:stretch>
        </p:blipFill>
        <p:spPr>
          <a:xfrm>
            <a:off x="2740100" y="3643772"/>
            <a:ext cx="1464622" cy="3881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1"/>
          <p:cNvSpPr txBox="1"/>
          <p:nvPr>
            <p:ph type="title"/>
          </p:nvPr>
        </p:nvSpPr>
        <p:spPr>
          <a:xfrm>
            <a:off x="311700" y="126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DFT properties</a:t>
            </a:r>
            <a:endParaRPr/>
          </a:p>
        </p:txBody>
      </p:sp>
      <p:sp>
        <p:nvSpPr>
          <p:cNvPr id="184" name="Google Shape;184;p31"/>
          <p:cNvSpPr txBox="1"/>
          <p:nvPr>
            <p:ph idx="1" type="body"/>
          </p:nvPr>
        </p:nvSpPr>
        <p:spPr>
          <a:xfrm>
            <a:off x="311700" y="699350"/>
            <a:ext cx="8520600" cy="4267200"/>
          </a:xfrm>
          <a:prstGeom prst="rect">
            <a:avLst/>
          </a:prstGeom>
        </p:spPr>
        <p:txBody>
          <a:bodyPr anchorCtr="0" anchor="t" bIns="91425" lIns="91425" spcFirstLastPara="1" rIns="91425" wrap="square" tIns="91425">
            <a:normAutofit fontScale="62500" lnSpcReduction="10000"/>
          </a:bodyPr>
          <a:lstStyle/>
          <a:p>
            <a:pPr indent="-300037" lvl="0" marL="457200" rtl="0" algn="l">
              <a:spcBef>
                <a:spcPts val="0"/>
              </a:spcBef>
              <a:spcAft>
                <a:spcPts val="0"/>
              </a:spcAft>
              <a:buSzPct val="100000"/>
              <a:buChar char="●"/>
            </a:pPr>
            <a:r>
              <a:rPr lang="ru"/>
              <a:t>DFT of the product of signals</a:t>
            </a:r>
            <a:endParaRPr/>
          </a:p>
          <a:p>
            <a:pPr indent="0" lvl="0" marL="0" rtl="0" algn="l">
              <a:spcBef>
                <a:spcPts val="1200"/>
              </a:spcBef>
              <a:spcAft>
                <a:spcPts val="0"/>
              </a:spcAft>
              <a:buNone/>
            </a:pPr>
            <a:r>
              <a:rPr lang="ru"/>
              <a:t>For a signal x(n), which is the result of the product of two signals a(b) and b(n), the spectrum is:</a:t>
            </a:r>
            <a:endParaRPr/>
          </a:p>
          <a:p>
            <a:pPr indent="0" lvl="0" marL="0" rtl="0" algn="l">
              <a:spcBef>
                <a:spcPts val="1200"/>
              </a:spcBef>
              <a:spcAft>
                <a:spcPts val="0"/>
              </a:spcAft>
              <a:buNone/>
            </a:pPr>
            <a:r>
              <a:rPr lang="ru"/>
              <a:t>The spectrum of the product of two signals is a cyclic convolution of the spectra of these signals.</a:t>
            </a:r>
            <a:endParaRPr/>
          </a:p>
          <a:p>
            <a:pPr indent="-300037" lvl="0" marL="457200" rtl="0" algn="l">
              <a:spcBef>
                <a:spcPts val="1200"/>
              </a:spcBef>
              <a:spcAft>
                <a:spcPts val="0"/>
              </a:spcAft>
              <a:buSzPct val="100000"/>
              <a:buChar char="●"/>
            </a:pPr>
            <a:r>
              <a:rPr lang="ru"/>
              <a:t>Frequency shift</a:t>
            </a:r>
            <a:endParaRPr/>
          </a:p>
          <a:p>
            <a:pPr indent="0" lvl="0" marL="0" rtl="0" algn="l">
              <a:spcBef>
                <a:spcPts val="1200"/>
              </a:spcBef>
              <a:spcAft>
                <a:spcPts val="0"/>
              </a:spcAft>
              <a:buNone/>
            </a:pPr>
            <a:r>
              <a:rPr lang="ru"/>
              <a:t>Similarly to the second property (time shift), if there is a spectrum X(k–m) shifted in frequency by m, then after the ODFT the sequence x(n) takes the following form:</a:t>
            </a:r>
            <a:endParaRPr/>
          </a:p>
          <a:p>
            <a:pPr indent="0" lvl="0" marL="0" rtl="0" algn="l">
              <a:spcBef>
                <a:spcPts val="1200"/>
              </a:spcBef>
              <a:spcAft>
                <a:spcPts val="0"/>
              </a:spcAft>
              <a:buNone/>
            </a:pPr>
            <a:r>
              <a:rPr lang="ru"/>
              <a:t>It follows that the spectrum shift is carried out by multiplying the signal by the complex exponent. This property is used to translate frequencies across a range. Note that after multiplying by the exponent, the signal will be complex, and its spectrum will no longer be symmetrical.</a:t>
            </a:r>
            <a:endParaRPr/>
          </a:p>
          <a:p>
            <a:pPr indent="-300037" lvl="0" marL="457200" rtl="0" algn="l">
              <a:spcBef>
                <a:spcPts val="1200"/>
              </a:spcBef>
              <a:spcAft>
                <a:spcPts val="0"/>
              </a:spcAft>
              <a:buSzPct val="100000"/>
              <a:buChar char="●"/>
            </a:pPr>
            <a:r>
              <a:rPr lang="ru"/>
              <a:t>Parseval's theorem</a:t>
            </a:r>
            <a:endParaRPr/>
          </a:p>
          <a:p>
            <a:pPr indent="0" lvl="0" marL="0" rtl="0" algn="l">
              <a:spcBef>
                <a:spcPts val="1200"/>
              </a:spcBef>
              <a:spcAft>
                <a:spcPts val="0"/>
              </a:spcAft>
              <a:buNone/>
            </a:pPr>
            <a:r>
              <a:rPr lang="ru"/>
              <a:t>The average power of the discretized time function is equal to the sum of the powers of the individual spectral components and does not depend on their phases.</a:t>
            </a:r>
            <a:endParaRPr/>
          </a:p>
          <a:p>
            <a:pPr indent="0" lvl="0" marL="0" rtl="0" algn="l">
              <a:spcBef>
                <a:spcPts val="1200"/>
              </a:spcBef>
              <a:spcAft>
                <a:spcPts val="0"/>
              </a:spcAft>
              <a:buNone/>
            </a:pPr>
            <a:r>
              <a:rPr lang="ru"/>
              <a:t>The normalized signal energy x(n)</a:t>
            </a:r>
            <a:r>
              <a:rPr baseline="30000" lang="ru"/>
              <a:t>2</a:t>
            </a:r>
            <a:r>
              <a:rPr lang="ru"/>
              <a:t> is:</a:t>
            </a:r>
            <a:endParaRPr/>
          </a:p>
          <a:p>
            <a:pPr indent="0" lvl="0" marL="0" rtl="0" algn="l">
              <a:spcBef>
                <a:spcPts val="1200"/>
              </a:spcBef>
              <a:spcAft>
                <a:spcPts val="1200"/>
              </a:spcAft>
              <a:buNone/>
            </a:pPr>
            <a:r>
              <a:rPr lang="ru"/>
              <a:t>As you can see, the properties of the DFT have a duality property, which means that all the properties of the DFT are valid for both the signal and the spectrum.</a:t>
            </a:r>
            <a:endParaRPr/>
          </a:p>
        </p:txBody>
      </p:sp>
      <p:pic>
        <p:nvPicPr>
          <p:cNvPr id="185" name="Google Shape;185;p31"/>
          <p:cNvPicPr preferRelativeResize="0"/>
          <p:nvPr/>
        </p:nvPicPr>
        <p:blipFill>
          <a:blip r:embed="rId3">
            <a:alphaModFix/>
          </a:blip>
          <a:stretch>
            <a:fillRect/>
          </a:stretch>
        </p:blipFill>
        <p:spPr>
          <a:xfrm>
            <a:off x="6452547" y="1013922"/>
            <a:ext cx="2553875" cy="369150"/>
          </a:xfrm>
          <a:prstGeom prst="rect">
            <a:avLst/>
          </a:prstGeom>
          <a:noFill/>
          <a:ln>
            <a:noFill/>
          </a:ln>
        </p:spPr>
      </p:pic>
      <p:pic>
        <p:nvPicPr>
          <p:cNvPr id="186" name="Google Shape;186;p31"/>
          <p:cNvPicPr preferRelativeResize="0"/>
          <p:nvPr/>
        </p:nvPicPr>
        <p:blipFill rotWithShape="1">
          <a:blip r:embed="rId4">
            <a:alphaModFix/>
          </a:blip>
          <a:srcRect b="0" l="0" r="0" t="18566"/>
          <a:stretch/>
        </p:blipFill>
        <p:spPr>
          <a:xfrm>
            <a:off x="2948725" y="2299375"/>
            <a:ext cx="1623275" cy="325775"/>
          </a:xfrm>
          <a:prstGeom prst="rect">
            <a:avLst/>
          </a:prstGeom>
          <a:noFill/>
          <a:ln>
            <a:noFill/>
          </a:ln>
        </p:spPr>
      </p:pic>
      <p:pic>
        <p:nvPicPr>
          <p:cNvPr id="187" name="Google Shape;187;p31"/>
          <p:cNvPicPr preferRelativeResize="0"/>
          <p:nvPr/>
        </p:nvPicPr>
        <p:blipFill>
          <a:blip r:embed="rId5">
            <a:alphaModFix/>
          </a:blip>
          <a:stretch>
            <a:fillRect/>
          </a:stretch>
        </p:blipFill>
        <p:spPr>
          <a:xfrm>
            <a:off x="2860425" y="4021175"/>
            <a:ext cx="2233550" cy="419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183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Signals</a:t>
            </a:r>
            <a:endParaRPr/>
          </a:p>
        </p:txBody>
      </p:sp>
      <p:sp>
        <p:nvSpPr>
          <p:cNvPr id="61" name="Google Shape;61;p14"/>
          <p:cNvSpPr txBox="1"/>
          <p:nvPr>
            <p:ph idx="1" type="body"/>
          </p:nvPr>
        </p:nvSpPr>
        <p:spPr>
          <a:xfrm>
            <a:off x="311700" y="755950"/>
            <a:ext cx="8520600" cy="43026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Clr>
                <a:schemeClr val="dk1"/>
              </a:buClr>
              <a:buSzPct val="61111"/>
              <a:buFont typeface="Arial"/>
              <a:buNone/>
            </a:pPr>
            <a:r>
              <a:rPr b="1" lang="ru"/>
              <a:t>A signal</a:t>
            </a:r>
            <a:r>
              <a:rPr lang="ru"/>
              <a:t> is a physical process whose parameters change in accordance with the transmitted message. The signal is a material carrier of information. According to the way of representation, signals are divided into two groups - random and deterministic. They are described by a mathematical model or a function that characterizes the change in signal parameters.</a:t>
            </a:r>
            <a:endParaRPr/>
          </a:p>
          <a:p>
            <a:pPr indent="0" lvl="0" marL="0" rtl="0" algn="l">
              <a:spcBef>
                <a:spcPts val="1200"/>
              </a:spcBef>
              <a:spcAft>
                <a:spcPts val="0"/>
              </a:spcAft>
              <a:buClr>
                <a:schemeClr val="dk1"/>
              </a:buClr>
              <a:buSzPct val="61111"/>
              <a:buFont typeface="Arial"/>
              <a:buNone/>
            </a:pPr>
            <a:r>
              <a:rPr b="1" lang="ru"/>
              <a:t>A random signal</a:t>
            </a:r>
            <a:r>
              <a:rPr lang="ru"/>
              <a:t> is a function of time, the values ​​of which are not known in advance and can only be predicted with a certain probability. The main characteristics of random signals include:</a:t>
            </a:r>
            <a:endParaRPr/>
          </a:p>
          <a:p>
            <a:pPr indent="-300037" lvl="0" marL="457200" rtl="0" algn="l">
              <a:spcBef>
                <a:spcPts val="1200"/>
              </a:spcBef>
              <a:spcAft>
                <a:spcPts val="0"/>
              </a:spcAft>
              <a:buSzPct val="100000"/>
              <a:buChar char="●"/>
            </a:pPr>
            <a:r>
              <a:rPr lang="ru"/>
              <a:t>distribution law (relative residence time of the signal value in a certain interval),</a:t>
            </a:r>
            <a:endParaRPr/>
          </a:p>
          <a:p>
            <a:pPr indent="-300037" lvl="0" marL="457200" rtl="0" algn="l">
              <a:spcBef>
                <a:spcPts val="0"/>
              </a:spcBef>
              <a:spcAft>
                <a:spcPts val="0"/>
              </a:spcAft>
              <a:buSzPct val="100000"/>
              <a:buChar char="●"/>
            </a:pPr>
            <a:r>
              <a:rPr lang="ru"/>
              <a:t>spectral power distribution.</a:t>
            </a:r>
            <a:endParaRPr/>
          </a:p>
          <a:p>
            <a:pPr indent="0" lvl="0" marL="0" rtl="0" algn="l">
              <a:spcBef>
                <a:spcPts val="1200"/>
              </a:spcBef>
              <a:spcAft>
                <a:spcPts val="0"/>
              </a:spcAft>
              <a:buClr>
                <a:schemeClr val="dk1"/>
              </a:buClr>
              <a:buSzPct val="61111"/>
              <a:buFont typeface="Arial"/>
              <a:buNone/>
            </a:pPr>
            <a:r>
              <a:rPr b="1" lang="ru"/>
              <a:t>Deterministic signals </a:t>
            </a:r>
            <a:r>
              <a:rPr lang="ru"/>
              <a:t>are described by an analytic function (given analytically) and their behavior is fully known at any given time. Deterministic signals, in turn, are periodic and non-periodic. Non-periodic signals are usually limited in time.</a:t>
            </a:r>
            <a:endParaRPr/>
          </a:p>
          <a:p>
            <a:pPr indent="0" lvl="0" marL="0" rtl="0" algn="l">
              <a:spcBef>
                <a:spcPts val="1200"/>
              </a:spcBef>
              <a:spcAft>
                <a:spcPts val="0"/>
              </a:spcAft>
              <a:buClr>
                <a:schemeClr val="dk1"/>
              </a:buClr>
              <a:buSzPct val="61111"/>
              <a:buFont typeface="Arial"/>
              <a:buNone/>
            </a:pPr>
            <a:r>
              <a:rPr b="1" lang="ru"/>
              <a:t>A periodic signal </a:t>
            </a:r>
            <a:r>
              <a:rPr lang="ru"/>
              <a:t>is a signal that repeats in time with a certain period, that is, for which the condition is met:</a:t>
            </a:r>
            <a:endParaRPr/>
          </a:p>
          <a:p>
            <a:pPr indent="0" lvl="0" marL="0" rtl="0" algn="l">
              <a:spcBef>
                <a:spcPts val="1200"/>
              </a:spcBef>
              <a:spcAft>
                <a:spcPts val="0"/>
              </a:spcAft>
              <a:buClr>
                <a:schemeClr val="dk1"/>
              </a:buClr>
              <a:buSzPct val="61111"/>
              <a:buFont typeface="Arial"/>
              <a:buNone/>
            </a:pPr>
            <a:r>
              <a:rPr i="1" lang="ru"/>
              <a:t>s(t</a:t>
            </a:r>
            <a:r>
              <a:rPr i="1" lang="ru"/>
              <a:t>)</a:t>
            </a:r>
            <a:r>
              <a:rPr i="1" lang="ru"/>
              <a:t>=s(t+kT)</a:t>
            </a:r>
            <a:r>
              <a:rPr lang="ru"/>
              <a:t>, where k is any integer, T is the repetition period.</a:t>
            </a:r>
            <a:endParaRPr/>
          </a:p>
          <a:p>
            <a:pPr indent="0" lvl="0" marL="0" rtl="0" algn="l">
              <a:spcBef>
                <a:spcPts val="1200"/>
              </a:spcBef>
              <a:spcAft>
                <a:spcPts val="0"/>
              </a:spcAft>
              <a:buClr>
                <a:schemeClr val="dk1"/>
              </a:buClr>
              <a:buSzPct val="61111"/>
              <a:buFont typeface="Arial"/>
              <a:buNone/>
            </a:pPr>
            <a:r>
              <a:rPr lang="ru"/>
              <a:t>An example of a periodic signal is a harmonic oscillation:</a:t>
            </a:r>
            <a:endParaRPr/>
          </a:p>
          <a:p>
            <a:pPr indent="0" lvl="0" marL="0" rtl="0" algn="l">
              <a:spcBef>
                <a:spcPts val="1200"/>
              </a:spcBef>
              <a:spcAft>
                <a:spcPts val="0"/>
              </a:spcAft>
              <a:buClr>
                <a:schemeClr val="dk1"/>
              </a:buClr>
              <a:buSzPct val="61111"/>
              <a:buFont typeface="Arial"/>
              <a:buNone/>
            </a:pPr>
            <a:r>
              <a:rPr i="1" lang="ru"/>
              <a:t>s(t)=A⋅cos(2π⋅tT+ϕ)</a:t>
            </a:r>
            <a:r>
              <a:rPr lang="ru"/>
              <a:t>, where A is the oscillation amplitude, φ is the initial phase.</a:t>
            </a:r>
            <a:endParaRPr/>
          </a:p>
          <a:p>
            <a:pPr indent="0" lvl="0" marL="0" rtl="0" algn="l">
              <a:spcBef>
                <a:spcPts val="1200"/>
              </a:spcBef>
              <a:spcAft>
                <a:spcPts val="1200"/>
              </a:spcAft>
              <a:buNone/>
            </a:pPr>
            <a:r>
              <a:rPr lang="ru"/>
              <a:t>A</a:t>
            </a:r>
            <a:r>
              <a:rPr lang="ru"/>
              <a:t>ny complex periodic signal can be represented as a sum of harmonic oscillations with frequencies that are multiples of the fundamental frequency ω = 2π/T.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Spectrum of a harmonic signal</a:t>
            </a:r>
            <a:endParaRPr/>
          </a:p>
        </p:txBody>
      </p:sp>
      <p:sp>
        <p:nvSpPr>
          <p:cNvPr id="193" name="Google Shape;193;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Let's show what the spectrum of a harmonic signal looks like. To do this, let's set the length of the FFT N = 32 samples. Let's see what happens when calculating the IFFT for a signal that is given in the frequency domain as a single sample at a certain position.</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ru"/>
              <a:t>Note that a direct FFT is calculated because the FFT and IFFT operations are equivalent and differ by a constant and sign in turning factors.</a:t>
            </a:r>
            <a:endParaRPr/>
          </a:p>
          <a:p>
            <a:pPr indent="0" lvl="0" marL="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Spectrum of the sum of harmonic signals</a:t>
            </a:r>
            <a:endParaRPr/>
          </a:p>
        </p:txBody>
      </p:sp>
      <p:sp>
        <p:nvSpPr>
          <p:cNvPr id="199" name="Google Shape;199;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ru"/>
              <a:t>Let's show what the spectrum of the sum of harmonic signals looks like (the additive law works: the spectrum of the sum of signals is equal to the sum of the signal spectra).</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ru"/>
              <a:t>The signal consists of three harmonic components.</a:t>
            </a:r>
            <a:endParaRPr/>
          </a:p>
          <a:p>
            <a:pPr indent="0" lvl="0" marL="0" rtl="0" algn="l">
              <a:spcBef>
                <a:spcPts val="1200"/>
              </a:spcBef>
              <a:spcAft>
                <a:spcPts val="0"/>
              </a:spcAft>
              <a:buNone/>
            </a:pPr>
            <a:r>
              <a:rPr lang="ru"/>
              <a:t>Harmonic amplitudes: A1, A2, A3 = 5, 1, 3</a:t>
            </a:r>
            <a:endParaRPr/>
          </a:p>
          <a:p>
            <a:pPr indent="0" lvl="0" marL="0" rtl="0" algn="l">
              <a:spcBef>
                <a:spcPts val="1200"/>
              </a:spcBef>
              <a:spcAft>
                <a:spcPts val="0"/>
              </a:spcAft>
              <a:buNone/>
            </a:pPr>
            <a:r>
              <a:rPr lang="ru"/>
              <a:t>Harmonic frequencies: f1, f2, f3 = 2, 7, 12</a:t>
            </a:r>
            <a:endParaRPr/>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Periodic sequence</a:t>
            </a:r>
            <a:endParaRPr/>
          </a:p>
        </p:txBody>
      </p:sp>
      <p:sp>
        <p:nvSpPr>
          <p:cNvPr id="205" name="Google Shape;205;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ru"/>
              <a:t>Let's see how the spectral density of the periodic sequence x(nT) changes if it is repeated M times after a certain number of cycles with a period N, where M is the number of repetitions of the discrete sequence.</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rPr lang="ru"/>
              <a:t>As an example - the sequence x(nT) = {1, 1, 1}, M = 4, N = 9.</a:t>
            </a:r>
            <a:endParaRPr/>
          </a:p>
          <a:p>
            <a:pPr indent="0" lvl="0" marL="0" rtl="0" algn="l">
              <a:spcBef>
                <a:spcPts val="12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Periodic sequence</a:t>
            </a:r>
            <a:endParaRPr/>
          </a:p>
        </p:txBody>
      </p:sp>
      <p:sp>
        <p:nvSpPr>
          <p:cNvPr id="211" name="Google Shape;211;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61111"/>
              <a:buFont typeface="Arial"/>
              <a:buNone/>
            </a:pPr>
            <a:r>
              <a:rPr lang="ru"/>
              <a:t>At zero frequency, the modulus of the spectrum is numerically equal to the sum of the number of samples of the non-periodic sequence N = 3. After multiplying the two spectra, we obtain the resulting spectrum of the periodic sequence. The signal level at zero frequency is equal to the sum of single pulses, and since the sequence is periodic, this can be written through the formula:</a:t>
            </a:r>
            <a:endParaRPr/>
          </a:p>
          <a:p>
            <a:pPr indent="0" lvl="0" marL="0" rtl="0" algn="l">
              <a:spcBef>
                <a:spcPts val="1200"/>
              </a:spcBef>
              <a:spcAft>
                <a:spcPts val="0"/>
              </a:spcAft>
              <a:buClr>
                <a:schemeClr val="dk1"/>
              </a:buClr>
              <a:buSzPct val="61111"/>
              <a:buFont typeface="Arial"/>
              <a:buNone/>
            </a:pPr>
            <a:r>
              <a:rPr lang="ru"/>
              <a:t>Thus, to obtain the final spectrum of a periodic sequence, the following steps must be taken:</a:t>
            </a:r>
            <a:endParaRPr/>
          </a:p>
          <a:p>
            <a:pPr indent="-325755" lvl="0" marL="457200" rtl="0" algn="l">
              <a:spcBef>
                <a:spcPts val="1200"/>
              </a:spcBef>
              <a:spcAft>
                <a:spcPts val="0"/>
              </a:spcAft>
              <a:buSzPct val="100000"/>
              <a:buChar char="●"/>
            </a:pPr>
            <a:r>
              <a:rPr lang="ru"/>
              <a:t>Divide the interval into N parts (signal period),</a:t>
            </a:r>
            <a:endParaRPr/>
          </a:p>
          <a:p>
            <a:pPr indent="-325755" lvl="0" marL="457200" rtl="0" algn="l">
              <a:spcBef>
                <a:spcPts val="0"/>
              </a:spcBef>
              <a:spcAft>
                <a:spcPts val="0"/>
              </a:spcAft>
              <a:buSzPct val="100000"/>
              <a:buChar char="●"/>
            </a:pPr>
            <a:r>
              <a:rPr lang="ru"/>
              <a:t>Divide each part of the intervals into M parts (recurrence period),</a:t>
            </a:r>
            <a:endParaRPr/>
          </a:p>
          <a:p>
            <a:pPr indent="-325755" lvl="0" marL="457200" rtl="0" algn="l">
              <a:spcBef>
                <a:spcPts val="0"/>
              </a:spcBef>
              <a:spcAft>
                <a:spcPts val="0"/>
              </a:spcAft>
              <a:buSzPct val="100000"/>
              <a:buChar char="●"/>
            </a:pPr>
            <a:r>
              <a:rPr lang="ru"/>
              <a:t>Find modulus of repetition multiplier spectrum | M(e</a:t>
            </a:r>
            <a:r>
              <a:rPr baseline="30000" lang="ru"/>
              <a:t>jωT</a:t>
            </a:r>
            <a:r>
              <a:rPr lang="ru"/>
              <a:t>) |,</a:t>
            </a:r>
            <a:endParaRPr/>
          </a:p>
          <a:p>
            <a:pPr indent="-325755" lvl="0" marL="457200" rtl="0" algn="l">
              <a:spcBef>
                <a:spcPts val="0"/>
              </a:spcBef>
              <a:spcAft>
                <a:spcPts val="0"/>
              </a:spcAft>
              <a:buSzPct val="100000"/>
              <a:buChar char="●"/>
            </a:pPr>
            <a:r>
              <a:rPr lang="ru"/>
              <a:t>Find the spectrum of the original sequence | X(e</a:t>
            </a:r>
            <a:r>
              <a:rPr baseline="30000" lang="ru"/>
              <a:t>jωT</a:t>
            </a:r>
            <a:r>
              <a:rPr lang="ru"/>
              <a:t>) |,</a:t>
            </a:r>
            <a:endParaRPr/>
          </a:p>
          <a:p>
            <a:pPr indent="-325755" lvl="0" marL="457200" rtl="0" algn="l">
              <a:spcBef>
                <a:spcPts val="0"/>
              </a:spcBef>
              <a:spcAft>
                <a:spcPts val="0"/>
              </a:spcAft>
              <a:buSzPct val="100000"/>
              <a:buChar char="●"/>
            </a:pPr>
            <a:r>
              <a:rPr lang="ru"/>
              <a:t>Multiply spectra | M(e</a:t>
            </a:r>
            <a:r>
              <a:rPr baseline="30000" lang="ru"/>
              <a:t>jωT</a:t>
            </a:r>
            <a:r>
              <a:rPr lang="ru"/>
              <a:t>) | and | X(e</a:t>
            </a:r>
            <a:r>
              <a:rPr baseline="30000" lang="ru"/>
              <a:t>jωT</a:t>
            </a:r>
            <a:r>
              <a:rPr lang="ru"/>
              <a:t>) |, obtaining the spectrum of a periodic sequence with period N and number of repetitions M.</a:t>
            </a:r>
            <a:endParaRPr/>
          </a:p>
          <a:p>
            <a:pPr indent="0" lvl="0" marL="0" rtl="0" algn="l">
              <a:spcBef>
                <a:spcPts val="12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Twiddle factors</a:t>
            </a:r>
            <a:endParaRPr/>
          </a:p>
        </p:txBody>
      </p:sp>
      <p:sp>
        <p:nvSpPr>
          <p:cNvPr id="217" name="Google Shape;217;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ru"/>
              <a:t>The coefficients of the DFT matrix (twiddle factor) or the rotation factors Wnk can be found using the following formula:</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rPr lang="ru"/>
              <a:t>Thus, the DFT matrix, without taking into account the normalizing factor, is structured as follows: the first row and column consist of ones, the second row contains roots of unity of order n in natural order, the next rows are successive powers of the second row. Let's take a 4x4 matrix as an example and plot the graphs of the real and imaginary parts of the matrix of turning factors for N = 8.</a:t>
            </a:r>
            <a:endParaRPr/>
          </a:p>
        </p:txBody>
      </p:sp>
      <p:pic>
        <p:nvPicPr>
          <p:cNvPr id="218" name="Google Shape;218;p36"/>
          <p:cNvPicPr preferRelativeResize="0"/>
          <p:nvPr/>
        </p:nvPicPr>
        <p:blipFill>
          <a:blip r:embed="rId3">
            <a:alphaModFix/>
          </a:blip>
          <a:stretch>
            <a:fillRect/>
          </a:stretch>
        </p:blipFill>
        <p:spPr>
          <a:xfrm>
            <a:off x="484925" y="1918350"/>
            <a:ext cx="1439475" cy="5116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7"/>
          <p:cNvSpPr txBox="1"/>
          <p:nvPr>
            <p:ph type="title"/>
          </p:nvPr>
        </p:nvSpPr>
        <p:spPr>
          <a:xfrm>
            <a:off x="283400" y="190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HOMEWORK</a:t>
            </a:r>
            <a:endParaRPr/>
          </a:p>
        </p:txBody>
      </p:sp>
      <p:sp>
        <p:nvSpPr>
          <p:cNvPr id="224" name="Google Shape;224;p37"/>
          <p:cNvSpPr txBox="1"/>
          <p:nvPr>
            <p:ph idx="1" type="body"/>
          </p:nvPr>
        </p:nvSpPr>
        <p:spPr>
          <a:xfrm>
            <a:off x="311700" y="792400"/>
            <a:ext cx="8520600" cy="4237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358"/>
              <a:buFont typeface="Arial"/>
              <a:buNone/>
            </a:pPr>
            <a:r>
              <a:rPr i="1" lang="ru" sz="785"/>
              <a:t>fft(x[, n, axis, overwrite_x])</a:t>
            </a:r>
            <a:r>
              <a:rPr lang="ru" sz="785"/>
              <a:t> Direct FFT</a:t>
            </a:r>
            <a:endParaRPr sz="785"/>
          </a:p>
          <a:p>
            <a:pPr indent="0" lvl="0" marL="0" rtl="0" algn="l">
              <a:lnSpc>
                <a:spcPct val="95000"/>
              </a:lnSpc>
              <a:spcBef>
                <a:spcPts val="1200"/>
              </a:spcBef>
              <a:spcAft>
                <a:spcPts val="0"/>
              </a:spcAft>
              <a:buClr>
                <a:schemeClr val="dk1"/>
              </a:buClr>
              <a:buSzPts val="358"/>
              <a:buFont typeface="Arial"/>
              <a:buNone/>
            </a:pPr>
            <a:r>
              <a:rPr i="1" lang="ru" sz="785"/>
              <a:t>ifft(x[, n, axis, overwrite_x])</a:t>
            </a:r>
            <a:r>
              <a:rPr lang="ru" sz="785"/>
              <a:t> Inverse FFT</a:t>
            </a:r>
            <a:endParaRPr sz="785"/>
          </a:p>
          <a:p>
            <a:pPr indent="0" lvl="0" marL="0" rtl="0" algn="l">
              <a:lnSpc>
                <a:spcPct val="95000"/>
              </a:lnSpc>
              <a:spcBef>
                <a:spcPts val="1200"/>
              </a:spcBef>
              <a:spcAft>
                <a:spcPts val="0"/>
              </a:spcAft>
              <a:buClr>
                <a:schemeClr val="dk1"/>
              </a:buClr>
              <a:buSzPts val="358"/>
              <a:buFont typeface="Arial"/>
              <a:buNone/>
            </a:pPr>
            <a:r>
              <a:rPr i="1" lang="ru" sz="785"/>
              <a:t>fft2(x[, shape, axes, overwrite_x]) </a:t>
            </a:r>
            <a:r>
              <a:rPr lang="ru" sz="785"/>
              <a:t>2D forward FFT</a:t>
            </a:r>
            <a:endParaRPr sz="785"/>
          </a:p>
          <a:p>
            <a:pPr indent="0" lvl="0" marL="0" rtl="0" algn="l">
              <a:lnSpc>
                <a:spcPct val="95000"/>
              </a:lnSpc>
              <a:spcBef>
                <a:spcPts val="1200"/>
              </a:spcBef>
              <a:spcAft>
                <a:spcPts val="0"/>
              </a:spcAft>
              <a:buClr>
                <a:schemeClr val="dk1"/>
              </a:buClr>
              <a:buSzPts val="358"/>
              <a:buFont typeface="Arial"/>
              <a:buNone/>
            </a:pPr>
            <a:r>
              <a:rPr i="1" lang="ru" sz="785"/>
              <a:t>ifft2(x[, shape, axes, overwrite_x]) </a:t>
            </a:r>
            <a:r>
              <a:rPr lang="ru" sz="785"/>
              <a:t>2D inverse FFT</a:t>
            </a:r>
            <a:endParaRPr sz="785"/>
          </a:p>
          <a:p>
            <a:pPr indent="0" lvl="0" marL="0" rtl="0" algn="l">
              <a:lnSpc>
                <a:spcPct val="95000"/>
              </a:lnSpc>
              <a:spcBef>
                <a:spcPts val="1200"/>
              </a:spcBef>
              <a:spcAft>
                <a:spcPts val="0"/>
              </a:spcAft>
              <a:buClr>
                <a:schemeClr val="dk1"/>
              </a:buClr>
              <a:buSzPts val="358"/>
              <a:buFont typeface="Arial"/>
              <a:buNone/>
            </a:pPr>
            <a:r>
              <a:rPr i="1" lang="ru" sz="785"/>
              <a:t>rfft(x[, n, axis, overwrite_x])</a:t>
            </a:r>
            <a:r>
              <a:rPr lang="ru" sz="785"/>
              <a:t> Direct FFT of a real signal</a:t>
            </a:r>
            <a:endParaRPr sz="785"/>
          </a:p>
          <a:p>
            <a:pPr indent="0" lvl="0" marL="0" rtl="0" algn="l">
              <a:lnSpc>
                <a:spcPct val="95000"/>
              </a:lnSpc>
              <a:spcBef>
                <a:spcPts val="1200"/>
              </a:spcBef>
              <a:spcAft>
                <a:spcPts val="0"/>
              </a:spcAft>
              <a:buClr>
                <a:schemeClr val="dk1"/>
              </a:buClr>
              <a:buSzPts val="358"/>
              <a:buFont typeface="Arial"/>
              <a:buNone/>
            </a:pPr>
            <a:r>
              <a:rPr i="1" lang="ru" sz="785"/>
              <a:t>irfft(x[, n, axis, overwrite_x]) </a:t>
            </a:r>
            <a:r>
              <a:rPr lang="ru" sz="785"/>
              <a:t>Inverse FFT of a real signal</a:t>
            </a:r>
            <a:endParaRPr sz="785"/>
          </a:p>
          <a:p>
            <a:pPr indent="0" lvl="0" marL="0" rtl="0" algn="l">
              <a:lnSpc>
                <a:spcPct val="95000"/>
              </a:lnSpc>
              <a:spcBef>
                <a:spcPts val="1200"/>
              </a:spcBef>
              <a:spcAft>
                <a:spcPts val="0"/>
              </a:spcAft>
              <a:buClr>
                <a:schemeClr val="dk1"/>
              </a:buClr>
              <a:buSzPts val="358"/>
              <a:buFont typeface="Arial"/>
              <a:buNone/>
            </a:pPr>
            <a:r>
              <a:rPr i="1" lang="ru" sz="785"/>
              <a:t>dct(x[, type, n, axis, norm, overwrite_x])</a:t>
            </a:r>
            <a:r>
              <a:rPr lang="ru" sz="785"/>
              <a:t> Direct Cosine FT</a:t>
            </a:r>
            <a:endParaRPr sz="785"/>
          </a:p>
          <a:p>
            <a:pPr indent="0" lvl="0" marL="0" rtl="0" algn="l">
              <a:lnSpc>
                <a:spcPct val="95000"/>
              </a:lnSpc>
              <a:spcBef>
                <a:spcPts val="1200"/>
              </a:spcBef>
              <a:spcAft>
                <a:spcPts val="0"/>
              </a:spcAft>
              <a:buClr>
                <a:schemeClr val="dk1"/>
              </a:buClr>
              <a:buSzPts val="358"/>
              <a:buFont typeface="Arial"/>
              <a:buNone/>
            </a:pPr>
            <a:r>
              <a:rPr i="1" lang="ru" sz="785"/>
              <a:t>idct(x[, type, n, axis, norm, overwrite_x]) </a:t>
            </a:r>
            <a:r>
              <a:rPr lang="ru" sz="785"/>
              <a:t>Inverse Cosine FT</a:t>
            </a:r>
            <a:endParaRPr sz="785"/>
          </a:p>
          <a:p>
            <a:pPr indent="0" lvl="0" marL="0" rtl="0" algn="l">
              <a:lnSpc>
                <a:spcPct val="95000"/>
              </a:lnSpc>
              <a:spcBef>
                <a:spcPts val="1200"/>
              </a:spcBef>
              <a:spcAft>
                <a:spcPts val="0"/>
              </a:spcAft>
              <a:buClr>
                <a:schemeClr val="dk1"/>
              </a:buClr>
              <a:buSzPts val="358"/>
              <a:buFont typeface="Arial"/>
              <a:buNone/>
            </a:pPr>
            <a:r>
              <a:rPr i="1" lang="ru" sz="785"/>
              <a:t>dctn(x[, type, shape, axes, norm, overwrite_x]) </a:t>
            </a:r>
            <a:r>
              <a:rPr lang="ru" sz="785"/>
              <a:t>Multidimensional Direct Cosine FFT</a:t>
            </a:r>
            <a:endParaRPr i="1" sz="785"/>
          </a:p>
          <a:p>
            <a:pPr indent="0" lvl="0" marL="0" rtl="0" algn="l">
              <a:lnSpc>
                <a:spcPct val="95000"/>
              </a:lnSpc>
              <a:spcBef>
                <a:spcPts val="1200"/>
              </a:spcBef>
              <a:spcAft>
                <a:spcPts val="0"/>
              </a:spcAft>
              <a:buClr>
                <a:schemeClr val="dk1"/>
              </a:buClr>
              <a:buSzPts val="358"/>
              <a:buFont typeface="Arial"/>
              <a:buNone/>
            </a:pPr>
            <a:r>
              <a:rPr i="1" lang="ru" sz="785"/>
              <a:t>idctn(x[, type, shape, axes, norm, overwrite_x])</a:t>
            </a:r>
            <a:r>
              <a:rPr lang="ru" sz="785"/>
              <a:t> Multidimensional Inverse Cosine FFT</a:t>
            </a:r>
            <a:endParaRPr sz="785"/>
          </a:p>
          <a:p>
            <a:pPr indent="0" lvl="0" marL="0" rtl="0" algn="l">
              <a:lnSpc>
                <a:spcPct val="95000"/>
              </a:lnSpc>
              <a:spcBef>
                <a:spcPts val="1200"/>
              </a:spcBef>
              <a:spcAft>
                <a:spcPts val="0"/>
              </a:spcAft>
              <a:buClr>
                <a:schemeClr val="dk1"/>
              </a:buClr>
              <a:buSzPts val="358"/>
              <a:buFont typeface="Arial"/>
              <a:buNone/>
            </a:pPr>
            <a:r>
              <a:rPr i="1" lang="ru" sz="785"/>
              <a:t>dst(x[, type, n, axis, norm, overwrite_x])</a:t>
            </a:r>
            <a:r>
              <a:rPr lang="ru" sz="785"/>
              <a:t> Direct sine FT</a:t>
            </a:r>
            <a:endParaRPr sz="785"/>
          </a:p>
          <a:p>
            <a:pPr indent="0" lvl="0" marL="0" rtl="0" algn="l">
              <a:lnSpc>
                <a:spcPct val="95000"/>
              </a:lnSpc>
              <a:spcBef>
                <a:spcPts val="1200"/>
              </a:spcBef>
              <a:spcAft>
                <a:spcPts val="0"/>
              </a:spcAft>
              <a:buClr>
                <a:schemeClr val="dk1"/>
              </a:buClr>
              <a:buSzPts val="358"/>
              <a:buFont typeface="Arial"/>
              <a:buNone/>
            </a:pPr>
            <a:r>
              <a:rPr i="1" lang="ru" sz="785"/>
              <a:t>idst(x[, type, n, axis, norm, overwrite_x]) </a:t>
            </a:r>
            <a:r>
              <a:rPr lang="ru" sz="785"/>
              <a:t>Inverse sine FT</a:t>
            </a:r>
            <a:endParaRPr sz="785"/>
          </a:p>
          <a:p>
            <a:pPr indent="0" lvl="0" marL="0" rtl="0" algn="l">
              <a:lnSpc>
                <a:spcPct val="95000"/>
              </a:lnSpc>
              <a:spcBef>
                <a:spcPts val="1200"/>
              </a:spcBef>
              <a:spcAft>
                <a:spcPts val="0"/>
              </a:spcAft>
              <a:buClr>
                <a:schemeClr val="dk1"/>
              </a:buClr>
              <a:buSzPts val="358"/>
              <a:buFont typeface="Arial"/>
              <a:buNone/>
            </a:pPr>
            <a:r>
              <a:rPr i="1" lang="ru" sz="785"/>
              <a:t>dstn(x[, type, shape, axes, norm, overwrite_x]) </a:t>
            </a:r>
            <a:r>
              <a:rPr lang="ru" sz="785"/>
              <a:t>Multidimensional Direct sine FFT</a:t>
            </a:r>
            <a:endParaRPr i="1" sz="785"/>
          </a:p>
          <a:p>
            <a:pPr indent="0" lvl="0" marL="0" rtl="0" algn="l">
              <a:lnSpc>
                <a:spcPct val="95000"/>
              </a:lnSpc>
              <a:spcBef>
                <a:spcPts val="1200"/>
              </a:spcBef>
              <a:spcAft>
                <a:spcPts val="1200"/>
              </a:spcAft>
              <a:buSzPts val="358"/>
              <a:buNone/>
            </a:pPr>
            <a:r>
              <a:rPr i="1" lang="ru" sz="785"/>
              <a:t>idstn(x[, type, shape, axes, norm, overwrite_x]) </a:t>
            </a:r>
            <a:r>
              <a:rPr lang="ru" sz="785"/>
              <a:t>Multidimensional inverse sine FFT</a:t>
            </a:r>
            <a:endParaRPr sz="785"/>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8"/>
          <p:cNvSpPr txBox="1"/>
          <p:nvPr>
            <p:ph type="title"/>
          </p:nvPr>
        </p:nvSpPr>
        <p:spPr>
          <a:xfrm>
            <a:off x="311700" y="197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Filters: FIR</a:t>
            </a:r>
            <a:endParaRPr/>
          </a:p>
        </p:txBody>
      </p:sp>
      <p:sp>
        <p:nvSpPr>
          <p:cNvPr id="230" name="Google Shape;230;p38"/>
          <p:cNvSpPr txBox="1"/>
          <p:nvPr>
            <p:ph idx="1" type="body"/>
          </p:nvPr>
        </p:nvSpPr>
        <p:spPr>
          <a:xfrm>
            <a:off x="311700" y="770100"/>
            <a:ext cx="8520600" cy="43098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ru"/>
              <a:t>FIR filter (eng. FIR - "finite impulse response") is a digital filter with a finite impulse response. The impulse response of such a filter is limited in time, that is, it has a countable number of coefficients. Starting from a certain point in time, it becomes equal to zero. If a single pulse is applied to the input of the FIR filter, the output of the filter will be a finite number of samples. As a rule, the phase response of a filter with a finite impulse response is linear</a:t>
            </a:r>
            <a:endParaRPr/>
          </a:p>
          <a:p>
            <a:pPr indent="0" lvl="0" marL="0" rtl="0" algn="l">
              <a:spcBef>
                <a:spcPts val="1200"/>
              </a:spcBef>
              <a:spcAft>
                <a:spcPts val="0"/>
              </a:spcAft>
              <a:buNone/>
            </a:pPr>
            <a:r>
              <a:rPr lang="ru"/>
              <a:t>In general, FIR filters are implemented without feedback, that is, they are non-recursive. However, with the help of mathematical transformations, it is possible to bring the filter to a recursive form.</a:t>
            </a:r>
            <a:endParaRPr/>
          </a:p>
          <a:p>
            <a:pPr indent="0" lvl="0" marL="0" rtl="0" algn="l">
              <a:spcBef>
                <a:spcPts val="1200"/>
              </a:spcBef>
              <a:spcAft>
                <a:spcPts val="0"/>
              </a:spcAft>
              <a:buNone/>
            </a:pPr>
            <a:r>
              <a:rPr lang="ru"/>
              <a:t>FIR filter difference equation:</a:t>
            </a:r>
            <a:endParaRPr/>
          </a:p>
          <a:p>
            <a:pPr indent="0" lvl="0" marL="0" rtl="0" algn="l">
              <a:spcBef>
                <a:spcPts val="1200"/>
              </a:spcBef>
              <a:spcAft>
                <a:spcPts val="0"/>
              </a:spcAft>
              <a:buClr>
                <a:schemeClr val="dk1"/>
              </a:buClr>
              <a:buSzPct val="61111"/>
              <a:buFont typeface="Arial"/>
              <a:buNone/>
            </a:pPr>
            <a:r>
              <a:rPr lang="ru"/>
              <a:t>where</a:t>
            </a:r>
            <a:endParaRPr/>
          </a:p>
          <a:p>
            <a:pPr indent="-317182" lvl="0" marL="457200" rtl="0" algn="l">
              <a:spcBef>
                <a:spcPts val="1200"/>
              </a:spcBef>
              <a:spcAft>
                <a:spcPts val="0"/>
              </a:spcAft>
              <a:buSzPct val="100000"/>
              <a:buChar char="●"/>
            </a:pPr>
            <a:r>
              <a:rPr lang="ru"/>
              <a:t>y(n) - output discrete signal (sum of weighted input pulses),</a:t>
            </a:r>
            <a:endParaRPr/>
          </a:p>
          <a:p>
            <a:pPr indent="-317182" lvl="0" marL="457200" rtl="0" algn="l">
              <a:spcBef>
                <a:spcPts val="0"/>
              </a:spcBef>
              <a:spcAft>
                <a:spcPts val="0"/>
              </a:spcAft>
              <a:buSzPct val="100000"/>
              <a:buChar char="●"/>
            </a:pPr>
            <a:r>
              <a:rPr lang="ru"/>
              <a:t>x(n) - input discrete signal (sequence of readings),</a:t>
            </a:r>
            <a:endParaRPr/>
          </a:p>
          <a:p>
            <a:pPr indent="-317182" lvl="0" marL="457200" rtl="0" algn="l">
              <a:spcBef>
                <a:spcPts val="0"/>
              </a:spcBef>
              <a:spcAft>
                <a:spcPts val="0"/>
              </a:spcAft>
              <a:buSzPct val="100000"/>
              <a:buChar char="●"/>
            </a:pPr>
            <a:r>
              <a:rPr lang="ru"/>
              <a:t>h(n) - filter impulse response coefficients,</a:t>
            </a:r>
            <a:endParaRPr/>
          </a:p>
          <a:p>
            <a:pPr indent="-317182" lvl="0" marL="457200" rtl="0" algn="l">
              <a:spcBef>
                <a:spcPts val="0"/>
              </a:spcBef>
              <a:spcAft>
                <a:spcPts val="0"/>
              </a:spcAft>
              <a:buSzPct val="100000"/>
              <a:buChar char="●"/>
            </a:pPr>
            <a:r>
              <a:rPr lang="ru"/>
              <a:t>N is the length (order) of the filter.</a:t>
            </a:r>
            <a:endParaRPr/>
          </a:p>
          <a:p>
            <a:pPr indent="0" lvl="0" marL="0" rtl="0" algn="l">
              <a:spcBef>
                <a:spcPts val="1200"/>
              </a:spcBef>
              <a:spcAft>
                <a:spcPts val="0"/>
              </a:spcAft>
              <a:buClr>
                <a:schemeClr val="dk1"/>
              </a:buClr>
              <a:buSzPct val="61111"/>
              <a:buFont typeface="Arial"/>
              <a:buNone/>
            </a:pPr>
            <a:r>
              <a:rPr lang="ru"/>
              <a:t>Transfer characteristic of the FIR filter:</a:t>
            </a:r>
            <a:endParaRPr/>
          </a:p>
          <a:p>
            <a:pPr indent="0" lvl="0" marL="0" rtl="0" algn="l">
              <a:spcBef>
                <a:spcPts val="1200"/>
              </a:spcBef>
              <a:spcAft>
                <a:spcPts val="1200"/>
              </a:spcAft>
              <a:buNone/>
            </a:pPr>
            <a:r>
              <a:rPr lang="ru"/>
              <a:t>Operation z</a:t>
            </a:r>
            <a:r>
              <a:rPr baseline="30000" lang="ru"/>
              <a:t>−k</a:t>
            </a:r>
            <a:r>
              <a:rPr lang="ru"/>
              <a:t> is the delay of the sequence by k-samples.</a:t>
            </a:r>
            <a:endParaRPr/>
          </a:p>
        </p:txBody>
      </p:sp>
      <p:pic>
        <p:nvPicPr>
          <p:cNvPr id="231" name="Google Shape;231;p38"/>
          <p:cNvPicPr preferRelativeResize="0"/>
          <p:nvPr/>
        </p:nvPicPr>
        <p:blipFill>
          <a:blip r:embed="rId3">
            <a:alphaModFix/>
          </a:blip>
          <a:stretch>
            <a:fillRect/>
          </a:stretch>
        </p:blipFill>
        <p:spPr>
          <a:xfrm>
            <a:off x="2764624" y="2430250"/>
            <a:ext cx="2197733" cy="460175"/>
          </a:xfrm>
          <a:prstGeom prst="rect">
            <a:avLst/>
          </a:prstGeom>
          <a:noFill/>
          <a:ln>
            <a:noFill/>
          </a:ln>
        </p:spPr>
      </p:pic>
      <p:pic>
        <p:nvPicPr>
          <p:cNvPr id="232" name="Google Shape;232;p38"/>
          <p:cNvPicPr preferRelativeResize="0"/>
          <p:nvPr/>
        </p:nvPicPr>
        <p:blipFill>
          <a:blip r:embed="rId4">
            <a:alphaModFix/>
          </a:blip>
          <a:stretch>
            <a:fillRect/>
          </a:stretch>
        </p:blipFill>
        <p:spPr>
          <a:xfrm>
            <a:off x="3500425" y="4132050"/>
            <a:ext cx="1848250" cy="4271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9"/>
          <p:cNvSpPr txBox="1"/>
          <p:nvPr>
            <p:ph type="title"/>
          </p:nvPr>
        </p:nvSpPr>
        <p:spPr>
          <a:xfrm>
            <a:off x="311700" y="197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Filters: IIR</a:t>
            </a:r>
            <a:endParaRPr/>
          </a:p>
        </p:txBody>
      </p:sp>
      <p:sp>
        <p:nvSpPr>
          <p:cNvPr id="238" name="Google Shape;238;p39"/>
          <p:cNvSpPr txBox="1"/>
          <p:nvPr>
            <p:ph idx="1" type="body"/>
          </p:nvPr>
        </p:nvSpPr>
        <p:spPr>
          <a:xfrm>
            <a:off x="311700" y="770100"/>
            <a:ext cx="8520600" cy="4309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ru"/>
              <a:t>An IIR filter (English IIR - “infinite impulse response”) is a digital filter with an impulse response that is infinite in time, that is, it has a very large or infinite number of coefficients. IIR filters are also called recursive due to the fact that their implementation uses feedback (the signal from the filter output through the delay elements enters the filter and makes changes to itself). The transfer function of the IIR filter has a fractional-rational form. The main well-known IIR filters are Chebyshev, Butterworth, Kalman, Bessel, etc.</a:t>
            </a:r>
            <a:endParaRPr/>
          </a:p>
          <a:p>
            <a:pPr indent="0" lvl="0" marL="0" rtl="0" algn="l">
              <a:spcBef>
                <a:spcPts val="1200"/>
              </a:spcBef>
              <a:spcAft>
                <a:spcPts val="0"/>
              </a:spcAft>
              <a:buNone/>
            </a:pPr>
            <a:r>
              <a:rPr lang="ru"/>
              <a:t>IIR filter difference equation:</a:t>
            </a:r>
            <a:endParaRPr/>
          </a:p>
          <a:p>
            <a:pPr indent="0" lvl="0" marL="0" rtl="0" algn="l">
              <a:spcBef>
                <a:spcPts val="1200"/>
              </a:spcBef>
              <a:spcAft>
                <a:spcPts val="0"/>
              </a:spcAft>
              <a:buClr>
                <a:schemeClr val="dk1"/>
              </a:buClr>
              <a:buSzPts val="1100"/>
              <a:buFont typeface="Arial"/>
              <a:buNone/>
            </a:pPr>
            <a:r>
              <a:rPr lang="ru"/>
              <a:t>As you can see, the output signal due to feedback affects itself.</a:t>
            </a:r>
            <a:endParaRPr/>
          </a:p>
          <a:p>
            <a:pPr indent="0" lvl="0" marL="0" rtl="0" algn="l">
              <a:spcBef>
                <a:spcPts val="1200"/>
              </a:spcBef>
              <a:spcAft>
                <a:spcPts val="0"/>
              </a:spcAft>
              <a:buClr>
                <a:schemeClr val="dk1"/>
              </a:buClr>
              <a:buSzPts val="1100"/>
              <a:buFont typeface="Arial"/>
              <a:buNone/>
            </a:pPr>
            <a:r>
              <a:rPr lang="ru"/>
              <a:t>Transfer characteristic of the IIR filter:</a:t>
            </a:r>
            <a:endParaRPr/>
          </a:p>
          <a:p>
            <a:pPr indent="0" lvl="0" marL="0" rtl="0" algn="l">
              <a:spcBef>
                <a:spcPts val="1200"/>
              </a:spcBef>
              <a:spcAft>
                <a:spcPts val="1200"/>
              </a:spcAft>
              <a:buNone/>
            </a:pPr>
            <a:r>
              <a:rPr lang="ru"/>
              <a:t>Unlike FIR filters, IIR filters are not always robust. The stability of a digital IIR filter requires that all poles of the modulo transfer characteristic be strictly less than unity (lie inside the unit circle on the z-plane).</a:t>
            </a:r>
            <a:endParaRPr/>
          </a:p>
        </p:txBody>
      </p:sp>
      <p:pic>
        <p:nvPicPr>
          <p:cNvPr id="239" name="Google Shape;239;p39"/>
          <p:cNvPicPr preferRelativeResize="0"/>
          <p:nvPr/>
        </p:nvPicPr>
        <p:blipFill>
          <a:blip r:embed="rId3">
            <a:alphaModFix/>
          </a:blip>
          <a:stretch>
            <a:fillRect/>
          </a:stretch>
        </p:blipFill>
        <p:spPr>
          <a:xfrm>
            <a:off x="3335850" y="2644000"/>
            <a:ext cx="4000500" cy="561975"/>
          </a:xfrm>
          <a:prstGeom prst="rect">
            <a:avLst/>
          </a:prstGeom>
          <a:noFill/>
          <a:ln>
            <a:noFill/>
          </a:ln>
        </p:spPr>
      </p:pic>
      <p:pic>
        <p:nvPicPr>
          <p:cNvPr id="240" name="Google Shape;240;p39"/>
          <p:cNvPicPr preferRelativeResize="0"/>
          <p:nvPr/>
        </p:nvPicPr>
        <p:blipFill>
          <a:blip r:embed="rId4">
            <a:alphaModFix/>
          </a:blip>
          <a:stretch>
            <a:fillRect/>
          </a:stretch>
        </p:blipFill>
        <p:spPr>
          <a:xfrm>
            <a:off x="4297874" y="3474350"/>
            <a:ext cx="2897375" cy="6539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Filters: examples</a:t>
            </a:r>
            <a:endParaRPr/>
          </a:p>
        </p:txBody>
      </p:sp>
      <p:sp>
        <p:nvSpPr>
          <p:cNvPr id="246" name="Google Shape;246;p40"/>
          <p:cNvSpPr txBox="1"/>
          <p:nvPr>
            <p:ph idx="1" type="body"/>
          </p:nvPr>
        </p:nvSpPr>
        <p:spPr>
          <a:xfrm>
            <a:off x="311700" y="1152475"/>
            <a:ext cx="8520600" cy="37011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ru"/>
              <a:t>Let there be a filter that is described by the following transfer function:</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ct val="61111"/>
              <a:buFont typeface="Arial"/>
              <a:buNone/>
            </a:pPr>
            <a:r>
              <a:rPr lang="ru"/>
              <a:t>The number of difference equations for a particular filter is equal to the number of adders in the circuit. Knowing the difference equation, you can find the impulse response of the filter: a single impulse is applied to the input (initial conditions are zero)</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None/>
            </a:pPr>
            <a:r>
              <a:rPr lang="ru"/>
              <a:t>Let's find the impulse response using Python. Using the </a:t>
            </a:r>
            <a:r>
              <a:rPr i="1" lang="ru"/>
              <a:t>lfilter(b, a, x)</a:t>
            </a:r>
            <a:r>
              <a:rPr lang="ru"/>
              <a:t> function, the process of signal x passing through a digital filter is simulated, with transfer coefficients a and b</a:t>
            </a:r>
            <a:endParaRPr/>
          </a:p>
          <a:p>
            <a:pPr indent="0" lvl="0" marL="0" rtl="0" algn="l">
              <a:spcBef>
                <a:spcPts val="1200"/>
              </a:spcBef>
              <a:spcAft>
                <a:spcPts val="0"/>
              </a:spcAft>
              <a:buNone/>
            </a:pPr>
            <a:r>
              <a:rPr lang="ru"/>
              <a:t>If the filter is stable, then the y(n) samples decrease in magnitude with time.</a:t>
            </a:r>
            <a:endParaRPr/>
          </a:p>
          <a:p>
            <a:pPr indent="0" lvl="0" marL="0" rtl="0" algn="l">
              <a:spcBef>
                <a:spcPts val="1200"/>
              </a:spcBef>
              <a:spcAft>
                <a:spcPts val="1200"/>
              </a:spcAft>
              <a:buNone/>
            </a:pPr>
            <a:r>
              <a:rPr lang="ru"/>
              <a:t>As you will see in the graph, the calculated IIR filter is stable.</a:t>
            </a:r>
            <a:endParaRPr/>
          </a:p>
        </p:txBody>
      </p:sp>
      <p:pic>
        <p:nvPicPr>
          <p:cNvPr id="247" name="Google Shape;247;p40"/>
          <p:cNvPicPr preferRelativeResize="0"/>
          <p:nvPr/>
        </p:nvPicPr>
        <p:blipFill>
          <a:blip r:embed="rId3">
            <a:alphaModFix/>
          </a:blip>
          <a:stretch>
            <a:fillRect/>
          </a:stretch>
        </p:blipFill>
        <p:spPr>
          <a:xfrm>
            <a:off x="392950" y="1645025"/>
            <a:ext cx="2186692" cy="572700"/>
          </a:xfrm>
          <a:prstGeom prst="rect">
            <a:avLst/>
          </a:prstGeom>
          <a:noFill/>
          <a:ln>
            <a:noFill/>
          </a:ln>
        </p:spPr>
      </p:pic>
      <p:pic>
        <p:nvPicPr>
          <p:cNvPr id="248" name="Google Shape;248;p40"/>
          <p:cNvPicPr preferRelativeResize="0"/>
          <p:nvPr/>
        </p:nvPicPr>
        <p:blipFill>
          <a:blip r:embed="rId4">
            <a:alphaModFix/>
          </a:blip>
          <a:stretch>
            <a:fillRect/>
          </a:stretch>
        </p:blipFill>
        <p:spPr>
          <a:xfrm>
            <a:off x="2610750" y="1488450"/>
            <a:ext cx="2266950" cy="8858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Python IIR filters</a:t>
            </a:r>
            <a:endParaRPr/>
          </a:p>
        </p:txBody>
      </p:sp>
      <p:sp>
        <p:nvSpPr>
          <p:cNvPr id="254" name="Google Shape;254;p41"/>
          <p:cNvSpPr txBox="1"/>
          <p:nvPr>
            <p:ph idx="1" type="body"/>
          </p:nvPr>
        </p:nvSpPr>
        <p:spPr>
          <a:xfrm>
            <a:off x="311700" y="1152475"/>
            <a:ext cx="8520600" cy="37788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Clr>
                <a:schemeClr val="dk1"/>
              </a:buClr>
              <a:buSzPct val="61111"/>
              <a:buFont typeface="Arial"/>
              <a:buNone/>
            </a:pPr>
            <a:r>
              <a:rPr i="1" lang="ru"/>
              <a:t>iirdesign(wp, ws, gpass, gstop[, analog, ...]) </a:t>
            </a:r>
            <a:r>
              <a:rPr lang="ru"/>
              <a:t>Function for complete digital filter design. Returns coefficients a, b, zeros and poles, etc.</a:t>
            </a:r>
            <a:endParaRPr/>
          </a:p>
          <a:p>
            <a:pPr indent="0" lvl="0" marL="0" rtl="0" algn="l">
              <a:spcBef>
                <a:spcPts val="1200"/>
              </a:spcBef>
              <a:spcAft>
                <a:spcPts val="0"/>
              </a:spcAft>
              <a:buClr>
                <a:schemeClr val="dk1"/>
              </a:buClr>
              <a:buSzPct val="61111"/>
              <a:buFont typeface="Arial"/>
              <a:buNone/>
            </a:pPr>
            <a:r>
              <a:rPr i="1" lang="ru"/>
              <a:t>iirfilter(N, Wn[, rp, rs, btype, analog, ...]) </a:t>
            </a:r>
            <a:r>
              <a:rPr lang="ru"/>
              <a:t>Implementation of an IIR filter of the selected type and N-order. Returns coefficients a, b, zeros and poles, etc.</a:t>
            </a:r>
            <a:endParaRPr/>
          </a:p>
          <a:p>
            <a:pPr indent="0" lvl="0" marL="0" rtl="0" algn="l">
              <a:spcBef>
                <a:spcPts val="1200"/>
              </a:spcBef>
              <a:spcAft>
                <a:spcPts val="0"/>
              </a:spcAft>
              <a:buClr>
                <a:schemeClr val="dk1"/>
              </a:buClr>
              <a:buSzPct val="61111"/>
              <a:buFont typeface="Arial"/>
              <a:buNone/>
            </a:pPr>
            <a:r>
              <a:rPr i="1" lang="ru"/>
              <a:t>butter(N, Wn[, btype, analog, output, fs]) </a:t>
            </a:r>
            <a:r>
              <a:rPr lang="ru"/>
              <a:t>Butterworth filter. Implements an N-order filter and returns the filter coefficients.</a:t>
            </a:r>
            <a:endParaRPr/>
          </a:p>
          <a:p>
            <a:pPr indent="0" lvl="0" marL="0" rtl="0" algn="l">
              <a:spcBef>
                <a:spcPts val="1200"/>
              </a:spcBef>
              <a:spcAft>
                <a:spcPts val="0"/>
              </a:spcAft>
              <a:buClr>
                <a:schemeClr val="dk1"/>
              </a:buClr>
              <a:buSzPct val="61111"/>
              <a:buFont typeface="Arial"/>
              <a:buNone/>
            </a:pPr>
            <a:r>
              <a:rPr i="1" lang="ru"/>
              <a:t>buttord(wp, ws, gpass, gstop[, analog, fs]) </a:t>
            </a:r>
            <a:r>
              <a:rPr lang="ru"/>
              <a:t>Returns the minimum order required to implement a filter</a:t>
            </a:r>
            <a:endParaRPr/>
          </a:p>
          <a:p>
            <a:pPr indent="0" lvl="0" marL="0" rtl="0" algn="l">
              <a:spcBef>
                <a:spcPts val="1200"/>
              </a:spcBef>
              <a:spcAft>
                <a:spcPts val="0"/>
              </a:spcAft>
              <a:buClr>
                <a:schemeClr val="dk1"/>
              </a:buClr>
              <a:buSzPct val="61111"/>
              <a:buFont typeface="Arial"/>
              <a:buNone/>
            </a:pPr>
            <a:r>
              <a:rPr i="1" lang="ru"/>
              <a:t>cheby1(N, rp, Wn[, btype, analog, output, fs])</a:t>
            </a:r>
            <a:r>
              <a:rPr lang="ru"/>
              <a:t> Type 1 Chebyshev filter. Implements an N-order filter and returns the filter coefficients.</a:t>
            </a:r>
            <a:endParaRPr/>
          </a:p>
          <a:p>
            <a:pPr indent="0" lvl="0" marL="0" rtl="0" algn="l">
              <a:spcBef>
                <a:spcPts val="1200"/>
              </a:spcBef>
              <a:spcAft>
                <a:spcPts val="0"/>
              </a:spcAft>
              <a:buClr>
                <a:schemeClr val="dk1"/>
              </a:buClr>
              <a:buSzPct val="61111"/>
              <a:buFont typeface="Arial"/>
              <a:buNone/>
            </a:pPr>
            <a:r>
              <a:rPr i="1" lang="ru"/>
              <a:t>cheb1ord(wp, ws, gpass, gstop[, analog, fs]) </a:t>
            </a:r>
            <a:r>
              <a:rPr lang="ru"/>
              <a:t>Returns the minimum order required to implement a filter</a:t>
            </a:r>
            <a:endParaRPr/>
          </a:p>
          <a:p>
            <a:pPr indent="0" lvl="0" marL="0" rtl="0" algn="l">
              <a:spcBef>
                <a:spcPts val="1200"/>
              </a:spcBef>
              <a:spcAft>
                <a:spcPts val="0"/>
              </a:spcAft>
              <a:buClr>
                <a:schemeClr val="dk1"/>
              </a:buClr>
              <a:buSzPct val="61111"/>
              <a:buFont typeface="Arial"/>
              <a:buNone/>
            </a:pPr>
            <a:r>
              <a:rPr i="1" lang="ru"/>
              <a:t>cheby2(N, rs, Wn[, btype, analog, output, fs]) </a:t>
            </a:r>
            <a:r>
              <a:rPr lang="ru"/>
              <a:t>Type 2 Chebyshev filter. Implements an N-order filter and returns the filter coefficients.</a:t>
            </a:r>
            <a:endParaRPr/>
          </a:p>
          <a:p>
            <a:pPr indent="0" lvl="0" marL="0" rtl="0" algn="l">
              <a:spcBef>
                <a:spcPts val="1200"/>
              </a:spcBef>
              <a:spcAft>
                <a:spcPts val="0"/>
              </a:spcAft>
              <a:buClr>
                <a:schemeClr val="dk1"/>
              </a:buClr>
              <a:buSzPct val="61111"/>
              <a:buFont typeface="Arial"/>
              <a:buNone/>
            </a:pPr>
            <a:r>
              <a:rPr i="1" lang="ru"/>
              <a:t>cheb2ord(wp, ws, gpass, gstop[, analog, fs])</a:t>
            </a:r>
            <a:r>
              <a:rPr lang="ru"/>
              <a:t> Returns the minimum order required to implement a filter</a:t>
            </a:r>
            <a:endParaRPr/>
          </a:p>
          <a:p>
            <a:pPr indent="0" lvl="0" marL="0" rtl="0" algn="l">
              <a:spcBef>
                <a:spcPts val="1200"/>
              </a:spcBef>
              <a:spcAft>
                <a:spcPts val="0"/>
              </a:spcAft>
              <a:buClr>
                <a:schemeClr val="dk1"/>
              </a:buClr>
              <a:buSzPct val="61111"/>
              <a:buFont typeface="Arial"/>
              <a:buNone/>
            </a:pPr>
            <a:r>
              <a:rPr i="1" lang="ru"/>
              <a:t>ellip(N, ​​rp, rs, Wn[, btype, analog, output, fs])</a:t>
            </a:r>
            <a:r>
              <a:rPr lang="ru"/>
              <a:t> IIR Elliptic Filter (Cauer)</a:t>
            </a:r>
            <a:endParaRPr/>
          </a:p>
          <a:p>
            <a:pPr indent="0" lvl="0" marL="0" rtl="0" algn="l">
              <a:spcBef>
                <a:spcPts val="1200"/>
              </a:spcBef>
              <a:spcAft>
                <a:spcPts val="0"/>
              </a:spcAft>
              <a:buClr>
                <a:schemeClr val="dk1"/>
              </a:buClr>
              <a:buSzPct val="61111"/>
              <a:buFont typeface="Arial"/>
              <a:buNone/>
            </a:pPr>
            <a:r>
              <a:rPr i="1" lang="ru"/>
              <a:t>ellipord(wp, ws, gpass, gstop[, analog, fs]) </a:t>
            </a:r>
            <a:r>
              <a:rPr lang="ru"/>
              <a:t>Returns the minimum order required to implement a filter on input argument values</a:t>
            </a:r>
            <a:endParaRPr/>
          </a:p>
          <a:p>
            <a:pPr indent="0" lvl="0" marL="0" rtl="0" algn="l">
              <a:spcBef>
                <a:spcPts val="1200"/>
              </a:spcBef>
              <a:spcAft>
                <a:spcPts val="0"/>
              </a:spcAft>
              <a:buClr>
                <a:schemeClr val="dk1"/>
              </a:buClr>
              <a:buSzPct val="61111"/>
              <a:buFont typeface="Arial"/>
              <a:buNone/>
            </a:pPr>
            <a:r>
              <a:rPr i="1" lang="ru"/>
              <a:t>bessel(N, Wn[, btype, analog, output, norm, fs]) </a:t>
            </a:r>
            <a:r>
              <a:rPr lang="ru"/>
              <a:t>IIR Bessel filter.</a:t>
            </a:r>
            <a:endParaRPr/>
          </a:p>
          <a:p>
            <a:pPr indent="0" lvl="0" marL="0" rtl="0" algn="l">
              <a:spcBef>
                <a:spcPts val="1200"/>
              </a:spcBef>
              <a:spcAft>
                <a:spcPts val="0"/>
              </a:spcAft>
              <a:buClr>
                <a:schemeClr val="dk1"/>
              </a:buClr>
              <a:buSzPct val="61111"/>
              <a:buFont typeface="Arial"/>
              <a:buNone/>
            </a:pPr>
            <a:r>
              <a:rPr i="1" lang="ru"/>
              <a:t>iirnotch(w0, Q[, fs]) </a:t>
            </a:r>
            <a:r>
              <a:rPr lang="ru"/>
              <a:t>Notch filter. Returns coefficients a, b. Input arguments - signal frequency, quality factor and cutoff frequency</a:t>
            </a:r>
            <a:endParaRPr/>
          </a:p>
          <a:p>
            <a:pPr indent="0" lvl="0" marL="0" rtl="0" algn="l">
              <a:spcBef>
                <a:spcPts val="1200"/>
              </a:spcBef>
              <a:spcAft>
                <a:spcPts val="1200"/>
              </a:spcAft>
              <a:buNone/>
            </a:pPr>
            <a:r>
              <a:rPr i="1" lang="ru"/>
              <a:t>iirpeak(w0, Q[, fs]) </a:t>
            </a:r>
            <a:r>
              <a:rPr lang="ru"/>
              <a:t>Band pass filter. The function returns the coefficients a, b of the second-order filter. Input arguments - signal frequency, quality factor and cutoff frequency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183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Digital s</a:t>
            </a:r>
            <a:r>
              <a:rPr lang="ru"/>
              <a:t>ignals</a:t>
            </a:r>
            <a:endParaRPr/>
          </a:p>
        </p:txBody>
      </p:sp>
      <p:sp>
        <p:nvSpPr>
          <p:cNvPr id="67" name="Google Shape;67;p15"/>
          <p:cNvSpPr txBox="1"/>
          <p:nvPr>
            <p:ph idx="1" type="body"/>
          </p:nvPr>
        </p:nvSpPr>
        <p:spPr>
          <a:xfrm>
            <a:off x="311700" y="755950"/>
            <a:ext cx="8520600" cy="4302600"/>
          </a:xfrm>
          <a:prstGeom prst="rect">
            <a:avLst/>
          </a:prstGeom>
        </p:spPr>
        <p:txBody>
          <a:bodyPr anchorCtr="0" anchor="t" bIns="91425" lIns="91425" spcFirstLastPara="1" rIns="91425" wrap="square" tIns="91425">
            <a:normAutofit fontScale="55000" lnSpcReduction="10000"/>
          </a:bodyPr>
          <a:lstStyle/>
          <a:p>
            <a:pPr indent="0" lvl="0" marL="0" rtl="0" algn="l">
              <a:spcBef>
                <a:spcPts val="0"/>
              </a:spcBef>
              <a:spcAft>
                <a:spcPts val="0"/>
              </a:spcAft>
              <a:buNone/>
            </a:pPr>
            <a:r>
              <a:rPr lang="ru"/>
              <a:t>All signals can be divided into four groups:</a:t>
            </a:r>
            <a:endParaRPr/>
          </a:p>
          <a:p>
            <a:pPr indent="-291465" lvl="0" marL="457200" rtl="0" algn="l">
              <a:spcBef>
                <a:spcPts val="1200"/>
              </a:spcBef>
              <a:spcAft>
                <a:spcPts val="0"/>
              </a:spcAft>
              <a:buSzPct val="100000"/>
              <a:buChar char="●"/>
            </a:pPr>
            <a:r>
              <a:rPr lang="ru"/>
              <a:t>analog,</a:t>
            </a:r>
            <a:endParaRPr/>
          </a:p>
          <a:p>
            <a:pPr indent="-291465" lvl="0" marL="457200" rtl="0" algn="l">
              <a:spcBef>
                <a:spcPts val="0"/>
              </a:spcBef>
              <a:spcAft>
                <a:spcPts val="0"/>
              </a:spcAft>
              <a:buSzPct val="100000"/>
              <a:buChar char="●"/>
            </a:pPr>
            <a:r>
              <a:rPr lang="ru"/>
              <a:t>discrete,</a:t>
            </a:r>
            <a:endParaRPr/>
          </a:p>
          <a:p>
            <a:pPr indent="-291465" lvl="0" marL="457200" rtl="0" algn="l">
              <a:spcBef>
                <a:spcPts val="0"/>
              </a:spcBef>
              <a:spcAft>
                <a:spcPts val="0"/>
              </a:spcAft>
              <a:buSzPct val="100000"/>
              <a:buChar char="●"/>
            </a:pPr>
            <a:r>
              <a:rPr lang="ru"/>
              <a:t>quantized,</a:t>
            </a:r>
            <a:endParaRPr/>
          </a:p>
          <a:p>
            <a:pPr indent="-291465" lvl="0" marL="457200" rtl="0" algn="l">
              <a:spcBef>
                <a:spcPts val="0"/>
              </a:spcBef>
              <a:spcAft>
                <a:spcPts val="0"/>
              </a:spcAft>
              <a:buSzPct val="100000"/>
              <a:buChar char="●"/>
            </a:pPr>
            <a:r>
              <a:rPr lang="ru"/>
              <a:t>digital.</a:t>
            </a:r>
            <a:endParaRPr/>
          </a:p>
          <a:p>
            <a:pPr indent="0" lvl="0" marL="0" rtl="0" algn="l">
              <a:spcBef>
                <a:spcPts val="1200"/>
              </a:spcBef>
              <a:spcAft>
                <a:spcPts val="0"/>
              </a:spcAft>
              <a:buNone/>
            </a:pPr>
            <a:r>
              <a:rPr b="1" lang="ru"/>
              <a:t>Analog signal </a:t>
            </a:r>
            <a:r>
              <a:rPr lang="ru"/>
              <a:t>- described by a continuous function of time. An analog signal transmits data by continuously changing amplitude, frequency, or phase over time. Almost all physical processes are described by continuous functions of time, therefore they are analog signals. For an analog signal, the range and definition is described by a continuous set.</a:t>
            </a:r>
            <a:endParaRPr/>
          </a:p>
          <a:p>
            <a:pPr indent="0" lvl="0" marL="0" rtl="0" algn="l">
              <a:spcBef>
                <a:spcPts val="1200"/>
              </a:spcBef>
              <a:spcAft>
                <a:spcPts val="0"/>
              </a:spcAft>
              <a:buNone/>
            </a:pPr>
            <a:r>
              <a:rPr b="1" lang="ru"/>
              <a:t>A discrete signal</a:t>
            </a:r>
            <a:r>
              <a:rPr lang="ru"/>
              <a:t> is characterized by an intermittent (discrete) change in the signal over time. That is, changes in the signal occur abruptly at certain time intervals, called the sampling interval - Δt. Discretization of an analog signal - representation as a sequence of values ​​taken at discrete times (samples).</a:t>
            </a:r>
            <a:endParaRPr/>
          </a:p>
          <a:p>
            <a:pPr indent="0" lvl="0" marL="0" rtl="0" algn="l">
              <a:spcBef>
                <a:spcPts val="1200"/>
              </a:spcBef>
              <a:spcAft>
                <a:spcPts val="0"/>
              </a:spcAft>
              <a:buNone/>
            </a:pPr>
            <a:r>
              <a:rPr lang="ru"/>
              <a:t>To correctly restore an analog signal from a digital one without distortion and loss </a:t>
            </a:r>
            <a:r>
              <a:rPr b="1" lang="ru"/>
              <a:t>the Kotelnikov (Nyquist-Shannon) theorem</a:t>
            </a:r>
            <a:r>
              <a:rPr lang="ru"/>
              <a:t> is used.</a:t>
            </a:r>
            <a:endParaRPr/>
          </a:p>
          <a:p>
            <a:pPr indent="-291465" lvl="0" marL="457200" rtl="0" algn="l">
              <a:spcBef>
                <a:spcPts val="1200"/>
              </a:spcBef>
              <a:spcAft>
                <a:spcPts val="0"/>
              </a:spcAft>
              <a:buSzPct val="100000"/>
              <a:buChar char="●"/>
            </a:pPr>
            <a:r>
              <a:rPr lang="ru"/>
              <a:t>Any</a:t>
            </a:r>
            <a:r>
              <a:rPr lang="ru"/>
              <a:t> </a:t>
            </a:r>
            <a:r>
              <a:rPr lang="ru"/>
              <a:t>continuous spectrum-limited signal can be reconstructed unambiguously and without loss from its discrete samples taken with a frequency strictly greater than twice the upper frequency of the spectrum of the continuous signal.</a:t>
            </a:r>
            <a:endParaRPr/>
          </a:p>
          <a:p>
            <a:pPr indent="0" lvl="0" marL="0" rtl="0" algn="l">
              <a:spcBef>
                <a:spcPts val="1200"/>
              </a:spcBef>
              <a:spcAft>
                <a:spcPts val="0"/>
              </a:spcAft>
              <a:buNone/>
            </a:pPr>
            <a:r>
              <a:rPr lang="ru"/>
              <a:t>Formula of the Kotelnikov theorem:</a:t>
            </a:r>
            <a:endParaRPr/>
          </a:p>
          <a:p>
            <a:pPr indent="0" lvl="0" marL="0" rtl="0" algn="l">
              <a:spcBef>
                <a:spcPts val="1200"/>
              </a:spcBef>
              <a:spcAft>
                <a:spcPts val="0"/>
              </a:spcAft>
              <a:buNone/>
            </a:pPr>
            <a:r>
              <a:rPr i="1" lang="ru"/>
              <a:t>Fs=1/Ts&gt;2Fa</a:t>
            </a:r>
            <a:r>
              <a:rPr lang="ru"/>
              <a:t>, where</a:t>
            </a:r>
            <a:endParaRPr/>
          </a:p>
          <a:p>
            <a:pPr indent="-291465" lvl="0" marL="457200" rtl="0" algn="l">
              <a:spcBef>
                <a:spcPts val="1200"/>
              </a:spcBef>
              <a:spcAft>
                <a:spcPts val="0"/>
              </a:spcAft>
              <a:buSzPct val="100000"/>
              <a:buChar char="●"/>
            </a:pPr>
            <a:r>
              <a:rPr lang="ru"/>
              <a:t>Fs - signal sampling frequency,</a:t>
            </a:r>
            <a:endParaRPr/>
          </a:p>
          <a:p>
            <a:pPr indent="-291465" lvl="0" marL="457200" rtl="0" algn="l">
              <a:spcBef>
                <a:spcPts val="0"/>
              </a:spcBef>
              <a:spcAft>
                <a:spcPts val="0"/>
              </a:spcAft>
              <a:buSzPct val="100000"/>
              <a:buChar char="●"/>
            </a:pPr>
            <a:r>
              <a:rPr lang="ru"/>
              <a:t>Fa is the upper frequency of the analog signal spectrum.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183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Digital signals</a:t>
            </a:r>
            <a:endParaRPr/>
          </a:p>
        </p:txBody>
      </p:sp>
      <p:sp>
        <p:nvSpPr>
          <p:cNvPr id="73" name="Google Shape;73;p16"/>
          <p:cNvSpPr txBox="1"/>
          <p:nvPr>
            <p:ph idx="1" type="body"/>
          </p:nvPr>
        </p:nvSpPr>
        <p:spPr>
          <a:xfrm>
            <a:off x="311700" y="755950"/>
            <a:ext cx="8520600" cy="4302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ru"/>
              <a:t>In real problems in radio engineering, the signal spectrum can lie in any frequency range and begin and end at any frequency, in connection with this, the definition of the Kotelnikov Theorem can be correctly considered with respect to the width of the spectrum of such a signal:</a:t>
            </a:r>
            <a:endParaRPr/>
          </a:p>
          <a:p>
            <a:pPr indent="-342900" lvl="0" marL="457200" rtl="0" algn="l">
              <a:spcBef>
                <a:spcPts val="1200"/>
              </a:spcBef>
              <a:spcAft>
                <a:spcPts val="0"/>
              </a:spcAft>
              <a:buSzPts val="1800"/>
              <a:buChar char="●"/>
            </a:pPr>
            <a:r>
              <a:rPr lang="ru"/>
              <a:t>Any continuous spectrum-limited signal can be reconstructed unambiguously and without loss from its discrete samples taken at a frequency strictly greater than twice the bandwidth occupied by the spectrum of the continuous signal.</a:t>
            </a:r>
            <a:endParaRPr/>
          </a:p>
          <a:p>
            <a:pPr indent="0" lvl="0" marL="0" rtl="0" algn="l">
              <a:spcBef>
                <a:spcPts val="1200"/>
              </a:spcBef>
              <a:spcAft>
                <a:spcPts val="0"/>
              </a:spcAft>
              <a:buNone/>
            </a:pPr>
            <a:r>
              <a:rPr i="1" lang="ru"/>
              <a:t>Fs=1/Ts&gt;2Δf</a:t>
            </a:r>
            <a:r>
              <a:rPr lang="ru"/>
              <a:t>, where Δf is the spectrum width of the continuous signal.</a:t>
            </a:r>
            <a:endParaRPr/>
          </a:p>
          <a:p>
            <a:pPr indent="0" lvl="0" marL="0" rtl="0" algn="l">
              <a:spcBef>
                <a:spcPts val="1200"/>
              </a:spcBef>
              <a:spcAft>
                <a:spcPts val="0"/>
              </a:spcAft>
              <a:buNone/>
            </a:pPr>
            <a:r>
              <a:rPr b="1" lang="ru"/>
              <a:t>Quantized signals </a:t>
            </a:r>
            <a:r>
              <a:rPr lang="ru"/>
              <a:t>take on a number of finite values ​​from a range of continuous or discrete values. As a rule, signals are quantized by level, that is, by amplitude.</a:t>
            </a:r>
            <a:endParaRPr/>
          </a:p>
          <a:p>
            <a:pPr indent="0" lvl="0" marL="0" rtl="0" algn="l">
              <a:spcBef>
                <a:spcPts val="1200"/>
              </a:spcBef>
              <a:spcAft>
                <a:spcPts val="1200"/>
              </a:spcAft>
              <a:buNone/>
            </a:pPr>
            <a:r>
              <a:rPr b="1" lang="ru"/>
              <a:t>Digital signals</a:t>
            </a:r>
            <a:r>
              <a:rPr lang="ru"/>
              <a:t> are obtained from analog signals using sampling and level quantization operations. The values ​​of a digital signal are assigned a code word or a set of symbols (often binary).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Examples</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Clr>
                <a:schemeClr val="dk1"/>
              </a:buClr>
              <a:buSzPct val="61111"/>
              <a:buFont typeface="Arial"/>
              <a:buNone/>
            </a:pPr>
            <a:r>
              <a:rPr b="1" lang="ru"/>
              <a:t>Step 1:</a:t>
            </a:r>
            <a:r>
              <a:rPr lang="ru"/>
              <a:t> create a series of temporary values: The np.linspace(start, stop, num) function specifies a vector in the range [start, stop] and num is the number of points in the range.</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b="1" lang="ru"/>
              <a:t>Step 2: </a:t>
            </a:r>
            <a:r>
              <a:rPr lang="ru"/>
              <a:t>create an arbitrary waveform: Using the np.sin() function, we set the signal from the set of harmonic influences. For simplicity, the amplitudes of all components are equal to 1, and the phase shift is zero.</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b="1" lang="ru"/>
              <a:t>Step 3: </a:t>
            </a:r>
            <a:r>
              <a:rPr lang="ru"/>
              <a:t>Drawing charts.</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Examples</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ru"/>
              <a:t>If the quantization and sampling steps are chosen incorrectly, the conversion of the signal from analog to discrete will be distorted. Let's use an example to show the </a:t>
            </a:r>
            <a:r>
              <a:rPr lang="ru"/>
              <a:t>wrong</a:t>
            </a:r>
            <a:r>
              <a:rPr lang="ru"/>
              <a:t> choice of the sampling step and the quantization step.</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rPr lang="ru"/>
              <a:t>Set up a sine graph. The length of the signal n = 64 samples, which fit one period of the harmonic signal. Let us set the quantization step in such a way as to have a sample of d = 3, 5, 8 and 32 samples.</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Examples</a:t>
            </a:r>
            <a:endParaRPr/>
          </a:p>
        </p:txBody>
      </p:sp>
      <p:sp>
        <p:nvSpPr>
          <p:cNvPr id="91" name="Google Shape;91;p19"/>
          <p:cNvSpPr txBox="1"/>
          <p:nvPr>
            <p:ph idx="1" type="body"/>
          </p:nvPr>
        </p:nvSpPr>
        <p:spPr>
          <a:xfrm>
            <a:off x="311700" y="1152475"/>
            <a:ext cx="8520600" cy="387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As can be seen, the worst signal shape was obtained with a large value of the sampling step, that is, a large distance between adjacent samples of the digital signal. The smaller the distance between adjacent samples (the smaller the sampling step and the greater the number of points in the sequence), the better the discrete signal repeats the shape of the analog signal.</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Discrete sequences</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ru"/>
              <a:t>A discrete sequence </a:t>
            </a:r>
            <a:r>
              <a:rPr lang="ru"/>
              <a:t>is a mathematical model of a discrete signal, which is a lattice function: x(nT) = x(n), where T is the sampling interval, n = 0, 1, 2, ..., N-1 are samples.</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rPr lang="ru"/>
              <a:t>An example of a finite discrete sequence x(nT) = </a:t>
            </a:r>
            <a:r>
              <a:rPr i="1" lang="ru"/>
              <a:t>{2, 1, -2, 0, 2, 3, 1, 0}</a:t>
            </a:r>
            <a:r>
              <a:rPr lang="ru"/>
              <a:t>. </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Delta function and unit impulse</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b="1" lang="ru"/>
              <a:t>D</a:t>
            </a:r>
            <a:r>
              <a:rPr b="1" lang="ru"/>
              <a:t>elta function</a:t>
            </a:r>
            <a:endParaRPr b="1"/>
          </a:p>
          <a:p>
            <a:pPr indent="0" lvl="0" marL="0" rtl="0" algn="l">
              <a:spcBef>
                <a:spcPts val="1200"/>
              </a:spcBef>
              <a:spcAft>
                <a:spcPts val="0"/>
              </a:spcAft>
              <a:buClr>
                <a:schemeClr val="dk1"/>
              </a:buClr>
              <a:buSzPct val="61111"/>
              <a:buFont typeface="Arial"/>
              <a:buNone/>
            </a:pPr>
            <a:r>
              <a:rPr lang="ru"/>
              <a:t>A single impulse is the simplest discrete sequence. This is the discrete δ-function δ(nT) of Dirac, which is equal to one for n = 0 and zero for all other values ​​of n.</a:t>
            </a:r>
            <a:endParaRPr/>
          </a:p>
          <a:p>
            <a:pPr indent="0" lvl="0" marL="0" rtl="0" algn="l">
              <a:spcBef>
                <a:spcPts val="1200"/>
              </a:spcBef>
              <a:spcAft>
                <a:spcPts val="0"/>
              </a:spcAft>
              <a:buClr>
                <a:schemeClr val="dk1"/>
              </a:buClr>
              <a:buSzPct val="61111"/>
              <a:buFont typeface="Arial"/>
              <a:buNone/>
            </a:pPr>
            <a:r>
              <a:rPr lang="ru"/>
              <a:t>The discrete δ-function, shifted in time by m clock intervals, is written as follows: δ(nT-mT).</a:t>
            </a:r>
            <a:endParaRPr/>
          </a:p>
          <a:p>
            <a:pPr indent="-325755" lvl="0" marL="457200" rtl="0" algn="l">
              <a:spcBef>
                <a:spcPts val="1200"/>
              </a:spcBef>
              <a:spcAft>
                <a:spcPts val="0"/>
              </a:spcAft>
              <a:buSzPct val="100000"/>
              <a:buChar char="●"/>
            </a:pPr>
            <a:r>
              <a:rPr b="1" lang="ru"/>
              <a:t>Unit impulse</a:t>
            </a:r>
            <a:endParaRPr b="1"/>
          </a:p>
          <a:p>
            <a:pPr indent="0" lvl="0" marL="0" rtl="0" algn="l">
              <a:spcBef>
                <a:spcPts val="1200"/>
              </a:spcBef>
              <a:spcAft>
                <a:spcPts val="0"/>
              </a:spcAft>
              <a:buClr>
                <a:schemeClr val="dk1"/>
              </a:buClr>
              <a:buSzPct val="61111"/>
              <a:buFont typeface="Arial"/>
              <a:buNone/>
            </a:pPr>
            <a:r>
              <a:rPr lang="ru"/>
              <a:t>The unit impulse or Heaviside function is another kind of simple and important discrete sequences. It takes zero values ​​in the negative time domain and units in the positive time domain.</a:t>
            </a:r>
            <a:endParaRPr/>
          </a:p>
          <a:p>
            <a:pPr indent="0" lvl="0" marL="0" rtl="0" algn="l">
              <a:spcBef>
                <a:spcPts val="1200"/>
              </a:spcBef>
              <a:spcAft>
                <a:spcPts val="0"/>
              </a:spcAft>
              <a:buClr>
                <a:schemeClr val="dk1"/>
              </a:buClr>
              <a:buSzPct val="61111"/>
              <a:buFont typeface="Arial"/>
              <a:buNone/>
            </a:pPr>
            <a:r>
              <a:rPr lang="ru"/>
              <a:t>Mathematically, the </a:t>
            </a:r>
            <a:r>
              <a:rPr lang="ru"/>
              <a:t>unit impulse</a:t>
            </a:r>
            <a:r>
              <a:rPr lang="ru"/>
              <a:t> function is written as:</a:t>
            </a:r>
            <a:endParaRPr/>
          </a:p>
          <a:p>
            <a:pPr indent="0" lvl="0" marL="0" rtl="0" algn="l">
              <a:spcBef>
                <a:spcPts val="1200"/>
              </a:spcBef>
              <a:spcAft>
                <a:spcPts val="1200"/>
              </a:spcAft>
              <a:buNone/>
            </a:pPr>
            <a:r>
              <a:rPr lang="ru"/>
              <a:t>σ(nT) = δ(nT) + δ(nT - T) + δ(nT - 2T) +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