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69" r:id="rId1"/>
  </p:sldMasterIdLst>
  <p:notesMasterIdLst>
    <p:notesMasterId r:id="rId19"/>
  </p:notesMasterIdLst>
  <p:sldIdLst>
    <p:sldId id="256" r:id="rId2"/>
    <p:sldId id="259" r:id="rId3"/>
    <p:sldId id="270" r:id="rId4"/>
    <p:sldId id="257" r:id="rId5"/>
    <p:sldId id="258" r:id="rId6"/>
    <p:sldId id="276" r:id="rId7"/>
    <p:sldId id="260" r:id="rId8"/>
    <p:sldId id="261" r:id="rId9"/>
    <p:sldId id="282" r:id="rId10"/>
    <p:sldId id="264" r:id="rId11"/>
    <p:sldId id="283" r:id="rId12"/>
    <p:sldId id="277" r:id="rId13"/>
    <p:sldId id="284" r:id="rId14"/>
    <p:sldId id="279" r:id="rId15"/>
    <p:sldId id="275" r:id="rId16"/>
    <p:sldId id="272" r:id="rId17"/>
    <p:sldId id="285" r:id="rId1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戈明月" initials="戈明月" lastIdx="1" clrIdx="0">
    <p:extLst>
      <p:ext uri="{19B8F6BF-5375-455C-9EA6-DF929625EA0E}">
        <p15:presenceInfo xmlns:p15="http://schemas.microsoft.com/office/powerpoint/2012/main" userId="04acd553770a5a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8453F-2176-4F69-A357-AE98FE02FCE3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9861E-CEF3-430F-877F-EEA6710A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9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861E-CEF3-430F-877F-EEA6710A20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7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861E-CEF3-430F-877F-EEA6710A20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1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6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2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4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83565"/>
            <a:ext cx="9144000" cy="1702435"/>
          </a:xfrm>
        </p:spPr>
        <p:txBody>
          <a:bodyPr/>
          <a:lstStyle/>
          <a:p>
            <a:r>
              <a:rPr lang="zh-CN" altLang="en-US" dirty="0"/>
              <a:t>命题赛二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基于容器云的深度学习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ym typeface="+mn-ea"/>
              </a:rPr>
              <a:t>dashboard-UI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部署dashboard其实和在kubernets部署其他的应用一样，创建dashboard所需的Replication Controller、Service服务即可。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利用</a:t>
            </a:r>
            <a:r>
              <a:rPr lang="en-US" altLang="zh-CN" sz="2400" dirty="0"/>
              <a:t>dashboard-UI</a:t>
            </a:r>
            <a:r>
              <a:rPr lang="zh-CN" altLang="en-US" sz="2400" dirty="0"/>
              <a:t>的管理功能对</a:t>
            </a:r>
            <a:r>
              <a:rPr lang="en-US" altLang="zh-CN" sz="2400" dirty="0"/>
              <a:t>kubernetes</a:t>
            </a:r>
            <a:r>
              <a:rPr lang="zh-CN" altLang="en-US" sz="2400" dirty="0"/>
              <a:t>进行</a:t>
            </a:r>
            <a:r>
              <a:rPr lang="en-US" altLang="zh-CN" sz="2400" dirty="0"/>
              <a:t>web</a:t>
            </a:r>
            <a:r>
              <a:rPr lang="zh-CN" altLang="en-US" sz="2400" dirty="0"/>
              <a:t>管理。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66631-25B7-4DC9-839A-89324050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6988"/>
          </a:xfrm>
        </p:spPr>
        <p:txBody>
          <a:bodyPr>
            <a:normAutofit/>
          </a:bodyPr>
          <a:lstStyle/>
          <a:p>
            <a:r>
              <a:rPr lang="en-US" altLang="zh-CN" dirty="0"/>
              <a:t>Dashboard-UI</a:t>
            </a:r>
            <a:r>
              <a:rPr lang="zh-CN" altLang="en-US" dirty="0"/>
              <a:t>对</a:t>
            </a:r>
            <a:r>
              <a:rPr lang="en-US" altLang="zh-CN" dirty="0"/>
              <a:t>dashboard</a:t>
            </a:r>
            <a:r>
              <a:rPr lang="zh-CN" altLang="en-US" dirty="0"/>
              <a:t>进行管理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E6AFB-0DD9-47B2-9A81-AC8F4A90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6936"/>
            <a:ext cx="10058400" cy="501802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8000" dirty="0"/>
              <a:t>创建</a:t>
            </a:r>
            <a:r>
              <a:rPr lang="en-US" altLang="zh-CN" sz="8000" dirty="0" err="1"/>
              <a:t>kube-namespace.yaml</a:t>
            </a:r>
            <a:r>
              <a:rPr lang="zh-CN" altLang="en-US" sz="8000" dirty="0"/>
              <a:t>文件</a:t>
            </a:r>
            <a:endParaRPr lang="en-US" altLang="zh-CN" sz="8000" dirty="0"/>
          </a:p>
          <a:p>
            <a:pPr>
              <a:lnSpc>
                <a:spcPct val="110000"/>
              </a:lnSpc>
            </a:pPr>
            <a:r>
              <a:rPr lang="en-US" altLang="zh-CN" sz="8000" dirty="0"/>
              <a:t>Replication Controller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altLang="zh-CN" sz="6600" dirty="0"/>
              <a:t>Replication Controller</a:t>
            </a:r>
            <a:r>
              <a:rPr lang="zh-CN" altLang="en-US" sz="6600" dirty="0"/>
              <a:t>用于保证</a:t>
            </a:r>
            <a:r>
              <a:rPr lang="en-US" altLang="zh-CN" sz="6600" dirty="0"/>
              <a:t>pod</a:t>
            </a:r>
            <a:r>
              <a:rPr lang="zh-CN" altLang="en-US" sz="6600" dirty="0"/>
              <a:t>期望状态与当前状态一致，还可对</a:t>
            </a:r>
            <a:r>
              <a:rPr lang="en-US" altLang="zh-CN" sz="6600" dirty="0"/>
              <a:t>pod</a:t>
            </a:r>
            <a:r>
              <a:rPr lang="zh-CN" altLang="en-US" sz="6600" dirty="0"/>
              <a:t>数量弹性伸缩，这里主要是保证</a:t>
            </a:r>
            <a:r>
              <a:rPr lang="en-US" altLang="zh-CN" sz="6600" dirty="0"/>
              <a:t>dashboard</a:t>
            </a:r>
            <a:r>
              <a:rPr lang="zh-CN" altLang="en-US" sz="6600" dirty="0"/>
              <a:t>的正常运行；</a:t>
            </a:r>
          </a:p>
          <a:p>
            <a:pPr>
              <a:lnSpc>
                <a:spcPct val="110000"/>
              </a:lnSpc>
            </a:pPr>
            <a:r>
              <a:rPr lang="zh-CN" altLang="en-US" sz="8000" dirty="0"/>
              <a:t>创建</a:t>
            </a:r>
            <a:r>
              <a:rPr lang="en-US" altLang="zh-CN" sz="8000" dirty="0" err="1"/>
              <a:t>kube</a:t>
            </a:r>
            <a:r>
              <a:rPr lang="en-US" altLang="zh-CN" sz="8000" dirty="0"/>
              <a:t>-dashboard-</a:t>
            </a:r>
            <a:r>
              <a:rPr lang="en-US" altLang="zh-CN" sz="8000" dirty="0" err="1"/>
              <a:t>rc.yaml</a:t>
            </a:r>
            <a:r>
              <a:rPr lang="zh-CN" altLang="en-US" sz="8000" dirty="0"/>
              <a:t>文件</a:t>
            </a:r>
          </a:p>
          <a:p>
            <a:pPr>
              <a:lnSpc>
                <a:spcPct val="110000"/>
              </a:lnSpc>
            </a:pPr>
            <a:r>
              <a:rPr lang="en-US" altLang="zh-CN" sz="8000" dirty="0"/>
              <a:t>Service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altLang="zh-CN" sz="6800" dirty="0"/>
              <a:t>  service</a:t>
            </a:r>
            <a:r>
              <a:rPr lang="zh-CN" altLang="en-US" sz="6800" dirty="0"/>
              <a:t>用于配置</a:t>
            </a:r>
            <a:r>
              <a:rPr lang="en-US" altLang="zh-CN" sz="6800" dirty="0"/>
              <a:t>dashboard</a:t>
            </a:r>
            <a:r>
              <a:rPr lang="zh-CN" altLang="en-US" sz="6800" dirty="0"/>
              <a:t>的</a:t>
            </a:r>
            <a:r>
              <a:rPr lang="en-US" altLang="zh-CN" sz="6800" dirty="0"/>
              <a:t>label selector</a:t>
            </a:r>
            <a:r>
              <a:rPr lang="zh-CN" altLang="en-US" sz="6800" dirty="0"/>
              <a:t>、创建</a:t>
            </a:r>
            <a:r>
              <a:rPr lang="en-US" altLang="zh-CN" sz="6800" dirty="0" err="1"/>
              <a:t>kube</a:t>
            </a:r>
            <a:r>
              <a:rPr lang="en-US" altLang="zh-CN" sz="6800" dirty="0"/>
              <a:t>-dashboard-</a:t>
            </a:r>
            <a:r>
              <a:rPr lang="en-US" altLang="zh-CN" sz="6800" dirty="0" err="1"/>
              <a:t>svc.yaml</a:t>
            </a:r>
            <a:r>
              <a:rPr lang="zh-CN" altLang="en-US" sz="6800" dirty="0"/>
              <a:t>文件</a:t>
            </a:r>
          </a:p>
          <a:p>
            <a:pPr>
              <a:lnSpc>
                <a:spcPct val="110000"/>
              </a:lnSpc>
            </a:pPr>
            <a:r>
              <a:rPr lang="en-US" altLang="zh-CN" sz="8000" dirty="0" err="1"/>
              <a:t>kubernates</a:t>
            </a:r>
            <a:r>
              <a:rPr lang="zh-CN" altLang="en-US" sz="8000" dirty="0"/>
              <a:t>中创建</a:t>
            </a:r>
            <a:r>
              <a:rPr lang="en-US" altLang="zh-CN" sz="8000" dirty="0"/>
              <a:t>dashboard</a:t>
            </a:r>
            <a:r>
              <a:rPr lang="zh-CN" altLang="en-US" sz="8000" dirty="0"/>
              <a:t>应用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6600" dirty="0"/>
              <a:t>创建</a:t>
            </a:r>
            <a:r>
              <a:rPr lang="en-US" altLang="zh-CN" sz="6600" dirty="0"/>
              <a:t>namespace</a:t>
            </a:r>
            <a:endParaRPr lang="zh-CN" altLang="en-US" sz="6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6600" dirty="0"/>
              <a:t>创建</a:t>
            </a:r>
            <a:r>
              <a:rPr lang="en-US" altLang="zh-CN" sz="6600" dirty="0"/>
              <a:t>replication 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6600" dirty="0"/>
              <a:t>创建</a:t>
            </a:r>
            <a:r>
              <a:rPr lang="en-US" altLang="zh-CN" sz="6600" dirty="0"/>
              <a:t>service</a:t>
            </a:r>
          </a:p>
          <a:p>
            <a:r>
              <a:rPr lang="zh-CN" altLang="en-US" sz="8000" dirty="0"/>
              <a:t>查看</a:t>
            </a:r>
            <a:r>
              <a:rPr lang="en-US" altLang="zh-CN" sz="8000" dirty="0"/>
              <a:t>dashboard</a:t>
            </a:r>
            <a:r>
              <a:rPr lang="zh-CN" altLang="en-US" sz="8000" dirty="0"/>
              <a:t>启动情况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3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0D8B6-BE97-4EEA-9B6D-9602A13C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二（完成度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09F8-3353-40AC-B0B1-66510972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将 </a:t>
            </a:r>
            <a:r>
              <a:rPr lang="en-US" altLang="zh-CN" sz="2400" dirty="0"/>
              <a:t>TensorFlow </a:t>
            </a:r>
            <a:r>
              <a:rPr lang="zh-CN" altLang="en-US" sz="2400" dirty="0"/>
              <a:t>部署到 </a:t>
            </a:r>
            <a:r>
              <a:rPr lang="en-US" altLang="zh-CN" sz="2400" dirty="0"/>
              <a:t>Kubernetes </a:t>
            </a:r>
            <a:r>
              <a:rPr lang="zh-CN" altLang="en-US" sz="2400" dirty="0"/>
              <a:t>集群里面。</a:t>
            </a:r>
            <a:endParaRPr lang="en-US" altLang="zh-CN" sz="2400" dirty="0"/>
          </a:p>
          <a:p>
            <a:pPr marL="548640" lvl="2" indent="0">
              <a:lnSpc>
                <a:spcPct val="150000"/>
              </a:lnSpc>
              <a:buNone/>
            </a:pPr>
            <a:r>
              <a:rPr lang="en-US" altLang="zh-CN" sz="2000" dirty="0"/>
              <a:t>TensorFlow </a:t>
            </a:r>
            <a:r>
              <a:rPr lang="zh-CN" altLang="en-US" sz="2000" dirty="0"/>
              <a:t>社区支持与 </a:t>
            </a:r>
            <a:r>
              <a:rPr lang="en-US" altLang="zh-CN" sz="2000" dirty="0"/>
              <a:t>kubernetes </a:t>
            </a:r>
            <a:r>
              <a:rPr lang="zh-CN" altLang="en-US" sz="2000" dirty="0"/>
              <a:t>相结合。</a:t>
            </a:r>
            <a:r>
              <a:rPr lang="en-US" altLang="zh-CN" sz="2000" dirty="0"/>
              <a:t>TensorFlow </a:t>
            </a:r>
            <a:r>
              <a:rPr lang="zh-CN" altLang="en-US" sz="2000" dirty="0"/>
              <a:t>深度学习框架部署到搭建的 </a:t>
            </a:r>
            <a:r>
              <a:rPr lang="en-US" altLang="zh-CN" sz="2000" dirty="0"/>
              <a:t>Kubernetes </a:t>
            </a:r>
            <a:r>
              <a:rPr lang="zh-CN" altLang="en-US" sz="2000" dirty="0"/>
              <a:t>平台里面， </a:t>
            </a:r>
            <a:r>
              <a:rPr lang="en-US" altLang="zh-CN" sz="2000" dirty="0"/>
              <a:t>TensorFlow </a:t>
            </a:r>
            <a:r>
              <a:rPr lang="zh-CN" altLang="en-US" sz="2000" dirty="0"/>
              <a:t>可以使用社区提供，版本要求</a:t>
            </a:r>
            <a:r>
              <a:rPr lang="en-US" altLang="zh-CN" sz="2000" dirty="0"/>
              <a:t>&gt;=0.8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3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0DCFE-D1DD-4441-834B-BB2A34E0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tensorflow</a:t>
            </a:r>
            <a:r>
              <a:rPr lang="zh-CN" altLang="en-US" b="1" dirty="0"/>
              <a:t>训练 </a:t>
            </a:r>
            <a:r>
              <a:rPr lang="en-US" altLang="zh-CN" b="1" dirty="0"/>
              <a:t>in </a:t>
            </a:r>
            <a:r>
              <a:rPr lang="en-US" altLang="zh-CN" b="1" dirty="0" err="1"/>
              <a:t>kubernetes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49A6A-44A3-42BA-A852-A92E744C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rc</a:t>
            </a:r>
            <a:r>
              <a:rPr lang="zh-CN" altLang="en-US" dirty="0"/>
              <a:t>创建多个</a:t>
            </a:r>
            <a:r>
              <a:rPr lang="en-US" altLang="zh-CN" dirty="0"/>
              <a:t>parameters</a:t>
            </a:r>
            <a:r>
              <a:rPr lang="zh-CN" altLang="en-US" dirty="0"/>
              <a:t>和</a:t>
            </a:r>
            <a:r>
              <a:rPr lang="en-US" altLang="zh-CN" dirty="0"/>
              <a:t>worker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创建</a:t>
            </a:r>
            <a:r>
              <a:rPr lang="en-US" altLang="zh-CN" dirty="0" err="1"/>
              <a:t>ps.yaml</a:t>
            </a:r>
            <a:r>
              <a:rPr lang="zh-CN" altLang="en-US" dirty="0" smtClean="0"/>
              <a:t>和</a:t>
            </a:r>
            <a:r>
              <a:rPr lang="en-US" altLang="zh-CN" dirty="0" err="1"/>
              <a:t>worker</a:t>
            </a:r>
            <a:r>
              <a:rPr lang="en-US" altLang="zh-CN" dirty="0" err="1" smtClean="0"/>
              <a:t>.yaml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parameters</a:t>
            </a:r>
            <a:r>
              <a:rPr lang="zh-CN" altLang="en-US" dirty="0"/>
              <a:t>和</a:t>
            </a:r>
            <a:r>
              <a:rPr lang="en-US" altLang="zh-CN" dirty="0"/>
              <a:t>worker</a:t>
            </a:r>
            <a:r>
              <a:rPr lang="zh-CN" altLang="en-US" dirty="0"/>
              <a:t>分别创建服务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创建</a:t>
            </a:r>
            <a:r>
              <a:rPr lang="en-US" altLang="zh-CN" dirty="0" err="1"/>
              <a:t>ps-srv.yaml</a:t>
            </a:r>
            <a:r>
              <a:rPr lang="zh-CN" altLang="en-US" dirty="0"/>
              <a:t>和</a:t>
            </a:r>
            <a:r>
              <a:rPr lang="en-US" altLang="zh-CN" dirty="0"/>
              <a:t>worker-</a:t>
            </a:r>
            <a:r>
              <a:rPr lang="en-US" altLang="zh-CN" dirty="0" err="1"/>
              <a:t>srv.yaml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查看</a:t>
            </a:r>
            <a:r>
              <a:rPr lang="en-US" altLang="zh-CN" dirty="0"/>
              <a:t>service</a:t>
            </a:r>
            <a:r>
              <a:rPr lang="zh-CN" altLang="en-US" dirty="0"/>
              <a:t>来查看对应的容器的</a:t>
            </a:r>
            <a:r>
              <a:rPr lang="en-US" altLang="zh-CN" dirty="0" err="1"/>
              <a:t>ip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099F58-EE2C-494E-874A-A253159B7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2924"/>
            <a:ext cx="4972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C904-7939-4EC4-979E-119E93D7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/>
              <a:t>三（完成度</a:t>
            </a:r>
            <a:r>
              <a:rPr lang="en-US" altLang="zh-CN" dirty="0"/>
              <a:t>100%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97295-0E54-4384-B000-458B54A5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ts val="3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TensorFlow</a:t>
            </a:r>
            <a:r>
              <a:rPr lang="zh-CN" altLang="en-US" dirty="0"/>
              <a:t>深度学习平台上测试识别数字算法， 完成对于样本数据的训练以及测试功能。能够查看到训练的过程以及测试的结果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indent="0">
              <a:lnSpc>
                <a:spcPts val="3000"/>
              </a:lnSpc>
            </a:pPr>
            <a:r>
              <a:rPr lang="zh-CN" altLang="en-US" dirty="0"/>
              <a:t>算法的处理过程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准备数据、设置模型、设置</a:t>
            </a:r>
            <a:r>
              <a:rPr lang="en-US" altLang="zh-CN" sz="2000" dirty="0"/>
              <a:t>cost 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、训练</a:t>
            </a:r>
            <a:r>
              <a:rPr lang="zh-CN" altLang="en-US" dirty="0"/>
              <a:t>、</a:t>
            </a:r>
            <a:r>
              <a:rPr lang="zh-CN" altLang="en-US" sz="2000" dirty="0" smtClean="0"/>
              <a:t>测试</a:t>
            </a:r>
            <a:endParaRPr lang="en-US" altLang="zh-CN" sz="2000" dirty="0" smtClean="0"/>
          </a:p>
          <a:p>
            <a:pPr indent="0">
              <a:lnSpc>
                <a:spcPts val="3000"/>
              </a:lnSpc>
            </a:pPr>
            <a:r>
              <a:rPr lang="zh-CN" altLang="en-US" dirty="0"/>
              <a:t>算法采取的是分布式</a:t>
            </a:r>
            <a:r>
              <a:rPr lang="en-US" altLang="zh-CN" dirty="0" err="1"/>
              <a:t>TensorFlow</a:t>
            </a:r>
            <a:r>
              <a:rPr lang="zh-CN" altLang="en-US" dirty="0"/>
              <a:t>在</a:t>
            </a:r>
            <a:r>
              <a:rPr lang="en-US" altLang="zh-CN" dirty="0"/>
              <a:t>Kubernetes</a:t>
            </a:r>
            <a:r>
              <a:rPr lang="zh-CN" altLang="en-US" dirty="0" smtClean="0"/>
              <a:t>运行；利用</a:t>
            </a:r>
            <a:r>
              <a:rPr lang="en-US" altLang="zh-CN" dirty="0"/>
              <a:t>dashboard-UI </a:t>
            </a:r>
            <a:r>
              <a:rPr lang="zh-CN" altLang="en-US" dirty="0" smtClean="0"/>
              <a:t>来管理</a:t>
            </a:r>
            <a:r>
              <a:rPr lang="en-US" altLang="zh-CN" dirty="0" err="1" smtClean="0"/>
              <a:t>kubernetes</a:t>
            </a:r>
            <a:r>
              <a:rPr lang="zh-CN" altLang="en-US" dirty="0" smtClean="0"/>
              <a:t>集群；通过</a:t>
            </a:r>
            <a:r>
              <a:rPr lang="en-US" altLang="zh-CN" dirty="0" err="1" smtClean="0"/>
              <a:t>Grafana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来展示</a:t>
            </a:r>
            <a:r>
              <a:rPr lang="en-US" altLang="zh-CN" dirty="0" err="1" smtClean="0"/>
              <a:t>Promethues</a:t>
            </a:r>
            <a:r>
              <a:rPr lang="zh-CN" altLang="en-US" dirty="0" smtClean="0"/>
              <a:t>中对结点运行情况的监控。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70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38E5A-45EA-4596-846D-3BBB4A09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/>
              <a:t>四（完成度</a:t>
            </a:r>
            <a:r>
              <a:rPr lang="en-US" altLang="zh-CN" dirty="0"/>
              <a:t>100%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B8C6B-C71A-494D-B75F-28FDC4B7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深度学习计算对于平台的计算</a:t>
            </a:r>
            <a:r>
              <a:rPr lang="en-US" altLang="zh-CN" dirty="0"/>
              <a:t>/</a:t>
            </a:r>
            <a:r>
              <a:rPr lang="zh-CN" altLang="en-US" dirty="0"/>
              <a:t>存储</a:t>
            </a:r>
            <a:r>
              <a:rPr lang="en-US" altLang="zh-CN" dirty="0"/>
              <a:t>/</a:t>
            </a:r>
            <a:r>
              <a:rPr lang="zh-CN" altLang="en-US" dirty="0"/>
              <a:t>网络资源要求比较高，但平台负载比较高的时候会影响到算法的运行以及准确性，</a:t>
            </a:r>
            <a:r>
              <a:rPr lang="en-US" altLang="zh-CN" dirty="0"/>
              <a:t>Kubernetes </a:t>
            </a:r>
            <a:r>
              <a:rPr lang="zh-CN" altLang="en-US" dirty="0"/>
              <a:t>对于容器平台的监控当前主要是针对 </a:t>
            </a:r>
            <a:r>
              <a:rPr lang="en-US" altLang="zh-CN" dirty="0"/>
              <a:t>cpu </a:t>
            </a:r>
            <a:r>
              <a:rPr lang="zh-CN" altLang="en-US" dirty="0"/>
              <a:t>以及内存，并且监控的指标很有限，开源项目 </a:t>
            </a:r>
            <a:r>
              <a:rPr lang="en-US" altLang="zh-CN" dirty="0"/>
              <a:t>prometheus </a:t>
            </a:r>
            <a:r>
              <a:rPr lang="zh-CN" altLang="en-US" dirty="0"/>
              <a:t>主要可以采集更多的指标， 请在深度学习平台中利用 </a:t>
            </a:r>
            <a:r>
              <a:rPr lang="en-US" altLang="zh-CN" dirty="0"/>
              <a:t>prometheus </a:t>
            </a:r>
            <a:r>
              <a:rPr lang="zh-CN" altLang="en-US" dirty="0"/>
              <a:t>来丰富监控指标，并且在将其整合到 </a:t>
            </a:r>
            <a:r>
              <a:rPr lang="en-US" altLang="zh-CN" dirty="0"/>
              <a:t>Kubernetes </a:t>
            </a:r>
            <a:r>
              <a:rPr lang="zh-CN" altLang="en-US" dirty="0"/>
              <a:t>原生提供的 </a:t>
            </a:r>
            <a:r>
              <a:rPr lang="en-US" altLang="zh-CN" dirty="0"/>
              <a:t>kubernentes-dashboard </a:t>
            </a:r>
            <a:r>
              <a:rPr lang="zh-CN" altLang="en-US" dirty="0"/>
              <a:t>里面。可以直观的在 </a:t>
            </a:r>
            <a:r>
              <a:rPr lang="en-US" altLang="zh-CN" dirty="0"/>
              <a:t>kubernetes-dashboard </a:t>
            </a:r>
            <a:r>
              <a:rPr lang="zh-CN" altLang="en-US" dirty="0"/>
              <a:t>上查看。 </a:t>
            </a:r>
          </a:p>
        </p:txBody>
      </p:sp>
    </p:spTree>
    <p:extLst>
      <p:ext uri="{BB962C8B-B14F-4D97-AF65-F5344CB8AC3E}">
        <p14:creationId xmlns:p14="http://schemas.microsoft.com/office/powerpoint/2010/main" val="34219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查看监控数据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0D25A0-DDEE-4255-991A-493F79DE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Prometheus</a:t>
            </a:r>
            <a:r>
              <a:rPr lang="zh-CN" altLang="en-US" dirty="0"/>
              <a:t>具有多种模式的可视化</a:t>
            </a:r>
            <a:r>
              <a:rPr lang="zh-CN" altLang="en-US" dirty="0" smtClean="0"/>
              <a:t>数据。</a:t>
            </a:r>
            <a:r>
              <a:rPr lang="zh-CN" altLang="en-US" dirty="0"/>
              <a:t>其内置</a:t>
            </a:r>
            <a:r>
              <a:rPr lang="en-US" altLang="zh-CN" dirty="0"/>
              <a:t>PromDash</a:t>
            </a:r>
            <a:r>
              <a:rPr lang="zh-CN" altLang="en-US" dirty="0"/>
              <a:t>界面，启动后打开</a:t>
            </a:r>
            <a:r>
              <a:rPr lang="en-US" altLang="zh-CN" dirty="0"/>
              <a:t>http://localhost:9090</a:t>
            </a:r>
            <a:r>
              <a:rPr lang="zh-CN" altLang="en-US" dirty="0"/>
              <a:t>（默认</a:t>
            </a:r>
            <a:r>
              <a:rPr lang="en-US" altLang="zh-CN" dirty="0"/>
              <a:t>9090</a:t>
            </a:r>
            <a:r>
              <a:rPr lang="zh-CN" altLang="en-US" dirty="0"/>
              <a:t>端口）即可访问内置的</a:t>
            </a:r>
            <a:r>
              <a:rPr lang="en-US" altLang="zh-CN" dirty="0"/>
              <a:t>PromDash</a:t>
            </a:r>
            <a:r>
              <a:rPr lang="zh-CN" altLang="en-US" dirty="0"/>
              <a:t>监控界面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 smtClean="0"/>
              <a:t>Grafana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Prometheus</a:t>
            </a:r>
            <a:r>
              <a:rPr lang="zh-CN" altLang="en-US" dirty="0" smtClean="0"/>
              <a:t>相结合，</a:t>
            </a:r>
            <a:r>
              <a:rPr lang="en-US" altLang="zh-CN" dirty="0" err="1" smtClean="0"/>
              <a:t>Grafana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展示</a:t>
            </a:r>
            <a:r>
              <a:rPr lang="en-US" altLang="zh-CN" dirty="0" err="1" smtClean="0"/>
              <a:t>Promethues</a:t>
            </a:r>
            <a:r>
              <a:rPr lang="zh-CN" altLang="en-US" dirty="0" smtClean="0"/>
              <a:t>的多维数据。通过访问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localhost:3000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需要增加的监控指标包括：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节点的本地存储使用率</a:t>
            </a:r>
            <a:endParaRPr lang="en-US" altLang="zh-CN" sz="2000" dirty="0"/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本地硬盘的速写速率</a:t>
            </a:r>
            <a:endParaRPr lang="en-US" altLang="zh-CN" sz="2000" dirty="0"/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节点网卡流入流出速率 </a:t>
            </a:r>
          </a:p>
          <a:p>
            <a:pPr lvl="2">
              <a:lnSpc>
                <a:spcPts val="33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548640" lvl="2" indent="0">
              <a:lnSpc>
                <a:spcPts val="3300"/>
              </a:lnSpc>
              <a:buNone/>
            </a:pPr>
            <a:endParaRPr lang="en-US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6147F-A25E-4FC6-B7DD-447B1FC2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4332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1563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开发环境</a:t>
            </a:r>
            <a:endParaRPr lang="en-US" altLang="zh-CN" sz="2400" dirty="0"/>
          </a:p>
          <a:p>
            <a:r>
              <a:rPr lang="zh-CN" altLang="en-US" sz="2400" dirty="0">
                <a:hlinkClick r:id="rId3" action="ppaction://hlinksldjump"/>
              </a:rPr>
              <a:t>功能描述</a:t>
            </a:r>
            <a:endParaRPr lang="en-US" altLang="zh-CN" sz="2400" dirty="0">
              <a:hlinkClick r:id="rId4" action="ppaction://hlinksldjump"/>
            </a:endParaRPr>
          </a:p>
          <a:p>
            <a:r>
              <a:rPr lang="zh-CN" altLang="en-US" sz="2400" dirty="0">
                <a:hlinkClick r:id="rId5" action="ppaction://hlinksldjump"/>
              </a:rPr>
              <a:t>整体规划</a:t>
            </a:r>
            <a:endParaRPr lang="en-US" altLang="zh-CN" sz="2400" dirty="0">
              <a:hlinkClick r:id="rId4" action="ppaction://hlinksldjump"/>
            </a:endParaRPr>
          </a:p>
          <a:p>
            <a:r>
              <a:rPr lang="zh-CN" altLang="en-US" sz="2400" dirty="0">
                <a:hlinkClick r:id="rId4" action="ppaction://hlinksldjump"/>
              </a:rPr>
              <a:t>需求一 构建 </a:t>
            </a:r>
            <a:r>
              <a:rPr lang="en-US" altLang="zh-CN" sz="2400" dirty="0">
                <a:hlinkClick r:id="rId4" action="ppaction://hlinksldjump"/>
              </a:rPr>
              <a:t>Kubernetes </a:t>
            </a:r>
            <a:r>
              <a:rPr lang="zh-CN" altLang="en-US" sz="2400" dirty="0">
                <a:hlinkClick r:id="rId4" action="ppaction://hlinksldjump"/>
              </a:rPr>
              <a:t>集群 </a:t>
            </a:r>
            <a:endParaRPr lang="en-US" altLang="zh-CN" sz="2400" dirty="0"/>
          </a:p>
          <a:p>
            <a:r>
              <a:rPr lang="zh-CN" altLang="en-US" sz="2400" dirty="0">
                <a:hlinkClick r:id="rId6" action="ppaction://hlinksldjump"/>
              </a:rPr>
              <a:t>需求二 将 </a:t>
            </a:r>
            <a:r>
              <a:rPr lang="en-US" altLang="zh-CN" sz="2400" dirty="0">
                <a:hlinkClick r:id="rId6" action="ppaction://hlinksldjump"/>
              </a:rPr>
              <a:t>TensorFlow </a:t>
            </a:r>
            <a:r>
              <a:rPr lang="zh-CN" altLang="en-US" sz="2400" dirty="0">
                <a:hlinkClick r:id="rId6" action="ppaction://hlinksldjump"/>
              </a:rPr>
              <a:t>部署到 </a:t>
            </a:r>
            <a:r>
              <a:rPr lang="en-US" altLang="zh-CN" sz="2400" dirty="0">
                <a:hlinkClick r:id="rId6" action="ppaction://hlinksldjump"/>
              </a:rPr>
              <a:t>Kubernetes </a:t>
            </a:r>
            <a:r>
              <a:rPr lang="zh-CN" altLang="en-US" sz="2400" dirty="0">
                <a:hlinkClick r:id="rId6" action="ppaction://hlinksldjump"/>
              </a:rPr>
              <a:t>集群里</a:t>
            </a:r>
            <a:endParaRPr lang="en-US" altLang="zh-CN" sz="2400" dirty="0"/>
          </a:p>
          <a:p>
            <a:r>
              <a:rPr lang="zh-CN" altLang="en-US" sz="2400" dirty="0">
                <a:hlinkClick r:id="rId7" action="ppaction://hlinksldjump"/>
              </a:rPr>
              <a:t>需求三 </a:t>
            </a:r>
            <a:r>
              <a:rPr lang="zh-CN" altLang="en-US" sz="2400" dirty="0" smtClean="0">
                <a:hlinkClick r:id="rId7" action="ppaction://hlinksldjump"/>
              </a:rPr>
              <a:t>利用</a:t>
            </a:r>
            <a:r>
              <a:rPr lang="en-US" altLang="zh-CN" sz="2400" dirty="0" err="1" smtClean="0">
                <a:hlinkClick r:id="rId7" action="ppaction://hlinksldjump"/>
              </a:rPr>
              <a:t>TensorFlow</a:t>
            </a:r>
            <a:r>
              <a:rPr lang="zh-CN" altLang="en-US" sz="2400" dirty="0" smtClean="0">
                <a:hlinkClick r:id="rId7" action="ppaction://hlinksldjump"/>
              </a:rPr>
              <a:t>深度学习平台测试</a:t>
            </a:r>
            <a:r>
              <a:rPr lang="zh-CN" altLang="en-US" sz="2400" dirty="0">
                <a:hlinkClick r:id="rId7" action="ppaction://hlinksldjump"/>
              </a:rPr>
              <a:t>识别数字算法</a:t>
            </a:r>
            <a:endParaRPr lang="zh-CN" altLang="en-US" sz="2400" dirty="0"/>
          </a:p>
          <a:p>
            <a:r>
              <a:rPr lang="zh-CN" altLang="en-US" sz="2400" dirty="0">
                <a:hlinkClick r:id="rId8" action="ppaction://hlinksldjump"/>
              </a:rPr>
              <a:t>需求四  利用</a:t>
            </a:r>
            <a:r>
              <a:rPr lang="en-US" altLang="zh-CN" sz="2400" dirty="0">
                <a:hlinkClick r:id="rId8" action="ppaction://hlinksldjump"/>
              </a:rPr>
              <a:t>prometheus</a:t>
            </a:r>
            <a:r>
              <a:rPr lang="zh-CN" altLang="en-US" sz="2400" dirty="0">
                <a:hlinkClick r:id="rId8" action="ppaction://hlinksldjump"/>
              </a:rPr>
              <a:t>丰富监控指标，并整合到 </a:t>
            </a:r>
            <a:r>
              <a:rPr lang="en-US" altLang="zh-CN" sz="2400" dirty="0" err="1">
                <a:hlinkClick r:id="rId8" action="ppaction://hlinksldjump"/>
              </a:rPr>
              <a:t>kubernentes</a:t>
            </a:r>
            <a:r>
              <a:rPr lang="en-US" altLang="zh-CN" sz="2400" dirty="0">
                <a:hlinkClick r:id="rId8" action="ppaction://hlinksldjump"/>
              </a:rPr>
              <a:t>-dashboard 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2" y="1772185"/>
            <a:ext cx="9601196" cy="460118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语言：</a:t>
            </a:r>
            <a:r>
              <a:rPr lang="en-US" altLang="zh-CN" sz="2800" dirty="0"/>
              <a:t>python</a:t>
            </a:r>
          </a:p>
          <a:p>
            <a:r>
              <a:rPr lang="zh-CN" altLang="en-US" sz="2800" dirty="0"/>
              <a:t>开发环境：</a:t>
            </a:r>
            <a:endParaRPr lang="en-US" altLang="zh-CN" sz="2800" dirty="0"/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深度学习一体机（</a:t>
            </a:r>
            <a:r>
              <a:rPr lang="en-US" altLang="zh-CN" sz="2400" dirty="0"/>
              <a:t>4</a:t>
            </a:r>
            <a:r>
              <a:rPr lang="zh-CN" altLang="en-US" sz="2400" dirty="0"/>
              <a:t>台）：</a:t>
            </a:r>
            <a:endParaRPr lang="en-US" altLang="zh-CN" sz="2400" dirty="0"/>
          </a:p>
          <a:p>
            <a:pPr marL="822960" lvl="3" indent="0">
              <a:lnSpc>
                <a:spcPts val="2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）单节点硬件配置：</a:t>
            </a:r>
            <a:r>
              <a:rPr lang="en-US" altLang="zh-CN" b="1" dirty="0"/>
              <a:t>GPU</a:t>
            </a:r>
            <a:r>
              <a:rPr lang="zh-CN" altLang="en-US" b="1" dirty="0"/>
              <a:t>：</a:t>
            </a:r>
            <a:r>
              <a:rPr lang="en-US" altLang="zh-CN" b="1" dirty="0"/>
              <a:t>2*NVIDIA K80</a:t>
            </a:r>
            <a:r>
              <a:rPr lang="zh-CN" altLang="en-US" dirty="0"/>
              <a:t>、内存：</a:t>
            </a:r>
            <a:r>
              <a:rPr lang="en-US" altLang="zh-CN" dirty="0"/>
              <a:t>64GB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：</a:t>
            </a:r>
            <a:r>
              <a:rPr lang="en-US" altLang="zh-CN" dirty="0"/>
              <a:t>2*E5-2620 V4</a:t>
            </a:r>
            <a:r>
              <a:rPr lang="zh-CN" altLang="en-US" dirty="0"/>
              <a:t>、硬盘：</a:t>
            </a:r>
            <a:r>
              <a:rPr lang="en-US" altLang="zh-CN" dirty="0"/>
              <a:t>1*240GB Intel SSD</a:t>
            </a:r>
            <a:r>
              <a:rPr lang="zh-CN" altLang="en-US" dirty="0"/>
              <a:t>、 </a:t>
            </a:r>
            <a:r>
              <a:rPr lang="en-US" altLang="zh-CN" dirty="0"/>
              <a:t>1*4TB </a:t>
            </a:r>
            <a:r>
              <a:rPr lang="zh-CN" altLang="en-US" dirty="0"/>
              <a:t>、</a:t>
            </a:r>
            <a:r>
              <a:rPr lang="en-US" altLang="zh-CN" dirty="0"/>
              <a:t>SATA</a:t>
            </a:r>
            <a:r>
              <a:rPr lang="zh-CN" altLang="en-US" dirty="0"/>
              <a:t>企业级硬盘网口：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10/100/1000Mb</a:t>
            </a:r>
            <a:r>
              <a:rPr lang="zh-CN" altLang="en-US" dirty="0"/>
              <a:t>自适应以太网口</a:t>
            </a:r>
            <a:r>
              <a:rPr lang="en-US" altLang="zh-CN" dirty="0"/>
              <a:t>2 </a:t>
            </a:r>
          </a:p>
          <a:p>
            <a:pPr marL="822960" lvl="3" indent="0">
              <a:lnSpc>
                <a:spcPts val="2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 单节点性能：单个节点单精度浮点计算性能</a:t>
            </a:r>
            <a:r>
              <a:rPr lang="en-US" altLang="zh-CN" dirty="0"/>
              <a:t>44</a:t>
            </a:r>
            <a:r>
              <a:rPr lang="zh-CN" altLang="en-US" dirty="0"/>
              <a:t>万亿次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  <a:endParaRPr lang="en-US" altLang="zh-CN" dirty="0"/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交换机（</a:t>
            </a:r>
            <a:r>
              <a:rPr lang="en-US" altLang="zh-CN" sz="2400" dirty="0"/>
              <a:t>1</a:t>
            </a:r>
            <a:r>
              <a:rPr lang="zh-CN" altLang="en-US" sz="2400" dirty="0"/>
              <a:t>台）</a:t>
            </a:r>
            <a:r>
              <a:rPr lang="en-US" altLang="zh-CN" sz="2400" dirty="0"/>
              <a:t>:</a:t>
            </a:r>
          </a:p>
          <a:p>
            <a:pPr marL="822960" lvl="3" indent="0">
              <a:lnSpc>
                <a:spcPts val="2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）接口要求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</a:t>
            </a:r>
            <a:r>
              <a:rPr lang="zh-CN" altLang="en-US" dirty="0"/>
              <a:t>个</a:t>
            </a:r>
            <a:r>
              <a:rPr lang="en-US" altLang="zh-CN" dirty="0"/>
              <a:t>10/100/1000Base-T</a:t>
            </a:r>
            <a:r>
              <a:rPr lang="zh-CN" altLang="en-US" dirty="0"/>
              <a:t>以太网端口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/>
              <a:t>个复用的千兆</a:t>
            </a:r>
            <a:r>
              <a:rPr lang="en-US" altLang="zh-CN" dirty="0"/>
              <a:t>Combo SFP</a:t>
            </a:r>
            <a:r>
              <a:rPr lang="zh-CN" altLang="en-US" dirty="0"/>
              <a:t>、上行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4×1000Base-X </a:t>
            </a:r>
            <a:r>
              <a:rPr lang="en-US" altLang="zh-CN" dirty="0"/>
              <a:t>SFP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2×10GE </a:t>
            </a:r>
            <a:r>
              <a:rPr lang="en-US" altLang="zh-CN" dirty="0"/>
              <a:t>SFP+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4×10GE </a:t>
            </a:r>
            <a:r>
              <a:rPr lang="en-US" altLang="zh-CN" dirty="0"/>
              <a:t>SFP+</a:t>
            </a:r>
            <a:r>
              <a:rPr lang="zh-CN" altLang="en-US" dirty="0"/>
              <a:t>插卡</a:t>
            </a:r>
            <a:endParaRPr lang="en-US" altLang="zh-CN" dirty="0"/>
          </a:p>
          <a:p>
            <a:pPr marL="822960" lvl="3" indent="0">
              <a:lnSpc>
                <a:spcPts val="2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）电源：支持插拔双电源，支持交流或者直流供电</a:t>
            </a:r>
            <a:endParaRPr lang="en-US" altLang="zh-CN" dirty="0"/>
          </a:p>
          <a:p>
            <a:pPr marL="822960" lvl="3" indent="0">
              <a:lnSpc>
                <a:spcPts val="2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）包转发率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102Mpps</a:t>
            </a:r>
            <a:endParaRPr lang="en-US" altLang="zh-CN" dirty="0"/>
          </a:p>
          <a:p>
            <a:pPr marL="822960" lvl="3" indent="0">
              <a:lnSpc>
                <a:spcPts val="2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）交换容量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256Gbps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 功能描述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470200"/>
            <a:ext cx="10058400" cy="4050792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利用开源项目</a:t>
            </a:r>
            <a:r>
              <a:rPr lang="en-US" altLang="zh-CN" sz="2400" dirty="0"/>
              <a:t>Kubernetes</a:t>
            </a:r>
            <a:r>
              <a:rPr lang="zh-CN" altLang="en-US" sz="2400" dirty="0"/>
              <a:t>以及</a:t>
            </a:r>
            <a:r>
              <a:rPr lang="en-US" altLang="zh-CN" sz="2400" dirty="0"/>
              <a:t>TensorFlow</a:t>
            </a:r>
            <a:r>
              <a:rPr lang="zh-CN" altLang="en-US" sz="2400" dirty="0"/>
              <a:t>构建一个深度学习平台，在深度学习平台上利用识别数字算法进行样本数据训练和测试。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整体规划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43838"/>
              </p:ext>
            </p:extLst>
          </p:nvPr>
        </p:nvGraphicFramePr>
        <p:xfrm>
          <a:off x="2930525" y="2611438"/>
          <a:ext cx="6337300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r:id="rId3" imgW="6337300" imgH="3068955" progId="Visio.Drawing.11">
                  <p:embed/>
                </p:oleObj>
              </mc:Choice>
              <mc:Fallback>
                <p:oleObj r:id="rId3" imgW="6337300" imgH="306895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0525" y="2611438"/>
                        <a:ext cx="6337300" cy="306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62274" y="3286272"/>
            <a:ext cx="132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提供容器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39427" y="3165759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进行监控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46007" y="4504202"/>
            <a:ext cx="1277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资源管理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67397" y="3961606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19622" y="3286272"/>
            <a:ext cx="88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1B258-5914-43FC-AC5E-8F3CFCA0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一</a:t>
            </a:r>
            <a:r>
              <a:rPr lang="zh-CN" altLang="en-US" dirty="0" smtClean="0"/>
              <a:t>（完成度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70B7B-901E-4F79-9DC3-05ED6C0A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ts val="3000"/>
              </a:lnSpc>
            </a:pPr>
            <a:r>
              <a:rPr lang="zh-CN" altLang="en-US" dirty="0"/>
              <a:t>根据参赛者的实际条件，可以选择实际的物理环境，公有云或者虚拟机里面里面搭建 </a:t>
            </a:r>
            <a:r>
              <a:rPr lang="en-US" altLang="zh-CN" dirty="0"/>
              <a:t>Kubernetes </a:t>
            </a:r>
            <a:r>
              <a:rPr lang="zh-CN" altLang="en-US" dirty="0"/>
              <a:t>集群， 并且通过 </a:t>
            </a:r>
            <a:r>
              <a:rPr lang="en-US" altLang="zh-CN" dirty="0"/>
              <a:t>Kubernetes </a:t>
            </a:r>
            <a:r>
              <a:rPr lang="zh-CN" altLang="en-US" dirty="0"/>
              <a:t>自带的</a:t>
            </a:r>
            <a:r>
              <a:rPr lang="en-US" altLang="zh-CN" dirty="0"/>
              <a:t>dashboard-UI </a:t>
            </a:r>
            <a:r>
              <a:rPr lang="zh-CN" altLang="en-US" dirty="0"/>
              <a:t>能够管理 </a:t>
            </a:r>
            <a:r>
              <a:rPr lang="en-US" altLang="zh-CN" dirty="0"/>
              <a:t>Kubernetes </a:t>
            </a:r>
            <a:r>
              <a:rPr lang="zh-CN" altLang="en-US" dirty="0"/>
              <a:t>里面的资源。节点的数量可以根据参赛者实际条件选择。</a:t>
            </a:r>
            <a:r>
              <a:rPr lang="en-US" altLang="zh-CN" dirty="0"/>
              <a:t>Kubernetes </a:t>
            </a:r>
            <a:r>
              <a:rPr lang="zh-CN" altLang="en-US" dirty="0"/>
              <a:t>可以从社区获取，版本要求</a:t>
            </a:r>
            <a:r>
              <a:rPr lang="en-US" altLang="zh-CN" dirty="0"/>
              <a:t>&gt;= 1.6.7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0">
              <a:lnSpc>
                <a:spcPts val="3000"/>
              </a:lnSpc>
            </a:pPr>
            <a:r>
              <a:rPr lang="zh-CN" altLang="en-US" dirty="0"/>
              <a:t>构建 </a:t>
            </a:r>
            <a:r>
              <a:rPr lang="en-US" altLang="zh-CN" dirty="0"/>
              <a:t>Kubernetes </a:t>
            </a:r>
            <a:r>
              <a:rPr lang="zh-CN" altLang="en-US" dirty="0"/>
              <a:t>集群 </a:t>
            </a:r>
            <a:endParaRPr lang="en-US" altLang="zh-CN" dirty="0"/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Docker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kubernetes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dashboard-UI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docker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fontAlgn="auto">
              <a:lnSpc>
                <a:spcPts val="3000"/>
              </a:lnSpc>
            </a:pPr>
            <a:r>
              <a:rPr lang="zh-CN" altLang="en-US" dirty="0"/>
              <a:t>Docker是一个开源的引擎，可以轻松的为任何应用创建一个轻量级的、可移植的、自给自足的容器。在笔记本上编译测试通过的容器可以批量地在生产环境中部署，包括虚拟机。 </a:t>
            </a:r>
          </a:p>
          <a:p>
            <a:pPr indent="0" fontAlgn="auto">
              <a:lnSpc>
                <a:spcPts val="3000"/>
              </a:lnSpc>
            </a:pPr>
            <a:r>
              <a:rPr lang="zh-CN" altLang="en-US" dirty="0"/>
              <a:t>Docker通常用于如下场景：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web应用的自动化打包和发布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自动化测试和持续集成、发布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在服务型环境中部署和调整数据库或其他的后台应用</a:t>
            </a:r>
            <a:endParaRPr lang="en-US" altLang="zh-CN" sz="2000" dirty="0"/>
          </a:p>
          <a:p>
            <a:pPr marL="0" indent="0" fontAlgn="auto">
              <a:lnSpc>
                <a:spcPts val="3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kubernetes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474631"/>
            <a:ext cx="10058400" cy="4050792"/>
          </a:xfrm>
        </p:spPr>
        <p:txBody>
          <a:bodyPr>
            <a:normAutofit/>
          </a:bodyPr>
          <a:lstStyle/>
          <a:p>
            <a:pPr indent="0">
              <a:lnSpc>
                <a:spcPts val="3000"/>
              </a:lnSpc>
            </a:pPr>
            <a:r>
              <a:rPr lang="zh-CN" altLang="en-US" dirty="0"/>
              <a:t>Kubernetes是Google开源的容器集群管理系统，其提供应用部署、维护、 扩展机制等功能，利用Kubernetes能方便地管理跨机器运行容器化的应用，其主要功能如下：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使用Docker对应用程序包装(package)、实例化(instantiate)、运行(run)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以集群的方式运行、管理跨机器的容器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解决Docker跨机器容器之间的通讯问题</a:t>
            </a:r>
          </a:p>
          <a:p>
            <a:pPr marL="1074420" lvl="2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Kubernetes的自我修复机制使得容器集群总是运行在用户期望的状态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6249-CE47-42D0-B364-9FFC724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789"/>
            <a:ext cx="10058400" cy="1609344"/>
          </a:xfrm>
        </p:spPr>
        <p:txBody>
          <a:bodyPr/>
          <a:lstStyle/>
          <a:p>
            <a:r>
              <a:rPr lang="zh-CN" altLang="en-US" dirty="0"/>
              <a:t>搭建 </a:t>
            </a:r>
            <a:r>
              <a:rPr lang="en-US" altLang="zh-CN" dirty="0"/>
              <a:t>Kubernetes </a:t>
            </a:r>
            <a:r>
              <a:rPr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E9D6C-274F-496E-9214-247E242E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6674"/>
            <a:ext cx="10058400" cy="4656694"/>
          </a:xfrm>
        </p:spPr>
        <p:txBody>
          <a:bodyPr>
            <a:normAutofit/>
          </a:bodyPr>
          <a:lstStyle/>
          <a:p>
            <a:r>
              <a:rPr lang="zh-CN" altLang="en-US" dirty="0"/>
              <a:t>服务器搭建一个简单的集群：一台</a:t>
            </a:r>
            <a:r>
              <a:rPr lang="en-US" altLang="zh-CN" dirty="0"/>
              <a:t>master</a:t>
            </a:r>
            <a:r>
              <a:rPr lang="zh-CN" altLang="en-US" dirty="0"/>
              <a:t>机，若干台</a:t>
            </a:r>
            <a:r>
              <a:rPr lang="en-US" altLang="zh-CN" dirty="0"/>
              <a:t>node</a:t>
            </a:r>
            <a:r>
              <a:rPr lang="zh-CN" altLang="en-US" dirty="0"/>
              <a:t>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/>
              <a:t>在每台机器</a:t>
            </a:r>
            <a:r>
              <a:rPr lang="zh-CN" altLang="zh-CN" sz="1700" dirty="0"/>
              <a:t>上安装</a:t>
            </a:r>
            <a:r>
              <a:rPr lang="en-US" altLang="zh-CN" sz="1700" dirty="0"/>
              <a:t>docker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/>
              <a:t>部署外部</a:t>
            </a:r>
            <a:r>
              <a:rPr lang="en-US" altLang="zh-CN" sz="1700" dirty="0" err="1"/>
              <a:t>etcd</a:t>
            </a:r>
            <a:r>
              <a:rPr lang="zh-CN" altLang="en-US" sz="1700" dirty="0"/>
              <a:t>集群，实现高可用集群</a:t>
            </a:r>
            <a:endParaRPr lang="en-US" altLang="zh-CN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/>
              <a:t>配置</a:t>
            </a:r>
            <a:r>
              <a:rPr lang="en-US" altLang="zh-CN" sz="1700" dirty="0" err="1"/>
              <a:t>etcd</a:t>
            </a:r>
            <a:r>
              <a:rPr lang="zh-CN" altLang="en-US" sz="1700" dirty="0"/>
              <a:t>集群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err="1"/>
              <a:t>kubernetes</a:t>
            </a:r>
            <a:r>
              <a:rPr lang="en-US" altLang="zh-CN" sz="1700" dirty="0"/>
              <a:t> master</a:t>
            </a:r>
            <a:r>
              <a:rPr lang="zh-CN" altLang="en-US" sz="1700" dirty="0"/>
              <a:t>部署</a:t>
            </a:r>
            <a:endParaRPr lang="en-US" altLang="zh-CN" sz="1700" dirty="0"/>
          </a:p>
          <a:p>
            <a:pPr marL="274320" lvl="1" indent="0">
              <a:buNone/>
            </a:pPr>
            <a:r>
              <a:rPr lang="zh-CN" altLang="en-US" sz="1700" dirty="0"/>
              <a:t>      修改</a:t>
            </a:r>
            <a:r>
              <a:rPr lang="en-US" altLang="zh-CN" sz="1700" dirty="0" err="1"/>
              <a:t>apiserver</a:t>
            </a:r>
            <a:r>
              <a:rPr lang="zh-CN" altLang="en-US" sz="1700" dirty="0"/>
              <a:t>配置文件、配置</a:t>
            </a:r>
            <a:r>
              <a:rPr lang="en-US" altLang="zh-CN" sz="1700" dirty="0"/>
              <a:t>controller-manager </a:t>
            </a:r>
            <a:r>
              <a:rPr lang="zh-CN" altLang="en-US" sz="1700" dirty="0"/>
              <a:t>、启动</a:t>
            </a:r>
            <a:r>
              <a:rPr lang="en-US" altLang="zh-CN" sz="1700" dirty="0"/>
              <a:t>Master</a:t>
            </a:r>
            <a:r>
              <a:rPr lang="zh-CN" altLang="en-US" sz="1700" dirty="0"/>
              <a:t>上的三个服务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err="1"/>
              <a:t>kubernetes</a:t>
            </a:r>
            <a:r>
              <a:rPr lang="en-US" altLang="zh-CN" sz="1700" dirty="0"/>
              <a:t> node</a:t>
            </a:r>
            <a:r>
              <a:rPr lang="zh-CN" altLang="en-US" sz="1700" dirty="0"/>
              <a:t>部署</a:t>
            </a:r>
            <a:endParaRPr lang="en-US" altLang="zh-CN" sz="1700" dirty="0"/>
          </a:p>
          <a:p>
            <a:pPr marL="274320" lvl="1" indent="0">
              <a:buNone/>
            </a:pPr>
            <a:r>
              <a:rPr lang="zh-CN" altLang="en-US" sz="1700" dirty="0"/>
              <a:t>      修改节点</a:t>
            </a:r>
            <a:r>
              <a:rPr lang="en-US" altLang="zh-CN" sz="1700" dirty="0"/>
              <a:t>config</a:t>
            </a:r>
            <a:r>
              <a:rPr lang="zh-CN" altLang="en-US" sz="1700" dirty="0"/>
              <a:t>配置文件、修改</a:t>
            </a:r>
            <a:r>
              <a:rPr lang="en-US" altLang="zh-CN" sz="1700" dirty="0" err="1"/>
              <a:t>kubelet</a:t>
            </a:r>
            <a:r>
              <a:rPr lang="zh-CN" altLang="en-US" sz="1700" dirty="0"/>
              <a:t>配置、启动</a:t>
            </a:r>
            <a:r>
              <a:rPr lang="en-US" altLang="zh-CN" sz="1700" dirty="0" err="1"/>
              <a:t>kubernetes</a:t>
            </a:r>
            <a:r>
              <a:rPr lang="en-US" altLang="zh-CN" sz="1700" dirty="0"/>
              <a:t> node</a:t>
            </a:r>
            <a:r>
              <a:rPr lang="zh-CN" altLang="en-US" sz="1700" dirty="0"/>
              <a:t>服务</a:t>
            </a:r>
            <a:endParaRPr lang="en-US" altLang="zh-CN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/>
              <a:t>网络配置</a:t>
            </a:r>
            <a:endParaRPr lang="en-US" altLang="zh-CN" sz="1700" dirty="0"/>
          </a:p>
          <a:p>
            <a:pPr marL="274320" lvl="1" indent="0">
              <a:buNone/>
            </a:pPr>
            <a:r>
              <a:rPr lang="zh-CN" altLang="en-US" sz="1700" dirty="0"/>
              <a:t>      安装配置</a:t>
            </a:r>
            <a:r>
              <a:rPr lang="en-US" altLang="zh-CN" sz="1700" dirty="0"/>
              <a:t>flannel</a:t>
            </a:r>
            <a:r>
              <a:rPr lang="zh-CN" altLang="en-US" sz="1700" dirty="0"/>
              <a:t>、</a:t>
            </a:r>
            <a:r>
              <a:rPr lang="zh-CN" altLang="zh-CN" sz="1700" dirty="0"/>
              <a:t>为</a:t>
            </a:r>
            <a:r>
              <a:rPr lang="en-US" altLang="zh-CN" sz="1700" dirty="0"/>
              <a:t>flannel</a:t>
            </a:r>
            <a:r>
              <a:rPr lang="zh-CN" altLang="zh-CN" sz="1700" dirty="0"/>
              <a:t>创建分配的网络</a:t>
            </a:r>
            <a:endParaRPr lang="en-US" altLang="zh-CN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1700" dirty="0"/>
              <a:t>检查</a:t>
            </a:r>
          </a:p>
          <a:p>
            <a:pPr marL="274320" lvl="1" indent="0">
              <a:buNone/>
            </a:pPr>
            <a:r>
              <a:rPr lang="en-US" altLang="zh-CN" sz="1700" dirty="0"/>
              <a:t>       </a:t>
            </a:r>
            <a:r>
              <a:rPr lang="zh-CN" altLang="zh-CN" sz="1700" dirty="0"/>
              <a:t>在</a:t>
            </a:r>
            <a:r>
              <a:rPr lang="en-US" altLang="zh-CN" sz="1700" dirty="0"/>
              <a:t>master</a:t>
            </a:r>
            <a:r>
              <a:rPr lang="zh-CN" altLang="zh-CN" sz="1700" dirty="0"/>
              <a:t>上检查</a:t>
            </a:r>
            <a:r>
              <a:rPr lang="en-US" altLang="zh-CN" sz="1700" dirty="0" err="1"/>
              <a:t>kubernetes</a:t>
            </a:r>
            <a:r>
              <a:rPr lang="zh-CN" altLang="en-US" sz="1700" dirty="0"/>
              <a:t>及</a:t>
            </a:r>
            <a:r>
              <a:rPr lang="en-US" altLang="zh-CN" sz="1700" dirty="0"/>
              <a:t> </a:t>
            </a:r>
            <a:r>
              <a:rPr lang="en-US" altLang="zh-CN" sz="1700" dirty="0" err="1"/>
              <a:t>etcd</a:t>
            </a:r>
            <a:r>
              <a:rPr lang="zh-CN" altLang="zh-CN" sz="1700" dirty="0"/>
              <a:t>的状态</a:t>
            </a:r>
            <a:endParaRPr lang="en-US" altLang="zh-CN" sz="17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5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499</TotalTime>
  <Words>1058</Words>
  <Application>Microsoft Office PowerPoint</Application>
  <PresentationFormat>宽屏</PresentationFormat>
  <Paragraphs>105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方正舒体</vt:lpstr>
      <vt:lpstr>方正姚体</vt:lpstr>
      <vt:lpstr>Arial</vt:lpstr>
      <vt:lpstr>Rockwell</vt:lpstr>
      <vt:lpstr>Rockwell Condensed</vt:lpstr>
      <vt:lpstr>Wingdings</vt:lpstr>
      <vt:lpstr>木活字</vt:lpstr>
      <vt:lpstr>Visio.Drawing.11</vt:lpstr>
      <vt:lpstr>命题赛二</vt:lpstr>
      <vt:lpstr>目录</vt:lpstr>
      <vt:lpstr>开发环境</vt:lpstr>
      <vt:lpstr> 功能描述</vt:lpstr>
      <vt:lpstr>整体规划</vt:lpstr>
      <vt:lpstr>需求一（完成度100%）</vt:lpstr>
      <vt:lpstr>docker</vt:lpstr>
      <vt:lpstr>kubernetes</vt:lpstr>
      <vt:lpstr>搭建 Kubernetes 集群</vt:lpstr>
      <vt:lpstr>dashboard-UI</vt:lpstr>
      <vt:lpstr>Dashboard-UI对dashboard进行管理</vt:lpstr>
      <vt:lpstr>需求二（完成度100%）</vt:lpstr>
      <vt:lpstr>tensorflow训练 in kubernetes</vt:lpstr>
      <vt:lpstr>需求三（完成度100%）</vt:lpstr>
      <vt:lpstr>需求四（完成度100%）</vt:lpstr>
      <vt:lpstr>查看监控数据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王旭辉</dc:creator>
  <cp:lastModifiedBy>戈明月</cp:lastModifiedBy>
  <cp:revision>78</cp:revision>
  <dcterms:created xsi:type="dcterms:W3CDTF">2017-11-11T16:45:00Z</dcterms:created>
  <dcterms:modified xsi:type="dcterms:W3CDTF">2018-03-04T02:37:53Z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